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8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7" r:id="rId13"/>
    <p:sldId id="276" r:id="rId14"/>
    <p:sldId id="278" r:id="rId15"/>
    <p:sldId id="267" r:id="rId16"/>
    <p:sldId id="268" r:id="rId17"/>
    <p:sldId id="269" r:id="rId18"/>
    <p:sldId id="270" r:id="rId19"/>
    <p:sldId id="271" r:id="rId20"/>
    <p:sldId id="279" r:id="rId21"/>
    <p:sldId id="280" r:id="rId22"/>
    <p:sldId id="281" r:id="rId23"/>
    <p:sldId id="272" r:id="rId24"/>
    <p:sldId id="273" r:id="rId25"/>
    <p:sldId id="274" r:id="rId26"/>
    <p:sldId id="275" r:id="rId27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07" autoAdjust="0"/>
  </p:normalViewPr>
  <p:slideViewPr>
    <p:cSldViewPr>
      <p:cViewPr varScale="1">
        <p:scale>
          <a:sx n="68" d="100"/>
          <a:sy n="68" d="100"/>
        </p:scale>
        <p:origin x="1626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702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fld id="{897521DF-2FDA-4CC8-83A0-C2CC610C54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3862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555B30-5312-46AD-838A-E9DC4F12D6A2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4640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8896A82-8CDD-43A5-BF74-6C125D8DF8C8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086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7571C18-3F51-44B0-956D-4268F0022D8D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0322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6850"/>
            <a:ext cx="2055813" cy="5927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6850"/>
            <a:ext cx="6019800" cy="5927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33D4C10-87A1-4BE0-BAAA-BDACAF1C3C3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780428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660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801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9300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262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669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3783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336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763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199DF6D-2666-4738-BACD-9872EEDBC6C6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1382560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261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45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762000"/>
            <a:ext cx="2170113" cy="53673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362700" cy="5367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3274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762000"/>
            <a:ext cx="5865813" cy="1903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03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FDB4F1C-BD02-481D-8D59-814509CEB823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54100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7013" cy="482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95400"/>
            <a:ext cx="4038600" cy="482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A7C47F7-C301-40BA-9576-022A20465657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0516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F950A5-7996-48C3-8BC1-19519A63F6C3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90765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541DA02-52E6-480F-B5FD-F207FE3B0417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91565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4A798CD-2340-4891-A434-B526CED16932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4970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B2065F6-77A8-4094-AE44-A35B1C481B1A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825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D519F25-DC30-4098-9CEC-B3EB38AC6597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50611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6850"/>
            <a:ext cx="82280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Klicken Sie, um das Format des Titeltextes zu bearbeiten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8013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Klicken Sie, um die Formate des Gliederungstextes zu bearbeiten</a:t>
            </a:r>
          </a:p>
          <a:p>
            <a:pPr lvl="1"/>
            <a:r>
              <a:rPr lang="en-GB" altLang="en-US" smtClean="0"/>
              <a:t>Zweite Gliederungsebene</a:t>
            </a:r>
          </a:p>
          <a:p>
            <a:pPr lvl="2"/>
            <a:r>
              <a:rPr lang="en-GB" altLang="en-US" smtClean="0"/>
              <a:t>Dritte Gliederungsebene</a:t>
            </a:r>
          </a:p>
          <a:p>
            <a:pPr lvl="3"/>
            <a:r>
              <a:rPr lang="en-GB" altLang="en-US" smtClean="0"/>
              <a:t>Vierte Gliederungsebene</a:t>
            </a:r>
          </a:p>
          <a:p>
            <a:pPr lvl="4"/>
            <a:r>
              <a:rPr lang="en-GB" altLang="en-US" smtClean="0"/>
              <a:t>Fünfte Gliederungsebene</a:t>
            </a:r>
          </a:p>
          <a:p>
            <a:pPr lvl="4"/>
            <a:r>
              <a:rPr lang="en-GB" altLang="en-US" smtClean="0"/>
              <a:t>Sechste Gliederungsebene</a:t>
            </a:r>
          </a:p>
          <a:p>
            <a:pPr lvl="4"/>
            <a:r>
              <a:rPr lang="en-GB" altLang="en-US" smtClean="0"/>
              <a:t>Siebente Gliederungsebene</a:t>
            </a:r>
          </a:p>
          <a:p>
            <a:pPr lvl="4"/>
            <a:r>
              <a:rPr lang="en-GB" altLang="en-US" smtClean="0"/>
              <a:t>Achte Gliederungsebene</a:t>
            </a:r>
          </a:p>
          <a:p>
            <a:pPr lvl="4"/>
            <a:r>
              <a:rPr lang="en-GB" altLang="en-US" smtClean="0"/>
              <a:t>Neunte Gliederungsebene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711950"/>
            <a:ext cx="9144000" cy="152400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248400"/>
            <a:ext cx="38100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8585200" y="6308725"/>
            <a:ext cx="404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Arial Unicode MS" panose="020B0604020202020204" pitchFamily="34" charset="-128"/>
              </a:defRPr>
            </a:lvl1pPr>
          </a:lstStyle>
          <a:p>
            <a:fld id="{E2FE32E2-1F6B-4E8F-97FD-DA0650F058E2}" type="slidenum">
              <a:rPr lang="de-DE" altLang="en-US"/>
              <a:pPr/>
              <a:t>‹#›</a:t>
            </a:fld>
            <a:endParaRPr lang="de-DE" alt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5689600" y="6270625"/>
            <a:ext cx="2387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buClrTx/>
              <a:buFontTx/>
              <a:buNone/>
            </a:pPr>
            <a:r>
              <a:rPr lang="de-DE" altLang="en-US" sz="1400" b="1">
                <a:solidFill>
                  <a:srgbClr val="969696"/>
                </a:solidFill>
                <a:latin typeface="Tahoma" panose="020B0604030504040204" pitchFamily="34" charset="0"/>
              </a:rPr>
              <a:t>OWASP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Tahoma" panose="020B0604030504040204" pitchFamily="34" charset="0"/>
          <a:ea typeface="Droid Sans Fallback" charset="0"/>
          <a:cs typeface="Droid Sans Fallback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Tahoma" panose="020B0604030504040204" pitchFamily="34" charset="0"/>
          <a:ea typeface="Droid Sans Fallback" charset="0"/>
          <a:cs typeface="Droid Sans Fallback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Tahoma" panose="020B0604030504040204" pitchFamily="34" charset="0"/>
          <a:ea typeface="Droid Sans Fallback" charset="0"/>
          <a:cs typeface="Droid Sans Fallback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Tahoma" panose="020B0604030504040204" pitchFamily="34" charset="0"/>
          <a:ea typeface="Droid Sans Fallback" charset="0"/>
          <a:cs typeface="Droid Sans Fallback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Tahoma" panose="020B0604030504040204" pitchFamily="34" charset="0"/>
          <a:ea typeface="Droid Sans Fallback" charset="0"/>
          <a:cs typeface="Droid Sans Fallback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Tahoma" panose="020B0604030504040204" pitchFamily="34" charset="0"/>
          <a:ea typeface="Droid Sans Fallback" charset="0"/>
          <a:cs typeface="Droid Sans Fallback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Tahoma" panose="020B0604030504040204" pitchFamily="34" charset="0"/>
          <a:ea typeface="Droid Sans Fallback" charset="0"/>
          <a:cs typeface="Droid Sans Fallback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Tahoma" panose="020B0604030504040204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447800" y="762000"/>
            <a:ext cx="7696200" cy="49530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76600" y="762000"/>
            <a:ext cx="5865813" cy="190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Klicken Sie, um das Format des Titeltextes zu bearbeiten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5715000"/>
            <a:ext cx="9144000" cy="1149350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038600" y="5165725"/>
            <a:ext cx="4191000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de-DE" altLang="en-US" sz="1000">
                <a:solidFill>
                  <a:srgbClr val="969696"/>
                </a:solidFill>
                <a:latin typeface="Tahoma" panose="020B0604030504040204" pitchFamily="34" charset="0"/>
              </a:rPr>
              <a:t>Copyright © The OWASP Foundation</a:t>
            </a:r>
          </a:p>
          <a:p>
            <a:pPr>
              <a:buClrTx/>
              <a:buFontTx/>
              <a:buNone/>
            </a:pPr>
            <a:r>
              <a:rPr lang="de-DE" altLang="en-US" sz="1000">
                <a:solidFill>
                  <a:srgbClr val="969696"/>
                </a:solidFill>
                <a:latin typeface="Tahoma" panose="020B0604030504040204" pitchFamily="34" charset="0"/>
              </a:rPr>
              <a:t>Permission is granted to copy, distribute and/or modify this document under the terms of the OWASP License.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609600"/>
            <a:ext cx="91440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350" y="755650"/>
            <a:ext cx="1417638" cy="3740150"/>
          </a:xfrm>
          <a:prstGeom prst="rect">
            <a:avLst/>
          </a:prstGeom>
          <a:solidFill>
            <a:srgbClr val="003399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6350" y="5302250"/>
            <a:ext cx="1417638" cy="41275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6350" y="4845050"/>
            <a:ext cx="1417638" cy="565150"/>
          </a:xfrm>
          <a:prstGeom prst="rect">
            <a:avLst/>
          </a:prstGeom>
          <a:solidFill>
            <a:srgbClr val="339933">
              <a:alpha val="70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6350" y="2667000"/>
            <a:ext cx="1417638" cy="1219200"/>
          </a:xfrm>
          <a:prstGeom prst="rect">
            <a:avLst/>
          </a:prstGeom>
          <a:solidFill>
            <a:srgbClr val="003366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1452563" y="2667000"/>
            <a:ext cx="681037" cy="1219200"/>
          </a:xfrm>
          <a:prstGeom prst="rect">
            <a:avLst/>
          </a:prstGeom>
          <a:solidFill>
            <a:srgbClr val="339933">
              <a:alpha val="70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2170113" y="2667000"/>
            <a:ext cx="681037" cy="1219200"/>
          </a:xfrm>
          <a:prstGeom prst="rect">
            <a:avLst/>
          </a:prstGeom>
          <a:solidFill>
            <a:srgbClr val="339933">
              <a:alpha val="70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2641600"/>
            <a:ext cx="9144000" cy="2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4038600" y="5937250"/>
            <a:ext cx="4800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de-DE" altLang="en-US" sz="2800" b="1">
                <a:solidFill>
                  <a:srgbClr val="EAEAEA"/>
                </a:solidFill>
                <a:latin typeface="Tahoma" panose="020B0604030504040204" pitchFamily="34" charset="0"/>
              </a:rPr>
              <a:t>The OWASP Foundation</a:t>
            </a: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8462963" y="2667000"/>
            <a:ext cx="681037" cy="1219200"/>
          </a:xfrm>
          <a:prstGeom prst="rect">
            <a:avLst/>
          </a:prstGeom>
          <a:solidFill>
            <a:srgbClr val="339933">
              <a:alpha val="70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65" name="Freeform 17"/>
          <p:cNvSpPr>
            <a:spLocks noChangeArrowheads="1"/>
          </p:cNvSpPr>
          <p:nvPr/>
        </p:nvSpPr>
        <p:spPr bwMode="auto">
          <a:xfrm>
            <a:off x="2705100" y="2667000"/>
            <a:ext cx="1028700" cy="1219200"/>
          </a:xfrm>
          <a:custGeom>
            <a:avLst/>
            <a:gdLst>
              <a:gd name="T0" fmla="*/ 0 w 456"/>
              <a:gd name="T1" fmla="*/ 0 h 528"/>
              <a:gd name="T2" fmla="*/ 0 w 456"/>
              <a:gd name="T3" fmla="*/ 528 h 528"/>
              <a:gd name="T4" fmla="*/ 192 w 456"/>
              <a:gd name="T5" fmla="*/ 528 h 528"/>
              <a:gd name="T6" fmla="*/ 452 w 456"/>
              <a:gd name="T7" fmla="*/ 260 h 528"/>
              <a:gd name="T8" fmla="*/ 456 w 456"/>
              <a:gd name="T9" fmla="*/ 1 h 528"/>
              <a:gd name="T10" fmla="*/ 0 w 456"/>
              <a:gd name="T11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6" h="528">
                <a:moveTo>
                  <a:pt x="0" y="0"/>
                </a:moveTo>
                <a:lnTo>
                  <a:pt x="0" y="528"/>
                </a:lnTo>
                <a:lnTo>
                  <a:pt x="192" y="528"/>
                </a:lnTo>
                <a:lnTo>
                  <a:pt x="452" y="260"/>
                </a:lnTo>
                <a:lnTo>
                  <a:pt x="456" y="1"/>
                </a:lnTo>
                <a:lnTo>
                  <a:pt x="0" y="0"/>
                </a:lnTo>
                <a:close/>
              </a:path>
            </a:pathLst>
          </a:custGeom>
          <a:solidFill>
            <a:srgbClr val="339933">
              <a:alpha val="32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66" name="Freeform 18"/>
          <p:cNvSpPr>
            <a:spLocks noChangeArrowheads="1"/>
          </p:cNvSpPr>
          <p:nvPr/>
        </p:nvSpPr>
        <p:spPr bwMode="auto">
          <a:xfrm rot="10800000">
            <a:off x="7385050" y="2668588"/>
            <a:ext cx="1028700" cy="1219200"/>
          </a:xfrm>
          <a:custGeom>
            <a:avLst/>
            <a:gdLst>
              <a:gd name="T0" fmla="*/ 0 w 456"/>
              <a:gd name="T1" fmla="*/ 0 h 528"/>
              <a:gd name="T2" fmla="*/ 0 w 456"/>
              <a:gd name="T3" fmla="*/ 528 h 528"/>
              <a:gd name="T4" fmla="*/ 192 w 456"/>
              <a:gd name="T5" fmla="*/ 528 h 528"/>
              <a:gd name="T6" fmla="*/ 452 w 456"/>
              <a:gd name="T7" fmla="*/ 260 h 528"/>
              <a:gd name="T8" fmla="*/ 456 w 456"/>
              <a:gd name="T9" fmla="*/ 1 h 528"/>
              <a:gd name="T10" fmla="*/ 0 w 456"/>
              <a:gd name="T11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6" h="528">
                <a:moveTo>
                  <a:pt x="0" y="0"/>
                </a:moveTo>
                <a:lnTo>
                  <a:pt x="0" y="528"/>
                </a:lnTo>
                <a:lnTo>
                  <a:pt x="192" y="528"/>
                </a:lnTo>
                <a:lnTo>
                  <a:pt x="452" y="260"/>
                </a:lnTo>
                <a:lnTo>
                  <a:pt x="456" y="1"/>
                </a:lnTo>
                <a:lnTo>
                  <a:pt x="0" y="0"/>
                </a:lnTo>
                <a:close/>
              </a:path>
            </a:pathLst>
          </a:custGeom>
          <a:solidFill>
            <a:srgbClr val="339933">
              <a:alpha val="32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67" name="Text Box 19"/>
          <p:cNvSpPr txBox="1">
            <a:spLocks noChangeArrowheads="1"/>
          </p:cNvSpPr>
          <p:nvPr/>
        </p:nvSpPr>
        <p:spPr bwMode="auto">
          <a:xfrm>
            <a:off x="1524000" y="4229100"/>
            <a:ext cx="2667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de-DE" altLang="en-US" sz="2800" b="1">
                <a:solidFill>
                  <a:srgbClr val="777777"/>
                </a:solidFill>
                <a:latin typeface="Tahoma" panose="020B0604030504040204" pitchFamily="34" charset="0"/>
              </a:rPr>
              <a:t>OWASP</a:t>
            </a:r>
          </a:p>
        </p:txBody>
      </p:sp>
      <p:sp>
        <p:nvSpPr>
          <p:cNvPr id="2068" name="Text Box 20"/>
          <p:cNvSpPr txBox="1">
            <a:spLocks noChangeArrowheads="1"/>
          </p:cNvSpPr>
          <p:nvPr/>
        </p:nvSpPr>
        <p:spPr bwMode="auto">
          <a:xfrm>
            <a:off x="4038600" y="6326188"/>
            <a:ext cx="480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 u="sng">
                <a:solidFill>
                  <a:srgbClr val="EAEAEA"/>
                </a:solidFill>
                <a:latin typeface="Tahoma" panose="020B0604030504040204" pitchFamily="34" charset="0"/>
              </a:rPr>
              <a:t>http://www.owasp.org</a:t>
            </a:r>
            <a:r>
              <a:rPr lang="en-US" altLang="en-US" sz="1600">
                <a:solidFill>
                  <a:srgbClr val="EAEAEA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Klicken Sie, um die Formate des Gliederungstextes zu bearbeiten</a:t>
            </a:r>
          </a:p>
          <a:p>
            <a:pPr lvl="1"/>
            <a:r>
              <a:rPr lang="en-GB" altLang="en-US" smtClean="0"/>
              <a:t>Zweite Gliederungsebene</a:t>
            </a:r>
          </a:p>
          <a:p>
            <a:pPr lvl="2"/>
            <a:r>
              <a:rPr lang="en-GB" altLang="en-US" smtClean="0"/>
              <a:t>Dritte Gliederungsebene</a:t>
            </a:r>
          </a:p>
          <a:p>
            <a:pPr lvl="3"/>
            <a:r>
              <a:rPr lang="en-GB" altLang="en-US" smtClean="0"/>
              <a:t>Vierte Gliederungsebene</a:t>
            </a:r>
          </a:p>
          <a:p>
            <a:pPr lvl="4"/>
            <a:r>
              <a:rPr lang="en-GB" altLang="en-US" smtClean="0"/>
              <a:t>Fünfte Gliederungsebene</a:t>
            </a:r>
          </a:p>
          <a:p>
            <a:pPr lvl="4"/>
            <a:r>
              <a:rPr lang="en-GB" altLang="en-US" smtClean="0"/>
              <a:t>Sechste Gliederungsebene</a:t>
            </a:r>
          </a:p>
          <a:p>
            <a:pPr lvl="4"/>
            <a:r>
              <a:rPr lang="en-GB" altLang="en-US" smtClean="0"/>
              <a:t>Siebente Gliederungsebene</a:t>
            </a:r>
          </a:p>
          <a:p>
            <a:pPr lvl="4"/>
            <a:r>
              <a:rPr lang="en-GB" altLang="en-US" smtClean="0"/>
              <a:t>Achte Gliederungsebene</a:t>
            </a:r>
          </a:p>
          <a:p>
            <a:pPr lvl="4"/>
            <a:r>
              <a:rPr lang="en-GB" altLang="en-US" smtClean="0"/>
              <a:t>Neunte Gliederungsebene</a:t>
            </a:r>
          </a:p>
        </p:txBody>
      </p:sp>
      <p:pic>
        <p:nvPicPr>
          <p:cNvPr id="2074" name="Picture 26" descr="owasp1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193" y="1108841"/>
            <a:ext cx="12763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Tahoma" panose="020B0604030504040204" pitchFamily="34" charset="0"/>
          <a:ea typeface="Droid Sans Fallback" charset="0"/>
          <a:cs typeface="Droid Sans Fallback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Tahoma" panose="020B0604030504040204" pitchFamily="34" charset="0"/>
          <a:ea typeface="Droid Sans Fallback" charset="0"/>
          <a:cs typeface="Droid Sans Fallback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Tahoma" panose="020B0604030504040204" pitchFamily="34" charset="0"/>
          <a:ea typeface="Droid Sans Fallback" charset="0"/>
          <a:cs typeface="Droid Sans Fallback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Tahoma" panose="020B0604030504040204" pitchFamily="34" charset="0"/>
          <a:ea typeface="Droid Sans Fallback" charset="0"/>
          <a:cs typeface="Droid Sans Fallback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Tahoma" panose="020B0604030504040204" pitchFamily="34" charset="0"/>
          <a:ea typeface="Droid Sans Fallback" charset="0"/>
          <a:cs typeface="Droid Sans Fallback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Tahoma" panose="020B0604030504040204" pitchFamily="34" charset="0"/>
          <a:ea typeface="Droid Sans Fallback" charset="0"/>
          <a:cs typeface="Droid Sans Fallback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Tahoma" panose="020B0604030504040204" pitchFamily="34" charset="0"/>
          <a:ea typeface="Droid Sans Fallback" charset="0"/>
          <a:cs typeface="Droid Sans Fallback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Tahoma" panose="020B0604030504040204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2A3kg_kUSc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3276600" y="762000"/>
            <a:ext cx="5867400" cy="1905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 smtClean="0">
                <a:solidFill>
                  <a:srgbClr val="777777"/>
                </a:solidFill>
              </a:rPr>
              <a:t>OWASP Mobile Securit</a:t>
            </a:r>
            <a:r>
              <a:rPr lang="en-US" altLang="en-US" dirty="0" smtClean="0">
                <a:solidFill>
                  <a:srgbClr val="777777"/>
                </a:solidFill>
              </a:rPr>
              <a:t>y Project</a:t>
            </a:r>
            <a:r>
              <a:rPr lang="en-US" altLang="en-US" dirty="0" smtClean="0">
                <a:solidFill>
                  <a:srgbClr val="777777"/>
                </a:solidFill>
              </a:rPr>
              <a:t/>
            </a:r>
            <a:br>
              <a:rPr lang="en-US" altLang="en-US" dirty="0" smtClean="0">
                <a:solidFill>
                  <a:srgbClr val="777777"/>
                </a:solidFill>
              </a:rPr>
            </a:br>
            <a:r>
              <a:rPr lang="en-US" altLang="en-US" sz="1800" dirty="0" smtClean="0">
                <a:solidFill>
                  <a:srgbClr val="777777"/>
                </a:solidFill>
              </a:rPr>
              <a:t>Top 10 Mobile security threats 2014</a:t>
            </a:r>
            <a:r>
              <a:rPr lang="en-US" altLang="en-US" dirty="0" smtClean="0">
                <a:solidFill>
                  <a:srgbClr val="777777"/>
                </a:solidFill>
              </a:rPr>
              <a:t/>
            </a:r>
            <a:br>
              <a:rPr lang="en-US" altLang="en-US" dirty="0" smtClean="0">
                <a:solidFill>
                  <a:srgbClr val="777777"/>
                </a:solidFill>
              </a:rPr>
            </a:br>
            <a:endParaRPr lang="en-US" altLang="en-US" dirty="0">
              <a:solidFill>
                <a:srgbClr val="777777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343400" y="3260725"/>
            <a:ext cx="3733800" cy="1400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0" indent="0">
              <a:spcBef>
                <a:spcPts val="1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en-US" sz="1600" b="1" dirty="0" smtClean="0">
                <a:solidFill>
                  <a:srgbClr val="969696"/>
                </a:solidFill>
              </a:rPr>
              <a:t>Neil Dixley</a:t>
            </a:r>
            <a:endParaRPr lang="de-DE" altLang="en-US" sz="1600" b="1" dirty="0" smtClean="0">
              <a:solidFill>
                <a:srgbClr val="969696"/>
              </a:solidFill>
            </a:endParaRPr>
          </a:p>
          <a:p>
            <a:pPr marL="0" indent="0">
              <a:spcBef>
                <a:spcPts val="1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en-US" sz="1600" dirty="0" smtClean="0">
                <a:solidFill>
                  <a:srgbClr val="969696"/>
                </a:solidFill>
              </a:rPr>
              <a:t>@neildixley</a:t>
            </a:r>
          </a:p>
          <a:p>
            <a:pPr marL="0" indent="0">
              <a:spcBef>
                <a:spcPts val="1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en-US" sz="1600" dirty="0" smtClean="0">
                <a:solidFill>
                  <a:srgbClr val="969696"/>
                </a:solidFill>
              </a:rPr>
              <a:t>www.neildixley.com</a:t>
            </a:r>
            <a:endParaRPr lang="de-DE" altLang="en-US" sz="1600" dirty="0">
              <a:solidFill>
                <a:srgbClr val="969696"/>
              </a:solidFill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593850" y="4648200"/>
            <a:ext cx="1387601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de-DE" altLang="en-US" sz="1600" dirty="0" smtClean="0">
                <a:solidFill>
                  <a:srgbClr val="777777"/>
                </a:solidFill>
                <a:latin typeface="Tahoma" panose="020B0604030504040204" pitchFamily="34" charset="0"/>
              </a:rPr>
              <a:t>29 Sept 2015</a:t>
            </a:r>
            <a:endParaRPr lang="de-DE" altLang="en-US" sz="1600" dirty="0">
              <a:solidFill>
                <a:srgbClr val="777777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Part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iMas</a:t>
            </a:r>
            <a:endParaRPr lang="en-GB" dirty="0"/>
          </a:p>
          <a:p>
            <a:r>
              <a:rPr lang="en-GB" dirty="0" err="1"/>
              <a:t>MobiSec</a:t>
            </a:r>
            <a:endParaRPr lang="en-GB" dirty="0"/>
          </a:p>
          <a:p>
            <a:r>
              <a:rPr lang="en-GB" dirty="0"/>
              <a:t>Slaughtered Goats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907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MobiSec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117" y="1295400"/>
            <a:ext cx="7102178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91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iMAS</a:t>
            </a:r>
            <a:r>
              <a:rPr lang="en-GB" dirty="0"/>
              <a:t> - iOS Mobile Application Security</a:t>
            </a:r>
          </a:p>
        </p:txBody>
      </p:sp>
      <p:pic>
        <p:nvPicPr>
          <p:cNvPr id="4" name="92A3kg_kUSc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8722" y="980728"/>
            <a:ext cx="8704967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27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Slaughtered </a:t>
            </a:r>
            <a:r>
              <a:rPr lang="en-GB" dirty="0" smtClean="0"/>
              <a:t>Goats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81" y="1585912"/>
            <a:ext cx="81724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36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M5 </a:t>
            </a:r>
            <a:r>
              <a:rPr lang="en-GB" dirty="0"/>
              <a:t>- Poor Authorisation and Authentication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12682165" cy="756084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0" indent="0"/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No </a:t>
            </a:r>
            <a:r>
              <a:rPr lang="en-GB" dirty="0"/>
              <a:t>local </a:t>
            </a:r>
            <a:r>
              <a:rPr lang="en-GB" dirty="0" smtClean="0"/>
              <a:t>authentication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Use device specific token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Avoid spoof-able metrics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3" y="908720"/>
            <a:ext cx="9086047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79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M6 - Broken Cryptography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6992"/>
            <a:ext cx="8228013" cy="2767583"/>
          </a:xfrm>
        </p:spPr>
        <p:txBody>
          <a:bodyPr/>
          <a:lstStyle/>
          <a:p>
            <a:r>
              <a:rPr lang="en-GB" dirty="0" smtClean="0"/>
              <a:t>You didn’t make up your own did you?</a:t>
            </a:r>
          </a:p>
          <a:p>
            <a:r>
              <a:rPr lang="en-GB" dirty="0" smtClean="0"/>
              <a:t>Hard coded keys</a:t>
            </a:r>
          </a:p>
          <a:p>
            <a:r>
              <a:rPr lang="en-GB" dirty="0" smtClean="0"/>
              <a:t>Depreciated </a:t>
            </a:r>
            <a:r>
              <a:rPr lang="en-GB" dirty="0" err="1" smtClean="0"/>
              <a:t>Algorythms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720"/>
            <a:ext cx="9144000" cy="226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43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M7 - Client Side Injection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5104"/>
            <a:ext cx="8228013" cy="2160240"/>
          </a:xfrm>
        </p:spPr>
        <p:txBody>
          <a:bodyPr/>
          <a:lstStyle/>
          <a:p>
            <a:r>
              <a:rPr lang="en-GB" dirty="0" err="1" smtClean="0"/>
              <a:t>Webviews</a:t>
            </a:r>
            <a:r>
              <a:rPr lang="en-GB" dirty="0" smtClean="0"/>
              <a:t> still </a:t>
            </a:r>
            <a:r>
              <a:rPr lang="en-GB" dirty="0" err="1" smtClean="0"/>
              <a:t>vunerable</a:t>
            </a:r>
            <a:endParaRPr lang="en-GB" dirty="0" smtClean="0"/>
          </a:p>
          <a:p>
            <a:r>
              <a:rPr lang="en-GB" dirty="0" smtClean="0"/>
              <a:t>Data read from </a:t>
            </a:r>
            <a:r>
              <a:rPr lang="en-GB" dirty="0" err="1" smtClean="0"/>
              <a:t>SQLLite</a:t>
            </a:r>
            <a:r>
              <a:rPr lang="en-GB" dirty="0" smtClean="0"/>
              <a:t> or local databases</a:t>
            </a:r>
          </a:p>
          <a:p>
            <a:r>
              <a:rPr lang="en-GB" dirty="0" smtClean="0"/>
              <a:t>Classic ‘C’ code overruns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720"/>
            <a:ext cx="9144000" cy="343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05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M8 - Security Decisions by Untrusted Inputs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8013" cy="3127623"/>
          </a:xfrm>
        </p:spPr>
        <p:txBody>
          <a:bodyPr/>
          <a:lstStyle/>
          <a:p>
            <a:r>
              <a:rPr lang="en-GB" dirty="0" smtClean="0"/>
              <a:t>Inter Process Communication vulnerabilities</a:t>
            </a:r>
          </a:p>
          <a:p>
            <a:r>
              <a:rPr lang="en-GB" dirty="0" smtClean="0"/>
              <a:t>Workflow resources</a:t>
            </a:r>
          </a:p>
          <a:p>
            <a:r>
              <a:rPr lang="en-GB" dirty="0" smtClean="0"/>
              <a:t>Serialization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719"/>
            <a:ext cx="9144000" cy="189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77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Part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NowSecure</a:t>
            </a:r>
            <a:r>
              <a:rPr lang="en-GB" dirty="0"/>
              <a:t> Lab: Community </a:t>
            </a:r>
            <a:r>
              <a:rPr lang="en-GB" dirty="0" smtClean="0"/>
              <a:t>Edition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OWASP </a:t>
            </a:r>
            <a:r>
              <a:rPr lang="en-GB" dirty="0" err="1"/>
              <a:t>SeraphimDroid</a:t>
            </a:r>
            <a:r>
              <a:rPr lang="en-GB" dirty="0"/>
              <a:t>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Cheat Sheets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0793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NowSecure</a:t>
            </a:r>
            <a:r>
              <a:rPr lang="en-GB" dirty="0"/>
              <a:t> Lab: Community Edition</a:t>
            </a:r>
            <a:br>
              <a:rPr lang="en-GB" dirty="0"/>
            </a:b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78" y="1295400"/>
            <a:ext cx="7084857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9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Previously</a:t>
            </a:r>
            <a:r>
              <a:rPr lang="en-GB" dirty="0" smtClean="0"/>
              <a:t>:</a:t>
            </a:r>
          </a:p>
          <a:p>
            <a:r>
              <a:rPr lang="en-GB" dirty="0"/>
              <a:t> </a:t>
            </a:r>
            <a:r>
              <a:rPr lang="en-GB" dirty="0" smtClean="0"/>
              <a:t>  In a movie ‘fly me to heaven’ with Cat from Red Dwarf</a:t>
            </a:r>
            <a:endParaRPr lang="en-GB" dirty="0"/>
          </a:p>
          <a:p>
            <a:r>
              <a:rPr lang="en-GB" dirty="0"/>
              <a:t>	</a:t>
            </a:r>
            <a:r>
              <a:rPr lang="en-GB" dirty="0" smtClean="0"/>
              <a:t>Platform Team for First Union National Bank</a:t>
            </a:r>
          </a:p>
          <a:p>
            <a:r>
              <a:rPr lang="en-GB" dirty="0"/>
              <a:t>	</a:t>
            </a:r>
            <a:r>
              <a:rPr lang="en-GB" dirty="0" smtClean="0"/>
              <a:t>Tombola</a:t>
            </a:r>
          </a:p>
          <a:p>
            <a:r>
              <a:rPr lang="en-GB" dirty="0"/>
              <a:t>	</a:t>
            </a:r>
            <a:r>
              <a:rPr lang="en-GB" dirty="0" smtClean="0"/>
              <a:t>Sage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Currently: </a:t>
            </a:r>
          </a:p>
          <a:p>
            <a:r>
              <a:rPr lang="en-GB" dirty="0"/>
              <a:t>	</a:t>
            </a:r>
            <a:r>
              <a:rPr lang="en-GB" dirty="0" smtClean="0"/>
              <a:t>at Atom Bank in Durham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686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OWASP </a:t>
            </a:r>
            <a:r>
              <a:rPr lang="en-GB" dirty="0" err="1"/>
              <a:t>SeraphimDroid</a:t>
            </a:r>
            <a:r>
              <a:rPr lang="en-GB" dirty="0"/>
              <a:t> Project</a:t>
            </a:r>
            <a:br>
              <a:rPr lang="en-GB" dirty="0"/>
            </a:b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2711"/>
            <a:ext cx="8228013" cy="421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44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Cheat Sheets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Cheat sheets provide the information most relevant to a developer or security engineer with minimal "fluff"</a:t>
            </a:r>
            <a:endParaRPr lang="en-GB" i="1" dirty="0" smtClean="0"/>
          </a:p>
          <a:p>
            <a:endParaRPr lang="en-GB" dirty="0"/>
          </a:p>
          <a:p>
            <a:r>
              <a:rPr lang="en-GB" dirty="0" smtClean="0"/>
              <a:t>Device specific mitigations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33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M9 - Improper Session Handling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69160"/>
            <a:ext cx="8228013" cy="1255415"/>
          </a:xfrm>
        </p:spPr>
        <p:txBody>
          <a:bodyPr/>
          <a:lstStyle/>
          <a:p>
            <a:r>
              <a:rPr lang="en-GB" dirty="0" smtClean="0"/>
              <a:t>Failure to invalidate sessions</a:t>
            </a:r>
          </a:p>
          <a:p>
            <a:r>
              <a:rPr lang="en-GB" dirty="0" smtClean="0"/>
              <a:t>Timeout and background handling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" y="908720"/>
            <a:ext cx="9141401" cy="399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33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M10 - Lack of Binary Protections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08720"/>
            <a:ext cx="9149912" cy="377582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4869160"/>
            <a:ext cx="8228013" cy="125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Obfuscation is difficult</a:t>
            </a:r>
          </a:p>
          <a:p>
            <a:r>
              <a:rPr lang="en-GB" dirty="0" smtClean="0"/>
              <a:t>OWASP RECMPP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538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Involved!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Join the mailing lists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Submit to the mailing lists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Write Open Source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Present at an </a:t>
            </a:r>
            <a:r>
              <a:rPr lang="en-GB" smtClean="0"/>
              <a:t>OWASP Chapter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4836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only do this for the free beer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43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Tonight's 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Mobile Security?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OWASP </a:t>
            </a:r>
            <a:r>
              <a:rPr lang="en-GB" dirty="0"/>
              <a:t>Mobile Security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 run down of the top ten mobile threats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Interspersed with some of the other resources available from OWASP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Go to the pub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64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OWASP Mobile Security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…</a:t>
            </a:r>
            <a:r>
              <a:rPr lang="en-GB" i="1" dirty="0" smtClean="0"/>
              <a:t>is </a:t>
            </a:r>
            <a:r>
              <a:rPr lang="en-GB" i="1" dirty="0"/>
              <a:t>a centralized resource intended to give developers and security teams the resources they need to build and maintain secure mobile </a:t>
            </a:r>
            <a:r>
              <a:rPr lang="en-GB" i="1" dirty="0" smtClean="0"/>
              <a:t>applications</a:t>
            </a:r>
          </a:p>
          <a:p>
            <a:endParaRPr lang="en-GB" dirty="0"/>
          </a:p>
          <a:p>
            <a:r>
              <a:rPr lang="en-GB" dirty="0" smtClean="0"/>
              <a:t>The OWASP Mobile Security project was </a:t>
            </a:r>
            <a:r>
              <a:rPr lang="en-GB" dirty="0"/>
              <a:t>	</a:t>
            </a:r>
            <a:r>
              <a:rPr lang="en-GB" dirty="0" smtClean="0"/>
              <a:t>announced in Q3</a:t>
            </a:r>
            <a:r>
              <a:rPr lang="en-GB" dirty="0"/>
              <a:t>	2010	</a:t>
            </a:r>
          </a:p>
          <a:p>
            <a:r>
              <a:rPr lang="en-GB" dirty="0" smtClean="0"/>
              <a:t>Top </a:t>
            </a:r>
            <a:r>
              <a:rPr lang="en-GB" dirty="0"/>
              <a:t>10 Mobile Threats </a:t>
            </a:r>
            <a:r>
              <a:rPr lang="en-GB" dirty="0" err="1"/>
              <a:t>Emmy's</a:t>
            </a:r>
            <a:endParaRPr lang="en-GB" dirty="0"/>
          </a:p>
          <a:p>
            <a:r>
              <a:rPr lang="en-GB" dirty="0"/>
              <a:t>Tools </a:t>
            </a:r>
          </a:p>
          <a:p>
            <a:r>
              <a:rPr lang="en-GB" dirty="0"/>
              <a:t>Cheat Sheets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974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69925"/>
            <a:ext cx="8461993" cy="5338748"/>
          </a:xfrm>
        </p:spPr>
      </p:pic>
    </p:spTree>
    <p:extLst>
      <p:ext uri="{BB962C8B-B14F-4D97-AF65-F5344CB8AC3E}">
        <p14:creationId xmlns:p14="http://schemas.microsoft.com/office/powerpoint/2010/main" val="366740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M1 - Weak Server Side Controls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057400"/>
            <a:ext cx="8228013" cy="482917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Basically </a:t>
            </a:r>
            <a:r>
              <a:rPr lang="en-GB" dirty="0"/>
              <a:t>its the server team's fault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Implement a SDLC on the server team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Start with the OWASP Top 10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728"/>
            <a:ext cx="9144000" cy="265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9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M2 - Insecure Data Storage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8013" cy="482917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Don't </a:t>
            </a:r>
            <a:r>
              <a:rPr lang="en-GB" dirty="0"/>
              <a:t>store anything on the device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Use OAuth 2 for authentication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62" y="1066800"/>
            <a:ext cx="9151262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1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M3 - </a:t>
            </a:r>
            <a:r>
              <a:rPr lang="fr-FR" dirty="0" err="1"/>
              <a:t>Insufficient</a:t>
            </a:r>
            <a:r>
              <a:rPr lang="fr-FR" dirty="0"/>
              <a:t> Transport Layer Protection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Know </a:t>
            </a:r>
            <a:r>
              <a:rPr lang="en-GB" dirty="0"/>
              <a:t>and trust your certificates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Don't use insecure channels like SMS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Certificate Pinning</a:t>
            </a:r>
          </a:p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08721"/>
            <a:ext cx="9144000" cy="389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82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M4 - Unintended Data Leakage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What </a:t>
            </a:r>
            <a:r>
              <a:rPr lang="en-GB" dirty="0"/>
              <a:t>are you logging</a:t>
            </a:r>
            <a:r>
              <a:rPr lang="en-GB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String Constants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Cryptography Keys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7" y="980728"/>
            <a:ext cx="904746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Droid Sans Fallback"/>
        <a:cs typeface="Droid Sans Fallback"/>
      </a:majorFont>
      <a:minorFont>
        <a:latin typeface="Tahoma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Droid Sans Fallback"/>
        <a:cs typeface="Droid Sans Fallback"/>
      </a:majorFont>
      <a:minorFont>
        <a:latin typeface="Tahoma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3478</TotalTime>
  <Words>342</Words>
  <Application>Microsoft Office PowerPoint</Application>
  <PresentationFormat>On-screen Show (4:3)</PresentationFormat>
  <Paragraphs>116</Paragraphs>
  <Slides>25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 Unicode MS</vt:lpstr>
      <vt:lpstr>Arial</vt:lpstr>
      <vt:lpstr>Droid Sans Fallback</vt:lpstr>
      <vt:lpstr>Tahoma</vt:lpstr>
      <vt:lpstr>Times New Roman</vt:lpstr>
      <vt:lpstr>Wingdings</vt:lpstr>
      <vt:lpstr>Office Theme</vt:lpstr>
      <vt:lpstr>Office Theme</vt:lpstr>
      <vt:lpstr>OWASP Mobile Security Project Top 10 Mobile security threats 2014 </vt:lpstr>
      <vt:lpstr>Introduction</vt:lpstr>
      <vt:lpstr>Tonight's Agenda</vt:lpstr>
      <vt:lpstr>OWASP Mobile Security Project</vt:lpstr>
      <vt:lpstr>PowerPoint Presentation</vt:lpstr>
      <vt:lpstr>M1 - Weak Server Side Controls</vt:lpstr>
      <vt:lpstr>M2 - Insecure Data Storage</vt:lpstr>
      <vt:lpstr>M3 - Insufficient Transport Layer Protection</vt:lpstr>
      <vt:lpstr>M4 - Unintended Data Leakage</vt:lpstr>
      <vt:lpstr>Tools Part 1</vt:lpstr>
      <vt:lpstr>MobiSec </vt:lpstr>
      <vt:lpstr>iMAS - iOS Mobile Application Security</vt:lpstr>
      <vt:lpstr>Slaughtered Goats</vt:lpstr>
      <vt:lpstr>M5 - Poor Authorisation and Authentication</vt:lpstr>
      <vt:lpstr>M6 - Broken Cryptography</vt:lpstr>
      <vt:lpstr>M7 - Client Side Injection</vt:lpstr>
      <vt:lpstr>M8 - Security Decisions by Untrusted Inputs</vt:lpstr>
      <vt:lpstr>Tools Part 2</vt:lpstr>
      <vt:lpstr>NowSecure Lab: Community Edition </vt:lpstr>
      <vt:lpstr>OWASP SeraphimDroid Project </vt:lpstr>
      <vt:lpstr>Cheat Sheets </vt:lpstr>
      <vt:lpstr>M9 - Improper Session Handling</vt:lpstr>
      <vt:lpstr>M10 - Lack of Binary Protections</vt:lpstr>
      <vt:lpstr>Get Involved!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</dc:title>
  <dc:subject>Web Application Security</dc:subject>
  <dc:creator>Andy</dc:creator>
  <cp:keywords>Web Application Security</cp:keywords>
  <dc:description>https://www.owasp.org/</dc:description>
  <cp:lastModifiedBy>Neil Dixley</cp:lastModifiedBy>
  <cp:revision>119</cp:revision>
  <cp:lastPrinted>1601-01-01T00:00:00Z</cp:lastPrinted>
  <dcterms:created xsi:type="dcterms:W3CDTF">2011-06-28T14:59:58Z</dcterms:created>
  <dcterms:modified xsi:type="dcterms:W3CDTF">2015-09-29T10:33:25Z</dcterms:modified>
</cp:coreProperties>
</file>