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5" r:id="rId9"/>
    <p:sldId id="275" r:id="rId10"/>
    <p:sldId id="273" r:id="rId11"/>
    <p:sldId id="274" r:id="rId12"/>
    <p:sldId id="276" r:id="rId13"/>
    <p:sldId id="266" r:id="rId14"/>
    <p:sldId id="277" r:id="rId15"/>
    <p:sldId id="267" r:id="rId16"/>
    <p:sldId id="268" r:id="rId17"/>
    <p:sldId id="27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626621-993F-4E68-B836-5CAF559C38D4}" type="datetimeFigureOut">
              <a:rPr lang="en-GB" smtClean="0"/>
              <a:t>25/11/2015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3C999-997D-4A72-BDB8-719E7522D227}" type="slidenum">
              <a:rPr lang="en-GB" smtClean="0"/>
              <a:t>‹#›</a:t>
            </a:fld>
            <a:endParaRPr lang="en-GB"/>
          </a:p>
        </p:txBody>
      </p:sp>
    </p:spTree>
    <p:extLst>
      <p:ext uri="{BB962C8B-B14F-4D97-AF65-F5344CB8AC3E}">
        <p14:creationId xmlns:p14="http://schemas.microsoft.com/office/powerpoint/2010/main" val="2361042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a:t>
            </a:fld>
            <a:endParaRPr lang="en-GB"/>
          </a:p>
        </p:txBody>
      </p:sp>
    </p:spTree>
    <p:extLst>
      <p:ext uri="{BB962C8B-B14F-4D97-AF65-F5344CB8AC3E}">
        <p14:creationId xmlns:p14="http://schemas.microsoft.com/office/powerpoint/2010/main" val="2641020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10</a:t>
            </a:fld>
            <a:endParaRPr lang="en-GB"/>
          </a:p>
        </p:txBody>
      </p:sp>
    </p:spTree>
    <p:extLst>
      <p:ext uri="{BB962C8B-B14F-4D97-AF65-F5344CB8AC3E}">
        <p14:creationId xmlns:p14="http://schemas.microsoft.com/office/powerpoint/2010/main" val="1311268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11</a:t>
            </a:fld>
            <a:endParaRPr lang="en-GB"/>
          </a:p>
        </p:txBody>
      </p:sp>
    </p:spTree>
    <p:extLst>
      <p:ext uri="{BB962C8B-B14F-4D97-AF65-F5344CB8AC3E}">
        <p14:creationId xmlns:p14="http://schemas.microsoft.com/office/powerpoint/2010/main" val="4054629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12</a:t>
            </a:fld>
            <a:endParaRPr lang="en-GB"/>
          </a:p>
        </p:txBody>
      </p:sp>
    </p:spTree>
    <p:extLst>
      <p:ext uri="{BB962C8B-B14F-4D97-AF65-F5344CB8AC3E}">
        <p14:creationId xmlns:p14="http://schemas.microsoft.com/office/powerpoint/2010/main" val="2548116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smtClean="0"/>
          </a:p>
        </p:txBody>
      </p:sp>
      <p:sp>
        <p:nvSpPr>
          <p:cNvPr id="4" name="Slide Number Placeholder 3"/>
          <p:cNvSpPr>
            <a:spLocks noGrp="1"/>
          </p:cNvSpPr>
          <p:nvPr>
            <p:ph type="sldNum" sz="quarter" idx="10"/>
          </p:nvPr>
        </p:nvSpPr>
        <p:spPr/>
        <p:txBody>
          <a:bodyPr/>
          <a:lstStyle/>
          <a:p>
            <a:fld id="{2843C999-997D-4A72-BDB8-719E7522D227}" type="slidenum">
              <a:rPr lang="en-GB" smtClean="0"/>
              <a:t>13</a:t>
            </a:fld>
            <a:endParaRPr lang="en-GB"/>
          </a:p>
        </p:txBody>
      </p:sp>
    </p:spTree>
    <p:extLst>
      <p:ext uri="{BB962C8B-B14F-4D97-AF65-F5344CB8AC3E}">
        <p14:creationId xmlns:p14="http://schemas.microsoft.com/office/powerpoint/2010/main" val="2251339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14</a:t>
            </a:fld>
            <a:endParaRPr lang="en-GB"/>
          </a:p>
        </p:txBody>
      </p:sp>
    </p:spTree>
    <p:extLst>
      <p:ext uri="{BB962C8B-B14F-4D97-AF65-F5344CB8AC3E}">
        <p14:creationId xmlns:p14="http://schemas.microsoft.com/office/powerpoint/2010/main" val="2031687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15</a:t>
            </a:fld>
            <a:endParaRPr lang="en-GB"/>
          </a:p>
        </p:txBody>
      </p:sp>
    </p:spTree>
    <p:extLst>
      <p:ext uri="{BB962C8B-B14F-4D97-AF65-F5344CB8AC3E}">
        <p14:creationId xmlns:p14="http://schemas.microsoft.com/office/powerpoint/2010/main" val="1412441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43C999-997D-4A72-BDB8-719E7522D227}" type="slidenum">
              <a:rPr lang="en-GB" smtClean="0"/>
              <a:t>16</a:t>
            </a:fld>
            <a:endParaRPr lang="en-GB"/>
          </a:p>
        </p:txBody>
      </p:sp>
    </p:spTree>
    <p:extLst>
      <p:ext uri="{BB962C8B-B14F-4D97-AF65-F5344CB8AC3E}">
        <p14:creationId xmlns:p14="http://schemas.microsoft.com/office/powerpoint/2010/main" val="175439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843C999-997D-4A72-BDB8-719E7522D227}" type="slidenum">
              <a:rPr lang="en-GB" smtClean="0"/>
              <a:t>17</a:t>
            </a:fld>
            <a:endParaRPr lang="en-GB"/>
          </a:p>
        </p:txBody>
      </p:sp>
    </p:spTree>
    <p:extLst>
      <p:ext uri="{BB962C8B-B14F-4D97-AF65-F5344CB8AC3E}">
        <p14:creationId xmlns:p14="http://schemas.microsoft.com/office/powerpoint/2010/main" val="188235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2</a:t>
            </a:fld>
            <a:endParaRPr lang="en-GB"/>
          </a:p>
        </p:txBody>
      </p:sp>
    </p:spTree>
    <p:extLst>
      <p:ext uri="{BB962C8B-B14F-4D97-AF65-F5344CB8AC3E}">
        <p14:creationId xmlns:p14="http://schemas.microsoft.com/office/powerpoint/2010/main" val="346611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3</a:t>
            </a:fld>
            <a:endParaRPr lang="en-GB"/>
          </a:p>
        </p:txBody>
      </p:sp>
    </p:spTree>
    <p:extLst>
      <p:ext uri="{BB962C8B-B14F-4D97-AF65-F5344CB8AC3E}">
        <p14:creationId xmlns:p14="http://schemas.microsoft.com/office/powerpoint/2010/main" val="4264720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4</a:t>
            </a:fld>
            <a:endParaRPr lang="en-GB"/>
          </a:p>
        </p:txBody>
      </p:sp>
    </p:spTree>
    <p:extLst>
      <p:ext uri="{BB962C8B-B14F-4D97-AF65-F5344CB8AC3E}">
        <p14:creationId xmlns:p14="http://schemas.microsoft.com/office/powerpoint/2010/main" val="1526539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5</a:t>
            </a:fld>
            <a:endParaRPr lang="en-GB"/>
          </a:p>
        </p:txBody>
      </p:sp>
    </p:spTree>
    <p:extLst>
      <p:ext uri="{BB962C8B-B14F-4D97-AF65-F5344CB8AC3E}">
        <p14:creationId xmlns:p14="http://schemas.microsoft.com/office/powerpoint/2010/main" val="1427565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6</a:t>
            </a:fld>
            <a:endParaRPr lang="en-GB"/>
          </a:p>
        </p:txBody>
      </p:sp>
    </p:spTree>
    <p:extLst>
      <p:ext uri="{BB962C8B-B14F-4D97-AF65-F5344CB8AC3E}">
        <p14:creationId xmlns:p14="http://schemas.microsoft.com/office/powerpoint/2010/main" val="70077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7</a:t>
            </a:fld>
            <a:endParaRPr lang="en-GB"/>
          </a:p>
        </p:txBody>
      </p:sp>
    </p:spTree>
    <p:extLst>
      <p:ext uri="{BB962C8B-B14F-4D97-AF65-F5344CB8AC3E}">
        <p14:creationId xmlns:p14="http://schemas.microsoft.com/office/powerpoint/2010/main" val="2082800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8</a:t>
            </a:fld>
            <a:endParaRPr lang="en-GB"/>
          </a:p>
        </p:txBody>
      </p:sp>
    </p:spTree>
    <p:extLst>
      <p:ext uri="{BB962C8B-B14F-4D97-AF65-F5344CB8AC3E}">
        <p14:creationId xmlns:p14="http://schemas.microsoft.com/office/powerpoint/2010/main" val="2728946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843C999-997D-4A72-BDB8-719E7522D227}" type="slidenum">
              <a:rPr lang="en-GB" smtClean="0"/>
              <a:t>9</a:t>
            </a:fld>
            <a:endParaRPr lang="en-GB"/>
          </a:p>
        </p:txBody>
      </p:sp>
    </p:spTree>
    <p:extLst>
      <p:ext uri="{BB962C8B-B14F-4D97-AF65-F5344CB8AC3E}">
        <p14:creationId xmlns:p14="http://schemas.microsoft.com/office/powerpoint/2010/main" val="1137893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00610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85307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84618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47811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216533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906222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804462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133399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3926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361594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741FAB-DDC0-4C8D-A2C0-9BFAD0961D10}" type="datetimeFigureOut">
              <a:rPr lang="en-US" smtClean="0"/>
              <a:pPr/>
              <a:t>11/25/2015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13A299-4B70-44C0-9573-A40A0A56C89D}" type="slidenum">
              <a:rPr lang="en-US" smtClean="0"/>
              <a:pPr/>
              <a:t>‹#›</a:t>
            </a:fld>
            <a:endParaRPr lang="en-US"/>
          </a:p>
        </p:txBody>
      </p:sp>
    </p:spTree>
    <p:extLst>
      <p:ext uri="{BB962C8B-B14F-4D97-AF65-F5344CB8AC3E}">
        <p14:creationId xmlns:p14="http://schemas.microsoft.com/office/powerpoint/2010/main" val="355061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7200" y="76200"/>
            <a:ext cx="4724400" cy="715962"/>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741FAB-DDC0-4C8D-A2C0-9BFAD0961D10}" type="datetimeFigureOut">
              <a:rPr lang="en-US" smtClean="0"/>
              <a:pPr/>
              <a:t>11/25/2015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13A299-4B70-44C0-9573-A40A0A56C89D}" type="slidenum">
              <a:rPr lang="en-US" smtClean="0"/>
              <a:pPr/>
              <a:t>‹#›</a:t>
            </a:fld>
            <a:endParaRPr lang="en-US"/>
          </a:p>
        </p:txBody>
      </p:sp>
    </p:spTree>
    <p:extLst>
      <p:ext uri="{BB962C8B-B14F-4D97-AF65-F5344CB8AC3E}">
        <p14:creationId xmlns:p14="http://schemas.microsoft.com/office/powerpoint/2010/main" val="317530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2800" b="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Automated Security Testing Using The ZAP API</a:t>
            </a:r>
            <a:endParaRPr lang="en-US" dirty="0">
              <a:solidFill>
                <a:schemeClr val="bg1"/>
              </a:solidFill>
            </a:endParaRPr>
          </a:p>
        </p:txBody>
      </p:sp>
    </p:spTree>
    <p:extLst>
      <p:ext uri="{BB962C8B-B14F-4D97-AF65-F5344CB8AC3E}">
        <p14:creationId xmlns:p14="http://schemas.microsoft.com/office/powerpoint/2010/main" val="99809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ZAP API</a:t>
            </a:r>
          </a:p>
        </p:txBody>
      </p:sp>
      <p:pic>
        <p:nvPicPr>
          <p:cNvPr id="2" name="Content Placeholder 1"/>
          <p:cNvPicPr>
            <a:picLocks noGrp="1" noChangeAspect="1"/>
          </p:cNvPicPr>
          <p:nvPr>
            <p:ph idx="1"/>
          </p:nvPr>
        </p:nvPicPr>
        <p:blipFill>
          <a:blip r:embed="rId3"/>
          <a:stretch>
            <a:fillRect/>
          </a:stretch>
        </p:blipFill>
        <p:spPr>
          <a:xfrm>
            <a:off x="1109179" y="1710231"/>
            <a:ext cx="6925642" cy="4305901"/>
          </a:xfrm>
          <a:prstGeom prst="rect">
            <a:avLst/>
          </a:prstGeom>
        </p:spPr>
      </p:pic>
    </p:spTree>
    <p:extLst>
      <p:ext uri="{BB962C8B-B14F-4D97-AF65-F5344CB8AC3E}">
        <p14:creationId xmlns:p14="http://schemas.microsoft.com/office/powerpoint/2010/main" val="4174744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ZAP API</a:t>
            </a:r>
          </a:p>
        </p:txBody>
      </p:sp>
      <p:pic>
        <p:nvPicPr>
          <p:cNvPr id="7" name="Content Placeholder 6"/>
          <p:cNvPicPr>
            <a:picLocks noGrp="1" noChangeAspect="1"/>
          </p:cNvPicPr>
          <p:nvPr>
            <p:ph idx="1"/>
          </p:nvPr>
        </p:nvPicPr>
        <p:blipFill>
          <a:blip r:embed="rId3"/>
          <a:stretch>
            <a:fillRect/>
          </a:stretch>
        </p:blipFill>
        <p:spPr>
          <a:xfrm>
            <a:off x="2490497" y="1686415"/>
            <a:ext cx="4163006" cy="4353533"/>
          </a:xfrm>
          <a:prstGeom prst="rect">
            <a:avLst/>
          </a:prstGeom>
        </p:spPr>
      </p:pic>
    </p:spTree>
    <p:extLst>
      <p:ext uri="{BB962C8B-B14F-4D97-AF65-F5344CB8AC3E}">
        <p14:creationId xmlns:p14="http://schemas.microsoft.com/office/powerpoint/2010/main" val="13823751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The ZAP API</a:t>
            </a:r>
          </a:p>
        </p:txBody>
      </p:sp>
      <p:pic>
        <p:nvPicPr>
          <p:cNvPr id="5" name="Content Placeholder 4"/>
          <p:cNvPicPr>
            <a:picLocks noGrp="1" noChangeAspect="1"/>
          </p:cNvPicPr>
          <p:nvPr>
            <p:ph idx="1"/>
          </p:nvPr>
        </p:nvPicPr>
        <p:blipFill>
          <a:blip r:embed="rId3"/>
          <a:stretch>
            <a:fillRect/>
          </a:stretch>
        </p:blipFill>
        <p:spPr>
          <a:xfrm>
            <a:off x="990100" y="1695941"/>
            <a:ext cx="7163800" cy="4334480"/>
          </a:xfrm>
          <a:prstGeom prst="rect">
            <a:avLst/>
          </a:prstGeom>
        </p:spPr>
      </p:pic>
    </p:spTree>
    <p:extLst>
      <p:ext uri="{BB962C8B-B14F-4D97-AF65-F5344CB8AC3E}">
        <p14:creationId xmlns:p14="http://schemas.microsoft.com/office/powerpoint/2010/main" val="1973793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The Script</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err="1"/>
              <a:t>var</a:t>
            </a:r>
            <a:r>
              <a:rPr lang="en-US" dirty="0"/>
              <a:t> $</a:t>
            </a:r>
            <a:r>
              <a:rPr lang="en-US" dirty="0" err="1"/>
              <a:t>contextName</a:t>
            </a:r>
            <a:r>
              <a:rPr lang="en-US" dirty="0"/>
              <a:t> = </a:t>
            </a:r>
            <a:r>
              <a:rPr lang="en-US" dirty="0" smtClean="0"/>
              <a:t>“Site2Target";</a:t>
            </a:r>
            <a:endParaRPr lang="en-US" dirty="0"/>
          </a:p>
          <a:p>
            <a:pPr marL="0" indent="0">
              <a:buNone/>
            </a:pPr>
            <a:r>
              <a:rPr lang="en-US" dirty="0" err="1" smtClean="0"/>
              <a:t>var</a:t>
            </a:r>
            <a:r>
              <a:rPr lang="en-US" dirty="0" smtClean="0"/>
              <a:t> </a:t>
            </a:r>
            <a:r>
              <a:rPr lang="en-US" dirty="0"/>
              <a:t>$URL = </a:t>
            </a:r>
            <a:r>
              <a:rPr lang="en-US" dirty="0" smtClean="0"/>
              <a:t>“google.com";</a:t>
            </a:r>
            <a:endParaRPr lang="en-US" dirty="0"/>
          </a:p>
          <a:p>
            <a:pPr marL="0" indent="0">
              <a:buNone/>
            </a:pPr>
            <a:r>
              <a:rPr lang="en-US" dirty="0" err="1" smtClean="0"/>
              <a:t>var</a:t>
            </a:r>
            <a:r>
              <a:rPr lang="en-US" dirty="0" smtClean="0"/>
              <a:t> </a:t>
            </a:r>
            <a:r>
              <a:rPr lang="en-US" dirty="0"/>
              <a:t>$prefix = "https";</a:t>
            </a:r>
          </a:p>
          <a:p>
            <a:pPr marL="0" indent="0">
              <a:buNone/>
            </a:pPr>
            <a:r>
              <a:rPr lang="en-US" dirty="0" err="1" smtClean="0"/>
              <a:t>var</a:t>
            </a:r>
            <a:r>
              <a:rPr lang="en-US" dirty="0" smtClean="0"/>
              <a:t> </a:t>
            </a:r>
            <a:r>
              <a:rPr lang="en-US" dirty="0"/>
              <a:t>$children = </a:t>
            </a:r>
            <a:r>
              <a:rPr lang="en-US" dirty="0" smtClean="0"/>
              <a:t>“5";</a:t>
            </a:r>
            <a:endParaRPr lang="en-US" dirty="0"/>
          </a:p>
          <a:p>
            <a:pPr marL="0" indent="0">
              <a:buNone/>
            </a:pPr>
            <a:endParaRPr lang="en-US" dirty="0"/>
          </a:p>
          <a:p>
            <a:pPr marL="0" indent="0">
              <a:buNone/>
            </a:pPr>
            <a:r>
              <a:rPr lang="en-US" dirty="0" err="1" smtClean="0"/>
              <a:t>var</a:t>
            </a:r>
            <a:r>
              <a:rPr lang="en-US" dirty="0" smtClean="0"/>
              <a:t> </a:t>
            </a:r>
            <a:r>
              <a:rPr lang="en-US" dirty="0"/>
              <a:t>$</a:t>
            </a:r>
            <a:r>
              <a:rPr lang="en-US" dirty="0" err="1"/>
              <a:t>newContext</a:t>
            </a:r>
            <a:r>
              <a:rPr lang="en-US" dirty="0"/>
              <a:t> = "http://zap/HTML/context/action/newContext/?zapapiformat=HTML&amp;contextName=" + $</a:t>
            </a:r>
            <a:r>
              <a:rPr lang="en-US" dirty="0" err="1"/>
              <a:t>contextName</a:t>
            </a:r>
            <a:r>
              <a:rPr lang="en-US" dirty="0"/>
              <a:t>;</a:t>
            </a:r>
          </a:p>
          <a:p>
            <a:pPr marL="0" indent="0">
              <a:buNone/>
            </a:pPr>
            <a:endParaRPr lang="en-US" dirty="0" smtClean="0"/>
          </a:p>
          <a:p>
            <a:pPr marL="0" indent="0">
              <a:buNone/>
            </a:pPr>
            <a:r>
              <a:rPr lang="en-US" dirty="0" err="1" smtClean="0"/>
              <a:t>var</a:t>
            </a:r>
            <a:r>
              <a:rPr lang="en-US" dirty="0" smtClean="0"/>
              <a:t> </a:t>
            </a:r>
            <a:r>
              <a:rPr lang="en-US" dirty="0"/>
              <a:t>$</a:t>
            </a:r>
            <a:r>
              <a:rPr lang="en-US" dirty="0" err="1"/>
              <a:t>includeInContext</a:t>
            </a:r>
            <a:r>
              <a:rPr lang="en-US" dirty="0"/>
              <a:t> = "http://zap/HTML/context/action/includeInContext/?zapapiformat=HTML&amp;contextName=" + $</a:t>
            </a:r>
            <a:r>
              <a:rPr lang="en-US" dirty="0" err="1"/>
              <a:t>contextName</a:t>
            </a:r>
            <a:r>
              <a:rPr lang="en-US" dirty="0"/>
              <a:t> + "&amp;regex=%5CQ" + $prefix + "%253A%252F%252F" + $URL + "%5CE.*";</a:t>
            </a:r>
          </a:p>
          <a:p>
            <a:pPr marL="0" indent="0">
              <a:buNone/>
            </a:pPr>
            <a:endParaRPr lang="en-US" dirty="0" smtClean="0"/>
          </a:p>
          <a:p>
            <a:pPr marL="0" indent="0">
              <a:buNone/>
            </a:pPr>
            <a:r>
              <a:rPr lang="en-US" dirty="0" err="1" smtClean="0"/>
              <a:t>var</a:t>
            </a:r>
            <a:r>
              <a:rPr lang="en-US" dirty="0" smtClean="0"/>
              <a:t> </a:t>
            </a:r>
            <a:r>
              <a:rPr lang="en-US" dirty="0"/>
              <a:t>$spider = "http://zap/HTML/spider/action/scan/?</a:t>
            </a:r>
            <a:r>
              <a:rPr lang="en-US" dirty="0" err="1"/>
              <a:t>zapapiformat</a:t>
            </a:r>
            <a:r>
              <a:rPr lang="en-US" dirty="0"/>
              <a:t>=</a:t>
            </a:r>
            <a:r>
              <a:rPr lang="en-US" dirty="0" err="1"/>
              <a:t>HTML&amp;url</a:t>
            </a:r>
            <a:r>
              <a:rPr lang="en-US" dirty="0"/>
              <a:t>=" + $prefix + "%3A%2F%2F" + $URL + "%2F&amp;maxChildren=" + $children;</a:t>
            </a:r>
          </a:p>
          <a:p>
            <a:pPr marL="0" indent="0">
              <a:buNone/>
            </a:pPr>
            <a:endParaRPr lang="en-US" dirty="0" smtClean="0"/>
          </a:p>
          <a:p>
            <a:pPr marL="0" indent="0">
              <a:buNone/>
            </a:pPr>
            <a:r>
              <a:rPr lang="en-US" dirty="0" err="1" smtClean="0"/>
              <a:t>var</a:t>
            </a:r>
            <a:r>
              <a:rPr lang="en-US" dirty="0" smtClean="0"/>
              <a:t> </a:t>
            </a:r>
            <a:r>
              <a:rPr lang="en-US" dirty="0"/>
              <a:t>$</a:t>
            </a:r>
            <a:r>
              <a:rPr lang="en-US" dirty="0" err="1"/>
              <a:t>activeScan</a:t>
            </a:r>
            <a:r>
              <a:rPr lang="en-US" dirty="0"/>
              <a:t> = "http://zap/HTML/ascan/action/scan/?zapapiformat=HTML&amp;url=" + $prefix + "%3A%2F%2F" + $URL + "%2F&amp;recurse=&amp;</a:t>
            </a:r>
            <a:r>
              <a:rPr lang="en-US" dirty="0" err="1"/>
              <a:t>inScopeOnly</a:t>
            </a:r>
            <a:r>
              <a:rPr lang="en-US" dirty="0"/>
              <a:t>=</a:t>
            </a:r>
            <a:r>
              <a:rPr lang="en-US" dirty="0" err="1"/>
              <a:t>true&amp;scanPolicyName</a:t>
            </a:r>
            <a:r>
              <a:rPr lang="en-US" dirty="0"/>
              <a:t>=&amp;method=&amp;</a:t>
            </a:r>
            <a:r>
              <a:rPr lang="en-US" dirty="0" err="1"/>
              <a:t>postData</a:t>
            </a:r>
            <a:r>
              <a:rPr lang="en-US" dirty="0"/>
              <a:t>="</a:t>
            </a:r>
            <a:endParaRPr lang="en-US" dirty="0" smtClean="0"/>
          </a:p>
        </p:txBody>
      </p:sp>
    </p:spTree>
    <p:extLst>
      <p:ext uri="{BB962C8B-B14F-4D97-AF65-F5344CB8AC3E}">
        <p14:creationId xmlns:p14="http://schemas.microsoft.com/office/powerpoint/2010/main" val="1723472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Writing The Script</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GB" dirty="0"/>
              <a:t>_</a:t>
            </a:r>
            <a:r>
              <a:rPr lang="en-GB" dirty="0" err="1"/>
              <a:t>navigateTo</a:t>
            </a:r>
            <a:r>
              <a:rPr lang="en-GB" dirty="0"/>
              <a:t>($</a:t>
            </a:r>
            <a:r>
              <a:rPr lang="en-GB" dirty="0" err="1"/>
              <a:t>newContext</a:t>
            </a:r>
            <a:r>
              <a:rPr lang="en-GB" dirty="0"/>
              <a:t>);</a:t>
            </a:r>
          </a:p>
          <a:p>
            <a:pPr marL="0" indent="0">
              <a:buNone/>
            </a:pPr>
            <a:r>
              <a:rPr lang="en-GB" dirty="0" smtClean="0"/>
              <a:t>_</a:t>
            </a:r>
            <a:r>
              <a:rPr lang="en-GB" dirty="0" err="1"/>
              <a:t>navigateTo</a:t>
            </a:r>
            <a:r>
              <a:rPr lang="en-GB" dirty="0"/>
              <a:t>($</a:t>
            </a:r>
            <a:r>
              <a:rPr lang="en-GB" dirty="0" err="1"/>
              <a:t>includeInContext</a:t>
            </a:r>
            <a:r>
              <a:rPr lang="en-GB" dirty="0"/>
              <a:t>);</a:t>
            </a:r>
          </a:p>
          <a:p>
            <a:pPr marL="0" indent="0">
              <a:buNone/>
            </a:pPr>
            <a:r>
              <a:rPr lang="en-GB" dirty="0" smtClean="0"/>
              <a:t>_</a:t>
            </a:r>
            <a:r>
              <a:rPr lang="en-GB" dirty="0" err="1"/>
              <a:t>navigateTo</a:t>
            </a:r>
            <a:r>
              <a:rPr lang="en-GB" dirty="0"/>
              <a:t>($spider);</a:t>
            </a:r>
          </a:p>
          <a:p>
            <a:pPr marL="0" indent="0">
              <a:buNone/>
            </a:pPr>
            <a:r>
              <a:rPr lang="en-GB" dirty="0" err="1"/>
              <a:t>var</a:t>
            </a:r>
            <a:r>
              <a:rPr lang="en-GB" dirty="0"/>
              <a:t> $</a:t>
            </a:r>
            <a:r>
              <a:rPr lang="en-GB" dirty="0" err="1"/>
              <a:t>spiderID</a:t>
            </a:r>
            <a:r>
              <a:rPr lang="en-GB" dirty="0"/>
              <a:t> = _</a:t>
            </a:r>
            <a:r>
              <a:rPr lang="en-GB" dirty="0" err="1"/>
              <a:t>getValue</a:t>
            </a:r>
            <a:r>
              <a:rPr lang="en-GB" dirty="0"/>
              <a:t>(_cell(1));</a:t>
            </a:r>
          </a:p>
          <a:p>
            <a:pPr marL="0" indent="0">
              <a:buNone/>
            </a:pPr>
            <a:r>
              <a:rPr lang="en-GB" dirty="0"/>
              <a:t>_</a:t>
            </a:r>
            <a:r>
              <a:rPr lang="en-GB" dirty="0" err="1"/>
              <a:t>navigateTo</a:t>
            </a:r>
            <a:r>
              <a:rPr lang="en-GB" dirty="0"/>
              <a:t>("http://zap/HTML/spider/view/status/?</a:t>
            </a:r>
            <a:r>
              <a:rPr lang="en-GB" dirty="0" err="1"/>
              <a:t>zapapiformat</a:t>
            </a:r>
            <a:r>
              <a:rPr lang="en-GB" dirty="0"/>
              <a:t>=</a:t>
            </a:r>
            <a:r>
              <a:rPr lang="en-GB" dirty="0" err="1"/>
              <a:t>HTML&amp;scanId</a:t>
            </a:r>
            <a:r>
              <a:rPr lang="en-GB" dirty="0"/>
              <a:t>=" + $</a:t>
            </a:r>
            <a:r>
              <a:rPr lang="en-GB" dirty="0" err="1"/>
              <a:t>spiderID</a:t>
            </a:r>
            <a:r>
              <a:rPr lang="en-GB" dirty="0"/>
              <a:t>);</a:t>
            </a:r>
          </a:p>
          <a:p>
            <a:pPr marL="0" indent="0">
              <a:buNone/>
            </a:pPr>
            <a:r>
              <a:rPr lang="en-GB" dirty="0"/>
              <a:t>while (_condition(_exists(_cell(1)("100")) != true))</a:t>
            </a:r>
          </a:p>
          <a:p>
            <a:pPr marL="0" indent="0">
              <a:buNone/>
            </a:pPr>
            <a:r>
              <a:rPr lang="en-GB" dirty="0"/>
              <a:t>	_call(</a:t>
            </a:r>
            <a:r>
              <a:rPr lang="en-GB" dirty="0" err="1"/>
              <a:t>top.location.reload</a:t>
            </a:r>
            <a:r>
              <a:rPr lang="en-GB" dirty="0"/>
              <a:t>());</a:t>
            </a:r>
          </a:p>
          <a:p>
            <a:pPr marL="0" indent="0">
              <a:buNone/>
            </a:pPr>
            <a:r>
              <a:rPr lang="en-GB" dirty="0"/>
              <a:t>	if (_condition(_exists(_cell(1)("100"))))</a:t>
            </a:r>
          </a:p>
          <a:p>
            <a:pPr marL="0" indent="0">
              <a:buNone/>
            </a:pPr>
            <a:r>
              <a:rPr lang="en-GB" dirty="0"/>
              <a:t>	{</a:t>
            </a:r>
          </a:p>
          <a:p>
            <a:pPr marL="0" indent="0">
              <a:buNone/>
            </a:pPr>
            <a:r>
              <a:rPr lang="en-GB" dirty="0"/>
              <a:t>		_</a:t>
            </a:r>
            <a:r>
              <a:rPr lang="en-GB" dirty="0" err="1"/>
              <a:t>navigateTo</a:t>
            </a:r>
            <a:r>
              <a:rPr lang="en-GB" dirty="0"/>
              <a:t>($</a:t>
            </a:r>
            <a:r>
              <a:rPr lang="en-GB" dirty="0" err="1"/>
              <a:t>activeScan</a:t>
            </a:r>
            <a:r>
              <a:rPr lang="en-GB" dirty="0"/>
              <a:t>);</a:t>
            </a:r>
          </a:p>
          <a:p>
            <a:pPr marL="0" indent="0">
              <a:buNone/>
            </a:pPr>
            <a:r>
              <a:rPr lang="en-GB" dirty="0"/>
              <a:t>	}</a:t>
            </a:r>
          </a:p>
          <a:p>
            <a:pPr marL="0" indent="0">
              <a:buNone/>
            </a:pPr>
            <a:r>
              <a:rPr lang="en-GB" dirty="0" err="1"/>
              <a:t>var</a:t>
            </a:r>
            <a:r>
              <a:rPr lang="en-GB" dirty="0"/>
              <a:t> $</a:t>
            </a:r>
            <a:r>
              <a:rPr lang="en-GB" dirty="0" err="1"/>
              <a:t>ascanID</a:t>
            </a:r>
            <a:r>
              <a:rPr lang="en-GB" dirty="0"/>
              <a:t> = _</a:t>
            </a:r>
            <a:r>
              <a:rPr lang="en-GB" dirty="0" err="1"/>
              <a:t>getValue</a:t>
            </a:r>
            <a:r>
              <a:rPr lang="en-GB" dirty="0"/>
              <a:t>(_cell(1));</a:t>
            </a:r>
          </a:p>
          <a:p>
            <a:pPr marL="0" indent="0">
              <a:buNone/>
            </a:pPr>
            <a:r>
              <a:rPr lang="en-GB" dirty="0"/>
              <a:t>_</a:t>
            </a:r>
            <a:r>
              <a:rPr lang="en-GB" dirty="0" err="1"/>
              <a:t>navigateTo</a:t>
            </a:r>
            <a:r>
              <a:rPr lang="en-GB" dirty="0"/>
              <a:t>("http://zap/HTML/ascan/view/status/?zapapiformat=HTML&amp;scanId=" + $</a:t>
            </a:r>
            <a:r>
              <a:rPr lang="en-GB" dirty="0" err="1"/>
              <a:t>ascanID</a:t>
            </a:r>
            <a:r>
              <a:rPr lang="en-GB" dirty="0"/>
              <a:t>);</a:t>
            </a:r>
          </a:p>
          <a:p>
            <a:pPr marL="0" indent="0">
              <a:buNone/>
            </a:pPr>
            <a:r>
              <a:rPr lang="en-GB" dirty="0"/>
              <a:t>while (_condition(_exists(_cell(1)("100")) != true))</a:t>
            </a:r>
          </a:p>
          <a:p>
            <a:pPr marL="0" indent="0">
              <a:buNone/>
            </a:pPr>
            <a:r>
              <a:rPr lang="en-GB" dirty="0"/>
              <a:t>	_call(</a:t>
            </a:r>
            <a:r>
              <a:rPr lang="en-GB" dirty="0" err="1"/>
              <a:t>top.location.reload</a:t>
            </a:r>
            <a:r>
              <a:rPr lang="en-GB" dirty="0"/>
              <a:t>());</a:t>
            </a:r>
          </a:p>
          <a:p>
            <a:pPr marL="0" indent="0">
              <a:buNone/>
            </a:pPr>
            <a:r>
              <a:rPr lang="en-GB" dirty="0"/>
              <a:t>	if (_condition(_exists(_cell(1)("100"))))</a:t>
            </a:r>
          </a:p>
          <a:p>
            <a:pPr marL="0" indent="0">
              <a:buNone/>
            </a:pPr>
            <a:r>
              <a:rPr lang="en-GB" dirty="0"/>
              <a:t>	{</a:t>
            </a:r>
          </a:p>
          <a:p>
            <a:pPr marL="0" indent="0">
              <a:buNone/>
            </a:pPr>
            <a:r>
              <a:rPr lang="en-GB" dirty="0"/>
              <a:t>		_</a:t>
            </a:r>
            <a:r>
              <a:rPr lang="en-GB" dirty="0" err="1"/>
              <a:t>navigateTo</a:t>
            </a:r>
            <a:r>
              <a:rPr lang="en-GB" dirty="0"/>
              <a:t>("http://zap/OTHER/core/other/htmlreport/");</a:t>
            </a:r>
          </a:p>
          <a:p>
            <a:pPr marL="0" indent="0">
              <a:buNone/>
            </a:pPr>
            <a:r>
              <a:rPr lang="en-GB" dirty="0"/>
              <a:t>	}</a:t>
            </a:r>
          </a:p>
          <a:p>
            <a:pPr marL="0" indent="0">
              <a:buNone/>
            </a:pPr>
            <a:endParaRPr lang="en-GB" dirty="0"/>
          </a:p>
          <a:p>
            <a:pPr marL="0" indent="0">
              <a:buNone/>
            </a:pPr>
            <a:r>
              <a:rPr lang="en-GB" dirty="0"/>
              <a:t>_</a:t>
            </a:r>
            <a:r>
              <a:rPr lang="en-GB" dirty="0" err="1"/>
              <a:t>focusWindow</a:t>
            </a:r>
            <a:r>
              <a:rPr lang="en-GB" dirty="0" smtClean="0"/>
              <a:t>();</a:t>
            </a:r>
          </a:p>
          <a:p>
            <a:pPr marL="0" indent="0">
              <a:buNone/>
            </a:pPr>
            <a:r>
              <a:rPr lang="en-GB" dirty="0" smtClean="0"/>
              <a:t>_</a:t>
            </a:r>
            <a:r>
              <a:rPr lang="en-GB" dirty="0" err="1"/>
              <a:t>takePageScreenShot</a:t>
            </a:r>
            <a:r>
              <a:rPr lang="en-GB" dirty="0" smtClean="0"/>
              <a:t>();</a:t>
            </a:r>
            <a:endParaRPr lang="en-GB" dirty="0"/>
          </a:p>
        </p:txBody>
      </p:sp>
    </p:spTree>
    <p:extLst>
      <p:ext uri="{BB962C8B-B14F-4D97-AF65-F5344CB8AC3E}">
        <p14:creationId xmlns:p14="http://schemas.microsoft.com/office/powerpoint/2010/main" val="287904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Some of my direct colleagues now use this script, as do some other teams within Sage’s UK business as well as some testing teams in other countries, such as in Sage Brazil.</a:t>
            </a:r>
          </a:p>
          <a:p>
            <a:pPr marL="0" indent="0">
              <a:buNone/>
            </a:pPr>
            <a:endParaRPr lang="en-US" dirty="0"/>
          </a:p>
          <a:p>
            <a:pPr marL="0" indent="0">
              <a:buNone/>
            </a:pPr>
            <a:r>
              <a:rPr lang="en-US" dirty="0" smtClean="0"/>
              <a:t>I wrote a document to accompany the script for people to learn a little bit more about how the script works and interacts with ZAP.</a:t>
            </a:r>
          </a:p>
          <a:p>
            <a:pPr marL="0" indent="0">
              <a:buNone/>
            </a:pPr>
            <a:endParaRPr lang="en-US" dirty="0" smtClean="0"/>
          </a:p>
          <a:p>
            <a:pPr marL="0" indent="0">
              <a:buNone/>
            </a:pPr>
            <a:r>
              <a:rPr lang="en-US" dirty="0" smtClean="0"/>
              <a:t>If anyone would like a copy of this document then please get in touch.</a:t>
            </a:r>
          </a:p>
        </p:txBody>
      </p:sp>
    </p:spTree>
    <p:extLst>
      <p:ext uri="{BB962C8B-B14F-4D97-AF65-F5344CB8AC3E}">
        <p14:creationId xmlns:p14="http://schemas.microsoft.com/office/powerpoint/2010/main" val="273158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Interested?</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If anything I’ve talked about interests you and you’d like more information (or even a copy of the script), then feel free to contact me via one of many communication methods:</a:t>
            </a:r>
          </a:p>
          <a:p>
            <a:pPr marL="0" indent="0">
              <a:buNone/>
            </a:pPr>
            <a:r>
              <a:rPr lang="en-US" dirty="0" smtClean="0"/>
              <a:t>Email: michael.haselhurst@sage.com</a:t>
            </a:r>
            <a:r>
              <a:rPr lang="en-US" dirty="0"/>
              <a:t/>
            </a:r>
            <a:br>
              <a:rPr lang="en-US" dirty="0"/>
            </a:br>
            <a:r>
              <a:rPr lang="en-US" dirty="0" smtClean="0"/>
              <a:t>Facebook: facebook.com/</a:t>
            </a:r>
            <a:r>
              <a:rPr lang="en-US" dirty="0" err="1" smtClean="0"/>
              <a:t>haselhurst</a:t>
            </a:r>
            <a:endParaRPr lang="en-US" dirty="0" smtClean="0"/>
          </a:p>
          <a:p>
            <a:pPr marL="0" indent="0">
              <a:buNone/>
            </a:pPr>
            <a:r>
              <a:rPr lang="en-US" dirty="0" smtClean="0"/>
              <a:t>Twitter: twitter.com/</a:t>
            </a:r>
            <a:r>
              <a:rPr lang="en-US" dirty="0" err="1" smtClean="0"/>
              <a:t>haselhurst</a:t>
            </a:r>
            <a:endParaRPr lang="en-US" dirty="0" smtClean="0"/>
          </a:p>
          <a:p>
            <a:pPr marL="0" indent="0">
              <a:buNone/>
            </a:pPr>
            <a:r>
              <a:rPr lang="en-US" dirty="0" smtClean="0"/>
              <a:t>Anything Else: /</a:t>
            </a:r>
            <a:r>
              <a:rPr lang="en-US" dirty="0" err="1" smtClean="0"/>
              <a:t>haselhurst</a:t>
            </a:r>
            <a:r>
              <a:rPr lang="en-US" dirty="0" smtClean="0"/>
              <a:t> (probably).</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04187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Questions…</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366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About Me</a:t>
            </a:r>
            <a:endParaRPr lang="en-US" dirty="0"/>
          </a:p>
        </p:txBody>
      </p:sp>
      <p:sp>
        <p:nvSpPr>
          <p:cNvPr id="3" name="Content Placeholder 2"/>
          <p:cNvSpPr>
            <a:spLocks noGrp="1"/>
          </p:cNvSpPr>
          <p:nvPr>
            <p:ph idx="1"/>
          </p:nvPr>
        </p:nvSpPr>
        <p:spPr/>
        <p:txBody>
          <a:bodyPr>
            <a:normAutofit lnSpcReduction="10000"/>
          </a:bodyPr>
          <a:lstStyle/>
          <a:p>
            <a:r>
              <a:rPr lang="en-US" dirty="0" smtClean="0"/>
              <a:t>My name is Michael Haselhurst.</a:t>
            </a:r>
          </a:p>
          <a:p>
            <a:r>
              <a:rPr lang="en-US" dirty="0" smtClean="0"/>
              <a:t>I work for Sage as a Test Analyst.</a:t>
            </a:r>
          </a:p>
          <a:p>
            <a:r>
              <a:rPr lang="en-US" dirty="0" smtClean="0"/>
              <a:t>This is the first OWASP meeting I’ve attended, so it’s a bit scary to be standing at the front when I should be hiding at the back of the room.</a:t>
            </a:r>
          </a:p>
          <a:p>
            <a:r>
              <a:rPr lang="en-US" dirty="0" smtClean="0"/>
              <a:t>I’m not an expert in </a:t>
            </a:r>
            <a:r>
              <a:rPr lang="en-US" b="1" dirty="0" smtClean="0"/>
              <a:t>anything</a:t>
            </a:r>
            <a:r>
              <a:rPr lang="en-US" dirty="0" smtClean="0"/>
              <a:t> security related, although hopefully that won’t be too obvious tonight.</a:t>
            </a:r>
          </a:p>
        </p:txBody>
      </p:sp>
    </p:spTree>
    <p:extLst>
      <p:ext uri="{BB962C8B-B14F-4D97-AF65-F5344CB8AC3E}">
        <p14:creationId xmlns:p14="http://schemas.microsoft.com/office/powerpoint/2010/main" val="3789565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ZAP?</a:t>
            </a:r>
            <a:endParaRPr lang="en-US" dirty="0"/>
          </a:p>
        </p:txBody>
      </p:sp>
      <p:sp>
        <p:nvSpPr>
          <p:cNvPr id="3" name="Content Placeholder 2"/>
          <p:cNvSpPr>
            <a:spLocks noGrp="1"/>
          </p:cNvSpPr>
          <p:nvPr>
            <p:ph idx="1"/>
          </p:nvPr>
        </p:nvSpPr>
        <p:spPr/>
        <p:txBody>
          <a:bodyPr>
            <a:normAutofit/>
          </a:bodyPr>
          <a:lstStyle/>
          <a:p>
            <a:r>
              <a:rPr lang="en-US" dirty="0" smtClean="0"/>
              <a:t>ZAP is an easy to use integrated penetration testing tool for finding vulnerabilities in web applications.</a:t>
            </a:r>
          </a:p>
          <a:p>
            <a:r>
              <a:rPr lang="en-US" dirty="0" smtClean="0"/>
              <a:t>It is ideal for developers and functional testers who are new to penetration testing.</a:t>
            </a:r>
          </a:p>
          <a:p>
            <a:r>
              <a:rPr lang="en-US" dirty="0" smtClean="0"/>
              <a:t>ZAP provides automated scanners as well as a set of tools that allow you to find security vulnerabilities manually.</a:t>
            </a:r>
          </a:p>
        </p:txBody>
      </p:sp>
    </p:spTree>
    <p:extLst>
      <p:ext uri="{BB962C8B-B14F-4D97-AF65-F5344CB8AC3E}">
        <p14:creationId xmlns:p14="http://schemas.microsoft.com/office/powerpoint/2010/main" val="307704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t>
            </a:r>
            <a:r>
              <a:rPr lang="en-US" dirty="0" err="1" smtClean="0"/>
              <a:t>Sahi</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err="1" smtClean="0"/>
              <a:t>Sahi</a:t>
            </a:r>
            <a:r>
              <a:rPr lang="en-US" dirty="0" smtClean="0"/>
              <a:t> is a tool used for the automation of web application testing.</a:t>
            </a:r>
          </a:p>
          <a:p>
            <a:r>
              <a:rPr lang="en-US" dirty="0" smtClean="0"/>
              <a:t>It comes in two </a:t>
            </a:r>
            <a:r>
              <a:rPr lang="en-US" dirty="0" err="1" smtClean="0"/>
              <a:t>flavours</a:t>
            </a:r>
            <a:r>
              <a:rPr lang="en-US" dirty="0" smtClean="0"/>
              <a:t>, a tasty free open source version, </a:t>
            </a:r>
            <a:r>
              <a:rPr lang="en-US" dirty="0" err="1" smtClean="0"/>
              <a:t>Sahi</a:t>
            </a:r>
            <a:r>
              <a:rPr lang="en-US" dirty="0" smtClean="0"/>
              <a:t> Open Source, and a commercial version named </a:t>
            </a:r>
            <a:r>
              <a:rPr lang="en-US" dirty="0" err="1" smtClean="0"/>
              <a:t>Sahi</a:t>
            </a:r>
            <a:r>
              <a:rPr lang="en-US" dirty="0" smtClean="0"/>
              <a:t> Pro.</a:t>
            </a:r>
          </a:p>
          <a:p>
            <a:r>
              <a:rPr lang="en-GB" dirty="0" err="1"/>
              <a:t>Sahi</a:t>
            </a:r>
            <a:r>
              <a:rPr lang="en-GB" dirty="0"/>
              <a:t> Script is </a:t>
            </a:r>
            <a:r>
              <a:rPr lang="en-GB" dirty="0" err="1"/>
              <a:t>Sahi's</a:t>
            </a:r>
            <a:r>
              <a:rPr lang="en-GB" dirty="0"/>
              <a:t> scripting language. It has the same syntax as </a:t>
            </a:r>
            <a:r>
              <a:rPr lang="en-GB" dirty="0" err="1"/>
              <a:t>Javascript</a:t>
            </a:r>
            <a:r>
              <a:rPr lang="en-GB" dirty="0"/>
              <a:t> except that variables need to be prefixed with a $ sign.</a:t>
            </a:r>
            <a:endParaRPr lang="en-US" dirty="0" smtClean="0"/>
          </a:p>
        </p:txBody>
      </p:sp>
    </p:spTree>
    <p:extLst>
      <p:ext uri="{BB962C8B-B14F-4D97-AF65-F5344CB8AC3E}">
        <p14:creationId xmlns:p14="http://schemas.microsoft.com/office/powerpoint/2010/main" val="383567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As testers, we should be testing the security of the web applications that we support.</a:t>
            </a:r>
          </a:p>
          <a:p>
            <a:pPr marL="0" indent="0">
              <a:buNone/>
            </a:pPr>
            <a:r>
              <a:rPr lang="en-US" dirty="0" smtClean="0"/>
              <a:t>Some of my colleagues had a few concerns…</a:t>
            </a:r>
            <a:endParaRPr lang="en-US" dirty="0"/>
          </a:p>
          <a:p>
            <a:r>
              <a:rPr lang="en-US" dirty="0" smtClean="0"/>
              <a:t>“I don’t know anything about security testing.”</a:t>
            </a:r>
          </a:p>
          <a:p>
            <a:r>
              <a:rPr lang="en-US" dirty="0" smtClean="0"/>
              <a:t>“I don’t have time to understand how to do security testing.”</a:t>
            </a:r>
          </a:p>
          <a:p>
            <a:r>
              <a:rPr lang="en-US" dirty="0" smtClean="0"/>
              <a:t>“How do I do security testing on this website?”</a:t>
            </a:r>
          </a:p>
          <a:p>
            <a:pPr marL="0" indent="0">
              <a:buNone/>
            </a:pPr>
            <a:endParaRPr lang="en-US" dirty="0" smtClean="0"/>
          </a:p>
        </p:txBody>
      </p:sp>
    </p:spTree>
    <p:extLst>
      <p:ext uri="{BB962C8B-B14F-4D97-AF65-F5344CB8AC3E}">
        <p14:creationId xmlns:p14="http://schemas.microsoft.com/office/powerpoint/2010/main" val="3233385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Teaching my colleagues about security testing wouldn’t be a great idea.</a:t>
            </a:r>
          </a:p>
          <a:p>
            <a:pPr marL="0" indent="0">
              <a:buNone/>
            </a:pPr>
            <a:r>
              <a:rPr lang="en-US" dirty="0" smtClean="0"/>
              <a:t>It would take a long time, plus, I don’t think I’m an authoritative source on the matter.</a:t>
            </a:r>
          </a:p>
          <a:p>
            <a:pPr marL="0" indent="0">
              <a:buNone/>
            </a:pPr>
            <a:r>
              <a:rPr lang="en-US" dirty="0" smtClean="0"/>
              <a:t>An easier (lazier) option would be to create an automated test in </a:t>
            </a:r>
            <a:r>
              <a:rPr lang="en-US" dirty="0" err="1" smtClean="0"/>
              <a:t>Sahi</a:t>
            </a:r>
            <a:r>
              <a:rPr lang="en-US" dirty="0" smtClean="0"/>
              <a:t> to do the security testing for us!</a:t>
            </a:r>
          </a:p>
        </p:txBody>
      </p:sp>
    </p:spTree>
    <p:extLst>
      <p:ext uri="{BB962C8B-B14F-4D97-AF65-F5344CB8AC3E}">
        <p14:creationId xmlns:p14="http://schemas.microsoft.com/office/powerpoint/2010/main" val="1746339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Will It Work?</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The automated script would work by…</a:t>
            </a:r>
          </a:p>
          <a:p>
            <a:r>
              <a:rPr lang="en-US" dirty="0" smtClean="0"/>
              <a:t>Getting the user to declare some simple variables, such as the URL of the site being targeted.</a:t>
            </a:r>
          </a:p>
          <a:p>
            <a:r>
              <a:rPr lang="en-US" dirty="0" smtClean="0"/>
              <a:t>Creating a new context.</a:t>
            </a:r>
          </a:p>
          <a:p>
            <a:r>
              <a:rPr lang="en-US" dirty="0" smtClean="0"/>
              <a:t>Adding this site to the context.</a:t>
            </a:r>
          </a:p>
          <a:p>
            <a:r>
              <a:rPr lang="en-US" dirty="0" err="1" smtClean="0"/>
              <a:t>Spidering</a:t>
            </a:r>
            <a:r>
              <a:rPr lang="en-US" dirty="0" smtClean="0"/>
              <a:t> this site.</a:t>
            </a:r>
          </a:p>
          <a:p>
            <a:r>
              <a:rPr lang="en-US" dirty="0" smtClean="0"/>
              <a:t>Performing an active scan of the site.</a:t>
            </a:r>
          </a:p>
          <a:p>
            <a:r>
              <a:rPr lang="en-US" dirty="0" smtClean="0"/>
              <a:t>Reporting any issues found.</a:t>
            </a:r>
          </a:p>
          <a:p>
            <a:endParaRPr lang="en-US" dirty="0" smtClean="0"/>
          </a:p>
        </p:txBody>
      </p:sp>
    </p:spTree>
    <p:extLst>
      <p:ext uri="{BB962C8B-B14F-4D97-AF65-F5344CB8AC3E}">
        <p14:creationId xmlns:p14="http://schemas.microsoft.com/office/powerpoint/2010/main" val="204910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Up </a:t>
            </a:r>
            <a:r>
              <a:rPr lang="en-US" dirty="0" err="1" smtClean="0"/>
              <a:t>Sahi</a:t>
            </a:r>
            <a:endParaRPr lang="en-US" dirty="0"/>
          </a:p>
        </p:txBody>
      </p:sp>
      <p:sp>
        <p:nvSpPr>
          <p:cNvPr id="3" name="Content Placeholder 2"/>
          <p:cNvSpPr>
            <a:spLocks noGrp="1"/>
          </p:cNvSpPr>
          <p:nvPr>
            <p:ph idx="1"/>
          </p:nvPr>
        </p:nvSpPr>
        <p:spPr/>
        <p:txBody>
          <a:bodyPr>
            <a:normAutofit/>
          </a:bodyPr>
          <a:lstStyle/>
          <a:p>
            <a:pPr marL="0" indent="0">
              <a:buNone/>
            </a:pPr>
            <a:r>
              <a:rPr lang="en-GB" dirty="0"/>
              <a:t>To allow </a:t>
            </a:r>
            <a:r>
              <a:rPr lang="en-GB" dirty="0" err="1"/>
              <a:t>Sahi</a:t>
            </a:r>
            <a:r>
              <a:rPr lang="en-GB" dirty="0"/>
              <a:t> to communicate with ZAP:</a:t>
            </a:r>
            <a:br>
              <a:rPr lang="en-GB" dirty="0"/>
            </a:br>
            <a:r>
              <a:rPr lang="en-GB" dirty="0"/>
              <a:t/>
            </a:r>
            <a:br>
              <a:rPr lang="en-GB" dirty="0"/>
            </a:br>
            <a:r>
              <a:rPr lang="en-GB" dirty="0"/>
              <a:t>Edit </a:t>
            </a:r>
            <a:r>
              <a:rPr lang="en-GB" dirty="0" err="1" smtClean="0"/>
              <a:t>userdata.properties</a:t>
            </a:r>
            <a:r>
              <a:rPr lang="en-GB" dirty="0" smtClean="0"/>
              <a:t> and set the host and the port as follows:</a:t>
            </a:r>
            <a:r>
              <a:rPr lang="en-GB" dirty="0"/>
              <a:t/>
            </a:r>
            <a:br>
              <a:rPr lang="en-GB" dirty="0"/>
            </a:br>
            <a:r>
              <a:rPr lang="en-GB" dirty="0"/>
              <a:t/>
            </a:r>
            <a:br>
              <a:rPr lang="en-GB" dirty="0"/>
            </a:br>
            <a:r>
              <a:rPr lang="en-GB" dirty="0" err="1" smtClean="0"/>
              <a:t>ext.https.proxy.host</a:t>
            </a:r>
            <a:r>
              <a:rPr lang="en-GB" dirty="0" smtClean="0"/>
              <a:t>=localhost</a:t>
            </a:r>
            <a:r>
              <a:rPr lang="en-GB" dirty="0"/>
              <a:t/>
            </a:r>
            <a:br>
              <a:rPr lang="en-GB" dirty="0"/>
            </a:br>
            <a:r>
              <a:rPr lang="en-GB" dirty="0" err="1" smtClean="0"/>
              <a:t>ext.https.proxy.port</a:t>
            </a:r>
            <a:r>
              <a:rPr lang="en-GB" dirty="0" smtClean="0"/>
              <a:t>=8080</a:t>
            </a:r>
            <a:endParaRPr lang="en-GB" dirty="0"/>
          </a:p>
        </p:txBody>
      </p:sp>
    </p:spTree>
    <p:extLst>
      <p:ext uri="{BB962C8B-B14F-4D97-AF65-F5344CB8AC3E}">
        <p14:creationId xmlns:p14="http://schemas.microsoft.com/office/powerpoint/2010/main" val="39695019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Using The ZAP API</a:t>
            </a:r>
            <a:endParaRPr lang="en-US" dirty="0"/>
          </a:p>
        </p:txBody>
      </p:sp>
      <p:pic>
        <p:nvPicPr>
          <p:cNvPr id="2" name="Content Placeholder 1"/>
          <p:cNvPicPr>
            <a:picLocks noGrp="1" noChangeAspect="1"/>
          </p:cNvPicPr>
          <p:nvPr>
            <p:ph idx="1"/>
          </p:nvPr>
        </p:nvPicPr>
        <p:blipFill>
          <a:blip r:embed="rId3"/>
          <a:stretch>
            <a:fillRect/>
          </a:stretch>
        </p:blipFill>
        <p:spPr>
          <a:xfrm>
            <a:off x="1373323" y="1600200"/>
            <a:ext cx="6397354" cy="4525963"/>
          </a:xfrm>
          <a:prstGeom prst="rect">
            <a:avLst/>
          </a:prstGeom>
        </p:spPr>
      </p:pic>
    </p:spTree>
    <p:extLst>
      <p:ext uri="{BB962C8B-B14F-4D97-AF65-F5344CB8AC3E}">
        <p14:creationId xmlns:p14="http://schemas.microsoft.com/office/powerpoint/2010/main" val="33189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731</Words>
  <Application>Microsoft Office PowerPoint</Application>
  <PresentationFormat>On-screen Show (4:3)</PresentationFormat>
  <Paragraphs>104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Automated Security Testing Using The ZAP API</vt:lpstr>
      <vt:lpstr>About Me</vt:lpstr>
      <vt:lpstr>What Is ZAP?</vt:lpstr>
      <vt:lpstr>What Is Sahi?</vt:lpstr>
      <vt:lpstr>Problem</vt:lpstr>
      <vt:lpstr>Solution</vt:lpstr>
      <vt:lpstr>How Will It Work?</vt:lpstr>
      <vt:lpstr>Setting Up Sahi</vt:lpstr>
      <vt:lpstr>Using The ZAP API</vt:lpstr>
      <vt:lpstr>Using The ZAP API</vt:lpstr>
      <vt:lpstr>Using The ZAP API</vt:lpstr>
      <vt:lpstr>Using The ZAP API</vt:lpstr>
      <vt:lpstr>Writing The Script</vt:lpstr>
      <vt:lpstr>Writing The Script</vt:lpstr>
      <vt:lpstr>Results</vt:lpstr>
      <vt:lpstr>Interested?</vt:lpstr>
      <vt:lpstr>Questions?</vt:lpstr>
    </vt:vector>
  </TitlesOfParts>
  <Manager/>
  <Company>OWASP Foundation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dc:subject/>
  <dc:creator/>
  <cp:keywords/>
  <dc:description/>
  <cp:lastModifiedBy>Haselhurst, Michael</cp:lastModifiedBy>
  <cp:revision>28</cp:revision>
  <dcterms:created xsi:type="dcterms:W3CDTF">2012-03-30T06:23:37Z</dcterms:created>
  <dcterms:modified xsi:type="dcterms:W3CDTF">2015-11-25T14:58:16Z</dcterms:modified>
  <cp:category/>
</cp:coreProperties>
</file>