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9" r:id="rId3"/>
    <p:sldId id="270" r:id="rId4"/>
    <p:sldId id="258" r:id="rId5"/>
    <p:sldId id="263" r:id="rId6"/>
    <p:sldId id="272" r:id="rId7"/>
    <p:sldId id="268" r:id="rId8"/>
    <p:sldId id="264" r:id="rId9"/>
    <p:sldId id="265" r:id="rId10"/>
    <p:sldId id="260" r:id="rId11"/>
    <p:sldId id="266" r:id="rId12"/>
    <p:sldId id="261" r:id="rId13"/>
    <p:sldId id="262" r:id="rId14"/>
    <p:sldId id="267" r:id="rId15"/>
    <p:sldId id="275" r:id="rId16"/>
    <p:sldId id="290" r:id="rId17"/>
    <p:sldId id="286" r:id="rId18"/>
    <p:sldId id="279" r:id="rId19"/>
    <p:sldId id="291" r:id="rId20"/>
    <p:sldId id="289" r:id="rId21"/>
    <p:sldId id="283" r:id="rId22"/>
    <p:sldId id="284" r:id="rId23"/>
    <p:sldId id="285" r:id="rId24"/>
    <p:sldId id="292" r:id="rId25"/>
    <p:sldId id="277" r:id="rId26"/>
    <p:sldId id="274" r:id="rId27"/>
    <p:sldId id="293" r:id="rId28"/>
    <p:sldId id="288" r:id="rId29"/>
    <p:sldId id="259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85D7F-F3E5-4D7E-88AD-1A0825A5263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80FF9-76F9-4CD1-8F94-11DDDD9432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0FF9-76F9-4CD1-8F94-11DDDD9432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374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My vanilla Firefox</a:t>
            </a:r>
            <a:r>
              <a:rPr lang="en-GB" baseline="0" dirty="0" smtClean="0"/>
              <a:t> installation has 91 trusted CAs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0FF9-76F9-4CD1-8F94-11DDDD9432A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801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 have 91 </a:t>
            </a:r>
            <a:r>
              <a:rPr lang="en-GB" dirty="0" err="1" smtClean="0"/>
              <a:t>Cas</a:t>
            </a:r>
            <a:r>
              <a:rPr lang="en-GB" dirty="0" smtClean="0"/>
              <a:t> in my trusted CA list in </a:t>
            </a:r>
            <a:r>
              <a:rPr lang="en-GB" dirty="0" err="1" smtClean="0"/>
              <a:t>firefox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80FF9-76F9-4CD1-8F94-11DDDD9432A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359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41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78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89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1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750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13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28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08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56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13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882DA-3171-4937-AFDC-F97EB33C3A44}" type="datetimeFigureOut">
              <a:rPr lang="en-GB" smtClean="0"/>
              <a:t>24/11/2015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B4DB2-7519-4E3B-85CC-68980BFAFC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878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flix/security_monkey" TargetMode="External"/><Relationship Id="rId4" Type="http://schemas.openxmlformats.org/officeDocument/2006/relationships/hyperlink" Target="https://github.com/Netflix/SimianArmy/wiki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wasp.org/index.php/Pinning_Cheat_Sheet" TargetMode="External"/><Relationship Id="rId7" Type="http://schemas.openxmlformats.org/officeDocument/2006/relationships/image" Target="../media/image21.png"/><Relationship Id="rId2" Type="http://schemas.openxmlformats.org/officeDocument/2006/relationships/hyperlink" Target="https://www.owasp.org/index.php/Certificate_and_Public_Key_Pinn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</a:t>
            </a:r>
            <a:r>
              <a:rPr lang="en-GB" dirty="0" smtClean="0"/>
              <a:t>eal world defence-in-depth</a:t>
            </a:r>
            <a:br>
              <a:rPr lang="en-GB" dirty="0" smtClean="0"/>
            </a:br>
            <a:r>
              <a:rPr lang="en-GB" sz="4800" dirty="0" smtClean="0"/>
              <a:t>(part 1 of several)</a:t>
            </a:r>
            <a:endParaRPr lang="en-GB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22671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/>
              <a:t>m</a:t>
            </a:r>
            <a:r>
              <a:rPr lang="en-GB" sz="3200" dirty="0" smtClean="0"/>
              <a:t>ike </a:t>
            </a:r>
            <a:r>
              <a:rPr lang="en-GB" sz="3200" dirty="0" err="1" smtClean="0"/>
              <a:t>goodwin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403966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2568" y="2796730"/>
            <a:ext cx="5538849" cy="1325563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e all love this, right?</a:t>
            </a:r>
            <a:endParaRPr lang="en-GB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45" y="1168429"/>
            <a:ext cx="4582164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05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4.bp.blogspot.com/-fQ81nSI5DQ8/U7DqOwA5u3I/AAAAAAAAAak/PRAtsqHyZFc/s1600/securitymonkeyHe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4278" y="878244"/>
            <a:ext cx="3068782" cy="281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http://www.leftshiftit.com/wp-content/uploads/2014/08/SimianArmy-240x3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6" y="750074"/>
            <a:ext cx="4047465" cy="505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59908" y="5332351"/>
            <a:ext cx="667022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latin typeface="+mj-lt"/>
                <a:hlinkClick r:id="rId4"/>
              </a:rPr>
              <a:t>https://</a:t>
            </a:r>
            <a:r>
              <a:rPr lang="en-GB" sz="2800" dirty="0" smtClean="0">
                <a:latin typeface="+mj-lt"/>
                <a:hlinkClick r:id="rId4"/>
              </a:rPr>
              <a:t>github.com/Netflix/SimianArmy/wiki</a:t>
            </a:r>
            <a:endParaRPr lang="en-GB" sz="2800" dirty="0" smtClean="0">
              <a:latin typeface="+mj-lt"/>
            </a:endParaRPr>
          </a:p>
          <a:p>
            <a:r>
              <a:rPr lang="en-GB" sz="2800" dirty="0">
                <a:latin typeface="+mj-lt"/>
                <a:hlinkClick r:id="rId5"/>
              </a:rPr>
              <a:t>https://</a:t>
            </a:r>
            <a:r>
              <a:rPr lang="en-GB" sz="2800" dirty="0" smtClean="0">
                <a:latin typeface="+mj-lt"/>
                <a:hlinkClick r:id="rId5"/>
              </a:rPr>
              <a:t>github.com/Netflix/security_monkey</a:t>
            </a:r>
            <a:endParaRPr lang="en-GB" sz="2800" dirty="0">
              <a:latin typeface="+mj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823166" y="3690197"/>
            <a:ext cx="408881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dirty="0">
                <a:latin typeface="+mj-lt"/>
              </a:rPr>
              <a:t>s</a:t>
            </a:r>
            <a:r>
              <a:rPr lang="en-GB" sz="4000" dirty="0" smtClean="0">
                <a:latin typeface="+mj-lt"/>
              </a:rPr>
              <a:t>ecurity monkey is </a:t>
            </a:r>
          </a:p>
          <a:p>
            <a:pPr algn="ctr"/>
            <a:r>
              <a:rPr lang="en-GB" sz="4000" dirty="0" smtClean="0">
                <a:latin typeface="+mj-lt"/>
              </a:rPr>
              <a:t>cooler though </a:t>
            </a:r>
            <a:endParaRPr lang="en-GB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84999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348842" y="1812933"/>
            <a:ext cx="6151418" cy="30777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"Statement"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"Effect"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"Allow"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sts:AssumeRole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"Resource"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&lt;high privilege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role&gt;</a:t>
            </a:r>
            <a:endParaRPr lang="en-US" altLang="en-US" sz="2000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748" y="2968831"/>
            <a:ext cx="4773881" cy="11281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973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60719" y="890092"/>
            <a:ext cx="6080167" cy="523220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"Statement"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"Action"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cloudwatch:Describe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cloudwatch:Get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… &lt;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blah </a:t>
            </a:r>
            <a:r>
              <a:rPr kumimoji="0" lang="en-US" altLang="en-US" sz="2000" b="0" i="0" u="none" strike="noStrike" cap="none" normalizeH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blah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blah&gt; …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sqs:ListQueues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sqs:ReceiveMessage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"Effect"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"Allow"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"Resource"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DD1144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"*</a:t>
            </a:r>
            <a:r>
              <a:rPr lang="en-US" altLang="en-US" sz="2000" dirty="0">
                <a:solidFill>
                  <a:srgbClr val="DD114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lang="en-US" altLang="en-US" sz="2000" dirty="0">
              <a:solidFill>
                <a:srgbClr val="40404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000" dirty="0" smtClean="0">
                <a:solidFill>
                  <a:srgbClr val="40404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81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736269" y="867106"/>
            <a:ext cx="11174681" cy="5078313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Create an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STSConnection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 that represents a live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connection to 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rgbClr val="444444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sts_connection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STSConnection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 Call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assume_role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method of the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STSConnection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object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and pass the role</a:t>
            </a:r>
            <a:r>
              <a:rPr kumimoji="0" lang="en-US" altLang="en-US" sz="2400" b="0" i="0" u="none" strike="noStrike" cap="none" normalizeH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ARN and a role session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>
              <a:solidFill>
                <a:srgbClr val="44444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assumedRoleObject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sts_connection.assume_role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role_arn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arn:aws:iam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account-of-role-to-assume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 smtClean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role/</a:t>
            </a:r>
            <a:r>
              <a:rPr kumimoji="0" lang="en-US" altLang="en-US" sz="2400" b="0" i="1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name-of-role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44444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role_session_name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="AssumeRoleSession1“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10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995" y="2395806"/>
            <a:ext cx="7260771" cy="1325563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GB" dirty="0" smtClean="0"/>
              <a:t>xample 2: certificate pinning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0310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816" y="2502684"/>
            <a:ext cx="1560615" cy="1325563"/>
          </a:xfrm>
        </p:spPr>
        <p:txBody>
          <a:bodyPr/>
          <a:lstStyle/>
          <a:p>
            <a:r>
              <a:rPr lang="en-GB" dirty="0"/>
              <a:t>w</a:t>
            </a:r>
            <a:r>
              <a:rPr lang="en-GB" dirty="0" smtClean="0"/>
              <a:t>hy?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51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01" y="2716440"/>
            <a:ext cx="888274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the problem with trusted certificate authorities is that they can’t be trusted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2629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62" y="451385"/>
            <a:ext cx="10240874" cy="2054307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281" y="3109951"/>
            <a:ext cx="10616911" cy="982460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75" y="4914960"/>
            <a:ext cx="10579648" cy="110582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682687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816" y="2502684"/>
            <a:ext cx="1726870" cy="1325563"/>
          </a:xfrm>
        </p:spPr>
        <p:txBody>
          <a:bodyPr/>
          <a:lstStyle/>
          <a:p>
            <a:r>
              <a:rPr lang="en-GB" dirty="0" smtClean="0"/>
              <a:t>when?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07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http://www.lioneggfarms.co.uk/media/images/lion-eg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053" y="1616054"/>
            <a:ext cx="4000500" cy="3638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945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i="1" dirty="0"/>
              <a:t>y</a:t>
            </a:r>
            <a:r>
              <a:rPr lang="en-GB" sz="3600" i="1" dirty="0" smtClean="0"/>
              <a:t>ou </a:t>
            </a:r>
            <a:r>
              <a:rPr lang="en-GB" sz="3600" i="1" dirty="0"/>
              <a:t>should pin anytime you want to be relatively certain of the remote host's identity or when operating in a hostile environment. </a:t>
            </a:r>
            <a:r>
              <a:rPr lang="en-GB" sz="3600" i="1" dirty="0" smtClean="0"/>
              <a:t>since </a:t>
            </a:r>
            <a:r>
              <a:rPr lang="en-GB" sz="3600" i="1" dirty="0"/>
              <a:t>one or both are almost always true, you should probably pin </a:t>
            </a:r>
            <a:r>
              <a:rPr lang="en-GB" sz="3600" b="1" i="1" dirty="0">
                <a:solidFill>
                  <a:srgbClr val="FF0000"/>
                </a:solidFill>
              </a:rPr>
              <a:t>all the time</a:t>
            </a:r>
            <a:r>
              <a:rPr lang="en-GB" sz="3600" i="1" dirty="0" smtClean="0"/>
              <a:t>.</a:t>
            </a:r>
          </a:p>
          <a:p>
            <a:pPr marL="0" indent="0">
              <a:buNone/>
            </a:pPr>
            <a:endParaRPr lang="en-GB" sz="3600" i="1" dirty="0"/>
          </a:p>
          <a:p>
            <a:pPr marL="0" indent="0" algn="r">
              <a:buNone/>
            </a:pPr>
            <a:r>
              <a:rPr lang="en-GB" dirty="0" smtClean="0"/>
              <a:t>- OWASP certificate pinning guidance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1437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blog.softmart.com/wp-content/uploads/2013/12/Server-Roo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388" y="451263"/>
            <a:ext cx="7483464" cy="499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682081" y="5442734"/>
            <a:ext cx="7260771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</a:t>
            </a:r>
            <a:r>
              <a:rPr lang="en-GB" sz="4000" dirty="0" smtClean="0"/>
              <a:t>n example of a Safe Environment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66213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tnooz.com/wp-content/uploads/2010/10/airport-departure-loun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627" y="1217715"/>
            <a:ext cx="7690496" cy="398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620231" y="5371482"/>
            <a:ext cx="4870625" cy="1325563"/>
          </a:xfrm>
        </p:spPr>
        <p:txBody>
          <a:bodyPr>
            <a:normAutofit/>
          </a:bodyPr>
          <a:lstStyle/>
          <a:p>
            <a:r>
              <a:rPr lang="en-GB" sz="4000" dirty="0"/>
              <a:t>a</a:t>
            </a:r>
            <a:r>
              <a:rPr lang="en-GB" sz="4000" dirty="0" smtClean="0"/>
              <a:t> Hostile Environment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421039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img.deusm.com/informationweek/2014/12/1317907/starbuc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762" y="616027"/>
            <a:ext cx="7230877" cy="48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87131" y="5190284"/>
            <a:ext cx="3683094" cy="1325563"/>
          </a:xfrm>
        </p:spPr>
        <p:txBody>
          <a:bodyPr>
            <a:normAutofit/>
          </a:bodyPr>
          <a:lstStyle/>
          <a:p>
            <a:r>
              <a:rPr lang="en-GB" sz="4000" dirty="0"/>
              <a:t>o</a:t>
            </a:r>
            <a:r>
              <a:rPr lang="en-GB" sz="4000" dirty="0" smtClean="0"/>
              <a:t>r even worse*</a:t>
            </a:r>
            <a:endParaRPr lang="en-GB" sz="4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505205" y="5924323"/>
            <a:ext cx="52349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800" dirty="0" smtClean="0"/>
              <a:t>*other hot beverage vendors are equally hostile</a:t>
            </a: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3344821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3894" y="2550185"/>
            <a:ext cx="2006928" cy="1325563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how</a:t>
            </a:r>
            <a:r>
              <a:rPr lang="en-GB" dirty="0" smtClean="0"/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4086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02" y="2455183"/>
            <a:ext cx="10450285" cy="1325563"/>
          </a:xfrm>
        </p:spPr>
        <p:txBody>
          <a:bodyPr/>
          <a:lstStyle/>
          <a:p>
            <a:pPr algn="ctr"/>
            <a:r>
              <a:rPr lang="en-GB" dirty="0"/>
              <a:t>w</a:t>
            </a:r>
            <a:r>
              <a:rPr lang="en-GB" dirty="0" smtClean="0"/>
              <a:t>hen connecting to a server, check that the certificate public key is as you expect it to be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802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9394" y="1518981"/>
            <a:ext cx="114478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public final class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PubKeyManager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implements X509TrustManager {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private static String PUB_KEY = "30820122300d06092a864886f70d0101"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...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	+ "e0b7a5bc860966dc84f10d723ce7eed5430203010001";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public void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checkServerTrusted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(X509Certificate[] chain, String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authType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 throws </a:t>
            </a:r>
            <a:r>
              <a:rPr lang="en-GB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CertificateException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// Perform customary SSL/TLS checks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...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RSAPublicKey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pubkey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RSAPublicKey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chain[0].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getPublicKey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String encoded = new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BigInteger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 /* positive */, 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pubkey.getEncoded</a:t>
            </a:r>
            <a:r>
              <a:rPr lang="en-GB" sz="1400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()).</a:t>
            </a:r>
            <a:r>
              <a:rPr lang="en-GB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GB" sz="1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(16);</a:t>
            </a:r>
          </a:p>
          <a:p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final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 expected =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PUB_KEY.equalsIgnoreCase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(encoded);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	if (!expected) 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{ throw </a:t>
            </a:r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GB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CertificateException</a:t>
            </a:r>
            <a:r>
              <a:rPr lang="en-GB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(…); }</a:t>
            </a:r>
            <a:endParaRPr lang="en-GB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r>
              <a:rPr lang="en-GB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780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(big) but…</a:t>
            </a:r>
            <a:endParaRPr lang="en-GB" dirty="0"/>
          </a:p>
        </p:txBody>
      </p:sp>
      <p:pic>
        <p:nvPicPr>
          <p:cNvPr id="1028" name="Picture 4" descr="http://copperman.co.uk/images/graphics/warning_sign_400x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45" y="605641"/>
            <a:ext cx="5346309" cy="534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901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GB" dirty="0" smtClean="0"/>
              <a:t>hink </a:t>
            </a:r>
            <a:r>
              <a:rPr lang="en-GB" u="sng" dirty="0" smtClean="0"/>
              <a:t>very</a:t>
            </a:r>
            <a:r>
              <a:rPr lang="en-GB" dirty="0" smtClean="0"/>
              <a:t> carefully about practicalities…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3132"/>
            <a:ext cx="10515600" cy="2603871"/>
          </a:xfrm>
        </p:spPr>
        <p:txBody>
          <a:bodyPr>
            <a:normAutofit/>
          </a:bodyPr>
          <a:lstStyle/>
          <a:p>
            <a:r>
              <a:rPr lang="en-GB" dirty="0"/>
              <a:t>c</a:t>
            </a:r>
            <a:r>
              <a:rPr lang="en-GB" dirty="0" smtClean="0"/>
              <a:t>ertificates expire – support 2 certificates simultaneously</a:t>
            </a:r>
          </a:p>
          <a:p>
            <a:r>
              <a:rPr lang="en-GB" dirty="0"/>
              <a:t>c</a:t>
            </a:r>
            <a:r>
              <a:rPr lang="en-GB" dirty="0" smtClean="0"/>
              <a:t>ertificates get compromised – maybe 2 won’t be enough</a:t>
            </a:r>
          </a:p>
          <a:p>
            <a:r>
              <a:rPr lang="en-GB" dirty="0" smtClean="0"/>
              <a:t>avoid pinning in apps that can’t be easily updated</a:t>
            </a:r>
          </a:p>
          <a:p>
            <a:r>
              <a:rPr lang="en-GB" dirty="0" smtClean="0"/>
              <a:t>alternatives to pinning the public key - the CA?</a:t>
            </a:r>
          </a:p>
          <a:p>
            <a:r>
              <a:rPr lang="en-GB" dirty="0" smtClean="0"/>
              <a:t>OWASP guidance is going to be updated…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48145" y="4757016"/>
            <a:ext cx="111499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</a:t>
            </a:r>
            <a:r>
              <a:rPr lang="en-GB" dirty="0" smtClean="0"/>
              <a:t>s usual, balance risk vs. other factors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4379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71181" y="2238938"/>
            <a:ext cx="113528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latin typeface="+mj-lt"/>
                <a:cs typeface="Consolas" panose="020B0609020204030204" pitchFamily="49" charset="0"/>
                <a:hlinkClick r:id="rId2"/>
              </a:rPr>
              <a:t>https://www.owasp.org/index.php/Certificate_and_Public_Key_Pinning</a:t>
            </a:r>
            <a:endParaRPr lang="en-GB" sz="2800" dirty="0" smtClean="0">
              <a:latin typeface="+mj-lt"/>
              <a:cs typeface="Consolas" panose="020B0609020204030204" pitchFamily="49" charset="0"/>
            </a:endParaRPr>
          </a:p>
          <a:p>
            <a:pPr algn="ctr"/>
            <a:endParaRPr lang="en-GB" sz="2800" dirty="0">
              <a:latin typeface="+mj-lt"/>
              <a:cs typeface="Consolas" panose="020B0609020204030204" pitchFamily="49" charset="0"/>
            </a:endParaRPr>
          </a:p>
          <a:p>
            <a:pPr algn="ctr"/>
            <a:r>
              <a:rPr lang="en-GB" sz="2800" dirty="0">
                <a:latin typeface="+mj-lt"/>
                <a:cs typeface="Consolas" panose="020B0609020204030204" pitchFamily="49" charset="0"/>
                <a:hlinkClick r:id="rId3"/>
              </a:rPr>
              <a:t>https://</a:t>
            </a:r>
            <a:r>
              <a:rPr lang="en-GB" sz="2800" dirty="0" smtClean="0">
                <a:latin typeface="+mj-lt"/>
                <a:cs typeface="Consolas" panose="020B0609020204030204" pitchFamily="49" charset="0"/>
                <a:hlinkClick r:id="rId3"/>
              </a:rPr>
              <a:t>www.owasp.org/index.php/Pinning_Cheat_Sheet</a:t>
            </a:r>
            <a:endParaRPr lang="en-GB" sz="2800" dirty="0" smtClean="0">
              <a:latin typeface="+mj-lt"/>
              <a:cs typeface="Consolas" panose="020B0609020204030204" pitchFamily="49" charset="0"/>
            </a:endParaRPr>
          </a:p>
          <a:p>
            <a:pPr algn="ctr"/>
            <a:endParaRPr lang="en-GB" sz="2800" dirty="0">
              <a:latin typeface="+mj-lt"/>
              <a:cs typeface="Consolas" panose="020B0609020204030204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327273" y="4440295"/>
            <a:ext cx="9438479" cy="1501726"/>
            <a:chOff x="1327273" y="4440295"/>
            <a:chExt cx="9438479" cy="1501726"/>
          </a:xfrm>
        </p:grpSpPr>
        <p:pic>
          <p:nvPicPr>
            <p:cNvPr id="1026" name="Picture 2" descr="http://www.canon.co.uk/Images/Android-logo_tcm14-1232684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27273" y="4440295"/>
              <a:ext cx="1478265" cy="14782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http://g2gpublic-g2gserver.rhcloud.com/img/logos/apple-logo-png-transparent-background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0022" y="4440748"/>
              <a:ext cx="1195120" cy="1452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cdn2.hubspot.net/hub/213381/file-794525973-jpg/images/microsoft_.net_logo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1933" y="4765422"/>
              <a:ext cx="1992629" cy="1127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https://upload.wikimedia.org/wikipedia/commons/a/a1/OpenSSL_logo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7586" y="4714504"/>
              <a:ext cx="4518166" cy="1227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696895" y="728677"/>
            <a:ext cx="6381997" cy="7869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5400" dirty="0">
                <a:latin typeface="+mj-lt"/>
              </a:rPr>
              <a:t>t</a:t>
            </a:r>
            <a:r>
              <a:rPr lang="en-GB" sz="5400" dirty="0" smtClean="0">
                <a:latin typeface="+mj-lt"/>
              </a:rPr>
              <a:t>hank you for listening</a:t>
            </a:r>
            <a:endParaRPr lang="en-GB" sz="5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292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nationalrealtynewsnetwork.com/wp-content/uploads/2015/08/8592884776_b6b0daffbf_b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900" y="511154"/>
            <a:ext cx="5319630" cy="53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470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8145"/>
            <a:ext cx="10515600" cy="542881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trike="sngStrike" dirty="0" smtClean="0"/>
              <a:t>Certificate pinning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Encryption of protected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Signing of security critical </a:t>
            </a:r>
            <a:r>
              <a:rPr lang="en-GB" dirty="0" err="1" smtClean="0"/>
              <a:t>config</a:t>
            </a:r>
            <a:r>
              <a:rPr lang="en-GB" dirty="0" smtClean="0"/>
              <a:t>, binaries etc.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End-to-end security – message level encryption and signing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Password anti-pattern – separating keys from data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Log chaining (is it practical?)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Two factor authentication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Password/key rotation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trike="sngStrike" dirty="0" smtClean="0"/>
              <a:t>Least privilege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Murder in the cloud prevention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API request signing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XSS multi-level protection</a:t>
            </a:r>
          </a:p>
          <a:p>
            <a:pPr marL="514350" indent="-514350">
              <a:buFont typeface="+mj-lt"/>
              <a:buAutoNum type="arabicPeriod"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808771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https://s-media-cache-ak0.pinimg.com/originals/89/a5/29/89a52900a8a39b5f321948d866e1c3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758" y="521911"/>
            <a:ext cx="7610886" cy="571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3637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6936" y="2419556"/>
            <a:ext cx="8478980" cy="1325563"/>
          </a:xfrm>
        </p:spPr>
        <p:txBody>
          <a:bodyPr/>
          <a:lstStyle/>
          <a:p>
            <a:r>
              <a:rPr lang="en-GB" dirty="0" smtClean="0"/>
              <a:t>example 1: least privilege execution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5299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blog.whitehatsec.com/wp-content/uploads/Shellshock-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905" y="1244496"/>
            <a:ext cx="5715000" cy="3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613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1902" y="2455183"/>
            <a:ext cx="10450285" cy="1325563"/>
          </a:xfrm>
        </p:spPr>
        <p:txBody>
          <a:bodyPr/>
          <a:lstStyle/>
          <a:p>
            <a:pPr algn="ctr"/>
            <a:r>
              <a:rPr lang="en-GB" b="1" dirty="0" smtClean="0"/>
              <a:t> novice</a:t>
            </a:r>
            <a:r>
              <a:rPr lang="en-GB" dirty="0" smtClean="0"/>
              <a:t>: work out the minimum set of permissions you need and only use them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125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75734" y="516623"/>
            <a:ext cx="6505668" cy="5797342"/>
            <a:chOff x="1971305" y="2952146"/>
            <a:chExt cx="4298865" cy="4026266"/>
          </a:xfrm>
        </p:grpSpPr>
        <p:sp>
          <p:nvSpPr>
            <p:cNvPr id="3" name="Title 1"/>
            <p:cNvSpPr txBox="1">
              <a:spLocks/>
            </p:cNvSpPr>
            <p:nvPr/>
          </p:nvSpPr>
          <p:spPr>
            <a:xfrm>
              <a:off x="1971305" y="3467594"/>
              <a:ext cx="4298865" cy="3075709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GB" sz="4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LocalService</a:t>
              </a:r>
              <a:endParaRPr lang="en-GB" sz="4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4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4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4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NetworkService</a:t>
              </a:r>
              <a:endParaRPr lang="en-GB" sz="4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4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 sz="4000" dirty="0" smtClean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 sz="4000" dirty="0" err="1" smtClean="0">
                  <a:latin typeface="Consolas" panose="020B0609020204030204" pitchFamily="49" charset="0"/>
                  <a:cs typeface="Consolas" panose="020B0609020204030204" pitchFamily="49" charset="0"/>
                </a:rPr>
                <a:t>LocalSystem</a:t>
              </a:r>
              <a:endParaRPr lang="en-GB" sz="40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5126" name="Picture 6" descr="http://www.labrador-welpen.org/wp-content/uploads/2013/05/Labrador-Welpen-Bab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4597" y="2952146"/>
              <a:ext cx="1373612" cy="15579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 descr="http://cdn-7.frogs-pictures.com/graphics/poison-arrow-frog-l-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0738" y="5594016"/>
              <a:ext cx="1348899" cy="13843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2" name="Picture 2" descr="http://www.eastcottvets.co.uk/uploads/Animals/gingerkitte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6115" y="4551509"/>
              <a:ext cx="1549891" cy="10259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93221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154" y="2597686"/>
            <a:ext cx="10450285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 smtClean="0"/>
              <a:t>ninja</a:t>
            </a:r>
            <a:r>
              <a:rPr lang="en-GB" dirty="0" smtClean="0"/>
              <a:t>: only assume permissions when you need to use them and then give them up afterwards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10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484</Words>
  <Application>Microsoft Office PowerPoint</Application>
  <PresentationFormat>Widescreen</PresentationFormat>
  <Paragraphs>117</Paragraphs>
  <Slides>30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Office Theme</vt:lpstr>
      <vt:lpstr>real world defence-in-depth (part 1 of several)</vt:lpstr>
      <vt:lpstr>PowerPoint Presentation</vt:lpstr>
      <vt:lpstr>PowerPoint Presentation</vt:lpstr>
      <vt:lpstr>PowerPoint Presentation</vt:lpstr>
      <vt:lpstr>example 1: least privilege execution</vt:lpstr>
      <vt:lpstr>PowerPoint Presentation</vt:lpstr>
      <vt:lpstr> novice: work out the minimum set of permissions you need and only use them</vt:lpstr>
      <vt:lpstr>PowerPoint Presentation</vt:lpstr>
      <vt:lpstr>ninja: only assume permissions when you need to use them and then give them up afterwards</vt:lpstr>
      <vt:lpstr>we all love this, right?</vt:lpstr>
      <vt:lpstr>PowerPoint Presentation</vt:lpstr>
      <vt:lpstr>PowerPoint Presentation</vt:lpstr>
      <vt:lpstr>PowerPoint Presentation</vt:lpstr>
      <vt:lpstr>PowerPoint Presentation</vt:lpstr>
      <vt:lpstr>example 2: certificate pinning</vt:lpstr>
      <vt:lpstr>why?</vt:lpstr>
      <vt:lpstr>the problem with trusted certificate authorities is that they can’t be trusted</vt:lpstr>
      <vt:lpstr>PowerPoint Presentation</vt:lpstr>
      <vt:lpstr>when?</vt:lpstr>
      <vt:lpstr>PowerPoint Presentation</vt:lpstr>
      <vt:lpstr>an example of a Safe Environment</vt:lpstr>
      <vt:lpstr>a Hostile Environment</vt:lpstr>
      <vt:lpstr>or even worse*</vt:lpstr>
      <vt:lpstr>how?</vt:lpstr>
      <vt:lpstr>when connecting to a server, check that the certificate public key is as you expect it to be</vt:lpstr>
      <vt:lpstr>PowerPoint Presentation</vt:lpstr>
      <vt:lpstr>(big) but…</vt:lpstr>
      <vt:lpstr>think very carefully about practicalities…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Goodwin, Mike</dc:creator>
  <cp:lastModifiedBy>Mike</cp:lastModifiedBy>
  <cp:revision>40</cp:revision>
  <dcterms:created xsi:type="dcterms:W3CDTF">2015-09-30T10:37:28Z</dcterms:created>
  <dcterms:modified xsi:type="dcterms:W3CDTF">2015-11-24T16:47:57Z</dcterms:modified>
</cp:coreProperties>
</file>