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71" r:id="rId7"/>
    <p:sldId id="274" r:id="rId8"/>
    <p:sldId id="273" r:id="rId9"/>
    <p:sldId id="275" r:id="rId10"/>
    <p:sldId id="276" r:id="rId11"/>
    <p:sldId id="259" r:id="rId12"/>
    <p:sldId id="262" r:id="rId13"/>
    <p:sldId id="263" r:id="rId14"/>
    <p:sldId id="264" r:id="rId15"/>
    <p:sldId id="267" r:id="rId16"/>
    <p:sldId id="268" r:id="rId17"/>
    <p:sldId id="265" r:id="rId18"/>
    <p:sldId id="277" r:id="rId19"/>
    <p:sldId id="270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7C2EC2-5598-419D-A02F-066B1D0032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E6036B1-0781-4FC1-8520-E9BCB07A6B70}">
      <dgm:prSet/>
      <dgm:spPr/>
      <dgm:t>
        <a:bodyPr/>
        <a:lstStyle/>
        <a:p>
          <a:pPr rtl="0"/>
          <a:r>
            <a:rPr lang="en-IN" dirty="0" smtClean="0"/>
            <a:t>What is GraphQL</a:t>
          </a:r>
          <a:endParaRPr lang="en-IN" dirty="0"/>
        </a:p>
      </dgm:t>
    </dgm:pt>
    <dgm:pt modelId="{0D2634C8-F73E-4EAA-BED7-7BC36A7EB4A9}" type="parTrans" cxnId="{638F55AF-0EED-46BB-84AF-E4E4591DB271}">
      <dgm:prSet/>
      <dgm:spPr/>
      <dgm:t>
        <a:bodyPr/>
        <a:lstStyle/>
        <a:p>
          <a:endParaRPr lang="en-IN"/>
        </a:p>
      </dgm:t>
    </dgm:pt>
    <dgm:pt modelId="{B6F09BF6-F02D-44CC-9A3C-D44E30D73544}" type="sibTrans" cxnId="{638F55AF-0EED-46BB-84AF-E4E4591DB271}">
      <dgm:prSet/>
      <dgm:spPr/>
      <dgm:t>
        <a:bodyPr/>
        <a:lstStyle/>
        <a:p>
          <a:endParaRPr lang="en-IN"/>
        </a:p>
      </dgm:t>
    </dgm:pt>
    <dgm:pt modelId="{A203E62E-A135-4F05-874B-5A5502CC593F}">
      <dgm:prSet/>
      <dgm:spPr/>
      <dgm:t>
        <a:bodyPr/>
        <a:lstStyle/>
        <a:p>
          <a:pPr rtl="0"/>
          <a:r>
            <a:rPr lang="en-IN" smtClean="0"/>
            <a:t>Advantages of using GraphQL</a:t>
          </a:r>
          <a:endParaRPr lang="en-IN"/>
        </a:p>
      </dgm:t>
    </dgm:pt>
    <dgm:pt modelId="{CE007743-F0BB-49A6-8BDA-74DF4423AE20}" type="parTrans" cxnId="{1FA7D46F-360B-4640-8ECF-B9D20B8A3028}">
      <dgm:prSet/>
      <dgm:spPr/>
      <dgm:t>
        <a:bodyPr/>
        <a:lstStyle/>
        <a:p>
          <a:endParaRPr lang="en-IN"/>
        </a:p>
      </dgm:t>
    </dgm:pt>
    <dgm:pt modelId="{A9CA487B-D862-43DE-BE78-327661169CDC}" type="sibTrans" cxnId="{1FA7D46F-360B-4640-8ECF-B9D20B8A3028}">
      <dgm:prSet/>
      <dgm:spPr/>
      <dgm:t>
        <a:bodyPr/>
        <a:lstStyle/>
        <a:p>
          <a:endParaRPr lang="en-IN"/>
        </a:p>
      </dgm:t>
    </dgm:pt>
    <dgm:pt modelId="{F66B1B6D-A98C-4EDA-9E8A-C9D2BD65CD1B}">
      <dgm:prSet/>
      <dgm:spPr/>
      <dgm:t>
        <a:bodyPr/>
        <a:lstStyle/>
        <a:p>
          <a:pPr rtl="0"/>
          <a:r>
            <a:rPr lang="en-IN" smtClean="0"/>
            <a:t>Working of REST API</a:t>
          </a:r>
          <a:endParaRPr lang="en-IN"/>
        </a:p>
      </dgm:t>
    </dgm:pt>
    <dgm:pt modelId="{0CDEFF10-46E7-4B82-92C4-2DC63DFDDCF9}" type="parTrans" cxnId="{78FA4571-E60D-4EBA-A281-B72210B0588C}">
      <dgm:prSet/>
      <dgm:spPr/>
      <dgm:t>
        <a:bodyPr/>
        <a:lstStyle/>
        <a:p>
          <a:endParaRPr lang="en-IN"/>
        </a:p>
      </dgm:t>
    </dgm:pt>
    <dgm:pt modelId="{A09AADF1-8DE4-414D-8BDC-6D2BF2E3EEE5}" type="sibTrans" cxnId="{78FA4571-E60D-4EBA-A281-B72210B0588C}">
      <dgm:prSet/>
      <dgm:spPr/>
      <dgm:t>
        <a:bodyPr/>
        <a:lstStyle/>
        <a:p>
          <a:endParaRPr lang="en-IN"/>
        </a:p>
      </dgm:t>
    </dgm:pt>
    <dgm:pt modelId="{65CCE730-0EED-4916-8EEB-77789869FAAE}">
      <dgm:prSet/>
      <dgm:spPr/>
      <dgm:t>
        <a:bodyPr/>
        <a:lstStyle/>
        <a:p>
          <a:pPr rtl="0"/>
          <a:r>
            <a:rPr lang="en-IN" smtClean="0"/>
            <a:t>Working of a GraphQL API</a:t>
          </a:r>
          <a:endParaRPr lang="en-IN"/>
        </a:p>
      </dgm:t>
    </dgm:pt>
    <dgm:pt modelId="{A061B0B6-0F40-4F79-BEC0-6D43DB3950F8}" type="parTrans" cxnId="{DD3C92B6-E7B2-45D9-914D-517FA6930EAF}">
      <dgm:prSet/>
      <dgm:spPr/>
      <dgm:t>
        <a:bodyPr/>
        <a:lstStyle/>
        <a:p>
          <a:endParaRPr lang="en-IN"/>
        </a:p>
      </dgm:t>
    </dgm:pt>
    <dgm:pt modelId="{E02D0BE0-E9E1-4DDB-8E48-D67262E91E62}" type="sibTrans" cxnId="{DD3C92B6-E7B2-45D9-914D-517FA6930EAF}">
      <dgm:prSet/>
      <dgm:spPr/>
      <dgm:t>
        <a:bodyPr/>
        <a:lstStyle/>
        <a:p>
          <a:endParaRPr lang="en-IN"/>
        </a:p>
      </dgm:t>
    </dgm:pt>
    <dgm:pt modelId="{59A2DA65-C971-43AF-A74D-4AC46C3A09D8}">
      <dgm:prSet/>
      <dgm:spPr/>
      <dgm:t>
        <a:bodyPr/>
        <a:lstStyle/>
        <a:p>
          <a:pPr rtl="0"/>
          <a:r>
            <a:rPr lang="en-IN" smtClean="0"/>
            <a:t>GraphQL Terminologies</a:t>
          </a:r>
          <a:endParaRPr lang="en-IN"/>
        </a:p>
      </dgm:t>
    </dgm:pt>
    <dgm:pt modelId="{851C9606-9F67-435F-B1FB-6040BE4CA4FA}" type="parTrans" cxnId="{57A5C001-AB7E-4363-BF9A-75BE9B4E4631}">
      <dgm:prSet/>
      <dgm:spPr/>
      <dgm:t>
        <a:bodyPr/>
        <a:lstStyle/>
        <a:p>
          <a:endParaRPr lang="en-IN"/>
        </a:p>
      </dgm:t>
    </dgm:pt>
    <dgm:pt modelId="{1D0E3C23-1FD8-4551-81DA-C158D27ED271}" type="sibTrans" cxnId="{57A5C001-AB7E-4363-BF9A-75BE9B4E4631}">
      <dgm:prSet/>
      <dgm:spPr/>
      <dgm:t>
        <a:bodyPr/>
        <a:lstStyle/>
        <a:p>
          <a:endParaRPr lang="en-IN"/>
        </a:p>
      </dgm:t>
    </dgm:pt>
    <dgm:pt modelId="{D74DBB75-1FFF-4425-B45C-9ACAC2AD62D9}">
      <dgm:prSet/>
      <dgm:spPr/>
      <dgm:t>
        <a:bodyPr/>
        <a:lstStyle/>
        <a:p>
          <a:pPr rtl="0"/>
          <a:r>
            <a:rPr lang="en-IN" smtClean="0"/>
            <a:t>Exploitation</a:t>
          </a:r>
          <a:endParaRPr lang="en-IN"/>
        </a:p>
      </dgm:t>
    </dgm:pt>
    <dgm:pt modelId="{D1571C40-40BA-470F-9B62-A2AB6299FF0E}" type="parTrans" cxnId="{37C9111C-9ED2-47E5-8E8A-8D79E76348A2}">
      <dgm:prSet/>
      <dgm:spPr/>
      <dgm:t>
        <a:bodyPr/>
        <a:lstStyle/>
        <a:p>
          <a:endParaRPr lang="en-IN"/>
        </a:p>
      </dgm:t>
    </dgm:pt>
    <dgm:pt modelId="{C694F8F1-033D-4EC6-B8E7-D18D8BD4AE7B}" type="sibTrans" cxnId="{37C9111C-9ED2-47E5-8E8A-8D79E76348A2}">
      <dgm:prSet/>
      <dgm:spPr/>
      <dgm:t>
        <a:bodyPr/>
        <a:lstStyle/>
        <a:p>
          <a:endParaRPr lang="en-IN"/>
        </a:p>
      </dgm:t>
    </dgm:pt>
    <dgm:pt modelId="{AFBC3A1D-C2A7-48E1-B9B6-4627D42980BB}">
      <dgm:prSet/>
      <dgm:spPr/>
      <dgm:t>
        <a:bodyPr/>
        <a:lstStyle/>
        <a:p>
          <a:pPr rtl="0"/>
          <a:r>
            <a:rPr lang="en-IN" smtClean="0"/>
            <a:t>HackerOne Reports</a:t>
          </a:r>
          <a:endParaRPr lang="en-IN"/>
        </a:p>
      </dgm:t>
    </dgm:pt>
    <dgm:pt modelId="{348382D7-D977-4092-A37D-4D1A2C155EEA}" type="parTrans" cxnId="{3597996C-E123-4E18-9FE1-ACD836B7CA86}">
      <dgm:prSet/>
      <dgm:spPr/>
      <dgm:t>
        <a:bodyPr/>
        <a:lstStyle/>
        <a:p>
          <a:endParaRPr lang="en-IN"/>
        </a:p>
      </dgm:t>
    </dgm:pt>
    <dgm:pt modelId="{6F1F384C-6D64-4EF3-BACB-23279A2A7DD2}" type="sibTrans" cxnId="{3597996C-E123-4E18-9FE1-ACD836B7CA86}">
      <dgm:prSet/>
      <dgm:spPr/>
      <dgm:t>
        <a:bodyPr/>
        <a:lstStyle/>
        <a:p>
          <a:endParaRPr lang="en-IN"/>
        </a:p>
      </dgm:t>
    </dgm:pt>
    <dgm:pt modelId="{6532037C-381D-43D3-B30A-24426FA3EF93}" type="pres">
      <dgm:prSet presAssocID="{D97C2EC2-5598-419D-A02F-066B1D0032E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3180ACF-3E2C-4ADC-8834-F5232D61F5F9}" type="pres">
      <dgm:prSet presAssocID="{CE6036B1-0781-4FC1-8520-E9BCB07A6B70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5F2266-E908-462C-A383-C14EA5F03AEA}" type="pres">
      <dgm:prSet presAssocID="{B6F09BF6-F02D-44CC-9A3C-D44E30D73544}" presName="spacer" presStyleCnt="0"/>
      <dgm:spPr/>
    </dgm:pt>
    <dgm:pt modelId="{EE96BF11-E35A-4A10-9600-0F46F44A5029}" type="pres">
      <dgm:prSet presAssocID="{A203E62E-A135-4F05-874B-5A5502CC593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EC2A03-15A2-4066-8F8B-B225EC2C6734}" type="pres">
      <dgm:prSet presAssocID="{A9CA487B-D862-43DE-BE78-327661169CDC}" presName="spacer" presStyleCnt="0"/>
      <dgm:spPr/>
    </dgm:pt>
    <dgm:pt modelId="{E0CE2123-6CA8-4991-A9A3-82E05A378CEA}" type="pres">
      <dgm:prSet presAssocID="{F66B1B6D-A98C-4EDA-9E8A-C9D2BD65CD1B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C2E3A4-4B75-4805-B10A-411F38A4F84F}" type="pres">
      <dgm:prSet presAssocID="{A09AADF1-8DE4-414D-8BDC-6D2BF2E3EEE5}" presName="spacer" presStyleCnt="0"/>
      <dgm:spPr/>
    </dgm:pt>
    <dgm:pt modelId="{AF7D7A2C-34E0-48CB-87C6-8C48DBC4209A}" type="pres">
      <dgm:prSet presAssocID="{65CCE730-0EED-4916-8EEB-77789869FAA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0A1481-3D7E-42DD-BD20-72D7723F88F2}" type="pres">
      <dgm:prSet presAssocID="{E02D0BE0-E9E1-4DDB-8E48-D67262E91E62}" presName="spacer" presStyleCnt="0"/>
      <dgm:spPr/>
    </dgm:pt>
    <dgm:pt modelId="{E20925E5-6A08-4900-A705-903000863CBB}" type="pres">
      <dgm:prSet presAssocID="{59A2DA65-C971-43AF-A74D-4AC46C3A09D8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31C15B-A9E1-4685-8C2E-64887248D9AD}" type="pres">
      <dgm:prSet presAssocID="{1D0E3C23-1FD8-4551-81DA-C158D27ED271}" presName="spacer" presStyleCnt="0"/>
      <dgm:spPr/>
    </dgm:pt>
    <dgm:pt modelId="{E9DCDA98-1633-4A60-82BC-DB0EAB198767}" type="pres">
      <dgm:prSet presAssocID="{D74DBB75-1FFF-4425-B45C-9ACAC2AD62D9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EED376-4FEC-44AB-B32A-BBCA10EEBB11}" type="pres">
      <dgm:prSet presAssocID="{C694F8F1-033D-4EC6-B8E7-D18D8BD4AE7B}" presName="spacer" presStyleCnt="0"/>
      <dgm:spPr/>
    </dgm:pt>
    <dgm:pt modelId="{0BA0A202-99DE-4B16-847A-28A910054FE4}" type="pres">
      <dgm:prSet presAssocID="{AFBC3A1D-C2A7-48E1-B9B6-4627D42980BB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65EF46D-EDFD-4D28-8426-CEDC4998A9CD}" type="presOf" srcId="{CE6036B1-0781-4FC1-8520-E9BCB07A6B70}" destId="{13180ACF-3E2C-4ADC-8834-F5232D61F5F9}" srcOrd="0" destOrd="0" presId="urn:microsoft.com/office/officeart/2005/8/layout/vList2"/>
    <dgm:cxn modelId="{638F55AF-0EED-46BB-84AF-E4E4591DB271}" srcId="{D97C2EC2-5598-419D-A02F-066B1D0032E6}" destId="{CE6036B1-0781-4FC1-8520-E9BCB07A6B70}" srcOrd="0" destOrd="0" parTransId="{0D2634C8-F73E-4EAA-BED7-7BC36A7EB4A9}" sibTransId="{B6F09BF6-F02D-44CC-9A3C-D44E30D73544}"/>
    <dgm:cxn modelId="{57A5C001-AB7E-4363-BF9A-75BE9B4E4631}" srcId="{D97C2EC2-5598-419D-A02F-066B1D0032E6}" destId="{59A2DA65-C971-43AF-A74D-4AC46C3A09D8}" srcOrd="4" destOrd="0" parTransId="{851C9606-9F67-435F-B1FB-6040BE4CA4FA}" sibTransId="{1D0E3C23-1FD8-4551-81DA-C158D27ED271}"/>
    <dgm:cxn modelId="{1725942C-778D-4DED-82C8-5C6B1987BB46}" type="presOf" srcId="{F66B1B6D-A98C-4EDA-9E8A-C9D2BD65CD1B}" destId="{E0CE2123-6CA8-4991-A9A3-82E05A378CEA}" srcOrd="0" destOrd="0" presId="urn:microsoft.com/office/officeart/2005/8/layout/vList2"/>
    <dgm:cxn modelId="{37C9111C-9ED2-47E5-8E8A-8D79E76348A2}" srcId="{D97C2EC2-5598-419D-A02F-066B1D0032E6}" destId="{D74DBB75-1FFF-4425-B45C-9ACAC2AD62D9}" srcOrd="5" destOrd="0" parTransId="{D1571C40-40BA-470F-9B62-A2AB6299FF0E}" sibTransId="{C694F8F1-033D-4EC6-B8E7-D18D8BD4AE7B}"/>
    <dgm:cxn modelId="{78FA4571-E60D-4EBA-A281-B72210B0588C}" srcId="{D97C2EC2-5598-419D-A02F-066B1D0032E6}" destId="{F66B1B6D-A98C-4EDA-9E8A-C9D2BD65CD1B}" srcOrd="2" destOrd="0" parTransId="{0CDEFF10-46E7-4B82-92C4-2DC63DFDDCF9}" sibTransId="{A09AADF1-8DE4-414D-8BDC-6D2BF2E3EEE5}"/>
    <dgm:cxn modelId="{7AF2FEEC-F199-4463-A7F4-0E2D1B324C17}" type="presOf" srcId="{59A2DA65-C971-43AF-A74D-4AC46C3A09D8}" destId="{E20925E5-6A08-4900-A705-903000863CBB}" srcOrd="0" destOrd="0" presId="urn:microsoft.com/office/officeart/2005/8/layout/vList2"/>
    <dgm:cxn modelId="{1FA7D46F-360B-4640-8ECF-B9D20B8A3028}" srcId="{D97C2EC2-5598-419D-A02F-066B1D0032E6}" destId="{A203E62E-A135-4F05-874B-5A5502CC593F}" srcOrd="1" destOrd="0" parTransId="{CE007743-F0BB-49A6-8BDA-74DF4423AE20}" sibTransId="{A9CA487B-D862-43DE-BE78-327661169CDC}"/>
    <dgm:cxn modelId="{E0A7C2F3-8E96-4C10-9504-C2BD7A1E321E}" type="presOf" srcId="{D97C2EC2-5598-419D-A02F-066B1D0032E6}" destId="{6532037C-381D-43D3-B30A-24426FA3EF93}" srcOrd="0" destOrd="0" presId="urn:microsoft.com/office/officeart/2005/8/layout/vList2"/>
    <dgm:cxn modelId="{56CCD7EF-2641-470E-9597-DAF6BA7C817E}" type="presOf" srcId="{D74DBB75-1FFF-4425-B45C-9ACAC2AD62D9}" destId="{E9DCDA98-1633-4A60-82BC-DB0EAB198767}" srcOrd="0" destOrd="0" presId="urn:microsoft.com/office/officeart/2005/8/layout/vList2"/>
    <dgm:cxn modelId="{152AB9B2-E3F0-4891-90E3-AF5F2BEB58EA}" type="presOf" srcId="{A203E62E-A135-4F05-874B-5A5502CC593F}" destId="{EE96BF11-E35A-4A10-9600-0F46F44A5029}" srcOrd="0" destOrd="0" presId="urn:microsoft.com/office/officeart/2005/8/layout/vList2"/>
    <dgm:cxn modelId="{3597996C-E123-4E18-9FE1-ACD836B7CA86}" srcId="{D97C2EC2-5598-419D-A02F-066B1D0032E6}" destId="{AFBC3A1D-C2A7-48E1-B9B6-4627D42980BB}" srcOrd="6" destOrd="0" parTransId="{348382D7-D977-4092-A37D-4D1A2C155EEA}" sibTransId="{6F1F384C-6D64-4EF3-BACB-23279A2A7DD2}"/>
    <dgm:cxn modelId="{DD3C92B6-E7B2-45D9-914D-517FA6930EAF}" srcId="{D97C2EC2-5598-419D-A02F-066B1D0032E6}" destId="{65CCE730-0EED-4916-8EEB-77789869FAAE}" srcOrd="3" destOrd="0" parTransId="{A061B0B6-0F40-4F79-BEC0-6D43DB3950F8}" sibTransId="{E02D0BE0-E9E1-4DDB-8E48-D67262E91E62}"/>
    <dgm:cxn modelId="{FCAC208D-997C-4F9B-8014-63272E25957B}" type="presOf" srcId="{AFBC3A1D-C2A7-48E1-B9B6-4627D42980BB}" destId="{0BA0A202-99DE-4B16-847A-28A910054FE4}" srcOrd="0" destOrd="0" presId="urn:microsoft.com/office/officeart/2005/8/layout/vList2"/>
    <dgm:cxn modelId="{16691BC3-F3F2-4F1C-91F3-5A27B7D76C5D}" type="presOf" srcId="{65CCE730-0EED-4916-8EEB-77789869FAAE}" destId="{AF7D7A2C-34E0-48CB-87C6-8C48DBC4209A}" srcOrd="0" destOrd="0" presId="urn:microsoft.com/office/officeart/2005/8/layout/vList2"/>
    <dgm:cxn modelId="{1F4CFEE4-5628-41BB-AC67-6AE6DCD1828E}" type="presParOf" srcId="{6532037C-381D-43D3-B30A-24426FA3EF93}" destId="{13180ACF-3E2C-4ADC-8834-F5232D61F5F9}" srcOrd="0" destOrd="0" presId="urn:microsoft.com/office/officeart/2005/8/layout/vList2"/>
    <dgm:cxn modelId="{3ACA37C2-294A-4146-BFBD-FBEEDB6C4A47}" type="presParOf" srcId="{6532037C-381D-43D3-B30A-24426FA3EF93}" destId="{FA5F2266-E908-462C-A383-C14EA5F03AEA}" srcOrd="1" destOrd="0" presId="urn:microsoft.com/office/officeart/2005/8/layout/vList2"/>
    <dgm:cxn modelId="{983DF4F6-5960-45A0-82A6-AEB5120864A0}" type="presParOf" srcId="{6532037C-381D-43D3-B30A-24426FA3EF93}" destId="{EE96BF11-E35A-4A10-9600-0F46F44A5029}" srcOrd="2" destOrd="0" presId="urn:microsoft.com/office/officeart/2005/8/layout/vList2"/>
    <dgm:cxn modelId="{196F10B4-4FAA-488A-91EB-05DF2C3F009B}" type="presParOf" srcId="{6532037C-381D-43D3-B30A-24426FA3EF93}" destId="{ECEC2A03-15A2-4066-8F8B-B225EC2C6734}" srcOrd="3" destOrd="0" presId="urn:microsoft.com/office/officeart/2005/8/layout/vList2"/>
    <dgm:cxn modelId="{9ED2E960-B50D-433B-9D10-332821CFBD4F}" type="presParOf" srcId="{6532037C-381D-43D3-B30A-24426FA3EF93}" destId="{E0CE2123-6CA8-4991-A9A3-82E05A378CEA}" srcOrd="4" destOrd="0" presId="urn:microsoft.com/office/officeart/2005/8/layout/vList2"/>
    <dgm:cxn modelId="{CDE11CDE-8030-4847-B535-F873B8B98683}" type="presParOf" srcId="{6532037C-381D-43D3-B30A-24426FA3EF93}" destId="{D1C2E3A4-4B75-4805-B10A-411F38A4F84F}" srcOrd="5" destOrd="0" presId="urn:microsoft.com/office/officeart/2005/8/layout/vList2"/>
    <dgm:cxn modelId="{48CB2FC1-A995-459B-812A-06890374C508}" type="presParOf" srcId="{6532037C-381D-43D3-B30A-24426FA3EF93}" destId="{AF7D7A2C-34E0-48CB-87C6-8C48DBC4209A}" srcOrd="6" destOrd="0" presId="urn:microsoft.com/office/officeart/2005/8/layout/vList2"/>
    <dgm:cxn modelId="{7D56698A-6F8C-4409-A978-CB910227208A}" type="presParOf" srcId="{6532037C-381D-43D3-B30A-24426FA3EF93}" destId="{B70A1481-3D7E-42DD-BD20-72D7723F88F2}" srcOrd="7" destOrd="0" presId="urn:microsoft.com/office/officeart/2005/8/layout/vList2"/>
    <dgm:cxn modelId="{87BE7710-6D49-40E5-9EC6-ECD6C8682671}" type="presParOf" srcId="{6532037C-381D-43D3-B30A-24426FA3EF93}" destId="{E20925E5-6A08-4900-A705-903000863CBB}" srcOrd="8" destOrd="0" presId="urn:microsoft.com/office/officeart/2005/8/layout/vList2"/>
    <dgm:cxn modelId="{01217C2A-09FA-4A93-BE1C-D92938F88A69}" type="presParOf" srcId="{6532037C-381D-43D3-B30A-24426FA3EF93}" destId="{FD31C15B-A9E1-4685-8C2E-64887248D9AD}" srcOrd="9" destOrd="0" presId="urn:microsoft.com/office/officeart/2005/8/layout/vList2"/>
    <dgm:cxn modelId="{3D70E0F0-9628-4640-92DE-E0EE098A2498}" type="presParOf" srcId="{6532037C-381D-43D3-B30A-24426FA3EF93}" destId="{E9DCDA98-1633-4A60-82BC-DB0EAB198767}" srcOrd="10" destOrd="0" presId="urn:microsoft.com/office/officeart/2005/8/layout/vList2"/>
    <dgm:cxn modelId="{13B3B835-E790-439A-B3E6-685ACCF13788}" type="presParOf" srcId="{6532037C-381D-43D3-B30A-24426FA3EF93}" destId="{E2EED376-4FEC-44AB-B32A-BBCA10EEBB11}" srcOrd="11" destOrd="0" presId="urn:microsoft.com/office/officeart/2005/8/layout/vList2"/>
    <dgm:cxn modelId="{0BC4D538-AB67-4A2E-883F-2AB866577BF9}" type="presParOf" srcId="{6532037C-381D-43D3-B30A-24426FA3EF93}" destId="{0BA0A202-99DE-4B16-847A-28A910054FE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80ACF-3E2C-4ADC-8834-F5232D61F5F9}">
      <dsp:nvSpPr>
        <dsp:cNvPr id="0" name=""/>
        <dsp:cNvSpPr/>
      </dsp:nvSpPr>
      <dsp:spPr>
        <a:xfrm>
          <a:off x="0" y="63578"/>
          <a:ext cx="478030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What is GraphQL</a:t>
          </a:r>
          <a:endParaRPr lang="en-IN" sz="2600" kern="1200" dirty="0"/>
        </a:p>
      </dsp:txBody>
      <dsp:txXfrm>
        <a:off x="30442" y="94020"/>
        <a:ext cx="4719422" cy="562726"/>
      </dsp:txXfrm>
    </dsp:sp>
    <dsp:sp modelId="{EE96BF11-E35A-4A10-9600-0F46F44A5029}">
      <dsp:nvSpPr>
        <dsp:cNvPr id="0" name=""/>
        <dsp:cNvSpPr/>
      </dsp:nvSpPr>
      <dsp:spPr>
        <a:xfrm>
          <a:off x="0" y="762068"/>
          <a:ext cx="478030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smtClean="0"/>
            <a:t>Advantages of using GraphQL</a:t>
          </a:r>
          <a:endParaRPr lang="en-IN" sz="2600" kern="1200"/>
        </a:p>
      </dsp:txBody>
      <dsp:txXfrm>
        <a:off x="30442" y="792510"/>
        <a:ext cx="4719422" cy="562726"/>
      </dsp:txXfrm>
    </dsp:sp>
    <dsp:sp modelId="{E0CE2123-6CA8-4991-A9A3-82E05A378CEA}">
      <dsp:nvSpPr>
        <dsp:cNvPr id="0" name=""/>
        <dsp:cNvSpPr/>
      </dsp:nvSpPr>
      <dsp:spPr>
        <a:xfrm>
          <a:off x="0" y="1460558"/>
          <a:ext cx="478030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smtClean="0"/>
            <a:t>Working of REST API</a:t>
          </a:r>
          <a:endParaRPr lang="en-IN" sz="2600" kern="1200"/>
        </a:p>
      </dsp:txBody>
      <dsp:txXfrm>
        <a:off x="30442" y="1491000"/>
        <a:ext cx="4719422" cy="562726"/>
      </dsp:txXfrm>
    </dsp:sp>
    <dsp:sp modelId="{AF7D7A2C-34E0-48CB-87C6-8C48DBC4209A}">
      <dsp:nvSpPr>
        <dsp:cNvPr id="0" name=""/>
        <dsp:cNvSpPr/>
      </dsp:nvSpPr>
      <dsp:spPr>
        <a:xfrm>
          <a:off x="0" y="2159048"/>
          <a:ext cx="478030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smtClean="0"/>
            <a:t>Working of a GraphQL API</a:t>
          </a:r>
          <a:endParaRPr lang="en-IN" sz="2600" kern="1200"/>
        </a:p>
      </dsp:txBody>
      <dsp:txXfrm>
        <a:off x="30442" y="2189490"/>
        <a:ext cx="4719422" cy="562726"/>
      </dsp:txXfrm>
    </dsp:sp>
    <dsp:sp modelId="{E20925E5-6A08-4900-A705-903000863CBB}">
      <dsp:nvSpPr>
        <dsp:cNvPr id="0" name=""/>
        <dsp:cNvSpPr/>
      </dsp:nvSpPr>
      <dsp:spPr>
        <a:xfrm>
          <a:off x="0" y="2857538"/>
          <a:ext cx="478030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smtClean="0"/>
            <a:t>GraphQL Terminologies</a:t>
          </a:r>
          <a:endParaRPr lang="en-IN" sz="2600" kern="1200"/>
        </a:p>
      </dsp:txBody>
      <dsp:txXfrm>
        <a:off x="30442" y="2887980"/>
        <a:ext cx="4719422" cy="562726"/>
      </dsp:txXfrm>
    </dsp:sp>
    <dsp:sp modelId="{E9DCDA98-1633-4A60-82BC-DB0EAB198767}">
      <dsp:nvSpPr>
        <dsp:cNvPr id="0" name=""/>
        <dsp:cNvSpPr/>
      </dsp:nvSpPr>
      <dsp:spPr>
        <a:xfrm>
          <a:off x="0" y="3556028"/>
          <a:ext cx="478030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smtClean="0"/>
            <a:t>Exploitation</a:t>
          </a:r>
          <a:endParaRPr lang="en-IN" sz="2600" kern="1200"/>
        </a:p>
      </dsp:txBody>
      <dsp:txXfrm>
        <a:off x="30442" y="3586470"/>
        <a:ext cx="4719422" cy="562726"/>
      </dsp:txXfrm>
    </dsp:sp>
    <dsp:sp modelId="{0BA0A202-99DE-4B16-847A-28A910054FE4}">
      <dsp:nvSpPr>
        <dsp:cNvPr id="0" name=""/>
        <dsp:cNvSpPr/>
      </dsp:nvSpPr>
      <dsp:spPr>
        <a:xfrm>
          <a:off x="0" y="4254518"/>
          <a:ext cx="478030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smtClean="0"/>
            <a:t>HackerOne Reports</a:t>
          </a:r>
          <a:endParaRPr lang="en-IN" sz="2600" kern="1200"/>
        </a:p>
      </dsp:txBody>
      <dsp:txXfrm>
        <a:off x="30442" y="4284960"/>
        <a:ext cx="4719422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A2657-4D32-4FF8-9639-B97395588BB2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606FD-9AE0-457B-B487-3E0304136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72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API</a:t>
            </a:r>
          </a:p>
          <a:p>
            <a:r>
              <a:rPr lang="en-IN" dirty="0" smtClean="0"/>
              <a:t>Single Endpoint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6FD-9AE0-457B-B487-3E03041361A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46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 smtClean="0"/>
              <a:t>Lots of Endpoints</a:t>
            </a:r>
          </a:p>
          <a:p>
            <a:pPr marL="228600" indent="-228600">
              <a:buAutoNum type="arabicPeriod"/>
            </a:pPr>
            <a:endParaRPr lang="en-IN" dirty="0" smtClean="0"/>
          </a:p>
          <a:p>
            <a:pPr marL="228600" indent="-228600">
              <a:buAutoNum type="arabicPeriod"/>
            </a:pPr>
            <a:r>
              <a:rPr lang="en-IN" dirty="0" smtClean="0"/>
              <a:t>Client</a:t>
            </a:r>
            <a:r>
              <a:rPr lang="en-IN" baseline="0" dirty="0" smtClean="0"/>
              <a:t> has no metadata</a:t>
            </a:r>
          </a:p>
          <a:p>
            <a:pPr marL="228600" indent="-228600">
              <a:buAutoNum type="arabicPeriod"/>
            </a:pPr>
            <a:endParaRPr lang="en-IN" baseline="0" dirty="0" smtClean="0"/>
          </a:p>
          <a:p>
            <a:pPr marL="228600" indent="-228600">
              <a:buAutoNum type="arabicPeriod"/>
            </a:pPr>
            <a:r>
              <a:rPr lang="en-IN" baseline="0" dirty="0" smtClean="0"/>
              <a:t>Example user/info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6FD-9AE0-457B-B487-3E03041361A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11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Observe the single endpoint here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6FD-9AE0-457B-B487-3E03041361A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59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Explain Edges vs nodes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6FD-9AE0-457B-B487-3E03041361A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86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6FD-9AE0-457B-B487-3E03041361A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8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88D9-9949-4B17-855E-EA9A9670869B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E3E5-3129-4DBC-8714-581E2721D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00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88D9-9949-4B17-855E-EA9A9670869B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E3E5-3129-4DBC-8714-581E2721D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59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88D9-9949-4B17-855E-EA9A9670869B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E3E5-3129-4DBC-8714-581E2721D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76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88D9-9949-4B17-855E-EA9A9670869B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E3E5-3129-4DBC-8714-581E2721D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5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88D9-9949-4B17-855E-EA9A9670869B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E3E5-3129-4DBC-8714-581E2721D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16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88D9-9949-4B17-855E-EA9A9670869B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E3E5-3129-4DBC-8714-581E2721D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35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88D9-9949-4B17-855E-EA9A9670869B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E3E5-3129-4DBC-8714-581E2721D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04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88D9-9949-4B17-855E-EA9A9670869B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E3E5-3129-4DBC-8714-581E2721D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43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88D9-9949-4B17-855E-EA9A9670869B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E3E5-3129-4DBC-8714-581E2721D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63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88D9-9949-4B17-855E-EA9A9670869B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E3E5-3129-4DBC-8714-581E2721D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48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88D9-9949-4B17-855E-EA9A9670869B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E3E5-3129-4DBC-8714-581E2721D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75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088D9-9949-4B17-855E-EA9A9670869B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8E3E5-3129-4DBC-8714-581E2721D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58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pis.guru/graphql-voyage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one.com/reports/419883" TargetMode="External"/><Relationship Id="rId2" Type="http://schemas.openxmlformats.org/officeDocument/2006/relationships/hyperlink" Target="https://hackerone.com/reports/98051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hackerone.com/reports/35748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4" y="876255"/>
            <a:ext cx="1626577" cy="1626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1053" y="992010"/>
            <a:ext cx="9144000" cy="23876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Attacking GraphQL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3151" y="4150294"/>
            <a:ext cx="5538437" cy="1655762"/>
          </a:xfrm>
        </p:spPr>
        <p:txBody>
          <a:bodyPr/>
          <a:lstStyle/>
          <a:p>
            <a:pPr algn="l"/>
            <a:r>
              <a:rPr lang="en-IN" dirty="0" smtClean="0">
                <a:latin typeface="+mj-lt"/>
              </a:rPr>
              <a:t>Ali Jujara</a:t>
            </a:r>
          </a:p>
          <a:p>
            <a:pPr algn="l"/>
            <a:r>
              <a:rPr lang="en-IN" dirty="0" smtClean="0">
                <a:latin typeface="+mj-lt"/>
              </a:rPr>
              <a:t>Security Consultant @ Varutra Consulting</a:t>
            </a:r>
            <a:endParaRPr lang="en-IN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07208" y="3986979"/>
            <a:ext cx="896112" cy="0"/>
          </a:xfrm>
          <a:prstGeom prst="line">
            <a:avLst/>
          </a:prstGeom>
          <a:ln w="38100">
            <a:solidFill>
              <a:srgbClr val="E535AB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4" y="0"/>
            <a:ext cx="3048006" cy="10607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03789" y="6462790"/>
            <a:ext cx="178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@alijujara7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106" y="6461186"/>
            <a:ext cx="362309" cy="3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64"/>
            <a:ext cx="11336332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rgbClr val="002060"/>
                </a:solidFill>
              </a:rPr>
              <a:t>Advantages of GraphQL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7951" y="2110296"/>
            <a:ext cx="5597106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Good fit for complex systems and </a:t>
            </a:r>
            <a:r>
              <a:rPr lang="en-IN" dirty="0" err="1" smtClean="0"/>
              <a:t>microservices</a:t>
            </a:r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This makes things easy and quicker (by caching) on the development side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Same endpoint can be used for multiple CRUD operations by writing queries for common operations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96" y="1978355"/>
            <a:ext cx="5243182" cy="406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rgbClr val="002060"/>
                </a:solidFill>
              </a:rPr>
              <a:t>Organizations using GraphQL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15" y="1931507"/>
            <a:ext cx="94773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958" y="365125"/>
            <a:ext cx="10515600" cy="1325563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002060"/>
                </a:solidFill>
              </a:rPr>
              <a:t>GraphQL Terminologies &amp; Working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7758" y="2267312"/>
            <a:ext cx="5907658" cy="4590688"/>
          </a:xfrm>
        </p:spPr>
        <p:txBody>
          <a:bodyPr>
            <a:noAutofit/>
          </a:bodyPr>
          <a:lstStyle/>
          <a:p>
            <a:pPr algn="just"/>
            <a:r>
              <a:rPr lang="en-IN" sz="2000" i="1" dirty="0" smtClean="0">
                <a:solidFill>
                  <a:srgbClr val="002060"/>
                </a:solidFill>
              </a:rPr>
              <a:t>Introspection</a:t>
            </a:r>
            <a:r>
              <a:rPr lang="en-IN" sz="2000" dirty="0" smtClean="0"/>
              <a:t> – </a:t>
            </a:r>
            <a:r>
              <a:rPr lang="en-US" sz="2000" dirty="0" smtClean="0"/>
              <a:t>Used for asking </a:t>
            </a:r>
            <a:r>
              <a:rPr lang="en-US" sz="2000" dirty="0"/>
              <a:t>a </a:t>
            </a:r>
            <a:r>
              <a:rPr lang="en-US" sz="2000" dirty="0" err="1"/>
              <a:t>GraphQL</a:t>
            </a:r>
            <a:r>
              <a:rPr lang="en-US" sz="2000" dirty="0"/>
              <a:t> schema for information about what queries it supports</a:t>
            </a:r>
            <a:endParaRPr lang="en-IN" sz="2000" dirty="0" smtClean="0"/>
          </a:p>
          <a:p>
            <a:pPr algn="just"/>
            <a:endParaRPr lang="en-IN" sz="2000" dirty="0" smtClean="0"/>
          </a:p>
          <a:p>
            <a:pPr algn="just"/>
            <a:r>
              <a:rPr lang="en-IN" sz="2000" i="1" dirty="0">
                <a:solidFill>
                  <a:srgbClr val="002060"/>
                </a:solidFill>
              </a:rPr>
              <a:t>Queries </a:t>
            </a:r>
            <a:r>
              <a:rPr lang="en-IN" sz="2000" dirty="0" smtClean="0"/>
              <a:t>– Used for fetching data</a:t>
            </a:r>
          </a:p>
          <a:p>
            <a:pPr algn="just"/>
            <a:endParaRPr lang="en-IN" sz="2000" dirty="0" smtClean="0"/>
          </a:p>
          <a:p>
            <a:pPr algn="just"/>
            <a:r>
              <a:rPr lang="en-IN" sz="2000" i="1" dirty="0">
                <a:solidFill>
                  <a:srgbClr val="002060"/>
                </a:solidFill>
              </a:rPr>
              <a:t>Mutations</a:t>
            </a:r>
            <a:r>
              <a:rPr lang="en-IN" sz="2000" dirty="0" smtClean="0"/>
              <a:t> – Allows for editing data</a:t>
            </a:r>
          </a:p>
          <a:p>
            <a:pPr algn="just"/>
            <a:endParaRPr lang="en-IN" sz="2000" dirty="0" smtClean="0"/>
          </a:p>
          <a:p>
            <a:pPr algn="just"/>
            <a:r>
              <a:rPr lang="en-IN" sz="2000" i="1" dirty="0">
                <a:solidFill>
                  <a:srgbClr val="002060"/>
                </a:solidFill>
              </a:rPr>
              <a:t>Fragments</a:t>
            </a:r>
            <a:r>
              <a:rPr lang="en-IN" sz="2000" dirty="0" smtClean="0"/>
              <a:t> – </a:t>
            </a:r>
            <a:r>
              <a:rPr lang="en-US" sz="2000" dirty="0"/>
              <a:t>is a piece of logic that can be shared between multiple queries and </a:t>
            </a:r>
            <a:r>
              <a:rPr lang="en-US" sz="2000" dirty="0" smtClean="0"/>
              <a:t>mutations</a:t>
            </a:r>
          </a:p>
          <a:p>
            <a:pPr algn="just"/>
            <a:endParaRPr lang="en-I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26" y="4061299"/>
            <a:ext cx="3524742" cy="1771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61" y="1690688"/>
            <a:ext cx="2350045" cy="183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002060"/>
                </a:solidFill>
              </a:rPr>
              <a:t>GraphQL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5868"/>
            <a:ext cx="10515600" cy="45924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Introspection is the ability to query which resources are available in the current API schema. Given the API, via introspection, we can see the queries, types, fields, and directives it </a:t>
            </a:r>
            <a:r>
              <a:rPr lang="en-US" dirty="0" smtClean="0"/>
              <a:t>supports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introspection system defines </a:t>
            </a:r>
            <a:r>
              <a:rPr lang="en-US" i="1" dirty="0" smtClean="0">
                <a:solidFill>
                  <a:srgbClr val="0070C0"/>
                </a:solidFill>
              </a:rPr>
              <a:t>__schema</a:t>
            </a:r>
            <a:r>
              <a:rPr lang="en-US" i="1" dirty="0"/>
              <a:t>, </a:t>
            </a:r>
            <a:r>
              <a:rPr lang="en-US" i="1" dirty="0" smtClean="0">
                <a:solidFill>
                  <a:srgbClr val="0070C0"/>
                </a:solidFill>
              </a:rPr>
              <a:t>__</a:t>
            </a:r>
            <a:r>
              <a:rPr lang="en-US" i="1" dirty="0">
                <a:solidFill>
                  <a:srgbClr val="0070C0"/>
                </a:solidFill>
              </a:rPr>
              <a:t>t</a:t>
            </a:r>
            <a:r>
              <a:rPr lang="en-US" i="1" dirty="0" smtClean="0">
                <a:solidFill>
                  <a:srgbClr val="0070C0"/>
                </a:solidFill>
              </a:rPr>
              <a:t>ype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rgbClr val="0070C0"/>
                </a:solidFill>
              </a:rPr>
              <a:t>__field</a:t>
            </a:r>
            <a:r>
              <a:rPr lang="en-US" i="1" dirty="0"/>
              <a:t>, </a:t>
            </a:r>
            <a:r>
              <a:rPr lang="en-US" i="1" dirty="0">
                <a:solidFill>
                  <a:srgbClr val="0070C0"/>
                </a:solidFill>
              </a:rPr>
              <a:t>__</a:t>
            </a:r>
            <a:r>
              <a:rPr lang="en-US" i="1" dirty="0" err="1">
                <a:solidFill>
                  <a:srgbClr val="0070C0"/>
                </a:solidFill>
              </a:rPr>
              <a:t>TypeName</a:t>
            </a:r>
            <a:r>
              <a:rPr lang="en-US" i="1" dirty="0"/>
              <a:t> </a:t>
            </a:r>
            <a:r>
              <a:rPr lang="en-US" dirty="0"/>
              <a:t>which are introspective </a:t>
            </a:r>
            <a:r>
              <a:rPr lang="en-US" dirty="0" smtClean="0"/>
              <a:t>queries </a:t>
            </a:r>
          </a:p>
        </p:txBody>
      </p:sp>
    </p:spTree>
    <p:extLst>
      <p:ext uri="{BB962C8B-B14F-4D97-AF65-F5344CB8AC3E}">
        <p14:creationId xmlns:p14="http://schemas.microsoft.com/office/powerpoint/2010/main" val="23897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</a:rPr>
              <a:t>__schema</a:t>
            </a:r>
            <a:endParaRPr lang="en-IN" sz="4000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0594"/>
            <a:ext cx="10515600" cy="350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002060"/>
                </a:solidFill>
              </a:rPr>
              <a:t>__type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81" y="1825625"/>
            <a:ext cx="11758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represents </a:t>
            </a:r>
            <a:r>
              <a:rPr lang="en-US" dirty="0"/>
              <a:t>the types defined in the system. We can query the type of an object and get its information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3336572"/>
            <a:ext cx="11154851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7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</a:rPr>
              <a:t>Exploiting GraphQL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GraphQL interface protection bypass</a:t>
            </a:r>
          </a:p>
          <a:p>
            <a:pPr algn="just"/>
            <a:r>
              <a:rPr lang="en-IN" dirty="0" smtClean="0"/>
              <a:t>Information Disclosure on </a:t>
            </a:r>
            <a:r>
              <a:rPr lang="en-IN" dirty="0" err="1" smtClean="0"/>
              <a:t>GraphQL</a:t>
            </a:r>
            <a:r>
              <a:rPr lang="en-IN" dirty="0" smtClean="0"/>
              <a:t> Field suggestions</a:t>
            </a:r>
          </a:p>
          <a:p>
            <a:pPr algn="just"/>
            <a:r>
              <a:rPr lang="en-IN" dirty="0" smtClean="0"/>
              <a:t>Stored XSS</a:t>
            </a:r>
          </a:p>
          <a:p>
            <a:pPr algn="just"/>
            <a:r>
              <a:rPr lang="en-IN" dirty="0" smtClean="0"/>
              <a:t>Arbitrary File Write/Path Traversal</a:t>
            </a:r>
          </a:p>
          <a:p>
            <a:pPr algn="just"/>
            <a:r>
              <a:rPr lang="en-IN" dirty="0" smtClean="0"/>
              <a:t>OS Command Injection</a:t>
            </a:r>
          </a:p>
          <a:p>
            <a:pPr algn="just"/>
            <a:r>
              <a:rPr lang="en-IN" dirty="0" smtClean="0"/>
              <a:t>Server Side Request Forgery (SSRF)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39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002060"/>
                </a:solidFill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InQL</a:t>
            </a:r>
            <a:r>
              <a:rPr lang="en-IN" dirty="0" smtClean="0"/>
              <a:t> Scanner</a:t>
            </a:r>
          </a:p>
          <a:p>
            <a:endParaRPr lang="en-IN" dirty="0" smtClean="0"/>
          </a:p>
          <a:p>
            <a:r>
              <a:rPr lang="en-IN" dirty="0" smtClean="0"/>
              <a:t>GraphQL Raider</a:t>
            </a:r>
          </a:p>
          <a:p>
            <a:endParaRPr lang="en-IN" u="sng" dirty="0" smtClean="0">
              <a:hlinkClick r:id="rId2"/>
            </a:endParaRPr>
          </a:p>
          <a:p>
            <a:r>
              <a:rPr lang="en-IN" dirty="0" smtClean="0"/>
              <a:t>GraphQL Voyager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001" y="566096"/>
            <a:ext cx="7788999" cy="561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solidFill>
                  <a:srgbClr val="002060"/>
                </a:solidFill>
              </a:rPr>
              <a:t>HackerOne</a:t>
            </a:r>
            <a:r>
              <a:rPr lang="en-IN" b="1" dirty="0" smtClean="0">
                <a:solidFill>
                  <a:srgbClr val="002060"/>
                </a:solidFill>
              </a:rPr>
              <a:t> Reports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34627"/>
              </p:ext>
            </p:extLst>
          </p:nvPr>
        </p:nvGraphicFramePr>
        <p:xfrm>
          <a:off x="838200" y="2201968"/>
          <a:ext cx="9163050" cy="264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6950"/>
                <a:gridCol w="30861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b="0" u="sng" dirty="0" smtClean="0">
                          <a:hlinkClick r:id="rId2"/>
                        </a:rPr>
                        <a:t>https://hackerone.com/reports/960244 </a:t>
                      </a:r>
                      <a:endParaRPr lang="en-IN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0" dirty="0" smtClean="0">
                          <a:solidFill>
                            <a:schemeClr val="tx1"/>
                          </a:solidFill>
                        </a:rPr>
                        <a:t>- 5000$</a:t>
                      </a:r>
                      <a:endParaRPr lang="en-IN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71924">
                <a:tc>
                  <a:txBody>
                    <a:bodyPr/>
                    <a:lstStyle/>
                    <a:p>
                      <a:r>
                        <a:rPr lang="en-IN" sz="2800" u="sng" dirty="0" smtClean="0">
                          <a:hlinkClick r:id="rId2"/>
                        </a:rPr>
                        <a:t>https://hackerone.com/reports/707433 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u="none" dirty="0" smtClean="0"/>
                        <a:t>- 2500$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u="sng" dirty="0" smtClean="0">
                          <a:hlinkClick r:id="rId2"/>
                        </a:rPr>
                        <a:t>https://hackerone.com/reports/980511</a:t>
                      </a:r>
                      <a:r>
                        <a:rPr lang="en-IN" sz="2800" u="sng" dirty="0" smtClean="0"/>
                        <a:t> 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- 1500$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u="sng" dirty="0" smtClean="0">
                          <a:hlinkClick r:id="rId3"/>
                        </a:rPr>
                        <a:t>https://hackerone.com/reports/419883</a:t>
                      </a:r>
                      <a:r>
                        <a:rPr lang="en-IN" sz="2800" u="sng" dirty="0" smtClean="0"/>
                        <a:t> 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- 802.20$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u="sng" dirty="0" smtClean="0">
                          <a:hlinkClick r:id="rId4"/>
                        </a:rPr>
                        <a:t>https://hackerone.com/reports/357485</a:t>
                      </a:r>
                      <a:r>
                        <a:rPr lang="en-IN" sz="2800" u="sng" dirty="0" smtClean="0"/>
                        <a:t> 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- 500$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25" y="4857750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906" y="301439"/>
            <a:ext cx="9144000" cy="1655762"/>
          </a:xfr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</a:pPr>
            <a:r>
              <a:rPr lang="en-IN" sz="4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42156679"/>
              </p:ext>
            </p:extLst>
          </p:nvPr>
        </p:nvGraphicFramePr>
        <p:xfrm>
          <a:off x="1022229" y="1536731"/>
          <a:ext cx="4780307" cy="4941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1873" y="2532151"/>
            <a:ext cx="2175609" cy="235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746" y="2689225"/>
            <a:ext cx="5726501" cy="132556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Thank You for your time!!!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1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" y="131763"/>
            <a:ext cx="6343650" cy="1154112"/>
          </a:xfrm>
        </p:spPr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What is GraphQL ?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975" y="1628775"/>
            <a:ext cx="8293039" cy="486727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GraphQL is an API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GraphQL, unlike REST API, uses a single endpoint for all the CRUD operations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Example of a REST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GET /employee/1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GET /employee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POST /employee/1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014" y="1878080"/>
            <a:ext cx="3508436" cy="350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977" y="1606062"/>
            <a:ext cx="6954716" cy="49149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14478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002060"/>
                </a:solidFill>
              </a:rPr>
              <a:t>Working of a REST API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4" y="1325563"/>
            <a:ext cx="4382112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rgbClr val="002060"/>
                </a:solidFill>
              </a:rPr>
              <a:t>Working of a GraphQL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21" y="1867346"/>
            <a:ext cx="7272066" cy="48027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78" y="1690688"/>
            <a:ext cx="4520242" cy="47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rgbClr val="002060"/>
                </a:solidFill>
              </a:rPr>
              <a:t>Structure of GraphQL Query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95" y="2363638"/>
            <a:ext cx="5635638" cy="29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4" y="480338"/>
            <a:ext cx="10860016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5563" y="652433"/>
            <a:ext cx="10814061" cy="56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2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32" y="355968"/>
            <a:ext cx="11098174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1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4493</TotalTime>
  <Words>342</Words>
  <Application>Microsoft Office PowerPoint</Application>
  <PresentationFormat>Widescreen</PresentationFormat>
  <Paragraphs>85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Attacking GraphQL APIs</vt:lpstr>
      <vt:lpstr>PowerPoint Presentation</vt:lpstr>
      <vt:lpstr>What is GraphQL ?</vt:lpstr>
      <vt:lpstr>PowerPoint Presentation</vt:lpstr>
      <vt:lpstr>Working of a GraphQL API</vt:lpstr>
      <vt:lpstr>Structure of GraphQL Query</vt:lpstr>
      <vt:lpstr>PowerPoint Presentation</vt:lpstr>
      <vt:lpstr>PowerPoint Presentation</vt:lpstr>
      <vt:lpstr>PowerPoint Presentation</vt:lpstr>
      <vt:lpstr>PowerPoint Presentation</vt:lpstr>
      <vt:lpstr>Advantages of GraphQL</vt:lpstr>
      <vt:lpstr>Organizations using GraphQL</vt:lpstr>
      <vt:lpstr>GraphQL Terminologies &amp; Working </vt:lpstr>
      <vt:lpstr>GraphQL Introspection</vt:lpstr>
      <vt:lpstr>__schema</vt:lpstr>
      <vt:lpstr>__type</vt:lpstr>
      <vt:lpstr>Exploiting GraphQL</vt:lpstr>
      <vt:lpstr>Tools</vt:lpstr>
      <vt:lpstr>HackerOne Reports</vt:lpstr>
      <vt:lpstr>Thank You for your time!!!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Attacking GraphQL APIs</dc:title>
  <dc:creator>Home</dc:creator>
  <cp:lastModifiedBy>Home</cp:lastModifiedBy>
  <cp:revision>42</cp:revision>
  <dcterms:created xsi:type="dcterms:W3CDTF">2021-06-14T10:39:12Z</dcterms:created>
  <dcterms:modified xsi:type="dcterms:W3CDTF">2021-06-19T05:01:58Z</dcterms:modified>
</cp:coreProperties>
</file>