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4" r:id="rId3"/>
  </p:sldMasterIdLst>
  <p:notesMasterIdLst>
    <p:notesMasterId r:id="rId18"/>
  </p:notesMasterIdLst>
  <p:sldIdLst>
    <p:sldId id="256" r:id="rId4"/>
    <p:sldId id="257" r:id="rId5"/>
    <p:sldId id="258" r:id="rId6"/>
    <p:sldId id="259" r:id="rId7"/>
    <p:sldId id="260" r:id="rId8"/>
    <p:sldId id="287" r:id="rId9"/>
    <p:sldId id="288" r:id="rId10"/>
    <p:sldId id="289" r:id="rId11"/>
    <p:sldId id="291" r:id="rId12"/>
    <p:sldId id="293" r:id="rId13"/>
    <p:sldId id="290" r:id="rId14"/>
    <p:sldId id="292" r:id="rId15"/>
    <p:sldId id="294" r:id="rId16"/>
    <p:sldId id="285" r:id="rId17"/>
  </p:sldIdLst>
  <p:sldSz cx="12192000" cy="6858000"/>
  <p:notesSz cx="7772400" cy="10058400"/>
  <p:embeddedFontLst>
    <p:embeddedFont>
      <p:font typeface="Calibri" panose="020F050202020403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hzm1/u+I9t1P7CodFknAGQWXNvu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94689"/>
  </p:normalViewPr>
  <p:slideViewPr>
    <p:cSldViewPr snapToGrid="0">
      <p:cViewPr varScale="1">
        <p:scale>
          <a:sx n="104" d="100"/>
          <a:sy n="104" d="100"/>
        </p:scale>
        <p:origin x="232" y="1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font" Target="fonts/font3.fntdata"/><Relationship Id="rId47"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45" Type="http://customschemas.google.com/relationships/presentationmetadata" Target="metadata"/><Relationship Id="rId5" Type="http://schemas.openxmlformats.org/officeDocument/2006/relationships/slide" Target="slides/slide2.xml"/><Relationship Id="rId15" Type="http://schemas.openxmlformats.org/officeDocument/2006/relationships/slide" Target="slides/slide12.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font" Target="fonts/font1.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4.fntdata"/><Relationship Id="rId4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7" name="Google Shape;17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3: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 name="Google Shape;183;p3: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Please choose an upcoming AppSec Global, and any local regional or chapter events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32bef3c2ac_0_3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g232bef3c2ac_0_32: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eb618f3862_0_0: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8" name="Google Shape;418;geb618f3862_0_0: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
        <p:cNvGrpSpPr/>
        <p:nvPr/>
      </p:nvGrpSpPr>
      <p:grpSpPr>
        <a:xfrm>
          <a:off x="0" y="0"/>
          <a:ext cx="0" cy="0"/>
          <a:chOff x="0" y="0"/>
          <a:chExt cx="0" cy="0"/>
        </a:xfrm>
      </p:grpSpPr>
      <p:sp>
        <p:nvSpPr>
          <p:cNvPr id="42" name="Google Shape;42;p26"/>
          <p:cNvSpPr txBox="1">
            <a:spLocks noGrp="1"/>
          </p:cNvSpPr>
          <p:nvPr>
            <p:ph type="title"/>
          </p:nvPr>
        </p:nvSpPr>
        <p:spPr>
          <a:xfrm>
            <a:off x="838080" y="21600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6"/>
          <p:cNvSpPr txBox="1">
            <a:spLocks noGrp="1"/>
          </p:cNvSpPr>
          <p:nvPr>
            <p:ph type="body" idx="1"/>
          </p:nvPr>
        </p:nvSpPr>
        <p:spPr>
          <a:xfrm>
            <a:off x="838080" y="1801440"/>
            <a:ext cx="1051524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26"/>
          <p:cNvSpPr txBox="1">
            <a:spLocks noGrp="1"/>
          </p:cNvSpPr>
          <p:nvPr>
            <p:ph type="body" idx="2"/>
          </p:nvPr>
        </p:nvSpPr>
        <p:spPr>
          <a:xfrm>
            <a:off x="838080" y="4074120"/>
            <a:ext cx="1051524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27"/>
          <p:cNvSpPr txBox="1">
            <a:spLocks noGrp="1"/>
          </p:cNvSpPr>
          <p:nvPr>
            <p:ph type="title"/>
          </p:nvPr>
        </p:nvSpPr>
        <p:spPr>
          <a:xfrm>
            <a:off x="838080" y="21600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7"/>
          <p:cNvSpPr txBox="1">
            <a:spLocks noGrp="1"/>
          </p:cNvSpPr>
          <p:nvPr>
            <p:ph type="body" idx="1"/>
          </p:nvPr>
        </p:nvSpPr>
        <p:spPr>
          <a:xfrm>
            <a:off x="838080" y="180144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8" name="Google Shape;48;p27"/>
          <p:cNvSpPr txBox="1">
            <a:spLocks noGrp="1"/>
          </p:cNvSpPr>
          <p:nvPr>
            <p:ph type="body" idx="2"/>
          </p:nvPr>
        </p:nvSpPr>
        <p:spPr>
          <a:xfrm>
            <a:off x="6226200" y="180144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9" name="Google Shape;49;p27"/>
          <p:cNvSpPr txBox="1">
            <a:spLocks noGrp="1"/>
          </p:cNvSpPr>
          <p:nvPr>
            <p:ph type="body" idx="3"/>
          </p:nvPr>
        </p:nvSpPr>
        <p:spPr>
          <a:xfrm>
            <a:off x="838080" y="407412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0" name="Google Shape;50;p27"/>
          <p:cNvSpPr txBox="1">
            <a:spLocks noGrp="1"/>
          </p:cNvSpPr>
          <p:nvPr>
            <p:ph type="body" idx="4"/>
          </p:nvPr>
        </p:nvSpPr>
        <p:spPr>
          <a:xfrm>
            <a:off x="6226200" y="407412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28"/>
          <p:cNvSpPr txBox="1">
            <a:spLocks noGrp="1"/>
          </p:cNvSpPr>
          <p:nvPr>
            <p:ph type="title"/>
          </p:nvPr>
        </p:nvSpPr>
        <p:spPr>
          <a:xfrm>
            <a:off x="838080" y="21600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8"/>
          <p:cNvSpPr txBox="1">
            <a:spLocks noGrp="1"/>
          </p:cNvSpPr>
          <p:nvPr>
            <p:ph type="body" idx="1"/>
          </p:nvPr>
        </p:nvSpPr>
        <p:spPr>
          <a:xfrm>
            <a:off x="838080" y="1801440"/>
            <a:ext cx="338580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4" name="Google Shape;54;p28"/>
          <p:cNvSpPr txBox="1">
            <a:spLocks noGrp="1"/>
          </p:cNvSpPr>
          <p:nvPr>
            <p:ph type="body" idx="2"/>
          </p:nvPr>
        </p:nvSpPr>
        <p:spPr>
          <a:xfrm>
            <a:off x="4393440" y="1801440"/>
            <a:ext cx="338580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5" name="Google Shape;55;p28"/>
          <p:cNvSpPr txBox="1">
            <a:spLocks noGrp="1"/>
          </p:cNvSpPr>
          <p:nvPr>
            <p:ph type="body" idx="3"/>
          </p:nvPr>
        </p:nvSpPr>
        <p:spPr>
          <a:xfrm>
            <a:off x="7949160" y="1801440"/>
            <a:ext cx="338580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6" name="Google Shape;56;p28"/>
          <p:cNvSpPr txBox="1">
            <a:spLocks noGrp="1"/>
          </p:cNvSpPr>
          <p:nvPr>
            <p:ph type="body" idx="4"/>
          </p:nvPr>
        </p:nvSpPr>
        <p:spPr>
          <a:xfrm>
            <a:off x="838080" y="4074120"/>
            <a:ext cx="338580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28"/>
          <p:cNvSpPr txBox="1">
            <a:spLocks noGrp="1"/>
          </p:cNvSpPr>
          <p:nvPr>
            <p:ph type="body" idx="5"/>
          </p:nvPr>
        </p:nvSpPr>
        <p:spPr>
          <a:xfrm>
            <a:off x="4393440" y="4074120"/>
            <a:ext cx="338580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28"/>
          <p:cNvSpPr txBox="1">
            <a:spLocks noGrp="1"/>
          </p:cNvSpPr>
          <p:nvPr>
            <p:ph type="body" idx="6"/>
          </p:nvPr>
        </p:nvSpPr>
        <p:spPr>
          <a:xfrm>
            <a:off x="7949160" y="4074120"/>
            <a:ext cx="338580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838080" y="21600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5"/>
          <p:cNvSpPr txBox="1">
            <a:spLocks noGrp="1"/>
          </p:cNvSpPr>
          <p:nvPr>
            <p:ph type="subTitle" idx="1"/>
          </p:nvPr>
        </p:nvSpPr>
        <p:spPr>
          <a:xfrm>
            <a:off x="838080" y="1801440"/>
            <a:ext cx="10515240" cy="43509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9"/>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70"/>
        <p:cNvGrpSpPr/>
        <p:nvPr/>
      </p:nvGrpSpPr>
      <p:grpSpPr>
        <a:xfrm>
          <a:off x="0" y="0"/>
          <a:ext cx="0" cy="0"/>
          <a:chOff x="0" y="0"/>
          <a:chExt cx="0" cy="0"/>
        </a:xfrm>
      </p:grpSpPr>
      <p:sp>
        <p:nvSpPr>
          <p:cNvPr id="71" name="Google Shape;71;p30"/>
          <p:cNvSpPr txBox="1">
            <a:spLocks noGrp="1"/>
          </p:cNvSpPr>
          <p:nvPr>
            <p:ph type="title"/>
          </p:nvPr>
        </p:nvSpPr>
        <p:spPr>
          <a:xfrm>
            <a:off x="838080" y="21600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0"/>
          <p:cNvSpPr txBox="1">
            <a:spLocks noGrp="1"/>
          </p:cNvSpPr>
          <p:nvPr>
            <p:ph type="body" idx="1"/>
          </p:nvPr>
        </p:nvSpPr>
        <p:spPr>
          <a:xfrm>
            <a:off x="838080" y="1801440"/>
            <a:ext cx="10515240" cy="4350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3"/>
        <p:cNvGrpSpPr/>
        <p:nvPr/>
      </p:nvGrpSpPr>
      <p:grpSpPr>
        <a:xfrm>
          <a:off x="0" y="0"/>
          <a:ext cx="0" cy="0"/>
          <a:chOff x="0" y="0"/>
          <a:chExt cx="0" cy="0"/>
        </a:xfrm>
      </p:grpSpPr>
      <p:sp>
        <p:nvSpPr>
          <p:cNvPr id="74" name="Google Shape;74;p31"/>
          <p:cNvSpPr txBox="1">
            <a:spLocks noGrp="1"/>
          </p:cNvSpPr>
          <p:nvPr>
            <p:ph type="title"/>
          </p:nvPr>
        </p:nvSpPr>
        <p:spPr>
          <a:xfrm>
            <a:off x="838080" y="21600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1"/>
          <p:cNvSpPr txBox="1">
            <a:spLocks noGrp="1"/>
          </p:cNvSpPr>
          <p:nvPr>
            <p:ph type="body" idx="1"/>
          </p:nvPr>
        </p:nvSpPr>
        <p:spPr>
          <a:xfrm>
            <a:off x="838080" y="1801440"/>
            <a:ext cx="5131080" cy="4350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6" name="Google Shape;76;p31"/>
          <p:cNvSpPr txBox="1">
            <a:spLocks noGrp="1"/>
          </p:cNvSpPr>
          <p:nvPr>
            <p:ph type="body" idx="2"/>
          </p:nvPr>
        </p:nvSpPr>
        <p:spPr>
          <a:xfrm>
            <a:off x="6226200" y="1801440"/>
            <a:ext cx="5131080" cy="4350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7"/>
        <p:cNvGrpSpPr/>
        <p:nvPr/>
      </p:nvGrpSpPr>
      <p:grpSpPr>
        <a:xfrm>
          <a:off x="0" y="0"/>
          <a:ext cx="0" cy="0"/>
          <a:chOff x="0" y="0"/>
          <a:chExt cx="0" cy="0"/>
        </a:xfrm>
      </p:grpSpPr>
      <p:sp>
        <p:nvSpPr>
          <p:cNvPr id="78" name="Google Shape;78;p32"/>
          <p:cNvSpPr txBox="1">
            <a:spLocks noGrp="1"/>
          </p:cNvSpPr>
          <p:nvPr>
            <p:ph type="title"/>
          </p:nvPr>
        </p:nvSpPr>
        <p:spPr>
          <a:xfrm>
            <a:off x="838080" y="21600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9"/>
        <p:cNvGrpSpPr/>
        <p:nvPr/>
      </p:nvGrpSpPr>
      <p:grpSpPr>
        <a:xfrm>
          <a:off x="0" y="0"/>
          <a:ext cx="0" cy="0"/>
          <a:chOff x="0" y="0"/>
          <a:chExt cx="0" cy="0"/>
        </a:xfrm>
      </p:grpSpPr>
      <p:sp>
        <p:nvSpPr>
          <p:cNvPr id="80" name="Google Shape;80;p33"/>
          <p:cNvSpPr txBox="1">
            <a:spLocks noGrp="1"/>
          </p:cNvSpPr>
          <p:nvPr>
            <p:ph type="subTitle" idx="1"/>
          </p:nvPr>
        </p:nvSpPr>
        <p:spPr>
          <a:xfrm>
            <a:off x="838080" y="216000"/>
            <a:ext cx="10515240" cy="61441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81"/>
        <p:cNvGrpSpPr/>
        <p:nvPr/>
      </p:nvGrpSpPr>
      <p:grpSpPr>
        <a:xfrm>
          <a:off x="0" y="0"/>
          <a:ext cx="0" cy="0"/>
          <a:chOff x="0" y="0"/>
          <a:chExt cx="0" cy="0"/>
        </a:xfrm>
      </p:grpSpPr>
      <p:sp>
        <p:nvSpPr>
          <p:cNvPr id="82" name="Google Shape;82;p34"/>
          <p:cNvSpPr txBox="1">
            <a:spLocks noGrp="1"/>
          </p:cNvSpPr>
          <p:nvPr>
            <p:ph type="title"/>
          </p:nvPr>
        </p:nvSpPr>
        <p:spPr>
          <a:xfrm>
            <a:off x="838080" y="21600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4"/>
          <p:cNvSpPr txBox="1">
            <a:spLocks noGrp="1"/>
          </p:cNvSpPr>
          <p:nvPr>
            <p:ph type="body" idx="1"/>
          </p:nvPr>
        </p:nvSpPr>
        <p:spPr>
          <a:xfrm>
            <a:off x="838080" y="180144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4" name="Google Shape;84;p34"/>
          <p:cNvSpPr txBox="1">
            <a:spLocks noGrp="1"/>
          </p:cNvSpPr>
          <p:nvPr>
            <p:ph type="body" idx="2"/>
          </p:nvPr>
        </p:nvSpPr>
        <p:spPr>
          <a:xfrm>
            <a:off x="6226200" y="1801440"/>
            <a:ext cx="5131080" cy="4350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5" name="Google Shape;85;p34"/>
          <p:cNvSpPr txBox="1">
            <a:spLocks noGrp="1"/>
          </p:cNvSpPr>
          <p:nvPr>
            <p:ph type="body" idx="3"/>
          </p:nvPr>
        </p:nvSpPr>
        <p:spPr>
          <a:xfrm>
            <a:off x="838080" y="407412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2"/>
        <p:cNvGrpSpPr/>
        <p:nvPr/>
      </p:nvGrpSpPr>
      <p:grpSpPr>
        <a:xfrm>
          <a:off x="0" y="0"/>
          <a:ext cx="0" cy="0"/>
          <a:chOff x="0" y="0"/>
          <a:chExt cx="0" cy="0"/>
        </a:xfrm>
      </p:grpSpPr>
      <p:sp>
        <p:nvSpPr>
          <p:cNvPr id="13" name="Google Shape;13;p18"/>
          <p:cNvSpPr txBox="1">
            <a:spLocks noGrp="1"/>
          </p:cNvSpPr>
          <p:nvPr>
            <p:ph type="title"/>
          </p:nvPr>
        </p:nvSpPr>
        <p:spPr>
          <a:xfrm>
            <a:off x="838080" y="21600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18"/>
          <p:cNvSpPr txBox="1">
            <a:spLocks noGrp="1"/>
          </p:cNvSpPr>
          <p:nvPr>
            <p:ph type="subTitle" idx="1"/>
          </p:nvPr>
        </p:nvSpPr>
        <p:spPr>
          <a:xfrm>
            <a:off x="838080" y="1801440"/>
            <a:ext cx="10515240" cy="43509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6"/>
        <p:cNvGrpSpPr/>
        <p:nvPr/>
      </p:nvGrpSpPr>
      <p:grpSpPr>
        <a:xfrm>
          <a:off x="0" y="0"/>
          <a:ext cx="0" cy="0"/>
          <a:chOff x="0" y="0"/>
          <a:chExt cx="0" cy="0"/>
        </a:xfrm>
      </p:grpSpPr>
      <p:sp>
        <p:nvSpPr>
          <p:cNvPr id="87" name="Google Shape;87;p35"/>
          <p:cNvSpPr txBox="1">
            <a:spLocks noGrp="1"/>
          </p:cNvSpPr>
          <p:nvPr>
            <p:ph type="title"/>
          </p:nvPr>
        </p:nvSpPr>
        <p:spPr>
          <a:xfrm>
            <a:off x="838080" y="21600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35"/>
          <p:cNvSpPr txBox="1">
            <a:spLocks noGrp="1"/>
          </p:cNvSpPr>
          <p:nvPr>
            <p:ph type="body" idx="1"/>
          </p:nvPr>
        </p:nvSpPr>
        <p:spPr>
          <a:xfrm>
            <a:off x="838080" y="1801440"/>
            <a:ext cx="5131080" cy="4350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9" name="Google Shape;89;p35"/>
          <p:cNvSpPr txBox="1">
            <a:spLocks noGrp="1"/>
          </p:cNvSpPr>
          <p:nvPr>
            <p:ph type="body" idx="2"/>
          </p:nvPr>
        </p:nvSpPr>
        <p:spPr>
          <a:xfrm>
            <a:off x="6226200" y="180144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0" name="Google Shape;90;p35"/>
          <p:cNvSpPr txBox="1">
            <a:spLocks noGrp="1"/>
          </p:cNvSpPr>
          <p:nvPr>
            <p:ph type="body" idx="3"/>
          </p:nvPr>
        </p:nvSpPr>
        <p:spPr>
          <a:xfrm>
            <a:off x="6226200" y="407412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91"/>
        <p:cNvGrpSpPr/>
        <p:nvPr/>
      </p:nvGrpSpPr>
      <p:grpSpPr>
        <a:xfrm>
          <a:off x="0" y="0"/>
          <a:ext cx="0" cy="0"/>
          <a:chOff x="0" y="0"/>
          <a:chExt cx="0" cy="0"/>
        </a:xfrm>
      </p:grpSpPr>
      <p:sp>
        <p:nvSpPr>
          <p:cNvPr id="92" name="Google Shape;92;p36"/>
          <p:cNvSpPr txBox="1">
            <a:spLocks noGrp="1"/>
          </p:cNvSpPr>
          <p:nvPr>
            <p:ph type="title"/>
          </p:nvPr>
        </p:nvSpPr>
        <p:spPr>
          <a:xfrm>
            <a:off x="838080" y="21600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36"/>
          <p:cNvSpPr txBox="1">
            <a:spLocks noGrp="1"/>
          </p:cNvSpPr>
          <p:nvPr>
            <p:ph type="body" idx="1"/>
          </p:nvPr>
        </p:nvSpPr>
        <p:spPr>
          <a:xfrm>
            <a:off x="838080" y="180144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4" name="Google Shape;94;p36"/>
          <p:cNvSpPr txBox="1">
            <a:spLocks noGrp="1"/>
          </p:cNvSpPr>
          <p:nvPr>
            <p:ph type="body" idx="2"/>
          </p:nvPr>
        </p:nvSpPr>
        <p:spPr>
          <a:xfrm>
            <a:off x="6226200" y="180144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5" name="Google Shape;95;p36"/>
          <p:cNvSpPr txBox="1">
            <a:spLocks noGrp="1"/>
          </p:cNvSpPr>
          <p:nvPr>
            <p:ph type="body" idx="3"/>
          </p:nvPr>
        </p:nvSpPr>
        <p:spPr>
          <a:xfrm>
            <a:off x="838080" y="4074120"/>
            <a:ext cx="1051524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6"/>
        <p:cNvGrpSpPr/>
        <p:nvPr/>
      </p:nvGrpSpPr>
      <p:grpSpPr>
        <a:xfrm>
          <a:off x="0" y="0"/>
          <a:ext cx="0" cy="0"/>
          <a:chOff x="0" y="0"/>
          <a:chExt cx="0" cy="0"/>
        </a:xfrm>
      </p:grpSpPr>
      <p:sp>
        <p:nvSpPr>
          <p:cNvPr id="97" name="Google Shape;97;p37"/>
          <p:cNvSpPr txBox="1">
            <a:spLocks noGrp="1"/>
          </p:cNvSpPr>
          <p:nvPr>
            <p:ph type="title"/>
          </p:nvPr>
        </p:nvSpPr>
        <p:spPr>
          <a:xfrm>
            <a:off x="838080" y="21600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37"/>
          <p:cNvSpPr txBox="1">
            <a:spLocks noGrp="1"/>
          </p:cNvSpPr>
          <p:nvPr>
            <p:ph type="body" idx="1"/>
          </p:nvPr>
        </p:nvSpPr>
        <p:spPr>
          <a:xfrm>
            <a:off x="838080" y="1801440"/>
            <a:ext cx="1051524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9" name="Google Shape;99;p37"/>
          <p:cNvSpPr txBox="1">
            <a:spLocks noGrp="1"/>
          </p:cNvSpPr>
          <p:nvPr>
            <p:ph type="body" idx="2"/>
          </p:nvPr>
        </p:nvSpPr>
        <p:spPr>
          <a:xfrm>
            <a:off x="838080" y="4074120"/>
            <a:ext cx="1051524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00"/>
        <p:cNvGrpSpPr/>
        <p:nvPr/>
      </p:nvGrpSpPr>
      <p:grpSpPr>
        <a:xfrm>
          <a:off x="0" y="0"/>
          <a:ext cx="0" cy="0"/>
          <a:chOff x="0" y="0"/>
          <a:chExt cx="0" cy="0"/>
        </a:xfrm>
      </p:grpSpPr>
      <p:sp>
        <p:nvSpPr>
          <p:cNvPr id="101" name="Google Shape;101;p38"/>
          <p:cNvSpPr txBox="1">
            <a:spLocks noGrp="1"/>
          </p:cNvSpPr>
          <p:nvPr>
            <p:ph type="title"/>
          </p:nvPr>
        </p:nvSpPr>
        <p:spPr>
          <a:xfrm>
            <a:off x="838080" y="21600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38"/>
          <p:cNvSpPr txBox="1">
            <a:spLocks noGrp="1"/>
          </p:cNvSpPr>
          <p:nvPr>
            <p:ph type="body" idx="1"/>
          </p:nvPr>
        </p:nvSpPr>
        <p:spPr>
          <a:xfrm>
            <a:off x="838080" y="180144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3" name="Google Shape;103;p38"/>
          <p:cNvSpPr txBox="1">
            <a:spLocks noGrp="1"/>
          </p:cNvSpPr>
          <p:nvPr>
            <p:ph type="body" idx="2"/>
          </p:nvPr>
        </p:nvSpPr>
        <p:spPr>
          <a:xfrm>
            <a:off x="6226200" y="180144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4" name="Google Shape;104;p38"/>
          <p:cNvSpPr txBox="1">
            <a:spLocks noGrp="1"/>
          </p:cNvSpPr>
          <p:nvPr>
            <p:ph type="body" idx="3"/>
          </p:nvPr>
        </p:nvSpPr>
        <p:spPr>
          <a:xfrm>
            <a:off x="838080" y="407412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5" name="Google Shape;105;p38"/>
          <p:cNvSpPr txBox="1">
            <a:spLocks noGrp="1"/>
          </p:cNvSpPr>
          <p:nvPr>
            <p:ph type="body" idx="4"/>
          </p:nvPr>
        </p:nvSpPr>
        <p:spPr>
          <a:xfrm>
            <a:off x="6226200" y="407412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6"/>
        <p:cNvGrpSpPr/>
        <p:nvPr/>
      </p:nvGrpSpPr>
      <p:grpSpPr>
        <a:xfrm>
          <a:off x="0" y="0"/>
          <a:ext cx="0" cy="0"/>
          <a:chOff x="0" y="0"/>
          <a:chExt cx="0" cy="0"/>
        </a:xfrm>
      </p:grpSpPr>
      <p:sp>
        <p:nvSpPr>
          <p:cNvPr id="107" name="Google Shape;107;p39"/>
          <p:cNvSpPr txBox="1">
            <a:spLocks noGrp="1"/>
          </p:cNvSpPr>
          <p:nvPr>
            <p:ph type="title"/>
          </p:nvPr>
        </p:nvSpPr>
        <p:spPr>
          <a:xfrm>
            <a:off x="838080" y="21600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39"/>
          <p:cNvSpPr txBox="1">
            <a:spLocks noGrp="1"/>
          </p:cNvSpPr>
          <p:nvPr>
            <p:ph type="body" idx="1"/>
          </p:nvPr>
        </p:nvSpPr>
        <p:spPr>
          <a:xfrm>
            <a:off x="838080" y="1801440"/>
            <a:ext cx="338580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9" name="Google Shape;109;p39"/>
          <p:cNvSpPr txBox="1">
            <a:spLocks noGrp="1"/>
          </p:cNvSpPr>
          <p:nvPr>
            <p:ph type="body" idx="2"/>
          </p:nvPr>
        </p:nvSpPr>
        <p:spPr>
          <a:xfrm>
            <a:off x="4393440" y="1801440"/>
            <a:ext cx="338580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0" name="Google Shape;110;p39"/>
          <p:cNvSpPr txBox="1">
            <a:spLocks noGrp="1"/>
          </p:cNvSpPr>
          <p:nvPr>
            <p:ph type="body" idx="3"/>
          </p:nvPr>
        </p:nvSpPr>
        <p:spPr>
          <a:xfrm>
            <a:off x="7949160" y="1801440"/>
            <a:ext cx="338580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1" name="Google Shape;111;p39"/>
          <p:cNvSpPr txBox="1">
            <a:spLocks noGrp="1"/>
          </p:cNvSpPr>
          <p:nvPr>
            <p:ph type="body" idx="4"/>
          </p:nvPr>
        </p:nvSpPr>
        <p:spPr>
          <a:xfrm>
            <a:off x="838080" y="4074120"/>
            <a:ext cx="338580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2" name="Google Shape;112;p39"/>
          <p:cNvSpPr txBox="1">
            <a:spLocks noGrp="1"/>
          </p:cNvSpPr>
          <p:nvPr>
            <p:ph type="body" idx="5"/>
          </p:nvPr>
        </p:nvSpPr>
        <p:spPr>
          <a:xfrm>
            <a:off x="4393440" y="4074120"/>
            <a:ext cx="338580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3" name="Google Shape;113;p39"/>
          <p:cNvSpPr txBox="1">
            <a:spLocks noGrp="1"/>
          </p:cNvSpPr>
          <p:nvPr>
            <p:ph type="body" idx="6"/>
          </p:nvPr>
        </p:nvSpPr>
        <p:spPr>
          <a:xfrm>
            <a:off x="7949160" y="4074120"/>
            <a:ext cx="338580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22"/>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23"/>
        <p:cNvGrpSpPr/>
        <p:nvPr/>
      </p:nvGrpSpPr>
      <p:grpSpPr>
        <a:xfrm>
          <a:off x="0" y="0"/>
          <a:ext cx="0" cy="0"/>
          <a:chOff x="0" y="0"/>
          <a:chExt cx="0" cy="0"/>
        </a:xfrm>
      </p:grpSpPr>
      <p:sp>
        <p:nvSpPr>
          <p:cNvPr id="124" name="Google Shape;124;p41"/>
          <p:cNvSpPr txBox="1">
            <a:spLocks noGrp="1"/>
          </p:cNvSpPr>
          <p:nvPr>
            <p:ph type="title"/>
          </p:nvPr>
        </p:nvSpPr>
        <p:spPr>
          <a:xfrm>
            <a:off x="838080" y="21600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41"/>
          <p:cNvSpPr txBox="1">
            <a:spLocks noGrp="1"/>
          </p:cNvSpPr>
          <p:nvPr>
            <p:ph type="body" idx="1"/>
          </p:nvPr>
        </p:nvSpPr>
        <p:spPr>
          <a:xfrm>
            <a:off x="838080" y="1801440"/>
            <a:ext cx="10515240" cy="4350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26"/>
        <p:cNvGrpSpPr/>
        <p:nvPr/>
      </p:nvGrpSpPr>
      <p:grpSpPr>
        <a:xfrm>
          <a:off x="0" y="0"/>
          <a:ext cx="0" cy="0"/>
          <a:chOff x="0" y="0"/>
          <a:chExt cx="0" cy="0"/>
        </a:xfrm>
      </p:grpSpPr>
      <p:sp>
        <p:nvSpPr>
          <p:cNvPr id="127" name="Google Shape;127;p40"/>
          <p:cNvSpPr txBox="1">
            <a:spLocks noGrp="1"/>
          </p:cNvSpPr>
          <p:nvPr>
            <p:ph type="title"/>
          </p:nvPr>
        </p:nvSpPr>
        <p:spPr>
          <a:xfrm>
            <a:off x="838080" y="21600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40"/>
          <p:cNvSpPr txBox="1">
            <a:spLocks noGrp="1"/>
          </p:cNvSpPr>
          <p:nvPr>
            <p:ph type="subTitle" idx="1"/>
          </p:nvPr>
        </p:nvSpPr>
        <p:spPr>
          <a:xfrm>
            <a:off x="838080" y="1801440"/>
            <a:ext cx="10515240" cy="43509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29"/>
        <p:cNvGrpSpPr/>
        <p:nvPr/>
      </p:nvGrpSpPr>
      <p:grpSpPr>
        <a:xfrm>
          <a:off x="0" y="0"/>
          <a:ext cx="0" cy="0"/>
          <a:chOff x="0" y="0"/>
          <a:chExt cx="0" cy="0"/>
        </a:xfrm>
      </p:grpSpPr>
      <p:sp>
        <p:nvSpPr>
          <p:cNvPr id="130" name="Google Shape;130;p42"/>
          <p:cNvSpPr txBox="1">
            <a:spLocks noGrp="1"/>
          </p:cNvSpPr>
          <p:nvPr>
            <p:ph type="title"/>
          </p:nvPr>
        </p:nvSpPr>
        <p:spPr>
          <a:xfrm>
            <a:off x="838080" y="21600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42"/>
          <p:cNvSpPr txBox="1">
            <a:spLocks noGrp="1"/>
          </p:cNvSpPr>
          <p:nvPr>
            <p:ph type="body" idx="1"/>
          </p:nvPr>
        </p:nvSpPr>
        <p:spPr>
          <a:xfrm>
            <a:off x="838080" y="1801440"/>
            <a:ext cx="5131080" cy="4350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2" name="Google Shape;132;p42"/>
          <p:cNvSpPr txBox="1">
            <a:spLocks noGrp="1"/>
          </p:cNvSpPr>
          <p:nvPr>
            <p:ph type="body" idx="2"/>
          </p:nvPr>
        </p:nvSpPr>
        <p:spPr>
          <a:xfrm>
            <a:off x="6226200" y="1801440"/>
            <a:ext cx="5131080" cy="4350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3"/>
        <p:cNvGrpSpPr/>
        <p:nvPr/>
      </p:nvGrpSpPr>
      <p:grpSpPr>
        <a:xfrm>
          <a:off x="0" y="0"/>
          <a:ext cx="0" cy="0"/>
          <a:chOff x="0" y="0"/>
          <a:chExt cx="0" cy="0"/>
        </a:xfrm>
      </p:grpSpPr>
      <p:sp>
        <p:nvSpPr>
          <p:cNvPr id="134" name="Google Shape;134;p43"/>
          <p:cNvSpPr txBox="1">
            <a:spLocks noGrp="1"/>
          </p:cNvSpPr>
          <p:nvPr>
            <p:ph type="title"/>
          </p:nvPr>
        </p:nvSpPr>
        <p:spPr>
          <a:xfrm>
            <a:off x="838080" y="21600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
        <p:cNvGrpSpPr/>
        <p:nvPr/>
      </p:nvGrpSpPr>
      <p:grpSpPr>
        <a:xfrm>
          <a:off x="0" y="0"/>
          <a:ext cx="0" cy="0"/>
          <a:chOff x="0" y="0"/>
          <a:chExt cx="0" cy="0"/>
        </a:xfrm>
      </p:grpSpPr>
      <p:sp>
        <p:nvSpPr>
          <p:cNvPr id="16" name="Google Shape;16;p19"/>
          <p:cNvSpPr txBox="1">
            <a:spLocks noGrp="1"/>
          </p:cNvSpPr>
          <p:nvPr>
            <p:ph type="title"/>
          </p:nvPr>
        </p:nvSpPr>
        <p:spPr>
          <a:xfrm>
            <a:off x="838080" y="21600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9"/>
          <p:cNvSpPr txBox="1">
            <a:spLocks noGrp="1"/>
          </p:cNvSpPr>
          <p:nvPr>
            <p:ph type="body" idx="1"/>
          </p:nvPr>
        </p:nvSpPr>
        <p:spPr>
          <a:xfrm>
            <a:off x="838080" y="1801440"/>
            <a:ext cx="10515240" cy="4350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35"/>
        <p:cNvGrpSpPr/>
        <p:nvPr/>
      </p:nvGrpSpPr>
      <p:grpSpPr>
        <a:xfrm>
          <a:off x="0" y="0"/>
          <a:ext cx="0" cy="0"/>
          <a:chOff x="0" y="0"/>
          <a:chExt cx="0" cy="0"/>
        </a:xfrm>
      </p:grpSpPr>
      <p:sp>
        <p:nvSpPr>
          <p:cNvPr id="136" name="Google Shape;136;p44"/>
          <p:cNvSpPr txBox="1">
            <a:spLocks noGrp="1"/>
          </p:cNvSpPr>
          <p:nvPr>
            <p:ph type="subTitle" idx="1"/>
          </p:nvPr>
        </p:nvSpPr>
        <p:spPr>
          <a:xfrm>
            <a:off x="838080" y="216000"/>
            <a:ext cx="10515240" cy="61441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37"/>
        <p:cNvGrpSpPr/>
        <p:nvPr/>
      </p:nvGrpSpPr>
      <p:grpSpPr>
        <a:xfrm>
          <a:off x="0" y="0"/>
          <a:ext cx="0" cy="0"/>
          <a:chOff x="0" y="0"/>
          <a:chExt cx="0" cy="0"/>
        </a:xfrm>
      </p:grpSpPr>
      <p:sp>
        <p:nvSpPr>
          <p:cNvPr id="138" name="Google Shape;138;p45"/>
          <p:cNvSpPr txBox="1">
            <a:spLocks noGrp="1"/>
          </p:cNvSpPr>
          <p:nvPr>
            <p:ph type="title"/>
          </p:nvPr>
        </p:nvSpPr>
        <p:spPr>
          <a:xfrm>
            <a:off x="838080" y="21600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45"/>
          <p:cNvSpPr txBox="1">
            <a:spLocks noGrp="1"/>
          </p:cNvSpPr>
          <p:nvPr>
            <p:ph type="body" idx="1"/>
          </p:nvPr>
        </p:nvSpPr>
        <p:spPr>
          <a:xfrm>
            <a:off x="838080" y="180144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0" name="Google Shape;140;p45"/>
          <p:cNvSpPr txBox="1">
            <a:spLocks noGrp="1"/>
          </p:cNvSpPr>
          <p:nvPr>
            <p:ph type="body" idx="2"/>
          </p:nvPr>
        </p:nvSpPr>
        <p:spPr>
          <a:xfrm>
            <a:off x="6226200" y="1801440"/>
            <a:ext cx="5131080" cy="4350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1" name="Google Shape;141;p45"/>
          <p:cNvSpPr txBox="1">
            <a:spLocks noGrp="1"/>
          </p:cNvSpPr>
          <p:nvPr>
            <p:ph type="body" idx="3"/>
          </p:nvPr>
        </p:nvSpPr>
        <p:spPr>
          <a:xfrm>
            <a:off x="838080" y="407412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42"/>
        <p:cNvGrpSpPr/>
        <p:nvPr/>
      </p:nvGrpSpPr>
      <p:grpSpPr>
        <a:xfrm>
          <a:off x="0" y="0"/>
          <a:ext cx="0" cy="0"/>
          <a:chOff x="0" y="0"/>
          <a:chExt cx="0" cy="0"/>
        </a:xfrm>
      </p:grpSpPr>
      <p:sp>
        <p:nvSpPr>
          <p:cNvPr id="143" name="Google Shape;143;p46"/>
          <p:cNvSpPr txBox="1">
            <a:spLocks noGrp="1"/>
          </p:cNvSpPr>
          <p:nvPr>
            <p:ph type="title"/>
          </p:nvPr>
        </p:nvSpPr>
        <p:spPr>
          <a:xfrm>
            <a:off x="838080" y="21600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4" name="Google Shape;144;p46"/>
          <p:cNvSpPr txBox="1">
            <a:spLocks noGrp="1"/>
          </p:cNvSpPr>
          <p:nvPr>
            <p:ph type="body" idx="1"/>
          </p:nvPr>
        </p:nvSpPr>
        <p:spPr>
          <a:xfrm>
            <a:off x="838080" y="1801440"/>
            <a:ext cx="5131080" cy="4350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5" name="Google Shape;145;p46"/>
          <p:cNvSpPr txBox="1">
            <a:spLocks noGrp="1"/>
          </p:cNvSpPr>
          <p:nvPr>
            <p:ph type="body" idx="2"/>
          </p:nvPr>
        </p:nvSpPr>
        <p:spPr>
          <a:xfrm>
            <a:off x="6226200" y="180144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6" name="Google Shape;146;p46"/>
          <p:cNvSpPr txBox="1">
            <a:spLocks noGrp="1"/>
          </p:cNvSpPr>
          <p:nvPr>
            <p:ph type="body" idx="3"/>
          </p:nvPr>
        </p:nvSpPr>
        <p:spPr>
          <a:xfrm>
            <a:off x="6226200" y="407412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47"/>
        <p:cNvGrpSpPr/>
        <p:nvPr/>
      </p:nvGrpSpPr>
      <p:grpSpPr>
        <a:xfrm>
          <a:off x="0" y="0"/>
          <a:ext cx="0" cy="0"/>
          <a:chOff x="0" y="0"/>
          <a:chExt cx="0" cy="0"/>
        </a:xfrm>
      </p:grpSpPr>
      <p:sp>
        <p:nvSpPr>
          <p:cNvPr id="148" name="Google Shape;148;p47"/>
          <p:cNvSpPr txBox="1">
            <a:spLocks noGrp="1"/>
          </p:cNvSpPr>
          <p:nvPr>
            <p:ph type="title"/>
          </p:nvPr>
        </p:nvSpPr>
        <p:spPr>
          <a:xfrm>
            <a:off x="838080" y="21600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47"/>
          <p:cNvSpPr txBox="1">
            <a:spLocks noGrp="1"/>
          </p:cNvSpPr>
          <p:nvPr>
            <p:ph type="body" idx="1"/>
          </p:nvPr>
        </p:nvSpPr>
        <p:spPr>
          <a:xfrm>
            <a:off x="838080" y="180144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0" name="Google Shape;150;p47"/>
          <p:cNvSpPr txBox="1">
            <a:spLocks noGrp="1"/>
          </p:cNvSpPr>
          <p:nvPr>
            <p:ph type="body" idx="2"/>
          </p:nvPr>
        </p:nvSpPr>
        <p:spPr>
          <a:xfrm>
            <a:off x="6226200" y="180144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1" name="Google Shape;151;p47"/>
          <p:cNvSpPr txBox="1">
            <a:spLocks noGrp="1"/>
          </p:cNvSpPr>
          <p:nvPr>
            <p:ph type="body" idx="3"/>
          </p:nvPr>
        </p:nvSpPr>
        <p:spPr>
          <a:xfrm>
            <a:off x="838080" y="4074120"/>
            <a:ext cx="1051524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52"/>
        <p:cNvGrpSpPr/>
        <p:nvPr/>
      </p:nvGrpSpPr>
      <p:grpSpPr>
        <a:xfrm>
          <a:off x="0" y="0"/>
          <a:ext cx="0" cy="0"/>
          <a:chOff x="0" y="0"/>
          <a:chExt cx="0" cy="0"/>
        </a:xfrm>
      </p:grpSpPr>
      <p:sp>
        <p:nvSpPr>
          <p:cNvPr id="153" name="Google Shape;153;p48"/>
          <p:cNvSpPr txBox="1">
            <a:spLocks noGrp="1"/>
          </p:cNvSpPr>
          <p:nvPr>
            <p:ph type="title"/>
          </p:nvPr>
        </p:nvSpPr>
        <p:spPr>
          <a:xfrm>
            <a:off x="838080" y="21600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48"/>
          <p:cNvSpPr txBox="1">
            <a:spLocks noGrp="1"/>
          </p:cNvSpPr>
          <p:nvPr>
            <p:ph type="body" idx="1"/>
          </p:nvPr>
        </p:nvSpPr>
        <p:spPr>
          <a:xfrm>
            <a:off x="838080" y="1801440"/>
            <a:ext cx="1051524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5" name="Google Shape;155;p48"/>
          <p:cNvSpPr txBox="1">
            <a:spLocks noGrp="1"/>
          </p:cNvSpPr>
          <p:nvPr>
            <p:ph type="body" idx="2"/>
          </p:nvPr>
        </p:nvSpPr>
        <p:spPr>
          <a:xfrm>
            <a:off x="838080" y="4074120"/>
            <a:ext cx="1051524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56"/>
        <p:cNvGrpSpPr/>
        <p:nvPr/>
      </p:nvGrpSpPr>
      <p:grpSpPr>
        <a:xfrm>
          <a:off x="0" y="0"/>
          <a:ext cx="0" cy="0"/>
          <a:chOff x="0" y="0"/>
          <a:chExt cx="0" cy="0"/>
        </a:xfrm>
      </p:grpSpPr>
      <p:sp>
        <p:nvSpPr>
          <p:cNvPr id="157" name="Google Shape;157;p49"/>
          <p:cNvSpPr txBox="1">
            <a:spLocks noGrp="1"/>
          </p:cNvSpPr>
          <p:nvPr>
            <p:ph type="title"/>
          </p:nvPr>
        </p:nvSpPr>
        <p:spPr>
          <a:xfrm>
            <a:off x="838080" y="21600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49"/>
          <p:cNvSpPr txBox="1">
            <a:spLocks noGrp="1"/>
          </p:cNvSpPr>
          <p:nvPr>
            <p:ph type="body" idx="1"/>
          </p:nvPr>
        </p:nvSpPr>
        <p:spPr>
          <a:xfrm>
            <a:off x="838080" y="180144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9" name="Google Shape;159;p49"/>
          <p:cNvSpPr txBox="1">
            <a:spLocks noGrp="1"/>
          </p:cNvSpPr>
          <p:nvPr>
            <p:ph type="body" idx="2"/>
          </p:nvPr>
        </p:nvSpPr>
        <p:spPr>
          <a:xfrm>
            <a:off x="6226200" y="180144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60" name="Google Shape;160;p49"/>
          <p:cNvSpPr txBox="1">
            <a:spLocks noGrp="1"/>
          </p:cNvSpPr>
          <p:nvPr>
            <p:ph type="body" idx="3"/>
          </p:nvPr>
        </p:nvSpPr>
        <p:spPr>
          <a:xfrm>
            <a:off x="838080" y="407412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61" name="Google Shape;161;p49"/>
          <p:cNvSpPr txBox="1">
            <a:spLocks noGrp="1"/>
          </p:cNvSpPr>
          <p:nvPr>
            <p:ph type="body" idx="4"/>
          </p:nvPr>
        </p:nvSpPr>
        <p:spPr>
          <a:xfrm>
            <a:off x="6226200" y="407412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62"/>
        <p:cNvGrpSpPr/>
        <p:nvPr/>
      </p:nvGrpSpPr>
      <p:grpSpPr>
        <a:xfrm>
          <a:off x="0" y="0"/>
          <a:ext cx="0" cy="0"/>
          <a:chOff x="0" y="0"/>
          <a:chExt cx="0" cy="0"/>
        </a:xfrm>
      </p:grpSpPr>
      <p:sp>
        <p:nvSpPr>
          <p:cNvPr id="163" name="Google Shape;163;p50"/>
          <p:cNvSpPr txBox="1">
            <a:spLocks noGrp="1"/>
          </p:cNvSpPr>
          <p:nvPr>
            <p:ph type="title"/>
          </p:nvPr>
        </p:nvSpPr>
        <p:spPr>
          <a:xfrm>
            <a:off x="838080" y="21600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50"/>
          <p:cNvSpPr txBox="1">
            <a:spLocks noGrp="1"/>
          </p:cNvSpPr>
          <p:nvPr>
            <p:ph type="body" idx="1"/>
          </p:nvPr>
        </p:nvSpPr>
        <p:spPr>
          <a:xfrm>
            <a:off x="838080" y="1801440"/>
            <a:ext cx="338580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65" name="Google Shape;165;p50"/>
          <p:cNvSpPr txBox="1">
            <a:spLocks noGrp="1"/>
          </p:cNvSpPr>
          <p:nvPr>
            <p:ph type="body" idx="2"/>
          </p:nvPr>
        </p:nvSpPr>
        <p:spPr>
          <a:xfrm>
            <a:off x="4393440" y="1801440"/>
            <a:ext cx="338580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66" name="Google Shape;166;p50"/>
          <p:cNvSpPr txBox="1">
            <a:spLocks noGrp="1"/>
          </p:cNvSpPr>
          <p:nvPr>
            <p:ph type="body" idx="3"/>
          </p:nvPr>
        </p:nvSpPr>
        <p:spPr>
          <a:xfrm>
            <a:off x="7949160" y="1801440"/>
            <a:ext cx="338580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67" name="Google Shape;167;p50"/>
          <p:cNvSpPr txBox="1">
            <a:spLocks noGrp="1"/>
          </p:cNvSpPr>
          <p:nvPr>
            <p:ph type="body" idx="4"/>
          </p:nvPr>
        </p:nvSpPr>
        <p:spPr>
          <a:xfrm>
            <a:off x="838080" y="4074120"/>
            <a:ext cx="338580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68" name="Google Shape;168;p50"/>
          <p:cNvSpPr txBox="1">
            <a:spLocks noGrp="1"/>
          </p:cNvSpPr>
          <p:nvPr>
            <p:ph type="body" idx="5"/>
          </p:nvPr>
        </p:nvSpPr>
        <p:spPr>
          <a:xfrm>
            <a:off x="4393440" y="4074120"/>
            <a:ext cx="338580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69" name="Google Shape;169;p50"/>
          <p:cNvSpPr txBox="1">
            <a:spLocks noGrp="1"/>
          </p:cNvSpPr>
          <p:nvPr>
            <p:ph type="body" idx="6"/>
          </p:nvPr>
        </p:nvSpPr>
        <p:spPr>
          <a:xfrm>
            <a:off x="7949160" y="4074120"/>
            <a:ext cx="338580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
        <p:cNvGrpSpPr/>
        <p:nvPr/>
      </p:nvGrpSpPr>
      <p:grpSpPr>
        <a:xfrm>
          <a:off x="0" y="0"/>
          <a:ext cx="0" cy="0"/>
          <a:chOff x="0" y="0"/>
          <a:chExt cx="0" cy="0"/>
        </a:xfrm>
      </p:grpSpPr>
      <p:sp>
        <p:nvSpPr>
          <p:cNvPr id="19" name="Google Shape;19;p20"/>
          <p:cNvSpPr txBox="1">
            <a:spLocks noGrp="1"/>
          </p:cNvSpPr>
          <p:nvPr>
            <p:ph type="title"/>
          </p:nvPr>
        </p:nvSpPr>
        <p:spPr>
          <a:xfrm>
            <a:off x="838080" y="21600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0"/>
          <p:cNvSpPr txBox="1">
            <a:spLocks noGrp="1"/>
          </p:cNvSpPr>
          <p:nvPr>
            <p:ph type="body" idx="1"/>
          </p:nvPr>
        </p:nvSpPr>
        <p:spPr>
          <a:xfrm>
            <a:off x="838080" y="1801440"/>
            <a:ext cx="5131080" cy="4350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 name="Google Shape;21;p20"/>
          <p:cNvSpPr txBox="1">
            <a:spLocks noGrp="1"/>
          </p:cNvSpPr>
          <p:nvPr>
            <p:ph type="body" idx="2"/>
          </p:nvPr>
        </p:nvSpPr>
        <p:spPr>
          <a:xfrm>
            <a:off x="6226200" y="1801440"/>
            <a:ext cx="5131080" cy="4350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21"/>
          <p:cNvSpPr txBox="1">
            <a:spLocks noGrp="1"/>
          </p:cNvSpPr>
          <p:nvPr>
            <p:ph type="title"/>
          </p:nvPr>
        </p:nvSpPr>
        <p:spPr>
          <a:xfrm>
            <a:off x="838080" y="21600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
        <p:cNvGrpSpPr/>
        <p:nvPr/>
      </p:nvGrpSpPr>
      <p:grpSpPr>
        <a:xfrm>
          <a:off x="0" y="0"/>
          <a:ext cx="0" cy="0"/>
          <a:chOff x="0" y="0"/>
          <a:chExt cx="0" cy="0"/>
        </a:xfrm>
      </p:grpSpPr>
      <p:sp>
        <p:nvSpPr>
          <p:cNvPr id="25" name="Google Shape;25;p22"/>
          <p:cNvSpPr txBox="1">
            <a:spLocks noGrp="1"/>
          </p:cNvSpPr>
          <p:nvPr>
            <p:ph type="subTitle" idx="1"/>
          </p:nvPr>
        </p:nvSpPr>
        <p:spPr>
          <a:xfrm>
            <a:off x="838080" y="216000"/>
            <a:ext cx="10515240" cy="61441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6"/>
        <p:cNvGrpSpPr/>
        <p:nvPr/>
      </p:nvGrpSpPr>
      <p:grpSpPr>
        <a:xfrm>
          <a:off x="0" y="0"/>
          <a:ext cx="0" cy="0"/>
          <a:chOff x="0" y="0"/>
          <a:chExt cx="0" cy="0"/>
        </a:xfrm>
      </p:grpSpPr>
      <p:sp>
        <p:nvSpPr>
          <p:cNvPr id="27" name="Google Shape;27;p23"/>
          <p:cNvSpPr txBox="1">
            <a:spLocks noGrp="1"/>
          </p:cNvSpPr>
          <p:nvPr>
            <p:ph type="title"/>
          </p:nvPr>
        </p:nvSpPr>
        <p:spPr>
          <a:xfrm>
            <a:off x="838080" y="21600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3"/>
          <p:cNvSpPr txBox="1">
            <a:spLocks noGrp="1"/>
          </p:cNvSpPr>
          <p:nvPr>
            <p:ph type="body" idx="1"/>
          </p:nvPr>
        </p:nvSpPr>
        <p:spPr>
          <a:xfrm>
            <a:off x="838080" y="180144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 name="Google Shape;29;p23"/>
          <p:cNvSpPr txBox="1">
            <a:spLocks noGrp="1"/>
          </p:cNvSpPr>
          <p:nvPr>
            <p:ph type="body" idx="2"/>
          </p:nvPr>
        </p:nvSpPr>
        <p:spPr>
          <a:xfrm>
            <a:off x="6226200" y="1801440"/>
            <a:ext cx="5131080" cy="4350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 name="Google Shape;30;p23"/>
          <p:cNvSpPr txBox="1">
            <a:spLocks noGrp="1"/>
          </p:cNvSpPr>
          <p:nvPr>
            <p:ph type="body" idx="3"/>
          </p:nvPr>
        </p:nvSpPr>
        <p:spPr>
          <a:xfrm>
            <a:off x="838080" y="407412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24"/>
          <p:cNvSpPr txBox="1">
            <a:spLocks noGrp="1"/>
          </p:cNvSpPr>
          <p:nvPr>
            <p:ph type="title"/>
          </p:nvPr>
        </p:nvSpPr>
        <p:spPr>
          <a:xfrm>
            <a:off x="838080" y="21600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4"/>
          <p:cNvSpPr txBox="1">
            <a:spLocks noGrp="1"/>
          </p:cNvSpPr>
          <p:nvPr>
            <p:ph type="body" idx="1"/>
          </p:nvPr>
        </p:nvSpPr>
        <p:spPr>
          <a:xfrm>
            <a:off x="838080" y="1801440"/>
            <a:ext cx="5131080" cy="4350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 name="Google Shape;34;p24"/>
          <p:cNvSpPr txBox="1">
            <a:spLocks noGrp="1"/>
          </p:cNvSpPr>
          <p:nvPr>
            <p:ph type="body" idx="2"/>
          </p:nvPr>
        </p:nvSpPr>
        <p:spPr>
          <a:xfrm>
            <a:off x="6226200" y="180144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 name="Google Shape;35;p24"/>
          <p:cNvSpPr txBox="1">
            <a:spLocks noGrp="1"/>
          </p:cNvSpPr>
          <p:nvPr>
            <p:ph type="body" idx="3"/>
          </p:nvPr>
        </p:nvSpPr>
        <p:spPr>
          <a:xfrm>
            <a:off x="6226200" y="407412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
        <p:cNvGrpSpPr/>
        <p:nvPr/>
      </p:nvGrpSpPr>
      <p:grpSpPr>
        <a:xfrm>
          <a:off x="0" y="0"/>
          <a:ext cx="0" cy="0"/>
          <a:chOff x="0" y="0"/>
          <a:chExt cx="0" cy="0"/>
        </a:xfrm>
      </p:grpSpPr>
      <p:sp>
        <p:nvSpPr>
          <p:cNvPr id="37" name="Google Shape;37;p25"/>
          <p:cNvSpPr txBox="1">
            <a:spLocks noGrp="1"/>
          </p:cNvSpPr>
          <p:nvPr>
            <p:ph type="title"/>
          </p:nvPr>
        </p:nvSpPr>
        <p:spPr>
          <a:xfrm>
            <a:off x="838080" y="21600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5"/>
          <p:cNvSpPr txBox="1">
            <a:spLocks noGrp="1"/>
          </p:cNvSpPr>
          <p:nvPr>
            <p:ph type="body" idx="1"/>
          </p:nvPr>
        </p:nvSpPr>
        <p:spPr>
          <a:xfrm>
            <a:off x="838080" y="180144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25"/>
          <p:cNvSpPr txBox="1">
            <a:spLocks noGrp="1"/>
          </p:cNvSpPr>
          <p:nvPr>
            <p:ph type="body" idx="2"/>
          </p:nvPr>
        </p:nvSpPr>
        <p:spPr>
          <a:xfrm>
            <a:off x="6226200" y="180144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0" name="Google Shape;40;p25"/>
          <p:cNvSpPr txBox="1">
            <a:spLocks noGrp="1"/>
          </p:cNvSpPr>
          <p:nvPr>
            <p:ph type="body" idx="3"/>
          </p:nvPr>
        </p:nvSpPr>
        <p:spPr>
          <a:xfrm>
            <a:off x="838080" y="4074120"/>
            <a:ext cx="1051524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D9D9D9"/>
            </a:gs>
            <a:gs pos="100000">
              <a:srgbClr val="F6F8FC"/>
            </a:gs>
          </a:gsLst>
          <a:lin ang="13500000" scaled="0"/>
        </a:gradFill>
        <a:effectLst/>
      </p:bgPr>
    </p:bg>
    <p:spTree>
      <p:nvGrpSpPr>
        <p:cNvPr id="1" name="Shape 5"/>
        <p:cNvGrpSpPr/>
        <p:nvPr/>
      </p:nvGrpSpPr>
      <p:grpSpPr>
        <a:xfrm>
          <a:off x="0" y="0"/>
          <a:ext cx="0" cy="0"/>
          <a:chOff x="0" y="0"/>
          <a:chExt cx="0" cy="0"/>
        </a:xfrm>
      </p:grpSpPr>
      <p:sp>
        <p:nvSpPr>
          <p:cNvPr id="6" name="Google Shape;6;p12"/>
          <p:cNvSpPr/>
          <p:nvPr/>
        </p:nvSpPr>
        <p:spPr>
          <a:xfrm>
            <a:off x="0" y="0"/>
            <a:ext cx="12191760" cy="6857640"/>
          </a:xfrm>
          <a:prstGeom prst="rect">
            <a:avLst/>
          </a:prstGeom>
          <a:solidFill>
            <a:srgbClr val="1D7B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 name="Google Shape;7;p12"/>
          <p:cNvPicPr preferRelativeResize="0"/>
          <p:nvPr/>
        </p:nvPicPr>
        <p:blipFill rotWithShape="1">
          <a:blip r:embed="rId14">
            <a:alphaModFix/>
          </a:blip>
          <a:srcRect/>
          <a:stretch/>
        </p:blipFill>
        <p:spPr>
          <a:xfrm>
            <a:off x="2126160" y="2213640"/>
            <a:ext cx="7939800" cy="2430360"/>
          </a:xfrm>
          <a:prstGeom prst="rect">
            <a:avLst/>
          </a:prstGeom>
          <a:noFill/>
          <a:ln>
            <a:noFill/>
          </a:ln>
        </p:spPr>
      </p:pic>
      <p:sp>
        <p:nvSpPr>
          <p:cNvPr id="8" name="Google Shape;8;p12"/>
          <p:cNvSpPr/>
          <p:nvPr/>
        </p:nvSpPr>
        <p:spPr>
          <a:xfrm>
            <a:off x="9726120" y="3819240"/>
            <a:ext cx="822600" cy="6580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FFFF"/>
                </a:solidFill>
                <a:latin typeface="Calibri"/>
                <a:ea typeface="Calibri"/>
                <a:cs typeface="Calibri"/>
                <a:sym typeface="Calibri"/>
              </a:rPr>
              <a:t>TM</a:t>
            </a:r>
            <a:endParaRPr sz="1800" b="0" i="0" u="none" strike="noStrike" cap="none">
              <a:solidFill>
                <a:srgbClr val="000000"/>
              </a:solidFill>
              <a:latin typeface="Arial"/>
              <a:ea typeface="Arial"/>
              <a:cs typeface="Arial"/>
              <a:sym typeface="Arial"/>
            </a:endParaRPr>
          </a:p>
        </p:txBody>
      </p:sp>
      <p:sp>
        <p:nvSpPr>
          <p:cNvPr id="9" name="Google Shape;9;p1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 name="Google Shape;10;p12"/>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D9D9D9"/>
            </a:gs>
            <a:gs pos="100000">
              <a:srgbClr val="F6F8FC"/>
            </a:gs>
          </a:gsLst>
          <a:lin ang="13500000" scaled="0"/>
        </a:gra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984240" y="789120"/>
            <a:ext cx="10223280" cy="228096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1" name="Google Shape;61;p14"/>
          <p:cNvSpPr/>
          <p:nvPr/>
        </p:nvSpPr>
        <p:spPr>
          <a:xfrm>
            <a:off x="0" y="5653440"/>
            <a:ext cx="12191760" cy="1228320"/>
          </a:xfrm>
          <a:prstGeom prst="rect">
            <a:avLst/>
          </a:prstGeom>
          <a:solidFill>
            <a:srgbClr val="1D7B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2" name="Google Shape;62;p14"/>
          <p:cNvPicPr preferRelativeResize="0"/>
          <p:nvPr/>
        </p:nvPicPr>
        <p:blipFill rotWithShape="1">
          <a:blip r:embed="rId14">
            <a:alphaModFix/>
          </a:blip>
          <a:srcRect/>
          <a:stretch/>
        </p:blipFill>
        <p:spPr>
          <a:xfrm>
            <a:off x="480600" y="6015240"/>
            <a:ext cx="1649160" cy="505080"/>
          </a:xfrm>
          <a:prstGeom prst="rect">
            <a:avLst/>
          </a:prstGeom>
          <a:noFill/>
          <a:ln>
            <a:noFill/>
          </a:ln>
        </p:spPr>
      </p:pic>
      <p:sp>
        <p:nvSpPr>
          <p:cNvPr id="63" name="Google Shape;63;p14"/>
          <p:cNvSpPr/>
          <p:nvPr/>
        </p:nvSpPr>
        <p:spPr>
          <a:xfrm>
            <a:off x="8009640" y="6036840"/>
            <a:ext cx="3894480" cy="456120"/>
          </a:xfrm>
          <a:prstGeom prst="rect">
            <a:avLst/>
          </a:prstGeom>
          <a:noFill/>
          <a:ln>
            <a:noFill/>
          </a:ln>
        </p:spPr>
        <p:txBody>
          <a:bodyPr spcFirstLastPara="1" wrap="square" lIns="90000" tIns="45000" rIns="90000" bIns="45000" anchor="t" anchorCtr="0">
            <a:spAutoFit/>
          </a:bodyPr>
          <a:lstStyle/>
          <a:p>
            <a:pPr marL="0" marR="0" lvl="0" indent="0" algn="r" rtl="0">
              <a:lnSpc>
                <a:spcPct val="100000"/>
              </a:lnSpc>
              <a:spcBef>
                <a:spcPts val="0"/>
              </a:spcBef>
              <a:spcAft>
                <a:spcPts val="0"/>
              </a:spcAft>
              <a:buClr>
                <a:srgbClr val="000000"/>
              </a:buClr>
              <a:buSzPts val="2400"/>
              <a:buFont typeface="Arial"/>
              <a:buNone/>
            </a:pPr>
            <a:r>
              <a:rPr lang="en-US" sz="2400" b="1" i="0" u="none" strike="noStrike" cap="none">
                <a:solidFill>
                  <a:srgbClr val="FFFFFF"/>
                </a:solidFill>
                <a:latin typeface="Calibri"/>
                <a:ea typeface="Calibri"/>
                <a:cs typeface="Calibri"/>
                <a:sym typeface="Calibri"/>
              </a:rPr>
              <a:t>OWASP FOUNDATION</a:t>
            </a:r>
            <a:endParaRPr sz="2400" b="0" i="0" u="none" strike="noStrike" cap="none">
              <a:solidFill>
                <a:srgbClr val="000000"/>
              </a:solidFill>
              <a:latin typeface="Arial"/>
              <a:ea typeface="Arial"/>
              <a:cs typeface="Arial"/>
              <a:sym typeface="Arial"/>
            </a:endParaRPr>
          </a:p>
        </p:txBody>
      </p:sp>
      <p:sp>
        <p:nvSpPr>
          <p:cNvPr id="64" name="Google Shape;64;p14"/>
          <p:cNvSpPr/>
          <p:nvPr/>
        </p:nvSpPr>
        <p:spPr>
          <a:xfrm>
            <a:off x="2014560" y="6298560"/>
            <a:ext cx="403920" cy="1969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rgbClr val="FFFFFF"/>
                </a:solidFill>
                <a:latin typeface="Calibri"/>
                <a:ea typeface="Calibri"/>
                <a:cs typeface="Calibri"/>
                <a:sym typeface="Calibri"/>
              </a:rPr>
              <a:t>TM</a:t>
            </a:r>
            <a:endParaRPr sz="700" b="0" i="0" u="none" strike="noStrike" cap="none">
              <a:solidFill>
                <a:srgbClr val="000000"/>
              </a:solidFill>
              <a:latin typeface="Arial"/>
              <a:ea typeface="Arial"/>
              <a:cs typeface="Arial"/>
              <a:sym typeface="Arial"/>
            </a:endParaRPr>
          </a:p>
        </p:txBody>
      </p:sp>
      <p:sp>
        <p:nvSpPr>
          <p:cNvPr id="65" name="Google Shape;65;p1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gsLst>
            <a:gs pos="0">
              <a:srgbClr val="D9D9D9"/>
            </a:gs>
            <a:gs pos="100000">
              <a:srgbClr val="F6F8FC"/>
            </a:gs>
          </a:gsLst>
          <a:lin ang="13500000" scaled="0"/>
        </a:gradFill>
        <a:effectLst/>
      </p:bgPr>
    </p:bg>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838080" y="216000"/>
            <a:ext cx="10515240" cy="132516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6" name="Google Shape;116;p16"/>
          <p:cNvSpPr txBox="1">
            <a:spLocks noGrp="1"/>
          </p:cNvSpPr>
          <p:nvPr>
            <p:ph type="body" idx="1"/>
          </p:nvPr>
        </p:nvSpPr>
        <p:spPr>
          <a:xfrm>
            <a:off x="838080" y="1801440"/>
            <a:ext cx="10515240" cy="43509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7" name="Google Shape;117;p16"/>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grpSp>
        <p:nvGrpSpPr>
          <p:cNvPr id="118" name="Google Shape;118;p16"/>
          <p:cNvGrpSpPr/>
          <p:nvPr/>
        </p:nvGrpSpPr>
        <p:grpSpPr>
          <a:xfrm>
            <a:off x="0" y="6152760"/>
            <a:ext cx="12191760" cy="704880"/>
            <a:chOff x="0" y="6152760"/>
            <a:chExt cx="12191760" cy="704880"/>
          </a:xfrm>
        </p:grpSpPr>
        <p:sp>
          <p:nvSpPr>
            <p:cNvPr id="119" name="Google Shape;119;p16"/>
            <p:cNvSpPr/>
            <p:nvPr/>
          </p:nvSpPr>
          <p:spPr>
            <a:xfrm>
              <a:off x="0" y="6152760"/>
              <a:ext cx="12191760" cy="704880"/>
            </a:xfrm>
            <a:prstGeom prst="rect">
              <a:avLst/>
            </a:prstGeom>
            <a:solidFill>
              <a:srgbClr val="1D7B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6"/>
            <p:cNvSpPr/>
            <p:nvPr/>
          </p:nvSpPr>
          <p:spPr>
            <a:xfrm>
              <a:off x="838080" y="6311880"/>
              <a:ext cx="3599280" cy="3646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FFFFFF"/>
                  </a:solidFill>
                  <a:latin typeface="Calibri"/>
                  <a:ea typeface="Calibri"/>
                  <a:cs typeface="Calibri"/>
                  <a:sym typeface="Calibri"/>
                </a:rPr>
                <a:t>OWASP FOUNDATION</a:t>
              </a:r>
              <a:endParaRPr sz="1800" b="0" i="0" u="none" strike="noStrike" cap="none">
                <a:solidFill>
                  <a:srgbClr val="000000"/>
                </a:solidFill>
                <a:latin typeface="Arial"/>
                <a:ea typeface="Arial"/>
                <a:cs typeface="Arial"/>
                <a:sym typeface="Arial"/>
              </a:endParaRPr>
            </a:p>
          </p:txBody>
        </p:sp>
      </p:grpSp>
      <p:sp>
        <p:nvSpPr>
          <p:cNvPr id="121" name="Google Shape;121;p16"/>
          <p:cNvSpPr/>
          <p:nvPr/>
        </p:nvSpPr>
        <p:spPr>
          <a:xfrm>
            <a:off x="254160" y="6283080"/>
            <a:ext cx="1158192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FFFFFF"/>
                </a:solidFill>
                <a:latin typeface="Calibri"/>
                <a:ea typeface="Calibri"/>
                <a:cs typeface="Calibri"/>
                <a:sym typeface="Calibri"/>
              </a:rPr>
              <a:t>owasp.org</a:t>
            </a:r>
            <a:endParaRPr sz="18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hyperlink" Target="mailto:joubin.jabbari@owasp.org" TargetMode="External"/><Relationship Id="rId2" Type="http://schemas.openxmlformats.org/officeDocument/2006/relationships/notesSlide" Target="../notesSlides/notesSlide6.xml"/><Relationship Id="rId1" Type="http://schemas.openxmlformats.org/officeDocument/2006/relationships/slideLayout" Target="../slideLayouts/slideLayout25.xml"/><Relationship Id="rId4" Type="http://schemas.openxmlformats.org/officeDocument/2006/relationships/hyperlink" Target="mailto:ryan.kozak@owasp.or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Threat_model#cite_note-9" TargetMode="External"/><Relationship Id="rId2" Type="http://schemas.openxmlformats.org/officeDocument/2006/relationships/hyperlink" Target="https://en.wikipedia.org/wiki/STRIDE_(security)" TargetMode="External"/><Relationship Id="rId1" Type="http://schemas.openxmlformats.org/officeDocument/2006/relationships/slideLayout" Target="../slideLayouts/slideLayout27.xml"/><Relationship Id="rId4" Type="http://schemas.openxmlformats.org/officeDocument/2006/relationships/hyperlink" Target="https://en.wikipedia.org/wiki/Threat_model#cite_note-10"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Threat_model#cite_note-12" TargetMode="External"/><Relationship Id="rId2" Type="http://schemas.openxmlformats.org/officeDocument/2006/relationships/hyperlink" Target="https://en.wikipedia.org/wiki/Threat_model#cite_note-11" TargetMode="External"/><Relationship Id="rId1" Type="http://schemas.openxmlformats.org/officeDocument/2006/relationships/slideLayout" Target="../slideLayouts/slideLayout27.xml"/><Relationship Id="rId4" Type="http://schemas.openxmlformats.org/officeDocument/2006/relationships/hyperlink" Target="https://en.wikipedia.org/wiki/Threat_model#cite_note-13"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Threat_model#cite_note-15" TargetMode="External"/><Relationship Id="rId7" Type="http://schemas.openxmlformats.org/officeDocument/2006/relationships/hyperlink" Target="https://en.wikipedia.org/wiki/Threat_model#cite_note-19" TargetMode="External"/><Relationship Id="rId2" Type="http://schemas.openxmlformats.org/officeDocument/2006/relationships/hyperlink" Target="https://en.wikipedia.org/wiki/Threat_model#cite_note-14" TargetMode="External"/><Relationship Id="rId1" Type="http://schemas.openxmlformats.org/officeDocument/2006/relationships/slideLayout" Target="../slideLayouts/slideLayout27.xml"/><Relationship Id="rId6" Type="http://schemas.openxmlformats.org/officeDocument/2006/relationships/hyperlink" Target="https://en.wikipedia.org/wiki/Threat_model#cite_note-18" TargetMode="External"/><Relationship Id="rId5" Type="http://schemas.openxmlformats.org/officeDocument/2006/relationships/hyperlink" Target="https://en.wikipedia.org/wiki/Threat_model#cite_note-17" TargetMode="External"/><Relationship Id="rId4" Type="http://schemas.openxmlformats.org/officeDocument/2006/relationships/hyperlink" Target="https://en.wikipedia.org/wiki/Threat_model#cite_note-16"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
          <p:cNvSpPr txBox="1"/>
          <p:nvPr/>
        </p:nvSpPr>
        <p:spPr>
          <a:xfrm>
            <a:off x="233444" y="4901141"/>
            <a:ext cx="8443272" cy="141574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chemeClr val="lt1"/>
                </a:solidFill>
                <a:latin typeface="Arial"/>
                <a:ea typeface="Arial"/>
                <a:cs typeface="Arial"/>
                <a:sym typeface="Arial"/>
              </a:rPr>
              <a:t>Meeting Starts at 7:05PM</a:t>
            </a:r>
            <a:endParaRPr sz="20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chemeClr val="lt1"/>
                </a:solidFill>
                <a:latin typeface="Arial"/>
                <a:ea typeface="Arial"/>
                <a:cs typeface="Arial"/>
                <a:sym typeface="Arial"/>
              </a:rPr>
              <a:t>In the meantime, checkout these links</a:t>
            </a:r>
            <a:endParaRPr sz="20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chemeClr val="lt1"/>
              </a:solidFill>
              <a:latin typeface="Arial"/>
              <a:ea typeface="Arial"/>
              <a:cs typeface="Arial"/>
              <a:sym typeface="Arial"/>
            </a:endParaRPr>
          </a:p>
        </p:txBody>
      </p:sp>
      <p:grpSp>
        <p:nvGrpSpPr>
          <p:cNvPr id="5" name="Group 4">
            <a:extLst>
              <a:ext uri="{FF2B5EF4-FFF2-40B4-BE49-F238E27FC236}">
                <a16:creationId xmlns:a16="http://schemas.microsoft.com/office/drawing/2014/main" id="{4BFE9D6A-3D43-ADD8-CF23-7173FFCE1E44}"/>
              </a:ext>
            </a:extLst>
          </p:cNvPr>
          <p:cNvGrpSpPr/>
          <p:nvPr/>
        </p:nvGrpSpPr>
        <p:grpSpPr>
          <a:xfrm>
            <a:off x="5025040" y="4689948"/>
            <a:ext cx="1775396" cy="1838127"/>
            <a:chOff x="8114229" y="4426914"/>
            <a:chExt cx="1775396" cy="1838127"/>
          </a:xfrm>
        </p:grpSpPr>
        <p:pic>
          <p:nvPicPr>
            <p:cNvPr id="2" name="Picture 1">
              <a:extLst>
                <a:ext uri="{FF2B5EF4-FFF2-40B4-BE49-F238E27FC236}">
                  <a16:creationId xmlns:a16="http://schemas.microsoft.com/office/drawing/2014/main" id="{AAF4750C-42D4-FB2A-AA69-0E228D7C3D69}"/>
                </a:ext>
              </a:extLst>
            </p:cNvPr>
            <p:cNvPicPr>
              <a:picLocks noChangeAspect="1"/>
            </p:cNvPicPr>
            <p:nvPr/>
          </p:nvPicPr>
          <p:blipFill>
            <a:blip r:embed="rId3"/>
            <a:stretch>
              <a:fillRect/>
            </a:stretch>
          </p:blipFill>
          <p:spPr>
            <a:xfrm>
              <a:off x="8233577" y="4426914"/>
              <a:ext cx="1536700" cy="1530350"/>
            </a:xfrm>
            <a:prstGeom prst="rect">
              <a:avLst/>
            </a:prstGeom>
          </p:spPr>
        </p:pic>
        <p:sp>
          <p:nvSpPr>
            <p:cNvPr id="3" name="TextBox 2">
              <a:extLst>
                <a:ext uri="{FF2B5EF4-FFF2-40B4-BE49-F238E27FC236}">
                  <a16:creationId xmlns:a16="http://schemas.microsoft.com/office/drawing/2014/main" id="{7D94388F-EC92-8E0B-209C-E420098752B5}"/>
                </a:ext>
              </a:extLst>
            </p:cNvPr>
            <p:cNvSpPr txBox="1"/>
            <p:nvPr/>
          </p:nvSpPr>
          <p:spPr>
            <a:xfrm>
              <a:off x="8114229" y="5957264"/>
              <a:ext cx="1775396" cy="307777"/>
            </a:xfrm>
            <a:prstGeom prst="rect">
              <a:avLst/>
            </a:prstGeom>
            <a:noFill/>
          </p:spPr>
          <p:txBody>
            <a:bodyPr wrap="square" rtlCol="0">
              <a:spAutoFit/>
            </a:bodyPr>
            <a:lstStyle/>
            <a:p>
              <a:pPr marL="0" marR="0" lvl="0" indent="0" algn="l" rtl="0">
                <a:lnSpc>
                  <a:spcPct val="100000"/>
                </a:lnSpc>
                <a:spcBef>
                  <a:spcPts val="0"/>
                </a:spcBef>
                <a:spcAft>
                  <a:spcPts val="0"/>
                </a:spcAft>
                <a:buClr>
                  <a:srgbClr val="000000"/>
                </a:buClr>
                <a:buSzPts val="2000"/>
                <a:buFont typeface="Arial"/>
                <a:buNone/>
              </a:pPr>
              <a:r>
                <a:rPr lang="en-US" sz="1400" b="0" i="0" u="none" strike="noStrike" cap="none" dirty="0">
                  <a:solidFill>
                    <a:schemeClr val="lt1"/>
                  </a:solidFill>
                  <a:latin typeface="Arial"/>
                  <a:ea typeface="Arial"/>
                  <a:cs typeface="Arial"/>
                  <a:sym typeface="Arial"/>
                </a:rPr>
                <a:t>https://</a:t>
              </a:r>
              <a:r>
                <a:rPr lang="en-US" sz="1400" b="0" i="0" u="none" strike="noStrike" cap="none" dirty="0" err="1">
                  <a:solidFill>
                    <a:schemeClr val="lt1"/>
                  </a:solidFill>
                  <a:latin typeface="Arial"/>
                  <a:ea typeface="Arial"/>
                  <a:cs typeface="Arial"/>
                  <a:sym typeface="Arial"/>
                </a:rPr>
                <a:t>granitecity.io</a:t>
              </a:r>
              <a:endParaRPr lang="en-US" sz="1400" b="0" i="0" u="none" strike="noStrike" cap="none" dirty="0">
                <a:solidFill>
                  <a:schemeClr val="lt1"/>
                </a:solidFill>
                <a:latin typeface="Arial"/>
                <a:ea typeface="Arial"/>
                <a:cs typeface="Arial"/>
                <a:sym typeface="Arial"/>
              </a:endParaRPr>
            </a:p>
          </p:txBody>
        </p:sp>
      </p:grpSp>
      <p:grpSp>
        <p:nvGrpSpPr>
          <p:cNvPr id="11" name="Group 10">
            <a:extLst>
              <a:ext uri="{FF2B5EF4-FFF2-40B4-BE49-F238E27FC236}">
                <a16:creationId xmlns:a16="http://schemas.microsoft.com/office/drawing/2014/main" id="{73C12C7E-37FD-BC93-3A3B-D244F6EB3EA7}"/>
              </a:ext>
            </a:extLst>
          </p:cNvPr>
          <p:cNvGrpSpPr/>
          <p:nvPr/>
        </p:nvGrpSpPr>
        <p:grpSpPr>
          <a:xfrm>
            <a:off x="7154521" y="4689948"/>
            <a:ext cx="3830636" cy="1911312"/>
            <a:chOff x="7154521" y="4689948"/>
            <a:chExt cx="3830636" cy="1911312"/>
          </a:xfrm>
        </p:grpSpPr>
        <p:sp>
          <p:nvSpPr>
            <p:cNvPr id="8" name="TextBox 7">
              <a:extLst>
                <a:ext uri="{FF2B5EF4-FFF2-40B4-BE49-F238E27FC236}">
                  <a16:creationId xmlns:a16="http://schemas.microsoft.com/office/drawing/2014/main" id="{D9FC036E-7C8B-1CE4-E09B-C7B13B05998C}"/>
                </a:ext>
              </a:extLst>
            </p:cNvPr>
            <p:cNvSpPr txBox="1"/>
            <p:nvPr/>
          </p:nvSpPr>
          <p:spPr>
            <a:xfrm>
              <a:off x="7154521" y="6293483"/>
              <a:ext cx="3830636" cy="307777"/>
            </a:xfrm>
            <a:prstGeom prst="rect">
              <a:avLst/>
            </a:prstGeom>
            <a:noFill/>
          </p:spPr>
          <p:txBody>
            <a:bodyPr wrap="square" rtlCol="0">
              <a:spAutoFit/>
            </a:bodyPr>
            <a:lstStyle/>
            <a:p>
              <a:pPr marL="0" marR="0" lvl="0" indent="0" algn="l" rtl="0">
                <a:lnSpc>
                  <a:spcPct val="100000"/>
                </a:lnSpc>
                <a:spcBef>
                  <a:spcPts val="0"/>
                </a:spcBef>
                <a:spcAft>
                  <a:spcPts val="0"/>
                </a:spcAft>
                <a:buClr>
                  <a:srgbClr val="000000"/>
                </a:buClr>
                <a:buSzPts val="2000"/>
                <a:buFont typeface="Arial"/>
                <a:buNone/>
              </a:pPr>
              <a:r>
                <a:rPr lang="en-US" sz="1400" b="0" i="0" u="none" strike="noStrike" cap="none" dirty="0">
                  <a:solidFill>
                    <a:schemeClr val="lt1"/>
                  </a:solidFill>
                  <a:latin typeface="Arial"/>
                  <a:ea typeface="Arial"/>
                  <a:cs typeface="Arial"/>
                  <a:sym typeface="Arial"/>
                </a:rPr>
                <a:t>https://</a:t>
              </a:r>
              <a:r>
                <a:rPr lang="en-US" sz="1400" b="0" i="0" u="none" strike="noStrike" cap="none" dirty="0" err="1">
                  <a:solidFill>
                    <a:schemeClr val="lt1"/>
                  </a:solidFill>
                  <a:latin typeface="Arial"/>
                  <a:ea typeface="Arial"/>
                  <a:cs typeface="Arial"/>
                  <a:sym typeface="Arial"/>
                </a:rPr>
                <a:t>owasp.org</a:t>
              </a:r>
              <a:r>
                <a:rPr lang="en-US" sz="1400" b="0" i="0" u="none" strike="noStrike" cap="none" dirty="0">
                  <a:solidFill>
                    <a:schemeClr val="lt1"/>
                  </a:solidFill>
                  <a:latin typeface="Arial"/>
                  <a:ea typeface="Arial"/>
                  <a:cs typeface="Arial"/>
                  <a:sym typeface="Arial"/>
                </a:rPr>
                <a:t>/www-chapter-</a:t>
              </a:r>
              <a:r>
                <a:rPr lang="en-US" sz="1400" b="0" i="0" u="none" strike="noStrike" cap="none" dirty="0" err="1">
                  <a:solidFill>
                    <a:schemeClr val="lt1"/>
                  </a:solidFill>
                  <a:latin typeface="Arial"/>
                  <a:ea typeface="Arial"/>
                  <a:cs typeface="Arial"/>
                  <a:sym typeface="Arial"/>
                </a:rPr>
                <a:t>sacramento</a:t>
              </a:r>
              <a:endParaRPr lang="en-US" sz="1400" b="0" i="0" u="none" strike="noStrike" cap="none" dirty="0">
                <a:solidFill>
                  <a:schemeClr val="lt1"/>
                </a:solidFill>
                <a:latin typeface="Arial"/>
                <a:ea typeface="Arial"/>
                <a:cs typeface="Arial"/>
                <a:sym typeface="Arial"/>
              </a:endParaRPr>
            </a:p>
          </p:txBody>
        </p:sp>
        <p:pic>
          <p:nvPicPr>
            <p:cNvPr id="10" name="Picture 9">
              <a:extLst>
                <a:ext uri="{FF2B5EF4-FFF2-40B4-BE49-F238E27FC236}">
                  <a16:creationId xmlns:a16="http://schemas.microsoft.com/office/drawing/2014/main" id="{E2764BCF-D09A-8401-ADB7-57B9BBBD009D}"/>
                </a:ext>
              </a:extLst>
            </p:cNvPr>
            <p:cNvPicPr>
              <a:picLocks noChangeAspect="1"/>
            </p:cNvPicPr>
            <p:nvPr/>
          </p:nvPicPr>
          <p:blipFill>
            <a:blip r:embed="rId4"/>
            <a:stretch>
              <a:fillRect/>
            </a:stretch>
          </p:blipFill>
          <p:spPr>
            <a:xfrm>
              <a:off x="8294236" y="4689948"/>
              <a:ext cx="1536700" cy="1530350"/>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23C26-672D-3F9A-858A-AE3803C51405}"/>
              </a:ext>
            </a:extLst>
          </p:cNvPr>
          <p:cNvSpPr>
            <a:spLocks noGrp="1"/>
          </p:cNvSpPr>
          <p:nvPr>
            <p:ph type="title"/>
          </p:nvPr>
        </p:nvSpPr>
        <p:spPr/>
        <p:txBody>
          <a:bodyPr/>
          <a:lstStyle/>
          <a:p>
            <a:r>
              <a:rPr lang="en-US" dirty="0"/>
              <a:t>Why is Threat Modeling Important</a:t>
            </a:r>
          </a:p>
        </p:txBody>
      </p:sp>
      <p:pic>
        <p:nvPicPr>
          <p:cNvPr id="5" name="Picture 4" descr="A diagram of steps to security learning&#10;&#10;Description automatically generated with low confidence">
            <a:extLst>
              <a:ext uri="{FF2B5EF4-FFF2-40B4-BE49-F238E27FC236}">
                <a16:creationId xmlns:a16="http://schemas.microsoft.com/office/drawing/2014/main" id="{CC7037F2-03E8-3E59-655A-4B8DD2C34937}"/>
              </a:ext>
            </a:extLst>
          </p:cNvPr>
          <p:cNvPicPr>
            <a:picLocks noChangeAspect="1"/>
          </p:cNvPicPr>
          <p:nvPr/>
        </p:nvPicPr>
        <p:blipFill>
          <a:blip r:embed="rId2"/>
          <a:stretch>
            <a:fillRect/>
          </a:stretch>
        </p:blipFill>
        <p:spPr>
          <a:xfrm>
            <a:off x="1944131" y="1531723"/>
            <a:ext cx="8303137" cy="3794554"/>
          </a:xfrm>
          <a:prstGeom prst="rect">
            <a:avLst/>
          </a:prstGeom>
        </p:spPr>
      </p:pic>
    </p:spTree>
    <p:extLst>
      <p:ext uri="{BB962C8B-B14F-4D97-AF65-F5344CB8AC3E}">
        <p14:creationId xmlns:p14="http://schemas.microsoft.com/office/powerpoint/2010/main" val="2674172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DEB8C-7758-1783-D462-E703B7EF771B}"/>
              </a:ext>
            </a:extLst>
          </p:cNvPr>
          <p:cNvSpPr>
            <a:spLocks noGrp="1"/>
          </p:cNvSpPr>
          <p:nvPr>
            <p:ph type="title"/>
          </p:nvPr>
        </p:nvSpPr>
        <p:spPr/>
        <p:txBody>
          <a:bodyPr/>
          <a:lstStyle/>
          <a:p>
            <a:r>
              <a:rPr lang="en-US" dirty="0"/>
              <a:t>Threat Modeling Simplified</a:t>
            </a:r>
          </a:p>
        </p:txBody>
      </p:sp>
      <p:sp>
        <p:nvSpPr>
          <p:cNvPr id="3" name="Subtitle 2">
            <a:extLst>
              <a:ext uri="{FF2B5EF4-FFF2-40B4-BE49-F238E27FC236}">
                <a16:creationId xmlns:a16="http://schemas.microsoft.com/office/drawing/2014/main" id="{BEEDCDF6-C3DC-DA69-CDC6-5A2E5D162F4B}"/>
              </a:ext>
            </a:extLst>
          </p:cNvPr>
          <p:cNvSpPr>
            <a:spLocks noGrp="1"/>
          </p:cNvSpPr>
          <p:nvPr>
            <p:ph type="subTitle" idx="1"/>
          </p:nvPr>
        </p:nvSpPr>
        <p:spPr/>
        <p:txBody>
          <a:bodyPr/>
          <a:lstStyle/>
          <a:p>
            <a:pPr marL="514350" indent="-285750">
              <a:buFont typeface="Arial" panose="020B0604020202020204" pitchFamily="34" charset="0"/>
              <a:buChar char="•"/>
            </a:pPr>
            <a:r>
              <a:rPr lang="en-US" dirty="0"/>
              <a:t>What are we working on?</a:t>
            </a:r>
          </a:p>
          <a:p>
            <a:pPr marL="514350" indent="-285750">
              <a:buFont typeface="Arial" panose="020B0604020202020204" pitchFamily="34" charset="0"/>
              <a:buChar char="•"/>
            </a:pPr>
            <a:r>
              <a:rPr lang="en-US" dirty="0"/>
              <a:t>What can go wrong?</a:t>
            </a:r>
          </a:p>
          <a:p>
            <a:pPr marL="514350" indent="-285750">
              <a:buFont typeface="Arial" panose="020B0604020202020204" pitchFamily="34" charset="0"/>
              <a:buChar char="•"/>
            </a:pPr>
            <a:r>
              <a:rPr lang="en-US" dirty="0"/>
              <a:t>What are we going to do about it?</a:t>
            </a:r>
          </a:p>
          <a:p>
            <a:pPr marL="514350" indent="-285750">
              <a:buFont typeface="Arial" panose="020B0604020202020204" pitchFamily="34" charset="0"/>
              <a:buChar char="•"/>
            </a:pPr>
            <a:r>
              <a:rPr lang="en-US" dirty="0"/>
              <a:t>Did we do a good job?</a:t>
            </a:r>
          </a:p>
        </p:txBody>
      </p:sp>
    </p:spTree>
    <p:extLst>
      <p:ext uri="{BB962C8B-B14F-4D97-AF65-F5344CB8AC3E}">
        <p14:creationId xmlns:p14="http://schemas.microsoft.com/office/powerpoint/2010/main" val="3061253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8EEC2-F3A2-3718-16C2-351A415AAD50}"/>
              </a:ext>
            </a:extLst>
          </p:cNvPr>
          <p:cNvSpPr>
            <a:spLocks noGrp="1"/>
          </p:cNvSpPr>
          <p:nvPr>
            <p:ph type="title"/>
          </p:nvPr>
        </p:nvSpPr>
        <p:spPr/>
        <p:txBody>
          <a:bodyPr/>
          <a:lstStyle/>
          <a:p>
            <a:r>
              <a:rPr lang="en-US" dirty="0"/>
              <a:t>What are we working on?</a:t>
            </a:r>
          </a:p>
        </p:txBody>
      </p:sp>
      <p:sp>
        <p:nvSpPr>
          <p:cNvPr id="3" name="Subtitle 2">
            <a:extLst>
              <a:ext uri="{FF2B5EF4-FFF2-40B4-BE49-F238E27FC236}">
                <a16:creationId xmlns:a16="http://schemas.microsoft.com/office/drawing/2014/main" id="{1042E4B8-FDEE-B22C-A9CD-9030457B5195}"/>
              </a:ext>
            </a:extLst>
          </p:cNvPr>
          <p:cNvSpPr>
            <a:spLocks noGrp="1"/>
          </p:cNvSpPr>
          <p:nvPr>
            <p:ph type="subTitle" idx="1"/>
          </p:nvPr>
        </p:nvSpPr>
        <p:spPr>
          <a:xfrm>
            <a:off x="838080" y="1356597"/>
            <a:ext cx="4870742" cy="4350960"/>
          </a:xfrm>
        </p:spPr>
        <p:txBody>
          <a:bodyPr/>
          <a:lstStyle/>
          <a:p>
            <a:r>
              <a:rPr lang="en-US" dirty="0"/>
              <a:t>	Let’s assume that we must build a system that returns weather data. This system uses a token to talk to </a:t>
            </a:r>
            <a:r>
              <a:rPr lang="en-US" dirty="0" err="1"/>
              <a:t>OpenWeather</a:t>
            </a:r>
            <a:r>
              <a:rPr lang="en-US" dirty="0"/>
              <a:t> and capture data based on the GEO Location of the caller</a:t>
            </a:r>
          </a:p>
        </p:txBody>
      </p:sp>
      <p:pic>
        <p:nvPicPr>
          <p:cNvPr id="5" name="Picture 4" descr="A picture containing text, businesscard, screenshot, font&#10;&#10;Description automatically generated">
            <a:extLst>
              <a:ext uri="{FF2B5EF4-FFF2-40B4-BE49-F238E27FC236}">
                <a16:creationId xmlns:a16="http://schemas.microsoft.com/office/drawing/2014/main" id="{F09F0780-466E-3F66-4600-6A47AF02F81F}"/>
              </a:ext>
            </a:extLst>
          </p:cNvPr>
          <p:cNvPicPr>
            <a:picLocks noChangeAspect="1"/>
          </p:cNvPicPr>
          <p:nvPr/>
        </p:nvPicPr>
        <p:blipFill>
          <a:blip r:embed="rId2"/>
          <a:stretch>
            <a:fillRect/>
          </a:stretch>
        </p:blipFill>
        <p:spPr>
          <a:xfrm>
            <a:off x="6095700" y="368471"/>
            <a:ext cx="5930900" cy="5651500"/>
          </a:xfrm>
          <a:prstGeom prst="rect">
            <a:avLst/>
          </a:prstGeom>
        </p:spPr>
      </p:pic>
    </p:spTree>
    <p:extLst>
      <p:ext uri="{BB962C8B-B14F-4D97-AF65-F5344CB8AC3E}">
        <p14:creationId xmlns:p14="http://schemas.microsoft.com/office/powerpoint/2010/main" val="2966225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7EA28-FAEE-4B5C-5F0D-3CCCC6A3B8DA}"/>
              </a:ext>
            </a:extLst>
          </p:cNvPr>
          <p:cNvSpPr>
            <a:spLocks noGrp="1"/>
          </p:cNvSpPr>
          <p:nvPr>
            <p:ph type="title"/>
          </p:nvPr>
        </p:nvSpPr>
        <p:spPr/>
        <p:txBody>
          <a:bodyPr/>
          <a:lstStyle/>
          <a:p>
            <a:r>
              <a:rPr lang="en-US" dirty="0"/>
              <a:t>Live Demo</a:t>
            </a:r>
          </a:p>
        </p:txBody>
      </p:sp>
      <p:sp>
        <p:nvSpPr>
          <p:cNvPr id="3" name="Subtitle 2">
            <a:extLst>
              <a:ext uri="{FF2B5EF4-FFF2-40B4-BE49-F238E27FC236}">
                <a16:creationId xmlns:a16="http://schemas.microsoft.com/office/drawing/2014/main" id="{CA38A62F-593E-C23D-A7E7-E144B3A8066C}"/>
              </a:ext>
            </a:extLst>
          </p:cNvPr>
          <p:cNvSpPr>
            <a:spLocks noGrp="1"/>
          </p:cNvSpPr>
          <p:nvPr>
            <p:ph type="subTitle" idx="1"/>
          </p:nvPr>
        </p:nvSpPr>
        <p:spPr/>
        <p:txBody>
          <a:bodyPr/>
          <a:lstStyle/>
          <a:p>
            <a:r>
              <a:rPr lang="en-US" dirty="0"/>
              <a:t>Identify Assets</a:t>
            </a:r>
          </a:p>
          <a:p>
            <a:r>
              <a:rPr lang="en-US" dirty="0"/>
              <a:t>Identify Threats</a:t>
            </a:r>
          </a:p>
          <a:p>
            <a:r>
              <a:rPr lang="en-US" dirty="0"/>
              <a:t>Identify Controls</a:t>
            </a:r>
          </a:p>
        </p:txBody>
      </p:sp>
    </p:spTree>
    <p:extLst>
      <p:ext uri="{BB962C8B-B14F-4D97-AF65-F5344CB8AC3E}">
        <p14:creationId xmlns:p14="http://schemas.microsoft.com/office/powerpoint/2010/main" val="2193508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geb618f3862_0_0"/>
          <p:cNvSpPr txBox="1"/>
          <p:nvPr/>
        </p:nvSpPr>
        <p:spPr>
          <a:xfrm>
            <a:off x="838080" y="21600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4400"/>
              <a:buFont typeface="Arial"/>
              <a:buNone/>
            </a:pPr>
            <a:r>
              <a:rPr lang="en-US" sz="4400" b="1" i="0" u="none" strike="noStrike" cap="none">
                <a:solidFill>
                  <a:srgbClr val="000000"/>
                </a:solidFill>
                <a:latin typeface="Calibri"/>
                <a:ea typeface="Calibri"/>
                <a:cs typeface="Calibri"/>
                <a:sym typeface="Calibri"/>
              </a:rPr>
              <a:t>OWASP Community</a:t>
            </a:r>
            <a:endParaRPr sz="4400" b="0" i="0" u="none" strike="noStrike" cap="none">
              <a:solidFill>
                <a:srgbClr val="000000"/>
              </a:solidFill>
              <a:latin typeface="Calibri"/>
              <a:ea typeface="Calibri"/>
              <a:cs typeface="Calibri"/>
              <a:sym typeface="Calibri"/>
            </a:endParaRPr>
          </a:p>
        </p:txBody>
      </p:sp>
      <p:sp>
        <p:nvSpPr>
          <p:cNvPr id="421" name="Google Shape;421;geb618f3862_0_0"/>
          <p:cNvSpPr txBox="1"/>
          <p:nvPr/>
        </p:nvSpPr>
        <p:spPr>
          <a:xfrm>
            <a:off x="627825" y="1461700"/>
            <a:ext cx="10515300" cy="43650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2800"/>
              <a:buFont typeface="Arial"/>
              <a:buNone/>
            </a:pPr>
            <a:r>
              <a:rPr lang="en-US" sz="2800" b="0" i="0" u="none" strike="noStrike" cap="none">
                <a:solidFill>
                  <a:srgbClr val="000000"/>
                </a:solidFill>
                <a:latin typeface="Calibri"/>
                <a:ea typeface="Calibri"/>
                <a:cs typeface="Calibri"/>
                <a:sym typeface="Calibri"/>
              </a:rPr>
              <a:t>Next Meeting: </a:t>
            </a:r>
            <a:r>
              <a:rPr lang="en-US" sz="2800" b="1">
                <a:latin typeface="Calibri"/>
                <a:ea typeface="Calibri"/>
                <a:cs typeface="Calibri"/>
                <a:sym typeface="Calibri"/>
              </a:rPr>
              <a:t>June</a:t>
            </a:r>
            <a:r>
              <a:rPr lang="en-US" sz="2800" b="1" i="0" u="none" strike="noStrike" cap="none">
                <a:solidFill>
                  <a:srgbClr val="000000"/>
                </a:solidFill>
                <a:latin typeface="Calibri"/>
                <a:ea typeface="Calibri"/>
                <a:cs typeface="Calibri"/>
                <a:sym typeface="Calibri"/>
              </a:rPr>
              <a:t> </a:t>
            </a:r>
            <a:r>
              <a:rPr lang="en-US" sz="2800" b="1">
                <a:latin typeface="Calibri"/>
                <a:ea typeface="Calibri"/>
                <a:cs typeface="Calibri"/>
                <a:sym typeface="Calibri"/>
              </a:rPr>
              <a:t>21</a:t>
            </a:r>
            <a:r>
              <a:rPr lang="en-US" sz="2800" b="1" baseline="30000">
                <a:latin typeface="Calibri"/>
                <a:ea typeface="Calibri"/>
                <a:cs typeface="Calibri"/>
                <a:sym typeface="Calibri"/>
              </a:rPr>
              <a:t>st</a:t>
            </a:r>
            <a:r>
              <a:rPr lang="en-US" sz="2800" b="1" i="0" u="none" strike="noStrike" cap="none">
                <a:solidFill>
                  <a:srgbClr val="000000"/>
                </a:solidFill>
                <a:latin typeface="Calibri"/>
                <a:ea typeface="Calibri"/>
                <a:cs typeface="Calibri"/>
                <a:sym typeface="Calibri"/>
              </a:rPr>
              <a:t>  </a:t>
            </a:r>
            <a:r>
              <a:rPr lang="en-US" sz="2800" b="0" i="0" u="none" strike="noStrike" cap="none">
                <a:solidFill>
                  <a:srgbClr val="000000"/>
                </a:solidFill>
                <a:latin typeface="Calibri"/>
                <a:ea typeface="Calibri"/>
                <a:cs typeface="Calibri"/>
                <a:sym typeface="Calibri"/>
              </a:rPr>
              <a:t>from 7PM-9PM (same location)</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2800"/>
              <a:buFont typeface="Arial"/>
              <a:buNone/>
            </a:pPr>
            <a:r>
              <a:rPr lang="en-US" sz="2800" b="0" i="0" u="none" strike="noStrike" cap="none">
                <a:solidFill>
                  <a:srgbClr val="000000"/>
                </a:solidFill>
                <a:latin typeface="Calibri"/>
                <a:ea typeface="Calibri"/>
                <a:cs typeface="Calibri"/>
                <a:sym typeface="Calibri"/>
              </a:rPr>
              <a:t>Call for Presentations: </a:t>
            </a:r>
            <a:r>
              <a:rPr lang="en-US" sz="2800" b="1" i="0" u="none" strike="noStrike" cap="none">
                <a:solidFill>
                  <a:srgbClr val="000000"/>
                </a:solidFill>
                <a:latin typeface="Calibri"/>
                <a:ea typeface="Calibri"/>
                <a:cs typeface="Calibri"/>
                <a:sym typeface="Calibri"/>
              </a:rPr>
              <a:t>June </a:t>
            </a:r>
            <a:r>
              <a:rPr lang="en-US" sz="2800" b="0" i="0" u="none" strike="noStrike" cap="none">
                <a:solidFill>
                  <a:srgbClr val="000000"/>
                </a:solidFill>
                <a:latin typeface="Calibri"/>
                <a:ea typeface="Calibri"/>
                <a:cs typeface="Calibri"/>
                <a:sym typeface="Calibri"/>
              </a:rPr>
              <a:t>and</a:t>
            </a:r>
            <a:r>
              <a:rPr lang="en-US" sz="2800" b="1" i="0" u="none" strike="noStrike" cap="none">
                <a:solidFill>
                  <a:srgbClr val="000000"/>
                </a:solidFill>
                <a:latin typeface="Calibri"/>
                <a:ea typeface="Calibri"/>
                <a:cs typeface="Calibri"/>
                <a:sym typeface="Calibri"/>
              </a:rPr>
              <a:t> July </a:t>
            </a:r>
            <a:r>
              <a:rPr lang="en-US" sz="2800" b="0" i="0" u="none" strike="noStrike" cap="none">
                <a:solidFill>
                  <a:srgbClr val="000000"/>
                </a:solidFill>
                <a:latin typeface="Calibri"/>
                <a:ea typeface="Calibri"/>
                <a:cs typeface="Calibri"/>
                <a:sym typeface="Calibri"/>
              </a:rPr>
              <a:t>(same location)</a:t>
            </a:r>
            <a:endParaRPr sz="2800" b="0" i="0" u="none" strike="noStrike" cap="none">
              <a:solidFill>
                <a:srgbClr val="000000"/>
              </a:solidFill>
              <a:latin typeface="Calibri"/>
              <a:ea typeface="Calibri"/>
              <a:cs typeface="Calibri"/>
              <a:sym typeface="Calibri"/>
            </a:endParaRPr>
          </a:p>
          <a:p>
            <a:pPr marL="0" marR="0" lvl="0" indent="0" algn="l" rtl="0">
              <a:lnSpc>
                <a:spcPct val="90000"/>
              </a:lnSpc>
              <a:spcBef>
                <a:spcPts val="0"/>
              </a:spcBef>
              <a:spcAft>
                <a:spcPts val="0"/>
              </a:spcAft>
              <a:buClr>
                <a:srgbClr val="000000"/>
              </a:buClr>
              <a:buSzPts val="2800"/>
              <a:buFont typeface="Arial"/>
              <a:buNone/>
            </a:pPr>
            <a:endParaRPr sz="2800" b="0" i="0" u="none" strike="noStrike" cap="none">
              <a:solidFill>
                <a:srgbClr val="000000"/>
              </a:solidFill>
              <a:latin typeface="Calibri"/>
              <a:ea typeface="Calibri"/>
              <a:cs typeface="Calibri"/>
              <a:sym typeface="Calibri"/>
            </a:endParaRPr>
          </a:p>
          <a:p>
            <a:pPr marL="0" marR="0" lvl="0" indent="0" algn="l" rtl="0">
              <a:lnSpc>
                <a:spcPct val="90000"/>
              </a:lnSpc>
              <a:spcBef>
                <a:spcPts val="0"/>
              </a:spcBef>
              <a:spcAft>
                <a:spcPts val="0"/>
              </a:spcAft>
              <a:buClr>
                <a:srgbClr val="000000"/>
              </a:buClr>
              <a:buSzPts val="2800"/>
              <a:buFont typeface="Arial"/>
              <a:buNone/>
            </a:pPr>
            <a:r>
              <a:rPr lang="en-US" sz="2800" b="0" i="0" u="none" strike="noStrike" cap="none">
                <a:solidFill>
                  <a:srgbClr val="000000"/>
                </a:solidFill>
                <a:latin typeface="Calibri"/>
                <a:ea typeface="Calibri"/>
                <a:cs typeface="Calibri"/>
                <a:sym typeface="Calibri"/>
              </a:rPr>
              <a:t>	If you’d like to present (or know someone else who would) at the OWASP Sacramento Chapter’s upcoming meetings, please email us your topic.</a:t>
            </a:r>
            <a:endParaRPr sz="2800" b="0" i="0" u="none" strike="noStrike" cap="none">
              <a:solidFill>
                <a:srgbClr val="000000"/>
              </a:solidFill>
              <a:latin typeface="Calibri"/>
              <a:ea typeface="Calibri"/>
              <a:cs typeface="Calibri"/>
              <a:sym typeface="Calibri"/>
            </a:endParaRPr>
          </a:p>
          <a:p>
            <a:pPr marL="0" marR="0" lvl="0" indent="0" algn="ctr" rtl="0">
              <a:lnSpc>
                <a:spcPct val="90000"/>
              </a:lnSpc>
              <a:spcBef>
                <a:spcPts val="0"/>
              </a:spcBef>
              <a:spcAft>
                <a:spcPts val="0"/>
              </a:spcAft>
              <a:buClr>
                <a:srgbClr val="000000"/>
              </a:buClr>
              <a:buSzPts val="2800"/>
              <a:buFont typeface="Arial"/>
              <a:buNone/>
            </a:pPr>
            <a:r>
              <a:rPr lang="en-US" sz="2000" b="1" i="0" u="none" strike="noStrike" cap="none">
                <a:solidFill>
                  <a:srgbClr val="000000"/>
                </a:solidFill>
                <a:latin typeface="Calibri"/>
                <a:ea typeface="Calibri"/>
                <a:cs typeface="Calibri"/>
                <a:sym typeface="Calibri"/>
              </a:rPr>
              <a:t>You don’t need to be an expert!</a:t>
            </a:r>
            <a:endParaRPr sz="2000" b="1" i="0" u="none" strike="noStrike" cap="none">
              <a:solidFill>
                <a:srgbClr val="000000"/>
              </a:solidFill>
              <a:latin typeface="Calibri"/>
              <a:ea typeface="Calibri"/>
              <a:cs typeface="Calibri"/>
              <a:sym typeface="Calibri"/>
            </a:endParaRPr>
          </a:p>
          <a:p>
            <a:pPr marL="0" marR="0" lvl="0" indent="0" algn="l" rtl="0">
              <a:lnSpc>
                <a:spcPct val="90000"/>
              </a:lnSpc>
              <a:spcBef>
                <a:spcPts val="0"/>
              </a:spcBef>
              <a:spcAft>
                <a:spcPts val="0"/>
              </a:spcAft>
              <a:buClr>
                <a:srgbClr val="000000"/>
              </a:buClr>
              <a:buSzPts val="2800"/>
              <a:buFont typeface="Arial"/>
              <a:buNone/>
            </a:pPr>
            <a:endParaRPr sz="2800" b="0" i="0" u="none" strike="noStrike" cap="none">
              <a:solidFill>
                <a:srgbClr val="000000"/>
              </a:solidFill>
              <a:latin typeface="Calibri"/>
              <a:ea typeface="Calibri"/>
              <a:cs typeface="Calibri"/>
              <a:sym typeface="Calibri"/>
            </a:endParaRPr>
          </a:p>
          <a:p>
            <a:pPr marL="0" marR="0" lvl="0" indent="0" algn="l" rtl="0">
              <a:lnSpc>
                <a:spcPct val="90000"/>
              </a:lnSpc>
              <a:spcBef>
                <a:spcPts val="0"/>
              </a:spcBef>
              <a:spcAft>
                <a:spcPts val="0"/>
              </a:spcAft>
              <a:buClr>
                <a:srgbClr val="000000"/>
              </a:buClr>
              <a:buSzPts val="2800"/>
              <a:buFont typeface="Arial"/>
              <a:buNone/>
            </a:pPr>
            <a:r>
              <a:rPr lang="en-US" sz="2800" b="0" i="0" u="none" strike="noStrike" cap="none">
                <a:solidFill>
                  <a:srgbClr val="000000"/>
                </a:solidFill>
                <a:latin typeface="Calibri"/>
                <a:ea typeface="Calibri"/>
                <a:cs typeface="Calibri"/>
                <a:sym typeface="Calibri"/>
              </a:rPr>
              <a:t>Joubin: </a:t>
            </a:r>
            <a:r>
              <a:rPr lang="en-US" sz="2800" b="0" i="0" u="sng" strike="noStrike" cap="none">
                <a:solidFill>
                  <a:schemeClr val="hlink"/>
                </a:solidFill>
                <a:latin typeface="Calibri"/>
                <a:ea typeface="Calibri"/>
                <a:cs typeface="Calibri"/>
                <a:sym typeface="Calibri"/>
                <a:hlinkClick r:id="rId3"/>
              </a:rPr>
              <a:t>joubin.jabbari@owasp.org</a:t>
            </a:r>
            <a:endParaRPr sz="2800" b="0" i="0" u="none" strike="noStrike" cap="none">
              <a:solidFill>
                <a:schemeClr val="hlink"/>
              </a:solidFill>
              <a:latin typeface="Calibri"/>
              <a:ea typeface="Calibri"/>
              <a:cs typeface="Calibri"/>
              <a:sym typeface="Calibri"/>
            </a:endParaRPr>
          </a:p>
          <a:p>
            <a:pPr marL="0" marR="0" lvl="0" indent="0" algn="l" rtl="0">
              <a:lnSpc>
                <a:spcPct val="90000"/>
              </a:lnSpc>
              <a:spcBef>
                <a:spcPts val="0"/>
              </a:spcBef>
              <a:spcAft>
                <a:spcPts val="0"/>
              </a:spcAft>
              <a:buClr>
                <a:srgbClr val="000000"/>
              </a:buClr>
              <a:buSzPts val="2800"/>
              <a:buFont typeface="Arial"/>
              <a:buNone/>
            </a:pPr>
            <a:r>
              <a:rPr lang="en-US" sz="2800" b="0" i="0" u="none" strike="noStrike" cap="none">
                <a:solidFill>
                  <a:srgbClr val="000000"/>
                </a:solidFill>
                <a:latin typeface="Calibri"/>
                <a:ea typeface="Calibri"/>
                <a:cs typeface="Calibri"/>
                <a:sym typeface="Calibri"/>
              </a:rPr>
              <a:t>Ryan:    </a:t>
            </a:r>
            <a:r>
              <a:rPr lang="en-US" sz="2800" b="0" i="0" u="sng" strike="noStrike" cap="none">
                <a:solidFill>
                  <a:schemeClr val="hlink"/>
                </a:solidFill>
                <a:latin typeface="Calibri"/>
                <a:ea typeface="Calibri"/>
                <a:cs typeface="Calibri"/>
                <a:sym typeface="Calibri"/>
                <a:hlinkClick r:id="rId4"/>
              </a:rPr>
              <a:t>ryan.kozak@owasp.org</a:t>
            </a:r>
            <a:endParaRPr sz="2800" b="0" i="0" u="none" strike="noStrike" cap="none">
              <a:solidFill>
                <a:srgbClr val="000000"/>
              </a:solidFill>
              <a:latin typeface="Calibri"/>
              <a:ea typeface="Calibri"/>
              <a:cs typeface="Calibri"/>
              <a:sym typeface="Calibri"/>
            </a:endParaRPr>
          </a:p>
          <a:p>
            <a:pPr marL="0" marR="0" lvl="0" indent="0" algn="l" rtl="0">
              <a:lnSpc>
                <a:spcPct val="90000"/>
              </a:lnSpc>
              <a:spcBef>
                <a:spcPts val="0"/>
              </a:spcBef>
              <a:spcAft>
                <a:spcPts val="0"/>
              </a:spcAft>
              <a:buClr>
                <a:srgbClr val="000000"/>
              </a:buClr>
              <a:buSzPts val="2800"/>
              <a:buFont typeface="Arial"/>
              <a:buNone/>
            </a:pPr>
            <a:endParaRPr sz="2800" b="0" i="0" u="none" strike="noStrike" cap="none">
              <a:solidFill>
                <a:srgbClr val="000000"/>
              </a:solidFill>
              <a:latin typeface="Calibri"/>
              <a:ea typeface="Calibri"/>
              <a:cs typeface="Calibri"/>
              <a:sym typeface="Calibri"/>
            </a:endParaRPr>
          </a:p>
          <a:p>
            <a:pPr marL="0" marR="0" lvl="0" indent="0" algn="l" rtl="0">
              <a:lnSpc>
                <a:spcPct val="90000"/>
              </a:lnSpc>
              <a:spcBef>
                <a:spcPts val="1001"/>
              </a:spcBef>
              <a:spcAft>
                <a:spcPts val="0"/>
              </a:spcAft>
              <a:buClr>
                <a:srgbClr val="000000"/>
              </a:buClr>
              <a:buSzPts val="2800"/>
              <a:buFont typeface="Arial"/>
              <a:buNone/>
            </a:pPr>
            <a:endParaRPr sz="2800" b="0" i="0" u="none" strike="noStrike" cap="none">
              <a:solidFill>
                <a:srgbClr val="000000"/>
              </a:solidFill>
              <a:latin typeface="Calibri"/>
              <a:ea typeface="Calibri"/>
              <a:cs typeface="Calibri"/>
              <a:sym typeface="Calibri"/>
            </a:endParaRPr>
          </a:p>
          <a:p>
            <a:pPr marL="914400" marR="0" lvl="0" indent="0" algn="l" rtl="0">
              <a:lnSpc>
                <a:spcPct val="100000"/>
              </a:lnSpc>
              <a:spcBef>
                <a:spcPts val="1134"/>
              </a:spcBef>
              <a:spcAft>
                <a:spcPts val="0"/>
              </a:spcAft>
              <a:buClr>
                <a:srgbClr val="000000"/>
              </a:buClr>
              <a:buSzPts val="2800"/>
              <a:buFont typeface="Arial"/>
              <a:buNone/>
            </a:pPr>
            <a:endParaRPr sz="2800" b="0" i="0" u="none" strike="noStrike" cap="none">
              <a:solidFill>
                <a:srgbClr val="000000"/>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
          <p:cNvSpPr txBox="1"/>
          <p:nvPr/>
        </p:nvSpPr>
        <p:spPr>
          <a:xfrm>
            <a:off x="984240" y="789120"/>
            <a:ext cx="10223280" cy="228096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000000"/>
              </a:buClr>
              <a:buSzPts val="6000"/>
              <a:buFont typeface="Arial"/>
              <a:buNone/>
            </a:pPr>
            <a:r>
              <a:rPr lang="en-US" sz="6000" b="1" i="0" u="none" strike="noStrike" cap="none">
                <a:solidFill>
                  <a:srgbClr val="000000"/>
                </a:solidFill>
                <a:latin typeface="Calibri"/>
                <a:ea typeface="Calibri"/>
                <a:cs typeface="Calibri"/>
                <a:sym typeface="Calibri"/>
              </a:rPr>
              <a:t>OWASP Sacramento</a:t>
            </a:r>
            <a:endParaRPr sz="6000" b="0" i="0" u="none" strike="noStrike" cap="none">
              <a:solidFill>
                <a:srgbClr val="000000"/>
              </a:solidFill>
              <a:latin typeface="Calibri"/>
              <a:ea typeface="Calibri"/>
              <a:cs typeface="Calibri"/>
              <a:sym typeface="Calibri"/>
            </a:endParaRPr>
          </a:p>
        </p:txBody>
      </p:sp>
      <p:sp>
        <p:nvSpPr>
          <p:cNvPr id="180" name="Google Shape;180;p2"/>
          <p:cNvSpPr txBox="1"/>
          <p:nvPr/>
        </p:nvSpPr>
        <p:spPr>
          <a:xfrm>
            <a:off x="984240" y="3429000"/>
            <a:ext cx="10223280" cy="136188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2400"/>
              <a:buFont typeface="Arial"/>
              <a:buNone/>
            </a:pPr>
            <a:endParaRPr sz="2400" b="0" i="0" u="none" strike="noStrike" cap="none" dirty="0">
              <a:solidFill>
                <a:srgbClr val="000000"/>
              </a:solidFill>
              <a:latin typeface="Calibri"/>
              <a:ea typeface="Calibri"/>
              <a:cs typeface="Calibri"/>
              <a:sym typeface="Calibri"/>
            </a:endParaRPr>
          </a:p>
          <a:p>
            <a:pPr marL="0" marR="0" lvl="0" indent="0" algn="ctr" rtl="0">
              <a:lnSpc>
                <a:spcPct val="90000"/>
              </a:lnSpc>
              <a:spcBef>
                <a:spcPts val="0"/>
              </a:spcBef>
              <a:spcAft>
                <a:spcPts val="0"/>
              </a:spcAft>
              <a:buClr>
                <a:srgbClr val="000000"/>
              </a:buClr>
              <a:buSzPts val="2400"/>
              <a:buFont typeface="Arial"/>
              <a:buNone/>
            </a:pPr>
            <a:r>
              <a:rPr lang="en-US" sz="2400" dirty="0">
                <a:latin typeface="Calibri"/>
                <a:ea typeface="Calibri"/>
                <a:cs typeface="Calibri"/>
                <a:sym typeface="Calibri"/>
              </a:rPr>
              <a:t>June</a:t>
            </a:r>
            <a:r>
              <a:rPr lang="en-US" sz="2400" b="0" i="0" u="none" strike="noStrike" cap="none" dirty="0">
                <a:solidFill>
                  <a:srgbClr val="000000"/>
                </a:solidFill>
                <a:latin typeface="Calibri"/>
                <a:ea typeface="Calibri"/>
                <a:cs typeface="Calibri"/>
                <a:sym typeface="Calibri"/>
              </a:rPr>
              <a:t> 2023</a:t>
            </a:r>
            <a:endParaRPr sz="2400" b="0" i="0" u="none" strike="noStrike" cap="none" dirty="0">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
          <p:cNvSpPr txBox="1"/>
          <p:nvPr/>
        </p:nvSpPr>
        <p:spPr>
          <a:xfrm>
            <a:off x="838080" y="21600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4400"/>
              <a:buFont typeface="Arial"/>
              <a:buNone/>
            </a:pPr>
            <a:r>
              <a:rPr lang="en-US" sz="4400" b="1" i="0" u="none" strike="noStrike" cap="none">
                <a:solidFill>
                  <a:srgbClr val="000000"/>
                </a:solidFill>
                <a:latin typeface="Calibri"/>
                <a:ea typeface="Calibri"/>
                <a:cs typeface="Calibri"/>
                <a:sym typeface="Calibri"/>
              </a:rPr>
              <a:t>Agenda</a:t>
            </a:r>
            <a:endParaRPr sz="4400" b="0" i="0" u="none" strike="noStrike" cap="none">
              <a:solidFill>
                <a:srgbClr val="000000"/>
              </a:solidFill>
              <a:latin typeface="Calibri"/>
              <a:ea typeface="Calibri"/>
              <a:cs typeface="Calibri"/>
              <a:sym typeface="Calibri"/>
            </a:endParaRPr>
          </a:p>
        </p:txBody>
      </p:sp>
      <p:sp>
        <p:nvSpPr>
          <p:cNvPr id="186" name="Google Shape;186;p3"/>
          <p:cNvSpPr txBox="1"/>
          <p:nvPr/>
        </p:nvSpPr>
        <p:spPr>
          <a:xfrm>
            <a:off x="676026" y="1319050"/>
            <a:ext cx="9053400" cy="4063800"/>
          </a:xfrm>
          <a:prstGeom prst="rect">
            <a:avLst/>
          </a:prstGeom>
          <a:noFill/>
          <a:ln>
            <a:noFill/>
          </a:ln>
        </p:spPr>
        <p:txBody>
          <a:bodyPr spcFirstLastPara="1" wrap="square" lIns="91425" tIns="45700" rIns="91425" bIns="45700" anchor="t" anchorCtr="0">
            <a:normAutofit/>
          </a:bodyPr>
          <a:lstStyle/>
          <a:p>
            <a:pPr marL="228600" marR="0" lvl="0" indent="-228240" algn="l" rtl="0">
              <a:lnSpc>
                <a:spcPct val="115000"/>
              </a:lnSpc>
              <a:spcBef>
                <a:spcPts val="0"/>
              </a:spcBef>
              <a:spcAft>
                <a:spcPts val="0"/>
              </a:spcAft>
              <a:buClr>
                <a:srgbClr val="000000"/>
              </a:buClr>
              <a:buSzPts val="2800"/>
              <a:buFont typeface="Calibri"/>
              <a:buAutoNum type="arabicParenR"/>
            </a:pPr>
            <a:r>
              <a:rPr lang="en-US" sz="2800" b="0" i="0" u="none" strike="noStrike" cap="none" dirty="0">
                <a:solidFill>
                  <a:schemeClr val="dk1"/>
                </a:solidFill>
                <a:latin typeface="Calibri"/>
                <a:ea typeface="Calibri"/>
                <a:cs typeface="Calibri"/>
                <a:sym typeface="Calibri"/>
              </a:rPr>
              <a:t> Food &amp; Drinks</a:t>
            </a:r>
            <a:endParaRPr sz="1400" b="0" i="0" u="none" strike="noStrike" cap="none" dirty="0">
              <a:solidFill>
                <a:srgbClr val="000000"/>
              </a:solidFill>
              <a:latin typeface="Arial"/>
              <a:ea typeface="Arial"/>
              <a:cs typeface="Arial"/>
              <a:sym typeface="Arial"/>
            </a:endParaRPr>
          </a:p>
          <a:p>
            <a:pPr marL="228600" marR="0" lvl="0" indent="-228240" algn="l" rtl="0">
              <a:lnSpc>
                <a:spcPct val="115000"/>
              </a:lnSpc>
              <a:spcBef>
                <a:spcPts val="0"/>
              </a:spcBef>
              <a:spcAft>
                <a:spcPts val="0"/>
              </a:spcAft>
              <a:buClr>
                <a:srgbClr val="000000"/>
              </a:buClr>
              <a:buSzPts val="2800"/>
              <a:buFont typeface="Calibri"/>
              <a:buAutoNum type="arabicParenR"/>
            </a:pPr>
            <a:r>
              <a:rPr lang="en-US" sz="2800" dirty="0">
                <a:solidFill>
                  <a:schemeClr val="dk1"/>
                </a:solidFill>
                <a:latin typeface="Calibri"/>
                <a:ea typeface="Calibri"/>
                <a:cs typeface="Calibri"/>
                <a:sym typeface="Calibri"/>
              </a:rPr>
              <a:t>Community topics……</a:t>
            </a:r>
            <a:endParaRPr b="0" i="0" u="none" strike="noStrike" cap="none" dirty="0">
              <a:solidFill>
                <a:srgbClr val="000000"/>
              </a:solidFill>
              <a:latin typeface="Arial"/>
              <a:ea typeface="Arial"/>
              <a:cs typeface="Arial"/>
              <a:sym typeface="Arial"/>
            </a:endParaRPr>
          </a:p>
          <a:p>
            <a:pPr marL="228600" marR="0" lvl="0" indent="-228240" algn="l" rtl="0">
              <a:lnSpc>
                <a:spcPct val="115000"/>
              </a:lnSpc>
              <a:spcBef>
                <a:spcPts val="0"/>
              </a:spcBef>
              <a:spcAft>
                <a:spcPts val="0"/>
              </a:spcAft>
              <a:buClr>
                <a:srgbClr val="000000"/>
              </a:buClr>
              <a:buSzPts val="2800"/>
              <a:buFont typeface="Calibri"/>
              <a:buAutoNum type="arabicParenR"/>
            </a:pPr>
            <a:r>
              <a:rPr lang="en-US" sz="2800" b="0" i="0" u="none" strike="noStrike" cap="none" dirty="0">
                <a:solidFill>
                  <a:schemeClr val="dk1"/>
                </a:solidFill>
                <a:latin typeface="Calibri"/>
                <a:ea typeface="Calibri"/>
                <a:cs typeface="Calibri"/>
                <a:sym typeface="Calibri"/>
              </a:rPr>
              <a:t> Modern Threat Modeling and Cloud Systems</a:t>
            </a:r>
            <a:endParaRPr sz="1400" b="0" i="0" u="none" strike="noStrike" cap="none" dirty="0">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4"/>
          <p:cNvSpPr txBox="1">
            <a:spLocks noGrp="1"/>
          </p:cNvSpPr>
          <p:nvPr>
            <p:ph type="body" idx="1"/>
          </p:nvPr>
        </p:nvSpPr>
        <p:spPr>
          <a:xfrm>
            <a:off x="797133" y="980105"/>
            <a:ext cx="10515600" cy="1385289"/>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1000"/>
              </a:spcBef>
              <a:spcAft>
                <a:spcPts val="0"/>
              </a:spcAft>
              <a:buSzPts val="1400"/>
              <a:buNone/>
            </a:pPr>
            <a:endParaRPr sz="2000" b="1" i="0">
              <a:solidFill>
                <a:srgbClr val="537871"/>
              </a:solidFill>
              <a:latin typeface="Calibri"/>
              <a:ea typeface="Calibri"/>
              <a:cs typeface="Calibri"/>
              <a:sym typeface="Calibri"/>
            </a:endParaRPr>
          </a:p>
          <a:p>
            <a:pPr marL="0" lvl="0" indent="0" algn="ctr" rtl="0">
              <a:lnSpc>
                <a:spcPct val="100000"/>
              </a:lnSpc>
              <a:spcBef>
                <a:spcPts val="1000"/>
              </a:spcBef>
              <a:spcAft>
                <a:spcPts val="0"/>
              </a:spcAft>
              <a:buSzPts val="1400"/>
              <a:buNone/>
            </a:pPr>
            <a:r>
              <a:rPr lang="en-US" sz="1800" i="0">
                <a:solidFill>
                  <a:schemeClr val="dk1"/>
                </a:solidFill>
                <a:latin typeface="Calibri"/>
                <a:ea typeface="Calibri"/>
                <a:cs typeface="Calibri"/>
                <a:sym typeface="Calibri"/>
              </a:rPr>
              <a:t>Being at Granite City means you’re part of an engaging, inviting and supportive ecosystem. It means you’re in the company of like-minded and exciting professionals. It means you’ve joined a place to grow your business and be supported in the process.</a:t>
            </a:r>
            <a:endParaRPr/>
          </a:p>
          <a:p>
            <a:pPr marL="0" lvl="0" indent="0" algn="ctr" rtl="0">
              <a:lnSpc>
                <a:spcPct val="100000"/>
              </a:lnSpc>
              <a:spcBef>
                <a:spcPts val="1000"/>
              </a:spcBef>
              <a:spcAft>
                <a:spcPts val="0"/>
              </a:spcAft>
              <a:buSzPts val="1400"/>
              <a:buNone/>
            </a:pPr>
            <a:endParaRPr sz="1600" b="1">
              <a:solidFill>
                <a:schemeClr val="dk1"/>
              </a:solidFill>
              <a:latin typeface="Calibri"/>
              <a:ea typeface="Calibri"/>
              <a:cs typeface="Calibri"/>
              <a:sym typeface="Calibri"/>
            </a:endParaRPr>
          </a:p>
          <a:p>
            <a:pPr marL="0" lvl="0" indent="0" algn="ctr" rtl="0">
              <a:lnSpc>
                <a:spcPct val="100000"/>
              </a:lnSpc>
              <a:spcBef>
                <a:spcPts val="1000"/>
              </a:spcBef>
              <a:spcAft>
                <a:spcPts val="0"/>
              </a:spcAft>
              <a:buSzPts val="1400"/>
              <a:buNone/>
            </a:pPr>
            <a:endParaRPr sz="1600" b="1" i="0">
              <a:solidFill>
                <a:schemeClr val="dk1"/>
              </a:solidFill>
              <a:latin typeface="Calibri"/>
              <a:ea typeface="Calibri"/>
              <a:cs typeface="Calibri"/>
              <a:sym typeface="Calibri"/>
            </a:endParaRPr>
          </a:p>
          <a:p>
            <a:pPr marL="0" lvl="0" indent="0" algn="ctr" rtl="0">
              <a:lnSpc>
                <a:spcPct val="100000"/>
              </a:lnSpc>
              <a:spcBef>
                <a:spcPts val="1000"/>
              </a:spcBef>
              <a:spcAft>
                <a:spcPts val="0"/>
              </a:spcAft>
              <a:buSzPts val="1400"/>
              <a:buNone/>
            </a:pPr>
            <a:endParaRPr sz="1600" b="1">
              <a:solidFill>
                <a:schemeClr val="dk1"/>
              </a:solidFill>
              <a:latin typeface="Calibri"/>
              <a:ea typeface="Calibri"/>
              <a:cs typeface="Calibri"/>
              <a:sym typeface="Calibri"/>
            </a:endParaRPr>
          </a:p>
          <a:p>
            <a:pPr marL="0" lvl="0" indent="0" algn="l" rtl="0">
              <a:lnSpc>
                <a:spcPct val="100000"/>
              </a:lnSpc>
              <a:spcBef>
                <a:spcPts val="1000"/>
              </a:spcBef>
              <a:spcAft>
                <a:spcPts val="0"/>
              </a:spcAft>
              <a:buSzPts val="1400"/>
              <a:buNone/>
            </a:pPr>
            <a:endParaRPr sz="1600">
              <a:solidFill>
                <a:schemeClr val="dk1"/>
              </a:solidFill>
              <a:latin typeface="Calibri"/>
              <a:ea typeface="Calibri"/>
              <a:cs typeface="Calibri"/>
              <a:sym typeface="Calibri"/>
            </a:endParaRPr>
          </a:p>
        </p:txBody>
      </p:sp>
      <p:pic>
        <p:nvPicPr>
          <p:cNvPr id="192" name="Google Shape;192;p4" descr="Text, logo&#10;&#10;Description automatically generated"/>
          <p:cNvPicPr preferRelativeResize="0"/>
          <p:nvPr/>
        </p:nvPicPr>
        <p:blipFill rotWithShape="1">
          <a:blip r:embed="rId3">
            <a:alphaModFix/>
          </a:blip>
          <a:srcRect/>
          <a:stretch/>
        </p:blipFill>
        <p:spPr>
          <a:xfrm>
            <a:off x="5460948" y="394230"/>
            <a:ext cx="1147919" cy="880767"/>
          </a:xfrm>
          <a:prstGeom prst="rect">
            <a:avLst/>
          </a:prstGeom>
          <a:noFill/>
          <a:ln>
            <a:noFill/>
          </a:ln>
        </p:spPr>
      </p:pic>
      <p:sp>
        <p:nvSpPr>
          <p:cNvPr id="193" name="Google Shape;193;p4"/>
          <p:cNvSpPr txBox="1"/>
          <p:nvPr/>
        </p:nvSpPr>
        <p:spPr>
          <a:xfrm>
            <a:off x="925350" y="2649234"/>
            <a:ext cx="3214088" cy="20313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Calibri"/>
                <a:ea typeface="Calibri"/>
                <a:cs typeface="Calibri"/>
                <a:sym typeface="Calibri"/>
              </a:rPr>
              <a:t>All memberships include: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Calibri"/>
                <a:ea typeface="Calibri"/>
                <a:cs typeface="Calibri"/>
                <a:sym typeface="Calibri"/>
              </a:rPr>
              <a:t> High-speed &amp; secure wi-fi</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Calibri"/>
                <a:ea typeface="Calibri"/>
                <a:cs typeface="Calibri"/>
                <a:sym typeface="Calibri"/>
              </a:rPr>
              <a:t>Access to printer/copier/scanner</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Calibri"/>
                <a:ea typeface="Calibri"/>
                <a:cs typeface="Calibri"/>
                <a:sym typeface="Calibri"/>
              </a:rPr>
              <a:t>Invites to exclusive member-only social events and programs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Calibri"/>
                <a:ea typeface="Calibri"/>
                <a:cs typeface="Calibri"/>
                <a:sym typeface="Calibri"/>
              </a:rPr>
              <a:t>Use of our community kitchen </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Calibri"/>
                <a:ea typeface="Calibri"/>
                <a:cs typeface="Calibri"/>
                <a:sym typeface="Calibri"/>
              </a:rPr>
              <a:t>Locally roasted craft coffee served hot and ready until 3pm</a:t>
            </a:r>
            <a:endParaRPr sz="1400" b="0" i="0" u="none" strike="noStrike" cap="none">
              <a:solidFill>
                <a:srgbClr val="000000"/>
              </a:solidFill>
              <a:latin typeface="Arial"/>
              <a:ea typeface="Arial"/>
              <a:cs typeface="Arial"/>
              <a:sym typeface="Arial"/>
            </a:endParaRPr>
          </a:p>
        </p:txBody>
      </p:sp>
      <p:sp>
        <p:nvSpPr>
          <p:cNvPr id="194" name="Google Shape;194;p4"/>
          <p:cNvSpPr txBox="1"/>
          <p:nvPr/>
        </p:nvSpPr>
        <p:spPr>
          <a:xfrm>
            <a:off x="4447889" y="2649234"/>
            <a:ext cx="3214088" cy="16312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Calibri"/>
                <a:ea typeface="Calibri"/>
                <a:cs typeface="Calibri"/>
                <a:sym typeface="Calibri"/>
              </a:rPr>
              <a:t>Private Office &amp; what you’ll get: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Calibri"/>
                <a:ea typeface="Calibri"/>
                <a:cs typeface="Calibri"/>
                <a:sym typeface="Calibri"/>
              </a:rPr>
              <a:t> 24/7 Access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Calibri"/>
                <a:ea typeface="Calibri"/>
                <a:cs typeface="Calibri"/>
                <a:sym typeface="Calibri"/>
              </a:rPr>
              <a:t>Digital Key Access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Calibri"/>
                <a:ea typeface="Calibri"/>
                <a:cs typeface="Calibri"/>
                <a:sym typeface="Calibri"/>
              </a:rPr>
              <a:t>2 hours of free meeting room space per month (Town Hall or Gallery</a:t>
            </a:r>
            <a:endParaRPr sz="1400" b="0" i="0" u="none" strike="noStrike" cap="none">
              <a:solidFill>
                <a:srgbClr val="000000"/>
              </a:solidFill>
              <a:latin typeface="Arial"/>
              <a:ea typeface="Arial"/>
              <a:cs typeface="Arial"/>
              <a:sym typeface="Arial"/>
            </a:endParaRPr>
          </a:p>
          <a:p>
            <a:pPr marL="285750" marR="0" lvl="0" indent="-184150" algn="l" rtl="0">
              <a:lnSpc>
                <a:spcPct val="100000"/>
              </a:lnSpc>
              <a:spcBef>
                <a:spcPts val="0"/>
              </a:spcBef>
              <a:spcAft>
                <a:spcPts val="0"/>
              </a:spcAft>
              <a:buClr>
                <a:srgbClr val="000000"/>
              </a:buClr>
              <a:buSzPts val="1600"/>
              <a:buFont typeface="Noto Sans Symbols"/>
              <a:buNone/>
            </a:pPr>
            <a:endParaRPr sz="1600" b="0" i="0" u="none" strike="noStrike" cap="none">
              <a:solidFill>
                <a:srgbClr val="000000"/>
              </a:solidFill>
              <a:latin typeface="Calibri"/>
              <a:ea typeface="Calibri"/>
              <a:cs typeface="Calibri"/>
              <a:sym typeface="Calibri"/>
            </a:endParaRPr>
          </a:p>
        </p:txBody>
      </p:sp>
      <p:sp>
        <p:nvSpPr>
          <p:cNvPr id="195" name="Google Shape;195;p4"/>
          <p:cNvSpPr txBox="1"/>
          <p:nvPr/>
        </p:nvSpPr>
        <p:spPr>
          <a:xfrm>
            <a:off x="7970428" y="2649234"/>
            <a:ext cx="3214088" cy="338554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Calibri"/>
                <a:ea typeface="Calibri"/>
                <a:cs typeface="Calibri"/>
                <a:sym typeface="Calibri"/>
              </a:rPr>
              <a:t>Coworking &amp; what you’ll get: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Calibri"/>
                <a:ea typeface="Calibri"/>
                <a:cs typeface="Calibri"/>
                <a:sym typeface="Calibri"/>
              </a:rPr>
              <a:t> </a:t>
            </a:r>
            <a:r>
              <a:rPr lang="en-US" sz="1400" b="1" i="0" u="none" strike="noStrike" cap="none">
                <a:solidFill>
                  <a:srgbClr val="000000"/>
                </a:solidFill>
                <a:latin typeface="Calibri"/>
                <a:ea typeface="Calibri"/>
                <a:cs typeface="Calibri"/>
                <a:sym typeface="Calibri"/>
              </a:rPr>
              <a:t>Part-Time Membership </a:t>
            </a:r>
            <a:r>
              <a:rPr lang="en-US" sz="1400" b="0" i="0" u="none" strike="noStrike" cap="none">
                <a:solidFill>
                  <a:srgbClr val="000000"/>
                </a:solidFill>
                <a:latin typeface="Calibri"/>
                <a:ea typeface="Calibri"/>
                <a:cs typeface="Calibri"/>
                <a:sym typeface="Calibri"/>
              </a:rPr>
              <a:t>– 4 days per month access</a:t>
            </a:r>
            <a:endParaRPr sz="1400" b="0" i="0" u="none" strike="noStrike" cap="none">
              <a:solidFill>
                <a:srgbClr val="000000"/>
              </a:solidFill>
              <a:latin typeface="Arial"/>
              <a:ea typeface="Arial"/>
              <a:cs typeface="Arial"/>
              <a:sym typeface="Arial"/>
            </a:endParaRPr>
          </a:p>
          <a:p>
            <a:pPr marL="2857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400"/>
              <a:buFont typeface="Noto Sans Symbols"/>
              <a:buChar char="✔"/>
            </a:pPr>
            <a:r>
              <a:rPr lang="en-US" sz="1400" b="1" i="0" u="none" strike="noStrike" cap="none">
                <a:solidFill>
                  <a:srgbClr val="000000"/>
                </a:solidFill>
                <a:latin typeface="Calibri"/>
                <a:ea typeface="Calibri"/>
                <a:cs typeface="Calibri"/>
                <a:sym typeface="Calibri"/>
              </a:rPr>
              <a:t>Weekdays</a:t>
            </a:r>
            <a:r>
              <a:rPr lang="en-US" sz="1400" b="0" i="0" u="none" strike="noStrike" cap="none">
                <a:solidFill>
                  <a:srgbClr val="000000"/>
                </a:solidFill>
                <a:latin typeface="Calibri"/>
                <a:ea typeface="Calibri"/>
                <a:cs typeface="Calibri"/>
                <a:sym typeface="Calibri"/>
              </a:rPr>
              <a:t> – 8:30am-5pm Monday – Friday access, digital key entry, 2 hours of free meeting space per month (Gallery)</a:t>
            </a:r>
            <a:endParaRPr sz="1400" b="0" i="0" u="none" strike="noStrike" cap="none">
              <a:solidFill>
                <a:srgbClr val="000000"/>
              </a:solidFill>
              <a:latin typeface="Arial"/>
              <a:ea typeface="Arial"/>
              <a:cs typeface="Arial"/>
              <a:sym typeface="Arial"/>
            </a:endParaRPr>
          </a:p>
          <a:p>
            <a:pPr marL="0" marR="0" lvl="5"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400"/>
              <a:buFont typeface="Noto Sans Symbols"/>
              <a:buChar char="✔"/>
            </a:pPr>
            <a:r>
              <a:rPr lang="en-US" sz="1400" b="1" i="0" u="none" strike="noStrike" cap="none">
                <a:solidFill>
                  <a:srgbClr val="000000"/>
                </a:solidFill>
                <a:latin typeface="Calibri"/>
                <a:ea typeface="Calibri"/>
                <a:cs typeface="Calibri"/>
                <a:sym typeface="Calibri"/>
              </a:rPr>
              <a:t>Full Time </a:t>
            </a:r>
            <a:r>
              <a:rPr lang="en-US" sz="1400" b="0" i="0" u="none" strike="noStrike" cap="none">
                <a:solidFill>
                  <a:srgbClr val="000000"/>
                </a:solidFill>
                <a:latin typeface="Calibri"/>
                <a:ea typeface="Calibri"/>
                <a:cs typeface="Calibri"/>
                <a:sym typeface="Calibri"/>
              </a:rPr>
              <a:t>– 24/7 access, digital key access, 2 hours of free meeting space per month (Gallery)</a:t>
            </a:r>
            <a:endParaRPr sz="1400" b="0" i="0" u="none" strike="noStrike" cap="none">
              <a:solidFill>
                <a:srgbClr val="000000"/>
              </a:solidFill>
              <a:latin typeface="Arial"/>
              <a:ea typeface="Arial"/>
              <a:cs typeface="Arial"/>
              <a:sym typeface="Arial"/>
            </a:endParaRPr>
          </a:p>
          <a:p>
            <a:pPr marL="285750" marR="0" lvl="0" indent="-184150" algn="l" rtl="0">
              <a:lnSpc>
                <a:spcPct val="100000"/>
              </a:lnSpc>
              <a:spcBef>
                <a:spcPts val="0"/>
              </a:spcBef>
              <a:spcAft>
                <a:spcPts val="0"/>
              </a:spcAft>
              <a:buClr>
                <a:srgbClr val="000000"/>
              </a:buClr>
              <a:buSzPts val="1600"/>
              <a:buFont typeface="Noto Sans Symbols"/>
              <a:buNone/>
            </a:pPr>
            <a:endParaRPr sz="1600" b="0" i="0" u="none" strike="noStrike" cap="none">
              <a:solidFill>
                <a:srgbClr val="000000"/>
              </a:solidFill>
              <a:latin typeface="Calibri"/>
              <a:ea typeface="Calibri"/>
              <a:cs typeface="Calibri"/>
              <a:sym typeface="Calibri"/>
            </a:endParaRPr>
          </a:p>
          <a:p>
            <a:pPr marL="285750" marR="0" lvl="0" indent="-184150" algn="l" rtl="0">
              <a:lnSpc>
                <a:spcPct val="100000"/>
              </a:lnSpc>
              <a:spcBef>
                <a:spcPts val="0"/>
              </a:spcBef>
              <a:spcAft>
                <a:spcPts val="0"/>
              </a:spcAft>
              <a:buClr>
                <a:srgbClr val="000000"/>
              </a:buClr>
              <a:buSzPts val="1600"/>
              <a:buFont typeface="Noto Sans Symbols"/>
              <a:buNone/>
            </a:pP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g232bef3c2ac_0_32"/>
          <p:cNvSpPr txBox="1">
            <a:spLocks noGrp="1"/>
          </p:cNvSpPr>
          <p:nvPr>
            <p:ph type="title"/>
          </p:nvPr>
        </p:nvSpPr>
        <p:spPr>
          <a:xfrm>
            <a:off x="838080" y="216000"/>
            <a:ext cx="10515300" cy="1325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1"/>
              </a:buClr>
              <a:buSzPts val="1400"/>
              <a:buFont typeface="Arial"/>
              <a:buNone/>
            </a:pPr>
            <a:r>
              <a:rPr lang="en-US" b="1">
                <a:solidFill>
                  <a:schemeClr val="dk1"/>
                </a:solidFill>
              </a:rPr>
              <a:t>OWASP Sacramento Chapter</a:t>
            </a:r>
            <a:endParaRPr b="1">
              <a:solidFill>
                <a:schemeClr val="dk1"/>
              </a:solidFill>
            </a:endParaRPr>
          </a:p>
          <a:p>
            <a:pPr marL="0" lvl="0" indent="0" algn="l" rtl="0">
              <a:lnSpc>
                <a:spcPct val="100000"/>
              </a:lnSpc>
              <a:spcBef>
                <a:spcPts val="0"/>
              </a:spcBef>
              <a:spcAft>
                <a:spcPts val="0"/>
              </a:spcAft>
              <a:buSzPts val="1400"/>
              <a:buNone/>
            </a:pPr>
            <a:endParaRPr/>
          </a:p>
        </p:txBody>
      </p:sp>
      <p:sp>
        <p:nvSpPr>
          <p:cNvPr id="201" name="Google Shape;201;g232bef3c2ac_0_32"/>
          <p:cNvSpPr txBox="1">
            <a:spLocks noGrp="1"/>
          </p:cNvSpPr>
          <p:nvPr>
            <p:ph type="subTitle" idx="1"/>
          </p:nvPr>
        </p:nvSpPr>
        <p:spPr>
          <a:xfrm>
            <a:off x="838075" y="1801448"/>
            <a:ext cx="10515300" cy="35232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dirty="0">
                <a:solidFill>
                  <a:schemeClr val="dk1"/>
                </a:solidFill>
              </a:rPr>
              <a:t>Community stuff</a:t>
            </a:r>
          </a:p>
          <a:p>
            <a:pPr marL="0" lvl="0" indent="0" algn="l" rtl="0">
              <a:lnSpc>
                <a:spcPct val="100000"/>
              </a:lnSpc>
              <a:spcBef>
                <a:spcPts val="0"/>
              </a:spcBef>
              <a:spcAft>
                <a:spcPts val="0"/>
              </a:spcAft>
              <a:buNone/>
            </a:pPr>
            <a:endParaRPr lang="en-US" dirty="0">
              <a:solidFill>
                <a:schemeClr val="dk1"/>
              </a:solidFill>
            </a:endParaRPr>
          </a:p>
          <a:p>
            <a:pPr marL="0" lvl="0" indent="0" algn="l" rtl="0">
              <a:lnSpc>
                <a:spcPct val="100000"/>
              </a:lnSpc>
              <a:spcBef>
                <a:spcPts val="0"/>
              </a:spcBef>
              <a:spcAft>
                <a:spcPts val="0"/>
              </a:spcAft>
              <a:buNone/>
            </a:pPr>
            <a:r>
              <a:rPr lang="en-US" dirty="0">
                <a:solidFill>
                  <a:schemeClr val="dk1"/>
                </a:solidFill>
              </a:rPr>
              <a:t>Remember to join us on our July talk to hear Sean </a:t>
            </a:r>
            <a:r>
              <a:rPr lang="en-US" dirty="0" err="1">
                <a:solidFill>
                  <a:schemeClr val="dk1"/>
                </a:solidFill>
              </a:rPr>
              <a:t>Marpo</a:t>
            </a:r>
            <a:r>
              <a:rPr lang="en-US" dirty="0">
                <a:solidFill>
                  <a:schemeClr val="dk1"/>
                </a:solidFill>
              </a:rPr>
              <a:t> talk about ”Vuln Hunting at Scale”</a:t>
            </a:r>
            <a:endParaRPr dirty="0">
              <a:solidFill>
                <a:schemeClr val="dk1"/>
              </a:solidFill>
            </a:endParaRPr>
          </a:p>
          <a:p>
            <a:pPr marL="0" lvl="0" indent="0" algn="l" rtl="0">
              <a:lnSpc>
                <a:spcPct val="100000"/>
              </a:lnSpc>
              <a:spcBef>
                <a:spcPts val="0"/>
              </a:spcBef>
              <a:spcAft>
                <a:spcPts val="0"/>
              </a:spcAft>
              <a:buSzPts val="14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D6D3D-D496-172B-82A3-76C5C84EC204}"/>
              </a:ext>
            </a:extLst>
          </p:cNvPr>
          <p:cNvSpPr>
            <a:spLocks noGrp="1"/>
          </p:cNvSpPr>
          <p:nvPr>
            <p:ph type="title"/>
          </p:nvPr>
        </p:nvSpPr>
        <p:spPr/>
        <p:txBody>
          <a:bodyPr/>
          <a:lstStyle/>
          <a:p>
            <a:r>
              <a:rPr lang="en-US" dirty="0"/>
              <a:t>Threat Modeling – History – Source: Wikipedia</a:t>
            </a:r>
          </a:p>
        </p:txBody>
      </p:sp>
      <p:sp>
        <p:nvSpPr>
          <p:cNvPr id="3" name="Subtitle 2">
            <a:extLst>
              <a:ext uri="{FF2B5EF4-FFF2-40B4-BE49-F238E27FC236}">
                <a16:creationId xmlns:a16="http://schemas.microsoft.com/office/drawing/2014/main" id="{4CC74A82-2F3F-577E-C72B-90AB73CF01C7}"/>
              </a:ext>
            </a:extLst>
          </p:cNvPr>
          <p:cNvSpPr>
            <a:spLocks noGrp="1"/>
          </p:cNvSpPr>
          <p:nvPr>
            <p:ph type="subTitle" idx="1"/>
          </p:nvPr>
        </p:nvSpPr>
        <p:spPr>
          <a:xfrm>
            <a:off x="838080" y="1418381"/>
            <a:ext cx="10515240" cy="4350960"/>
          </a:xfrm>
        </p:spPr>
        <p:txBody>
          <a:bodyPr/>
          <a:lstStyle/>
          <a:p>
            <a:r>
              <a:rPr lang="en-US" b="1" dirty="0"/>
              <a:t>STRIDE methodology</a:t>
            </a:r>
          </a:p>
          <a:p>
            <a:r>
              <a:rPr lang="en-US" dirty="0"/>
              <a:t>The </a:t>
            </a:r>
            <a:r>
              <a:rPr lang="en-US" dirty="0">
                <a:hlinkClick r:id="rId2" tooltip="STRIDE (security)"/>
              </a:rPr>
              <a:t>STRIDE</a:t>
            </a:r>
            <a:r>
              <a:rPr lang="en-US" dirty="0"/>
              <a:t> approach to threat modeling was introduced in 1999 at Microsoft, providing a mnemonic for developers to find 'threats to our products'.</a:t>
            </a:r>
            <a:r>
              <a:rPr lang="en-US" baseline="30000" dirty="0">
                <a:hlinkClick r:id="rId3"/>
              </a:rPr>
              <a:t>[9]</a:t>
            </a:r>
            <a:r>
              <a:rPr lang="en-US" dirty="0"/>
              <a:t> STRIDE, Patterns and Practices, and Asset/entry point were amongst the threat modeling approaches developed and published by Microsoft. References to "the" Microsoft methodology commonly mean STRIDE and Data Flow Diagrams. </a:t>
            </a:r>
          </a:p>
          <a:p>
            <a:r>
              <a:rPr lang="en-US" b="1" dirty="0"/>
              <a:t>P.A.S.T.A.</a:t>
            </a:r>
          </a:p>
          <a:p>
            <a:r>
              <a:rPr lang="en-US" dirty="0"/>
              <a:t>The Process for Attack Simulation and Threat Analysis (PASTA) is a seven-step, risk-centric methodology.</a:t>
            </a:r>
            <a:r>
              <a:rPr lang="en-US" baseline="30000" dirty="0">
                <a:hlinkClick r:id="rId4"/>
              </a:rPr>
              <a:t>[10]</a:t>
            </a:r>
            <a:r>
              <a:rPr lang="en-US" dirty="0"/>
              <a:t> It provides a seven-step process for aligning business objectives and technical requirements, taking into account compliance issues and business analysis. The intent of the method is to provide a dynamic threat identification, enumeration, and scoring process. Once the threat model is completed, security subject matter experts develop a detailed analysis of the identified threats. Finally, appropriate security controls can be enumerated. This methodology is intended to provide an attacker-centric view of the application and infrastructure from which defenders can develop an asset-centric mitigation strategy. </a:t>
            </a:r>
          </a:p>
        </p:txBody>
      </p:sp>
    </p:spTree>
    <p:extLst>
      <p:ext uri="{BB962C8B-B14F-4D97-AF65-F5344CB8AC3E}">
        <p14:creationId xmlns:p14="http://schemas.microsoft.com/office/powerpoint/2010/main" val="997238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ACB3597-3C15-BBFE-597B-A60B488F1EB4}"/>
              </a:ext>
            </a:extLst>
          </p:cNvPr>
          <p:cNvSpPr>
            <a:spLocks noGrp="1"/>
          </p:cNvSpPr>
          <p:nvPr>
            <p:ph type="subTitle" idx="1"/>
          </p:nvPr>
        </p:nvSpPr>
        <p:spPr/>
        <p:txBody>
          <a:bodyPr/>
          <a:lstStyle/>
          <a:p>
            <a:r>
              <a:rPr lang="en-US" b="1" dirty="0"/>
              <a:t>Trike</a:t>
            </a:r>
          </a:p>
          <a:p>
            <a:r>
              <a:rPr lang="en-US" dirty="0"/>
              <a:t>The focus of the Trike methodology</a:t>
            </a:r>
            <a:r>
              <a:rPr lang="en-US" baseline="30000" dirty="0">
                <a:hlinkClick r:id="rId2"/>
              </a:rPr>
              <a:t>[11]</a:t>
            </a:r>
            <a:r>
              <a:rPr lang="en-US" dirty="0"/>
              <a:t> is using threat models as a risk-management tool. Within this framework, threat models are used to satisfy the security auditing process. Threat models are based on a “requirements model.” The requirements model establishes the stakeholder-defined “acceptable” level of risk assigned to each asset class. Analysis of the requirements model yields a threat model from which threats are enumerated and assigned risk values. The completed threat model is used to construct a risk model based on asset, roles, actions, and calculated risk exposure. </a:t>
            </a:r>
          </a:p>
          <a:p>
            <a:r>
              <a:rPr lang="en-US" b="1" dirty="0"/>
              <a:t>VAST</a:t>
            </a:r>
          </a:p>
          <a:p>
            <a:r>
              <a:rPr lang="en-US" dirty="0"/>
              <a:t>The Visual, Agile and Simple Threat (VAST) methodology,</a:t>
            </a:r>
            <a:r>
              <a:rPr lang="en-US" baseline="30000" dirty="0">
                <a:hlinkClick r:id="rId3"/>
              </a:rPr>
              <a:t>[12]</a:t>
            </a:r>
            <a:r>
              <a:rPr lang="en-US" dirty="0"/>
              <a:t> is based on </a:t>
            </a:r>
            <a:r>
              <a:rPr lang="en-US" dirty="0" err="1"/>
              <a:t>ThreatModeler</a:t>
            </a:r>
            <a:r>
              <a:rPr lang="en-US" dirty="0"/>
              <a:t>, a commercial automated threat-modeling platform. VAST requires creating two types of models: application threat models and operational threat models. Application threat models use process-flow diagrams, representing the architectural point of view. Operational threat models are created from an attacker point of view based on DFDs. This approach allows for the integration of VAST into the organization's development and DevOps lifecycles.</a:t>
            </a:r>
            <a:r>
              <a:rPr lang="en-US" baseline="30000" dirty="0">
                <a:hlinkClick r:id="rId4"/>
              </a:rPr>
              <a:t>[13]</a:t>
            </a:r>
            <a:r>
              <a:rPr lang="en-US" dirty="0"/>
              <a:t> </a:t>
            </a:r>
          </a:p>
          <a:p>
            <a:endParaRPr lang="en-US" dirty="0"/>
          </a:p>
        </p:txBody>
      </p:sp>
      <p:sp>
        <p:nvSpPr>
          <p:cNvPr id="4" name="Title 1">
            <a:extLst>
              <a:ext uri="{FF2B5EF4-FFF2-40B4-BE49-F238E27FC236}">
                <a16:creationId xmlns:a16="http://schemas.microsoft.com/office/drawing/2014/main" id="{D40EBC71-1CE2-2F79-4166-EC757ED80563}"/>
              </a:ext>
            </a:extLst>
          </p:cNvPr>
          <p:cNvSpPr>
            <a:spLocks noGrp="1"/>
          </p:cNvSpPr>
          <p:nvPr>
            <p:ph type="title"/>
          </p:nvPr>
        </p:nvSpPr>
        <p:spPr/>
        <p:txBody>
          <a:bodyPr/>
          <a:lstStyle/>
          <a:p>
            <a:r>
              <a:rPr lang="en-US" dirty="0"/>
              <a:t>Threat Modeling – History – Source: Wikipedia</a:t>
            </a:r>
          </a:p>
        </p:txBody>
      </p:sp>
    </p:spTree>
    <p:extLst>
      <p:ext uri="{BB962C8B-B14F-4D97-AF65-F5344CB8AC3E}">
        <p14:creationId xmlns:p14="http://schemas.microsoft.com/office/powerpoint/2010/main" val="291198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9EF99FC-8A42-0233-76D4-E455CA745004}"/>
              </a:ext>
            </a:extLst>
          </p:cNvPr>
          <p:cNvSpPr>
            <a:spLocks noGrp="1"/>
          </p:cNvSpPr>
          <p:nvPr>
            <p:ph type="subTitle" idx="1"/>
          </p:nvPr>
        </p:nvSpPr>
        <p:spPr/>
        <p:txBody>
          <a:bodyPr/>
          <a:lstStyle/>
          <a:p>
            <a:r>
              <a:rPr lang="en-US" b="1" dirty="0"/>
              <a:t>The Hybrid Threat Modeling Method</a:t>
            </a:r>
          </a:p>
          <a:p>
            <a:r>
              <a:rPr lang="en-US" dirty="0"/>
              <a:t>Researchers created this method to combine the positive elements of different methodologies.</a:t>
            </a:r>
            <a:r>
              <a:rPr lang="en-US" baseline="30000" dirty="0">
                <a:hlinkClick r:id="rId2"/>
              </a:rPr>
              <a:t>[14]</a:t>
            </a:r>
            <a:r>
              <a:rPr lang="en-US" baseline="30000" dirty="0">
                <a:hlinkClick r:id="rId3"/>
              </a:rPr>
              <a:t>[15]</a:t>
            </a:r>
            <a:r>
              <a:rPr lang="en-US" baseline="30000" dirty="0">
                <a:hlinkClick r:id="rId4"/>
              </a:rPr>
              <a:t>[16]</a:t>
            </a:r>
            <a:r>
              <a:rPr lang="en-US" dirty="0"/>
              <a:t> This methodology combines different methodologies, including SQUARE</a:t>
            </a:r>
            <a:r>
              <a:rPr lang="en-US" baseline="30000" dirty="0">
                <a:hlinkClick r:id="rId5"/>
              </a:rPr>
              <a:t>[17]</a:t>
            </a:r>
            <a:r>
              <a:rPr lang="en-US" dirty="0"/>
              <a:t> and the Security Cards</a:t>
            </a:r>
            <a:r>
              <a:rPr lang="en-US" baseline="30000" dirty="0">
                <a:hlinkClick r:id="rId6"/>
              </a:rPr>
              <a:t>[18]</a:t>
            </a:r>
            <a:r>
              <a:rPr lang="en-US" dirty="0"/>
              <a:t> and Personae Non </a:t>
            </a:r>
            <a:r>
              <a:rPr lang="en-US" dirty="0" err="1"/>
              <a:t>Gratae</a:t>
            </a:r>
            <a:r>
              <a:rPr lang="en-US" dirty="0"/>
              <a:t>.</a:t>
            </a:r>
            <a:r>
              <a:rPr lang="en-US" baseline="30000" dirty="0">
                <a:hlinkClick r:id="rId7"/>
              </a:rPr>
              <a:t>[19]</a:t>
            </a:r>
            <a:r>
              <a:rPr lang="en-US" dirty="0"/>
              <a:t> </a:t>
            </a:r>
          </a:p>
          <a:p>
            <a:endParaRPr lang="en-US" dirty="0"/>
          </a:p>
        </p:txBody>
      </p:sp>
      <p:sp>
        <p:nvSpPr>
          <p:cNvPr id="4" name="Title 1">
            <a:extLst>
              <a:ext uri="{FF2B5EF4-FFF2-40B4-BE49-F238E27FC236}">
                <a16:creationId xmlns:a16="http://schemas.microsoft.com/office/drawing/2014/main" id="{D1773EB1-1746-8556-F3E3-B0AF3230C5C1}"/>
              </a:ext>
            </a:extLst>
          </p:cNvPr>
          <p:cNvSpPr>
            <a:spLocks noGrp="1"/>
          </p:cNvSpPr>
          <p:nvPr>
            <p:ph type="title"/>
          </p:nvPr>
        </p:nvSpPr>
        <p:spPr/>
        <p:txBody>
          <a:bodyPr/>
          <a:lstStyle/>
          <a:p>
            <a:r>
              <a:rPr lang="en-US" dirty="0"/>
              <a:t>Threat Modeling – History – Source: Wikipedia</a:t>
            </a:r>
          </a:p>
        </p:txBody>
      </p:sp>
    </p:spTree>
    <p:extLst>
      <p:ext uri="{BB962C8B-B14F-4D97-AF65-F5344CB8AC3E}">
        <p14:creationId xmlns:p14="http://schemas.microsoft.com/office/powerpoint/2010/main" val="2112561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8811A-C192-4DCD-0141-3E8C0C160750}"/>
              </a:ext>
            </a:extLst>
          </p:cNvPr>
          <p:cNvSpPr>
            <a:spLocks noGrp="1"/>
          </p:cNvSpPr>
          <p:nvPr>
            <p:ph type="title"/>
          </p:nvPr>
        </p:nvSpPr>
        <p:spPr/>
        <p:txBody>
          <a:bodyPr/>
          <a:lstStyle/>
          <a:p>
            <a:r>
              <a:rPr lang="en-US" dirty="0"/>
              <a:t>Slight Tangent: Threat Modeling Game</a:t>
            </a:r>
          </a:p>
        </p:txBody>
      </p:sp>
      <p:sp>
        <p:nvSpPr>
          <p:cNvPr id="3" name="Subtitle 2">
            <a:extLst>
              <a:ext uri="{FF2B5EF4-FFF2-40B4-BE49-F238E27FC236}">
                <a16:creationId xmlns:a16="http://schemas.microsoft.com/office/drawing/2014/main" id="{13D5EC1B-9D39-0010-6655-9687390C51F7}"/>
              </a:ext>
            </a:extLst>
          </p:cNvPr>
          <p:cNvSpPr>
            <a:spLocks noGrp="1"/>
          </p:cNvSpPr>
          <p:nvPr>
            <p:ph type="subTitle" idx="1"/>
          </p:nvPr>
        </p:nvSpPr>
        <p:spPr/>
        <p:txBody>
          <a:bodyPr/>
          <a:lstStyle/>
          <a:p>
            <a:pPr marL="514350" indent="-285750">
              <a:buFont typeface="Arial" panose="020B0604020202020204" pitchFamily="34" charset="0"/>
              <a:buChar char="•"/>
            </a:pPr>
            <a:r>
              <a:rPr lang="en-US" dirty="0"/>
              <a:t>Gather the team</a:t>
            </a:r>
          </a:p>
          <a:p>
            <a:pPr marL="514350" indent="-285750">
              <a:buFont typeface="Arial" panose="020B0604020202020204" pitchFamily="34" charset="0"/>
              <a:buChar char="•"/>
            </a:pPr>
            <a:r>
              <a:rPr lang="en-US" dirty="0"/>
              <a:t>Play the game</a:t>
            </a:r>
          </a:p>
          <a:p>
            <a:pPr marL="514350" indent="-285750">
              <a:buFont typeface="Arial" panose="020B0604020202020204" pitchFamily="34" charset="0"/>
              <a:buChar char="•"/>
            </a:pPr>
            <a:r>
              <a:rPr lang="en-US" dirty="0"/>
              <a:t>Profit</a:t>
            </a:r>
          </a:p>
        </p:txBody>
      </p:sp>
      <p:pic>
        <p:nvPicPr>
          <p:cNvPr id="4" name="Picture 3">
            <a:extLst>
              <a:ext uri="{FF2B5EF4-FFF2-40B4-BE49-F238E27FC236}">
                <a16:creationId xmlns:a16="http://schemas.microsoft.com/office/drawing/2014/main" id="{3D10EB3F-89CB-9BD6-DAE2-94991D9B6393}"/>
              </a:ext>
            </a:extLst>
          </p:cNvPr>
          <p:cNvPicPr>
            <a:picLocks noChangeAspect="1"/>
          </p:cNvPicPr>
          <p:nvPr/>
        </p:nvPicPr>
        <p:blipFill>
          <a:blip r:embed="rId2"/>
          <a:stretch>
            <a:fillRect/>
          </a:stretch>
        </p:blipFill>
        <p:spPr>
          <a:xfrm>
            <a:off x="4637603" y="2216655"/>
            <a:ext cx="5939718" cy="3520530"/>
          </a:xfrm>
          <a:prstGeom prst="rect">
            <a:avLst/>
          </a:prstGeom>
        </p:spPr>
      </p:pic>
    </p:spTree>
    <p:extLst>
      <p:ext uri="{BB962C8B-B14F-4D97-AF65-F5344CB8AC3E}">
        <p14:creationId xmlns:p14="http://schemas.microsoft.com/office/powerpoint/2010/main" val="239182485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883</Words>
  <Application>Microsoft Macintosh PowerPoint</Application>
  <PresentationFormat>Widescreen</PresentationFormat>
  <Paragraphs>79</Paragraphs>
  <Slides>14</Slides>
  <Notes>6</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14</vt:i4>
      </vt:variant>
    </vt:vector>
  </HeadingPairs>
  <TitlesOfParts>
    <vt:vector size="21" baseType="lpstr">
      <vt:lpstr>Noto Sans Symbols</vt:lpstr>
      <vt:lpstr>Arial</vt:lpstr>
      <vt:lpstr>Times New Roman</vt:lpstr>
      <vt:lpstr>Calibri</vt:lpstr>
      <vt:lpstr>Office Theme</vt:lpstr>
      <vt:lpstr>Office Theme</vt:lpstr>
      <vt:lpstr>Office Theme</vt:lpstr>
      <vt:lpstr>PowerPoint Presentation</vt:lpstr>
      <vt:lpstr>PowerPoint Presentation</vt:lpstr>
      <vt:lpstr>PowerPoint Presentation</vt:lpstr>
      <vt:lpstr>PowerPoint Presentation</vt:lpstr>
      <vt:lpstr>OWASP Sacramento Chapter </vt:lpstr>
      <vt:lpstr>Threat Modeling – History – Source: Wikipedia</vt:lpstr>
      <vt:lpstr>Threat Modeling – History – Source: Wikipedia</vt:lpstr>
      <vt:lpstr>Threat Modeling – History – Source: Wikipedia</vt:lpstr>
      <vt:lpstr>Slight Tangent: Threat Modeling Game</vt:lpstr>
      <vt:lpstr>Why is Threat Modeling Important</vt:lpstr>
      <vt:lpstr>Threat Modeling Simplified</vt:lpstr>
      <vt:lpstr>What are we working on?</vt:lpstr>
      <vt:lpstr>Live 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Joubin Jabbari</dc:creator>
  <cp:lastModifiedBy>Joubin Jabbari</cp:lastModifiedBy>
  <cp:revision>2</cp:revision>
  <dcterms:created xsi:type="dcterms:W3CDTF">2021-03-25T22:44:50Z</dcterms:created>
  <dcterms:modified xsi:type="dcterms:W3CDTF">2023-06-21T05:34:41Z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0x010100F57D50674ECA7045A28F7B790FC42FAC</vt:lpwstr>
  </property>
  <property fmtid="{D5CDD505-2E9C-101B-9397-08002B2CF9AE}" pid="3" name="MMClips">
    <vt:i4>1</vt:i4>
  </property>
  <property fmtid="{D5CDD505-2E9C-101B-9397-08002B2CF9AE}" pid="4" name="PresentationFormat">
    <vt:lpwstr>Widescreen</vt:lpwstr>
  </property>
  <property fmtid="{D5CDD505-2E9C-101B-9397-08002B2CF9AE}" pid="5" name="Slides">
    <vt:i4>16</vt:i4>
  </property>
</Properties>
</file>