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LkcTGE+o1rnW3o/Ie+xUgb97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70cd17c89_0_2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170cd17c89_0_2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0cd17c89_0_5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170cd17c89_0_5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0cd17c89_0_7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170cd17c89_0_7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0cd17c89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1170cd17c89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b618f386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eb618f386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0cd17c89_0_4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170cd17c89_0_4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70cd17c89_0_20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170cd17c89_0_20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0cd17c89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170cd17c89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0cd17c89_0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170cd17c89_0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0cd17c89_0_2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170cd17c89_0_2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0cd17c89_0_2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170cd17c89_0_2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6160" y="2213640"/>
            <a:ext cx="7939800" cy="2430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9726120" y="3819240"/>
            <a:ext cx="822600" cy="6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0" y="5653440"/>
            <a:ext cx="12191760" cy="122832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0600" y="6015240"/>
            <a:ext cx="1649160" cy="5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009640" y="6036840"/>
            <a:ext cx="38944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14560" y="6298560"/>
            <a:ext cx="40392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152760"/>
            <a:ext cx="12191760" cy="704880"/>
            <a:chOff x="0" y="6152760"/>
            <a:chExt cx="12191760" cy="70488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152760"/>
              <a:ext cx="12191760" cy="70488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38080" y="6311880"/>
              <a:ext cx="35992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254160" y="6283080"/>
            <a:ext cx="11581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jetbrains.com/teamcity/2021/02/hardening-your-teamcity-server/" TargetMode="External"/><Relationship Id="rId4" Type="http://schemas.openxmlformats.org/officeDocument/2006/relationships/hyperlink" Target="https://www.jetbrains.com/help/teamcity/super-user.html" TargetMode="External"/><Relationship Id="rId5" Type="http://schemas.openxmlformats.org/officeDocument/2006/relationships/hyperlink" Target="https://github.com/kacperszurek/pentest_teamcity" TargetMode="External"/><Relationship Id="rId6" Type="http://schemas.openxmlformats.org/officeDocument/2006/relationships/hyperlink" Target="https://github.com/d0n601/PwnCity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joubin.jabbari@owasp.org" TargetMode="External"/><Relationship Id="rId4" Type="http://schemas.openxmlformats.org/officeDocument/2006/relationships/hyperlink" Target="mailto:ryan.kozak@owasp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/>
        </p:nvSpPr>
        <p:spPr>
          <a:xfrm>
            <a:off x="3844475" y="5085925"/>
            <a:ext cx="576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Meeting Starts at 6:05PM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In the meantime, checkout https://zapcon.io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70cd17c89_0_213"/>
          <p:cNvSpPr txBox="1"/>
          <p:nvPr/>
        </p:nvSpPr>
        <p:spPr>
          <a:xfrm>
            <a:off x="838080" y="636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170cd17c89_0_213"/>
          <p:cNvSpPr txBox="1"/>
          <p:nvPr/>
        </p:nvSpPr>
        <p:spPr>
          <a:xfrm>
            <a:off x="686526" y="1371600"/>
            <a:ext cx="78207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170cd17c89_0_213"/>
          <p:cNvPicPr preferRelativeResize="0"/>
          <p:nvPr/>
        </p:nvPicPr>
        <p:blipFill rotWithShape="1">
          <a:blip r:embed="rId3">
            <a:alphaModFix/>
          </a:blip>
          <a:srcRect b="15640" l="0" r="0" t="5958"/>
          <a:stretch/>
        </p:blipFill>
        <p:spPr>
          <a:xfrm>
            <a:off x="0" y="1201925"/>
            <a:ext cx="12233448" cy="49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0cd17c89_0_59"/>
          <p:cNvSpPr txBox="1"/>
          <p:nvPr/>
        </p:nvSpPr>
        <p:spPr>
          <a:xfrm>
            <a:off x="838080" y="636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170cd17c89_0_59"/>
          <p:cNvSpPr txBox="1"/>
          <p:nvPr/>
        </p:nvSpPr>
        <p:spPr>
          <a:xfrm>
            <a:off x="686526" y="1371600"/>
            <a:ext cx="35961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925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Shodan reveals thousands of exposed TeamCity panels.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Registration and Guest login is enabled in the wild for many.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PwnCity is a compilation of misconfigurations I’ve come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across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during engagements.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Chains of misconfigurations can and has lead to complete compromise of a network.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170cd17c89_0_59"/>
          <p:cNvSpPr txBox="1"/>
          <p:nvPr/>
        </p:nvSpPr>
        <p:spPr>
          <a:xfrm>
            <a:off x="4717975" y="509100"/>
            <a:ext cx="7404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http.title:"Log in to TeamCity &amp;mdash;”</a:t>
            </a:r>
            <a:endParaRPr sz="1900"/>
          </a:p>
        </p:txBody>
      </p:sp>
      <p:pic>
        <p:nvPicPr>
          <p:cNvPr id="245" name="Google Shape;245;g1170cd17c89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000" y="1104613"/>
            <a:ext cx="4096199" cy="2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170cd17c89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000" y="3272475"/>
            <a:ext cx="4096200" cy="27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170cd17c89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8051" y="1904725"/>
            <a:ext cx="3246875" cy="2725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70cd17c89_0_72"/>
          <p:cNvSpPr txBox="1"/>
          <p:nvPr/>
        </p:nvSpPr>
        <p:spPr>
          <a:xfrm>
            <a:off x="838080" y="636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Premise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170cd17c89_0_72"/>
          <p:cNvSpPr txBox="1"/>
          <p:nvPr/>
        </p:nvSpPr>
        <p:spPr>
          <a:xfrm>
            <a:off x="686525" y="1371600"/>
            <a:ext cx="102156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We’ve been asked to evaluate the security posture of a small software development shop.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Determine if we can gain access to sensitive information.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Our 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econ has determined that they own the assets behind the public IP address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52.234.0.18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Duration – 30 min(ish)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70cd17c89_0_6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170cd17c89_0_6"/>
          <p:cNvSpPr txBox="1"/>
          <p:nvPr/>
        </p:nvSpPr>
        <p:spPr>
          <a:xfrm>
            <a:off x="838080" y="143101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misconfigurations are common because…?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ignorance.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Environments are/were built quickly to achieve business goals,so no one ever looked back.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impact of multiple misconfigurations combined isn’t clear enough to owners.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above.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hardening guide for admins, is a cheat sheet guide to attackers.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security practices are all important for good reason.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TeamCity is an example in this case for any CI/CD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/server.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838080" y="14409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D7BD7"/>
              </a:buClr>
              <a:buSzPts val="3700"/>
              <a:buFont typeface="Calibri"/>
              <a:buChar char="●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https://blog.jetbrains.com/teamcity/2021/02/hardening-your-teamcity-server/</a:t>
            </a:r>
            <a:endParaRPr sz="23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D7BD7"/>
              </a:buClr>
              <a:buSzPts val="3700"/>
              <a:buFont typeface="Calibri"/>
              <a:buChar char="●"/>
            </a:pPr>
            <a:r>
              <a:rPr lang="en-US" sz="2300" u="sng">
                <a:solidFill>
                  <a:schemeClr val="hlink"/>
                </a:solidFill>
                <a:hlinkClick r:id="rId4"/>
              </a:rPr>
              <a:t>https://www.jetbrains.com/help/teamcity/super-user.html</a:t>
            </a:r>
            <a:endParaRPr sz="23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D7BD7"/>
              </a:buClr>
              <a:buSzPts val="3700"/>
              <a:buFont typeface="Calibri"/>
              <a:buChar char="●"/>
            </a:pPr>
            <a:r>
              <a:rPr lang="en-US" sz="2300" u="sng">
                <a:solidFill>
                  <a:schemeClr val="hlink"/>
                </a:solidFill>
                <a:hlinkClick r:id="rId5"/>
              </a:rPr>
              <a:t>https://github.com/kacperszurek/pentest_teamcity</a:t>
            </a:r>
            <a:endParaRPr sz="23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D7BD7"/>
              </a:buClr>
              <a:buSzPts val="3700"/>
              <a:buFont typeface="Calibri"/>
              <a:buChar char="●"/>
            </a:pPr>
            <a:r>
              <a:rPr lang="en-US" sz="2300" u="sng">
                <a:solidFill>
                  <a:schemeClr val="hlink"/>
                </a:solidFill>
                <a:hlinkClick r:id="rId6"/>
              </a:rPr>
              <a:t>https://github.com/d0n601/PwnCity/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D7B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D7B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618f3862_0_0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Community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eb618f3862_0_0"/>
          <p:cNvSpPr txBox="1"/>
          <p:nvPr/>
        </p:nvSpPr>
        <p:spPr>
          <a:xfrm>
            <a:off x="627825" y="1461700"/>
            <a:ext cx="105153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for Presentations: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April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(likely virtual events)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If you’d like to present (or know someone else who would) at the OWASP Sacramento Chapter’s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upcoming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meetings, please email us your topic.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don’t need to be an expert!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Joubin: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joubin.jabbari@owasp.org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Ryan:  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ryan.kozak@owasp.org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Sacramento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984240" y="3429000"/>
            <a:ext cx="10223280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February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86526" y="1371600"/>
            <a:ext cx="78207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Community Topics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Welcome to 2022!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ZapCon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CI/CD and TeamCity in a nutshell.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PwnCity Walkthrough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70cd17c89_0_48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Happy 2022!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170cd17c89_0_48"/>
          <p:cNvSpPr txBox="1"/>
          <p:nvPr/>
        </p:nvSpPr>
        <p:spPr>
          <a:xfrm>
            <a:off x="686525" y="1371600"/>
            <a:ext cx="99381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Looking to have meetings monthly.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Has been the 4th Thursday of every month @ 6pm.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May evaluate different time/day of week if members would like.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Virtual for the next couple, but we’ll evaluate the potential to have them in person.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70cd17c89_0_203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70cd17c89_0_203"/>
          <p:cNvSpPr txBox="1"/>
          <p:nvPr/>
        </p:nvSpPr>
        <p:spPr>
          <a:xfrm>
            <a:off x="686526" y="1371600"/>
            <a:ext cx="78207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170cd17c89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7650"/>
            <a:ext cx="12192001" cy="6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0cd17c89_0_53"/>
          <p:cNvSpPr txBox="1"/>
          <p:nvPr/>
        </p:nvSpPr>
        <p:spPr>
          <a:xfrm>
            <a:off x="838080" y="636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PwnCity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170cd17c89_0_53"/>
          <p:cNvSpPr txBox="1"/>
          <p:nvPr/>
        </p:nvSpPr>
        <p:spPr>
          <a:xfrm>
            <a:off x="686526" y="1371600"/>
            <a:ext cx="78207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1170cd17c89_0_53"/>
          <p:cNvPicPr preferRelativeResize="0"/>
          <p:nvPr/>
        </p:nvPicPr>
        <p:blipFill rotWithShape="1">
          <a:blip r:embed="rId3">
            <a:alphaModFix/>
          </a:blip>
          <a:srcRect b="15640" l="0" r="0" t="5958"/>
          <a:stretch/>
        </p:blipFill>
        <p:spPr>
          <a:xfrm>
            <a:off x="0" y="1201925"/>
            <a:ext cx="12233448" cy="49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70cd17c89_0_15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CI/CD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70cd17c89_0_15"/>
          <p:cNvSpPr txBox="1"/>
          <p:nvPr/>
        </p:nvSpPr>
        <p:spPr>
          <a:xfrm>
            <a:off x="140826" y="1426850"/>
            <a:ext cx="32508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Code changes are made, and automated build-and-test steps are triggered. The code is then delivered automatically as a part of the CD process.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CI/CD pipeline” refers to the automation that enables incremental code changes from developers’ desktops to be delivered quickly and reliably to production.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-Synopsys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170cd17c8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47" y="1038000"/>
            <a:ext cx="8371676" cy="28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170cd17c89_0_15"/>
          <p:cNvSpPr txBox="1"/>
          <p:nvPr/>
        </p:nvSpPr>
        <p:spPr>
          <a:xfrm>
            <a:off x="3419650" y="4186450"/>
            <a:ext cx="8433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and CD stand for continuous integration &amp; continuous delivery. </a:t>
            </a:r>
            <a:endParaRPr sz="1100"/>
          </a:p>
        </p:txBody>
      </p:sp>
      <p:pic>
        <p:nvPicPr>
          <p:cNvPr id="215" name="Google Shape;215;g1170cd17c8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125" y="5073400"/>
            <a:ext cx="748025" cy="7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170cd17c89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6850" y="5051177"/>
            <a:ext cx="748026" cy="7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170cd17c89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7975" y="5051175"/>
            <a:ext cx="557974" cy="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0cd17c89_0_27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TeamCity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by JetBrains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70cd17c89_0_27"/>
          <p:cNvSpPr txBox="1"/>
          <p:nvPr/>
        </p:nvSpPr>
        <p:spPr>
          <a:xfrm>
            <a:off x="6907650" y="663125"/>
            <a:ext cx="50358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TeamCity is a general-purpose CI/CD solution that allows the most flexibility for all sorts of workflows and development practices. 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-JetBrains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Repo(s)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Server(s)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Agent(s)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1170cd17c8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03275"/>
            <a:ext cx="6430150" cy="391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0cd17c89_0_21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Disclaimer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70cd17c89_0_21"/>
          <p:cNvSpPr txBox="1"/>
          <p:nvPr/>
        </p:nvSpPr>
        <p:spPr>
          <a:xfrm>
            <a:off x="686526" y="1371600"/>
            <a:ext cx="78207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presentation neither advocates for or against the use of TeamCity by JetBrains.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TeamCity is the chosen CI/CD tool for this demonstration of an insecurely configured environment.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presentation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does not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imply any security shortcomings in TeamCity as a product.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2021-03-25T22:44:50Z</dcterms:created>
  <dc:creator>Joubin Jabbari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  <property fmtid="{D5CDD505-2E9C-101B-9397-08002B2CF9AE}" pid="3" name="MMClip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