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IrOWRCVikwRRR12hvno6Jjo3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2bef3c2ac_0_4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32bef3c2ac_0_4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b618f3862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eb618f3862_0_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Please choose an upcoming AppSec Global, and any local regional or chapter events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2bef3c2ac_0_3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2bef3c2ac_0_3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2bef3c2ac_0_1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32bef3c2ac_0_1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2bef3c2ac_0_2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32bef3c2ac_0_2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1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4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6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7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7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8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9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9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9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0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0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0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0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26160" y="2213640"/>
            <a:ext cx="7939800" cy="24303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/>
          <p:nvPr/>
        </p:nvSpPr>
        <p:spPr>
          <a:xfrm>
            <a:off x="9726120" y="3819240"/>
            <a:ext cx="822600" cy="65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84240" y="789120"/>
            <a:ext cx="10223280" cy="22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0" y="5653440"/>
            <a:ext cx="12191760" cy="122832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80600" y="6015240"/>
            <a:ext cx="1649160" cy="5050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8009640" y="6036840"/>
            <a:ext cx="38944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OWASP FOUNDATION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14560" y="6298560"/>
            <a:ext cx="403920" cy="1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152760"/>
            <a:ext cx="12191760" cy="704880"/>
            <a:chOff x="0" y="6152760"/>
            <a:chExt cx="12191760" cy="70488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152760"/>
              <a:ext cx="12191760" cy="70488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38080" y="6311880"/>
              <a:ext cx="35992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254160" y="6283080"/>
            <a:ext cx="11581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joubin.jabbari@owasp.org" TargetMode="External"/><Relationship Id="rId4" Type="http://schemas.openxmlformats.org/officeDocument/2006/relationships/hyperlink" Target="mailto:ryan.kozak@owasp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gretzky/evilginx2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/>
        </p:nvSpPr>
        <p:spPr>
          <a:xfrm>
            <a:off x="3844475" y="5085925"/>
            <a:ext cx="5766600" cy="14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Meeting Starts at 7:05PM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meantime, checkout https://granitecity.io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2bef3c2ac_0_40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</a:rPr>
              <a:t>Modern Phishing with Evilginx2 (Preview)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51" name="Google Shape;251;g232bef3c2ac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32bef3c2ac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50" y="1009049"/>
            <a:ext cx="7582825" cy="92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32bef3c2ac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50" y="2249000"/>
            <a:ext cx="5993773" cy="33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32bef3c2ac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3150" y="3664656"/>
            <a:ext cx="5894251" cy="196306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32bef3c2ac_0_40"/>
          <p:cNvSpPr txBox="1"/>
          <p:nvPr/>
        </p:nvSpPr>
        <p:spPr>
          <a:xfrm>
            <a:off x="6418275" y="2618850"/>
            <a:ext cx="536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Next month we’ll teach you how to phishlet ;)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b618f3862_0_0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Community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eb618f3862_0_0"/>
          <p:cNvSpPr txBox="1"/>
          <p:nvPr/>
        </p:nvSpPr>
        <p:spPr>
          <a:xfrm>
            <a:off x="627825" y="1461700"/>
            <a:ext cx="10515300" cy="4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Meeting: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 17th 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from 7PM-9PM (same location)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for Presentations: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June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July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(same location)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If you’d like to present (or know someone else who would) at the OWASP Sacramento Chapter’s upcoming meetings, please email us your topic.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don’t need to be an expert!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Joubin: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joubin.jabbari@owasp.org</a:t>
            </a:r>
            <a:endParaRPr b="0" i="0" sz="28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Ryan:   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ryan.kozak@owasp.org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/>
        </p:nvSpPr>
        <p:spPr>
          <a:xfrm>
            <a:off x="984240" y="789120"/>
            <a:ext cx="10223280" cy="22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Sacramento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984240" y="3429000"/>
            <a:ext cx="10223280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April 2023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676026" y="1319050"/>
            <a:ext cx="90534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Food &amp; Drinks</a:t>
            </a:r>
            <a:endParaRPr/>
          </a:p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 to the chapter</a:t>
            </a:r>
            <a:endParaRPr/>
          </a:p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Desired outcome from the community</a:t>
            </a:r>
            <a:endParaRPr/>
          </a:p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Months’ Teaser: Modern Phishing with Evilginx2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797133" y="980105"/>
            <a:ext cx="10515600" cy="1385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2000">
              <a:solidFill>
                <a:srgbClr val="5378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at Granite City means you’re part of an engaging, inviting and supportive ecosystem. It means you’re in the company of like-minded and exciting professionals. It means you’ve joined a place to grow your business and be supported in the process.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, logo&#10;&#10;Description automatically generated" id="192" name="Google Shape;1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0948" y="394230"/>
            <a:ext cx="1147919" cy="88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"/>
          <p:cNvSpPr txBox="1"/>
          <p:nvPr/>
        </p:nvSpPr>
        <p:spPr>
          <a:xfrm>
            <a:off x="925350" y="2649234"/>
            <a:ext cx="32140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memberships include: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High-speed &amp; secure wi-fi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to printer/copier/scanner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Invites to exclusive member-only social events and programs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of our community kitchen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Locally roasted craft coffee served hot and ready until 3pm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4447889" y="2649234"/>
            <a:ext cx="321408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 Office &amp; what you’ll get: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24/7 Access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Digital Key Access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hours of free meeting room space per month (Town Hall or Gallery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7970428" y="2649234"/>
            <a:ext cx="3214088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Coworking &amp; what you’ll get: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Part-Time Membership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4 days per month access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Weekdays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8:30am-5pm Monday – Friday access, digital key entry, 2 hours of free meeting space per month (Gallery)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Time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24/7 access, digital key access, 2 hours of free meeting space per month (Gallery)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>
            <p:ph type="title"/>
          </p:nvPr>
        </p:nvSpPr>
        <p:spPr>
          <a:xfrm>
            <a:off x="585428" y="-1"/>
            <a:ext cx="51975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History of the Sacramento Chapter</a:t>
            </a:r>
            <a:endParaRPr b="1"/>
          </a:p>
        </p:txBody>
      </p:sp>
      <p:sp>
        <p:nvSpPr>
          <p:cNvPr id="201" name="Google Shape;201;p5"/>
          <p:cNvSpPr txBox="1"/>
          <p:nvPr/>
        </p:nvSpPr>
        <p:spPr>
          <a:xfrm>
            <a:off x="8544910" y="2091559"/>
            <a:ext cx="16482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discuss, how </a:t>
            </a:r>
            <a:endParaRPr/>
          </a:p>
        </p:txBody>
      </p:sp>
      <p:sp>
        <p:nvSpPr>
          <p:cNvPr id="202" name="Google Shape;202;p5"/>
          <p:cNvSpPr txBox="1"/>
          <p:nvPr>
            <p:ph idx="1" type="subTitle"/>
          </p:nvPr>
        </p:nvSpPr>
        <p:spPr>
          <a:xfrm>
            <a:off x="185725" y="4035351"/>
            <a:ext cx="51180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2023: Meetings lined up for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April, May, June, July, August and September</a:t>
            </a:r>
            <a:endParaRPr/>
          </a:p>
        </p:txBody>
      </p:sp>
      <p:grpSp>
        <p:nvGrpSpPr>
          <p:cNvPr id="203" name="Google Shape;203;p5"/>
          <p:cNvGrpSpPr/>
          <p:nvPr/>
        </p:nvGrpSpPr>
        <p:grpSpPr>
          <a:xfrm>
            <a:off x="6525628" y="662543"/>
            <a:ext cx="4828172" cy="5385643"/>
            <a:chOff x="0" y="133155"/>
            <a:chExt cx="4828172" cy="5385643"/>
          </a:xfrm>
        </p:grpSpPr>
        <p:sp>
          <p:nvSpPr>
            <p:cNvPr id="204" name="Google Shape;204;p5"/>
            <p:cNvSpPr/>
            <p:nvPr/>
          </p:nvSpPr>
          <p:spPr>
            <a:xfrm>
              <a:off x="0" y="133155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35268" y="168423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Chapter Started - 2010?</a:t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0" y="910350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55BAC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 txBox="1"/>
            <p:nvPr/>
          </p:nvSpPr>
          <p:spPr>
            <a:xfrm>
              <a:off x="35268" y="945618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Chapter with some attendance </a:t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0" y="1687545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50C9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 txBox="1"/>
            <p:nvPr/>
          </p:nvSpPr>
          <p:spPr>
            <a:xfrm>
              <a:off x="35268" y="1722813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Chapter died out and leaders were non-responsive - 2014?</a:t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0" y="2464740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4CC38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 txBox="1"/>
            <p:nvPr/>
          </p:nvSpPr>
          <p:spPr>
            <a:xfrm>
              <a:off x="35268" y="2500008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rebooted the chapter - 2019</a:t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0" y="3241934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48BD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 txBox="1"/>
            <p:nvPr/>
          </p:nvSpPr>
          <p:spPr>
            <a:xfrm>
              <a:off x="35268" y="3277202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were doing okay… ish</a:t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0" y="4019129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4FB54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 txBox="1"/>
            <p:nvPr/>
          </p:nvSpPr>
          <p:spPr>
            <a:xfrm>
              <a:off x="35268" y="4054397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COVID - 2020</a:t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0" y="4796324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 txBox="1"/>
            <p:nvPr/>
          </p:nvSpPr>
          <p:spPr>
            <a:xfrm>
              <a:off x="35268" y="4831592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Now 🡪 Let’s do better this time</a:t>
              </a:r>
              <a:endParaRPr/>
            </a:p>
          </p:txBody>
        </p:sp>
      </p:grpSp>
      <p:pic>
        <p:nvPicPr>
          <p:cNvPr id="218" name="Google Shape;2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00" y="875600"/>
            <a:ext cx="3366300" cy="30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2bef3c2ac_0_32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OWASP </a:t>
            </a:r>
            <a:r>
              <a:rPr b="1" lang="en-US">
                <a:solidFill>
                  <a:schemeClr val="dk1"/>
                </a:solidFill>
              </a:rPr>
              <a:t>Sacramento Chapter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32bef3c2ac_0_32"/>
          <p:cNvSpPr txBox="1"/>
          <p:nvPr>
            <p:ph idx="1" type="subTitle"/>
          </p:nvPr>
        </p:nvSpPr>
        <p:spPr>
          <a:xfrm>
            <a:off x="838075" y="1801448"/>
            <a:ext cx="10515300" cy="35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Let’s discuss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How can we make this chapter better?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What are our members looking to get out of this group?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Modern Phishing with Evilginx2 (Preview)</a:t>
            </a:r>
            <a:endParaRPr b="1"/>
          </a:p>
        </p:txBody>
      </p:sp>
      <p:sp>
        <p:nvSpPr>
          <p:cNvPr id="230" name="Google Shape;230;p6"/>
          <p:cNvSpPr txBox="1"/>
          <p:nvPr>
            <p:ph idx="1" type="subTitle"/>
          </p:nvPr>
        </p:nvSpPr>
        <p:spPr>
          <a:xfrm>
            <a:off x="838080" y="1253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</a:rPr>
              <a:t>evilginx2</a:t>
            </a:r>
            <a:r>
              <a:rPr lang="en-US">
                <a:solidFill>
                  <a:schemeClr val="dk1"/>
                </a:solidFill>
              </a:rPr>
              <a:t> is a man-in-the-middle attack framework used for phishing login credentials along with session cookies, which in turn allows to bypass 2-factor authentication protection.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Custom version of nginx HTTP server to provide man-in-the-middle functionality to act as a proxy between a browser and phished website.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Implements its own HTTP and DNS server.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Utilizes LetsEncrypt for TLS certs.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Does contain known signatures for Blue Teams.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FIDO2 will protect you as it’s domain specific.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Operationalizing it takes creativity, speed, and contains many other small nuances (next month). 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GitHub Project: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https://github.com/kgretzky/evilginx2</a:t>
            </a:r>
            <a:endParaRPr/>
          </a:p>
        </p:txBody>
      </p:sp>
      <p:pic>
        <p:nvPicPr>
          <p:cNvPr id="231" name="Google Shape;23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2bef3c2ac_0_16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Modern Phishing with Evilginx2 (Preview)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32bef3c2ac_0_16"/>
          <p:cNvSpPr txBox="1"/>
          <p:nvPr>
            <p:ph idx="1" type="subTitle"/>
          </p:nvPr>
        </p:nvSpPr>
        <p:spPr>
          <a:xfrm>
            <a:off x="238700" y="1858775"/>
            <a:ext cx="35805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/>
              <a:t>Lures can be….</a:t>
            </a:r>
            <a:endParaRPr sz="2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Placed on creative TLDs.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Emailed to victims directly.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Presented via DNS Spoofing.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QR codes, etc…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8" name="Google Shape;238;g232bef3c2a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750" y="1858775"/>
            <a:ext cx="7814099" cy="37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32bef3c2ac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2bef3c2ac_0_25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Modern Phishing with Evilginx2</a:t>
            </a:r>
            <a:endParaRPr/>
          </a:p>
        </p:txBody>
      </p:sp>
      <p:sp>
        <p:nvSpPr>
          <p:cNvPr id="245" name="Google Shape;245;g232bef3c2ac_0_25"/>
          <p:cNvSpPr txBox="1"/>
          <p:nvPr>
            <p:ph idx="1" type="subTitle"/>
          </p:nvPr>
        </p:nvSpPr>
        <p:spPr>
          <a:xfrm>
            <a:off x="838080" y="125352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 (preview?)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2021-03-25T22:44:50Z</dcterms:created>
  <dc:creator>Joubin Jabbari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0x010100F57D50674ECA7045A28F7B790FC42FAC</vt:lpwstr>
  </property>
  <property fmtid="{D5CDD505-2E9C-101B-9397-08002B2CF9AE}" pid="3" name="MMClips">
    <vt:i4>1</vt:i4>
  </property>
  <property fmtid="{D5CDD505-2E9C-101B-9397-08002B2CF9AE}" pid="4" name="PresentationFormat">
    <vt:lpwstr>Widescreen</vt:lpwstr>
  </property>
  <property fmtid="{D5CDD505-2E9C-101B-9397-08002B2CF9AE}" pid="5" name="Slides">
    <vt:i4>16</vt:i4>
  </property>
</Properties>
</file>