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7B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autoAdjust="0"/>
    <p:restoredTop sz="94660"/>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94D61-6CA4-4B34-9404-0854DF1A93BE}"/>
              </a:ext>
            </a:extLst>
          </p:cNvPr>
          <p:cNvSpPr>
            <a:spLocks noGrp="1"/>
          </p:cNvSpPr>
          <p:nvPr>
            <p:ph type="ctrTitle"/>
          </p:nvPr>
        </p:nvSpPr>
        <p:spPr>
          <a:xfrm>
            <a:off x="984142" y="788961"/>
            <a:ext cx="10223715" cy="2281238"/>
          </a:xfrm>
        </p:spPr>
        <p:txBody>
          <a:bodyPr anchor="b"/>
          <a:lstStyle>
            <a:lvl1pPr algn="ctr">
              <a:defRPr sz="6000" b="1"/>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9C2A457-DB50-4BF4-9CD1-7154485A9D5D}"/>
              </a:ext>
            </a:extLst>
          </p:cNvPr>
          <p:cNvSpPr>
            <a:spLocks noGrp="1"/>
          </p:cNvSpPr>
          <p:nvPr>
            <p:ph type="subTitle" idx="1"/>
          </p:nvPr>
        </p:nvSpPr>
        <p:spPr>
          <a:xfrm>
            <a:off x="984142" y="3429000"/>
            <a:ext cx="10223715" cy="136207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EEFFFCD7-E848-4709-9D7C-4AA0C98FF6F9}"/>
              </a:ext>
            </a:extLst>
          </p:cNvPr>
          <p:cNvSpPr/>
          <p:nvPr userDrawn="1"/>
        </p:nvSpPr>
        <p:spPr>
          <a:xfrm>
            <a:off x="0" y="5653488"/>
            <a:ext cx="12192000" cy="1228725"/>
          </a:xfrm>
          <a:prstGeom prst="rect">
            <a:avLst/>
          </a:prstGeom>
          <a:solidFill>
            <a:srgbClr val="1D7B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C47F82B7-A8C4-4820-92A1-F7B0FE863AAF}"/>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480447" y="6015174"/>
            <a:ext cx="1649665" cy="505353"/>
          </a:xfrm>
          <a:prstGeom prst="rect">
            <a:avLst/>
          </a:prstGeom>
        </p:spPr>
      </p:pic>
      <p:sp>
        <p:nvSpPr>
          <p:cNvPr id="14" name="TextBox 13">
            <a:extLst>
              <a:ext uri="{FF2B5EF4-FFF2-40B4-BE49-F238E27FC236}">
                <a16:creationId xmlns:a16="http://schemas.microsoft.com/office/drawing/2014/main" id="{ABF502E6-0387-4608-9044-157719EB23DF}"/>
              </a:ext>
            </a:extLst>
          </p:cNvPr>
          <p:cNvSpPr txBox="1"/>
          <p:nvPr userDrawn="1"/>
        </p:nvSpPr>
        <p:spPr>
          <a:xfrm>
            <a:off x="8009467" y="6037018"/>
            <a:ext cx="3894666" cy="461665"/>
          </a:xfrm>
          <a:prstGeom prst="rect">
            <a:avLst/>
          </a:prstGeom>
          <a:noFill/>
        </p:spPr>
        <p:txBody>
          <a:bodyPr wrap="square" rtlCol="0">
            <a:spAutoFit/>
          </a:bodyPr>
          <a:lstStyle/>
          <a:p>
            <a:pPr algn="r"/>
            <a:r>
              <a:rPr lang="en-US" sz="2400" b="1" dirty="0">
                <a:solidFill>
                  <a:schemeClr val="bg1"/>
                </a:solidFill>
              </a:rPr>
              <a:t>OWASP FOUNDATION</a:t>
            </a:r>
          </a:p>
        </p:txBody>
      </p:sp>
      <p:sp>
        <p:nvSpPr>
          <p:cNvPr id="4" name="TextBox 3">
            <a:extLst>
              <a:ext uri="{FF2B5EF4-FFF2-40B4-BE49-F238E27FC236}">
                <a16:creationId xmlns:a16="http://schemas.microsoft.com/office/drawing/2014/main" id="{4E6D9323-0C47-4AB4-B5D5-7A4170AEBB14}"/>
              </a:ext>
            </a:extLst>
          </p:cNvPr>
          <p:cNvSpPr txBox="1"/>
          <p:nvPr userDrawn="1"/>
        </p:nvSpPr>
        <p:spPr>
          <a:xfrm>
            <a:off x="2014393" y="6298628"/>
            <a:ext cx="404342" cy="200055"/>
          </a:xfrm>
          <a:prstGeom prst="rect">
            <a:avLst/>
          </a:prstGeom>
          <a:noFill/>
        </p:spPr>
        <p:txBody>
          <a:bodyPr wrap="square" rtlCol="0">
            <a:spAutoFit/>
          </a:bodyPr>
          <a:lstStyle/>
          <a:p>
            <a:r>
              <a:rPr lang="en-US" sz="700" dirty="0">
                <a:solidFill>
                  <a:schemeClr val="bg1"/>
                </a:solidFill>
              </a:rPr>
              <a:t>TM</a:t>
            </a:r>
          </a:p>
        </p:txBody>
      </p:sp>
    </p:spTree>
    <p:extLst>
      <p:ext uri="{BB962C8B-B14F-4D97-AF65-F5344CB8AC3E}">
        <p14:creationId xmlns:p14="http://schemas.microsoft.com/office/powerpoint/2010/main" val="408720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93A27-377A-4135-A5DA-407981DF4A5E}"/>
              </a:ext>
            </a:extLst>
          </p:cNvPr>
          <p:cNvSpPr>
            <a:spLocks noGrp="1"/>
          </p:cNvSpPr>
          <p:nvPr>
            <p:ph type="title"/>
          </p:nvPr>
        </p:nvSpPr>
        <p:spPr/>
        <p:txBody>
          <a:bodyPr/>
          <a:lstStyle>
            <a:lvl1pPr>
              <a:defRPr b="1" i="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9122D9E-F335-42AE-8A5D-14DA2A7CFAA2}"/>
              </a:ext>
            </a:extLst>
          </p:cNvPr>
          <p:cNvSpPr>
            <a:spLocks noGrp="1"/>
          </p:cNvSpPr>
          <p:nvPr>
            <p:ph idx="1"/>
          </p:nvPr>
        </p:nvSpPr>
        <p:spPr>
          <a:xfrm>
            <a:off x="838200" y="1801412"/>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DC57B2D3-4B47-45B6-91CC-25984082E0E3}"/>
              </a:ext>
            </a:extLst>
          </p:cNvPr>
          <p:cNvSpPr>
            <a:spLocks noGrp="1"/>
          </p:cNvSpPr>
          <p:nvPr>
            <p:ph type="sldNum" sz="quarter" idx="12"/>
          </p:nvPr>
        </p:nvSpPr>
        <p:spPr/>
        <p:txBody>
          <a:bodyPr/>
          <a:lstStyle>
            <a:lvl1pPr>
              <a:defRPr baseline="0">
                <a:solidFill>
                  <a:schemeClr val="bg1"/>
                </a:solidFill>
              </a:defRPr>
            </a:lvl1pPr>
          </a:lstStyle>
          <a:p>
            <a:fld id="{A874ECA5-7111-45D8-9F9E-96FBB78EE398}" type="slidenum">
              <a:rPr lang="en-US" smtClean="0"/>
              <a:pPr/>
              <a:t>‹#›</a:t>
            </a:fld>
            <a:endParaRPr lang="en-US" dirty="0"/>
          </a:p>
        </p:txBody>
      </p:sp>
      <p:grpSp>
        <p:nvGrpSpPr>
          <p:cNvPr id="4" name="Group 3">
            <a:extLst>
              <a:ext uri="{FF2B5EF4-FFF2-40B4-BE49-F238E27FC236}">
                <a16:creationId xmlns:a16="http://schemas.microsoft.com/office/drawing/2014/main" id="{F8D12CD7-F62F-4C58-B585-1EE798303CA6}"/>
              </a:ext>
            </a:extLst>
          </p:cNvPr>
          <p:cNvGrpSpPr/>
          <p:nvPr userDrawn="1"/>
        </p:nvGrpSpPr>
        <p:grpSpPr>
          <a:xfrm>
            <a:off x="0" y="6152750"/>
            <a:ext cx="12192000" cy="705250"/>
            <a:chOff x="0" y="6152750"/>
            <a:chExt cx="12192000" cy="705250"/>
          </a:xfrm>
        </p:grpSpPr>
        <p:sp>
          <p:nvSpPr>
            <p:cNvPr id="8" name="Rectangle 7">
              <a:extLst>
                <a:ext uri="{FF2B5EF4-FFF2-40B4-BE49-F238E27FC236}">
                  <a16:creationId xmlns:a16="http://schemas.microsoft.com/office/drawing/2014/main" id="{4342564B-4C7A-483A-A668-F20830BD6E92}"/>
                </a:ext>
              </a:extLst>
            </p:cNvPr>
            <p:cNvSpPr/>
            <p:nvPr userDrawn="1"/>
          </p:nvSpPr>
          <p:spPr>
            <a:xfrm>
              <a:off x="0" y="6152750"/>
              <a:ext cx="12192000" cy="705250"/>
            </a:xfrm>
            <a:prstGeom prst="rect">
              <a:avLst/>
            </a:prstGeom>
            <a:solidFill>
              <a:srgbClr val="1D7B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157F1D6-B80A-4336-ACAC-9394888C91E0}"/>
                </a:ext>
              </a:extLst>
            </p:cNvPr>
            <p:cNvSpPr txBox="1"/>
            <p:nvPr userDrawn="1"/>
          </p:nvSpPr>
          <p:spPr>
            <a:xfrm>
              <a:off x="838200" y="6311900"/>
              <a:ext cx="3599812" cy="369332"/>
            </a:xfrm>
            <a:prstGeom prst="rect">
              <a:avLst/>
            </a:prstGeom>
            <a:noFill/>
          </p:spPr>
          <p:txBody>
            <a:bodyPr wrap="square" rtlCol="0">
              <a:spAutoFit/>
            </a:bodyPr>
            <a:lstStyle/>
            <a:p>
              <a:pPr algn="l"/>
              <a:r>
                <a:rPr lang="en-US" sz="1800" b="1" baseline="0" dirty="0">
                  <a:solidFill>
                    <a:schemeClr val="bg1"/>
                  </a:solidFill>
                </a:rPr>
                <a:t>OWASP FOUNDATION</a:t>
              </a:r>
            </a:p>
          </p:txBody>
        </p:sp>
      </p:grpSp>
      <p:sp>
        <p:nvSpPr>
          <p:cNvPr id="10" name="TextBox 9">
            <a:extLst>
              <a:ext uri="{FF2B5EF4-FFF2-40B4-BE49-F238E27FC236}">
                <a16:creationId xmlns:a16="http://schemas.microsoft.com/office/drawing/2014/main" id="{AAB8A96F-4549-4136-B871-1E9875F5DBD7}"/>
              </a:ext>
            </a:extLst>
          </p:cNvPr>
          <p:cNvSpPr txBox="1"/>
          <p:nvPr userDrawn="1"/>
        </p:nvSpPr>
        <p:spPr>
          <a:xfrm>
            <a:off x="254000" y="6283021"/>
            <a:ext cx="11582400" cy="369332"/>
          </a:xfrm>
          <a:prstGeom prst="rect">
            <a:avLst/>
          </a:prstGeom>
          <a:noFill/>
        </p:spPr>
        <p:txBody>
          <a:bodyPr wrap="square" rtlCol="0">
            <a:spAutoFit/>
          </a:bodyPr>
          <a:lstStyle/>
          <a:p>
            <a:pPr algn="ctr"/>
            <a:r>
              <a:rPr lang="en-US" dirty="0">
                <a:solidFill>
                  <a:schemeClr val="bg1"/>
                </a:solidFill>
              </a:rPr>
              <a:t>owasp.org</a:t>
            </a:r>
          </a:p>
        </p:txBody>
      </p:sp>
    </p:spTree>
    <p:extLst>
      <p:ext uri="{BB962C8B-B14F-4D97-AF65-F5344CB8AC3E}">
        <p14:creationId xmlns:p14="http://schemas.microsoft.com/office/powerpoint/2010/main" val="3019478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with Call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93A27-377A-4135-A5DA-407981DF4A5E}"/>
              </a:ext>
            </a:extLst>
          </p:cNvPr>
          <p:cNvSpPr>
            <a:spLocks noGrp="1"/>
          </p:cNvSpPr>
          <p:nvPr>
            <p:ph type="title"/>
          </p:nvPr>
        </p:nvSpPr>
        <p:spPr/>
        <p:txBody>
          <a:bodyPr/>
          <a:lstStyle>
            <a:lvl1pPr>
              <a:defRPr b="1" i="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9122D9E-F335-42AE-8A5D-14DA2A7CFA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DC57B2D3-4B47-45B6-91CC-25984082E0E3}"/>
              </a:ext>
            </a:extLst>
          </p:cNvPr>
          <p:cNvSpPr>
            <a:spLocks noGrp="1"/>
          </p:cNvSpPr>
          <p:nvPr>
            <p:ph type="sldNum" sz="quarter" idx="12"/>
          </p:nvPr>
        </p:nvSpPr>
        <p:spPr/>
        <p:txBody>
          <a:bodyPr/>
          <a:lstStyle>
            <a:lvl1pPr>
              <a:defRPr baseline="0">
                <a:solidFill>
                  <a:schemeClr val="bg1"/>
                </a:solidFill>
              </a:defRPr>
            </a:lvl1pPr>
          </a:lstStyle>
          <a:p>
            <a:fld id="{A874ECA5-7111-45D8-9F9E-96FBB78EE398}" type="slidenum">
              <a:rPr lang="en-US" smtClean="0"/>
              <a:pPr/>
              <a:t>‹#›</a:t>
            </a:fld>
            <a:endParaRPr lang="en-US" dirty="0"/>
          </a:p>
        </p:txBody>
      </p:sp>
      <p:grpSp>
        <p:nvGrpSpPr>
          <p:cNvPr id="4" name="Group 3">
            <a:extLst>
              <a:ext uri="{FF2B5EF4-FFF2-40B4-BE49-F238E27FC236}">
                <a16:creationId xmlns:a16="http://schemas.microsoft.com/office/drawing/2014/main" id="{F8D12CD7-F62F-4C58-B585-1EE798303CA6}"/>
              </a:ext>
            </a:extLst>
          </p:cNvPr>
          <p:cNvGrpSpPr/>
          <p:nvPr userDrawn="1"/>
        </p:nvGrpSpPr>
        <p:grpSpPr>
          <a:xfrm>
            <a:off x="0" y="6152750"/>
            <a:ext cx="12192000" cy="705250"/>
            <a:chOff x="0" y="6152750"/>
            <a:chExt cx="12192000" cy="705250"/>
          </a:xfrm>
        </p:grpSpPr>
        <p:sp>
          <p:nvSpPr>
            <p:cNvPr id="8" name="Rectangle 7">
              <a:extLst>
                <a:ext uri="{FF2B5EF4-FFF2-40B4-BE49-F238E27FC236}">
                  <a16:creationId xmlns:a16="http://schemas.microsoft.com/office/drawing/2014/main" id="{4342564B-4C7A-483A-A668-F20830BD6E92}"/>
                </a:ext>
              </a:extLst>
            </p:cNvPr>
            <p:cNvSpPr/>
            <p:nvPr userDrawn="1"/>
          </p:nvSpPr>
          <p:spPr>
            <a:xfrm>
              <a:off x="0" y="6152750"/>
              <a:ext cx="12192000" cy="705250"/>
            </a:xfrm>
            <a:prstGeom prst="rect">
              <a:avLst/>
            </a:prstGeom>
            <a:solidFill>
              <a:srgbClr val="1D7B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157F1D6-B80A-4336-ACAC-9394888C91E0}"/>
                </a:ext>
              </a:extLst>
            </p:cNvPr>
            <p:cNvSpPr txBox="1"/>
            <p:nvPr userDrawn="1"/>
          </p:nvSpPr>
          <p:spPr>
            <a:xfrm>
              <a:off x="838200" y="6311900"/>
              <a:ext cx="3599812" cy="369332"/>
            </a:xfrm>
            <a:prstGeom prst="rect">
              <a:avLst/>
            </a:prstGeom>
            <a:noFill/>
          </p:spPr>
          <p:txBody>
            <a:bodyPr wrap="square" rtlCol="0">
              <a:spAutoFit/>
            </a:bodyPr>
            <a:lstStyle/>
            <a:p>
              <a:pPr algn="l"/>
              <a:r>
                <a:rPr lang="en-US" sz="1800" b="1" baseline="0" dirty="0">
                  <a:solidFill>
                    <a:schemeClr val="bg1"/>
                  </a:solidFill>
                </a:rPr>
                <a:t>OWASP FOUNDATION</a:t>
              </a:r>
            </a:p>
          </p:txBody>
        </p:sp>
      </p:grpSp>
      <p:sp>
        <p:nvSpPr>
          <p:cNvPr id="5" name="TextBox 4">
            <a:extLst>
              <a:ext uri="{FF2B5EF4-FFF2-40B4-BE49-F238E27FC236}">
                <a16:creationId xmlns:a16="http://schemas.microsoft.com/office/drawing/2014/main" id="{21BAD327-69D5-4FA4-AC0A-FAA34D332664}"/>
              </a:ext>
            </a:extLst>
          </p:cNvPr>
          <p:cNvSpPr txBox="1"/>
          <p:nvPr userDrawn="1"/>
        </p:nvSpPr>
        <p:spPr>
          <a:xfrm>
            <a:off x="8358809" y="3428999"/>
            <a:ext cx="2994992" cy="2246769"/>
          </a:xfrm>
          <a:prstGeom prst="rect">
            <a:avLst/>
          </a:prstGeom>
          <a:noFill/>
        </p:spPr>
        <p:txBody>
          <a:bodyPr wrap="square" rtlCol="0">
            <a:spAutoFit/>
          </a:bodyPr>
          <a:lstStyle/>
          <a:p>
            <a:r>
              <a:rPr lang="en-US" sz="2800" dirty="0">
                <a:solidFill>
                  <a:schemeClr val="bg1">
                    <a:lumMod val="50000"/>
                  </a:schemeClr>
                </a:solidFill>
                <a:latin typeface="+mn-lt"/>
              </a:rPr>
              <a:t>“Sample call out quote design for highlighting a particular point in your bullets”</a:t>
            </a:r>
          </a:p>
        </p:txBody>
      </p:sp>
      <p:sp>
        <p:nvSpPr>
          <p:cNvPr id="7" name="Rectangle: Diagonal Corners Snipped 6">
            <a:extLst>
              <a:ext uri="{FF2B5EF4-FFF2-40B4-BE49-F238E27FC236}">
                <a16:creationId xmlns:a16="http://schemas.microsoft.com/office/drawing/2014/main" id="{76F457E5-1AE9-4227-8F29-03F23B322298}"/>
              </a:ext>
            </a:extLst>
          </p:cNvPr>
          <p:cNvSpPr/>
          <p:nvPr userDrawn="1"/>
        </p:nvSpPr>
        <p:spPr>
          <a:xfrm>
            <a:off x="8001000" y="3428999"/>
            <a:ext cx="149087" cy="2166731"/>
          </a:xfrm>
          <a:prstGeom prst="snip2DiagRect">
            <a:avLst>
              <a:gd name="adj1" fmla="val 50000"/>
              <a:gd name="adj2" fmla="val 4630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61D3F8D-CB46-4681-8BC3-1C2EA092A60A}"/>
              </a:ext>
            </a:extLst>
          </p:cNvPr>
          <p:cNvSpPr txBox="1"/>
          <p:nvPr userDrawn="1"/>
        </p:nvSpPr>
        <p:spPr>
          <a:xfrm>
            <a:off x="254000" y="6283021"/>
            <a:ext cx="11582400" cy="369332"/>
          </a:xfrm>
          <a:prstGeom prst="rect">
            <a:avLst/>
          </a:prstGeom>
          <a:noFill/>
        </p:spPr>
        <p:txBody>
          <a:bodyPr wrap="square" rtlCol="0">
            <a:spAutoFit/>
          </a:bodyPr>
          <a:lstStyle/>
          <a:p>
            <a:pPr algn="ctr"/>
            <a:r>
              <a:rPr lang="en-US" dirty="0">
                <a:solidFill>
                  <a:schemeClr val="bg1"/>
                </a:solidFill>
              </a:rPr>
              <a:t>owasp.org</a:t>
            </a:r>
          </a:p>
        </p:txBody>
      </p:sp>
    </p:spTree>
    <p:extLst>
      <p:ext uri="{BB962C8B-B14F-4D97-AF65-F5344CB8AC3E}">
        <p14:creationId xmlns:p14="http://schemas.microsoft.com/office/powerpoint/2010/main" val="2435308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D1A5176-211A-4FEB-912F-775F52466A6D}"/>
              </a:ext>
            </a:extLst>
          </p:cNvPr>
          <p:cNvGrpSpPr/>
          <p:nvPr userDrawn="1"/>
        </p:nvGrpSpPr>
        <p:grpSpPr>
          <a:xfrm>
            <a:off x="0" y="6152750"/>
            <a:ext cx="12192000" cy="705250"/>
            <a:chOff x="0" y="6152750"/>
            <a:chExt cx="12192000" cy="705250"/>
          </a:xfrm>
        </p:grpSpPr>
        <p:sp>
          <p:nvSpPr>
            <p:cNvPr id="9" name="Rectangle 8">
              <a:extLst>
                <a:ext uri="{FF2B5EF4-FFF2-40B4-BE49-F238E27FC236}">
                  <a16:creationId xmlns:a16="http://schemas.microsoft.com/office/drawing/2014/main" id="{CCB5C7AA-81A5-482F-A56C-83B50A218DFE}"/>
                </a:ext>
              </a:extLst>
            </p:cNvPr>
            <p:cNvSpPr/>
            <p:nvPr userDrawn="1"/>
          </p:nvSpPr>
          <p:spPr>
            <a:xfrm>
              <a:off x="0" y="6152750"/>
              <a:ext cx="12192000" cy="705250"/>
            </a:xfrm>
            <a:prstGeom prst="rect">
              <a:avLst/>
            </a:prstGeom>
            <a:solidFill>
              <a:srgbClr val="1D7B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186B665-28BF-4954-ADDA-8F4B12F95640}"/>
                </a:ext>
              </a:extLst>
            </p:cNvPr>
            <p:cNvSpPr txBox="1"/>
            <p:nvPr userDrawn="1"/>
          </p:nvSpPr>
          <p:spPr>
            <a:xfrm>
              <a:off x="838200" y="6311900"/>
              <a:ext cx="3599812" cy="369332"/>
            </a:xfrm>
            <a:prstGeom prst="rect">
              <a:avLst/>
            </a:prstGeom>
            <a:noFill/>
          </p:spPr>
          <p:txBody>
            <a:bodyPr wrap="square" rtlCol="0">
              <a:spAutoFit/>
            </a:bodyPr>
            <a:lstStyle/>
            <a:p>
              <a:pPr algn="l"/>
              <a:r>
                <a:rPr lang="en-US" sz="1800" b="1" baseline="0" dirty="0">
                  <a:solidFill>
                    <a:schemeClr val="bg1"/>
                  </a:solidFill>
                </a:rPr>
                <a:t>OWASP FOUNDATION</a:t>
              </a:r>
            </a:p>
          </p:txBody>
        </p:sp>
      </p:grpSp>
      <p:sp>
        <p:nvSpPr>
          <p:cNvPr id="2" name="Title 1">
            <a:extLst>
              <a:ext uri="{FF2B5EF4-FFF2-40B4-BE49-F238E27FC236}">
                <a16:creationId xmlns:a16="http://schemas.microsoft.com/office/drawing/2014/main" id="{085F84AD-67D6-4C74-8017-543FD39F0D22}"/>
              </a:ext>
            </a:extLst>
          </p:cNvPr>
          <p:cNvSpPr>
            <a:spLocks noGrp="1"/>
          </p:cNvSpPr>
          <p:nvPr>
            <p:ph type="title"/>
          </p:nvPr>
        </p:nvSpPr>
        <p:spPr/>
        <p:txBody>
          <a:bodyPr/>
          <a:lstStyle>
            <a:lvl1pPr>
              <a:defRPr b="1"/>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1EC5A9-8924-4015-96CE-EA6A7505BC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E616F1-48AA-4BB8-B512-FCE36B13DE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9F1AFC87-4037-47AF-8E07-F7B37B8666BC}"/>
              </a:ext>
            </a:extLst>
          </p:cNvPr>
          <p:cNvSpPr>
            <a:spLocks noGrp="1"/>
          </p:cNvSpPr>
          <p:nvPr>
            <p:ph type="sldNum" sz="quarter" idx="12"/>
          </p:nvPr>
        </p:nvSpPr>
        <p:spPr/>
        <p:txBody>
          <a:bodyPr/>
          <a:lstStyle>
            <a:lvl1pPr>
              <a:defRPr>
                <a:solidFill>
                  <a:schemeClr val="bg1"/>
                </a:solidFill>
              </a:defRPr>
            </a:lvl1pPr>
          </a:lstStyle>
          <a:p>
            <a:fld id="{A874ECA5-7111-45D8-9F9E-96FBB78EE398}" type="slidenum">
              <a:rPr lang="en-US" smtClean="0"/>
              <a:pPr/>
              <a:t>‹#›</a:t>
            </a:fld>
            <a:endParaRPr lang="en-US" dirty="0"/>
          </a:p>
        </p:txBody>
      </p:sp>
      <p:sp>
        <p:nvSpPr>
          <p:cNvPr id="12" name="TextBox 11">
            <a:extLst>
              <a:ext uri="{FF2B5EF4-FFF2-40B4-BE49-F238E27FC236}">
                <a16:creationId xmlns:a16="http://schemas.microsoft.com/office/drawing/2014/main" id="{21019BB9-01D0-4EDC-A0C9-048C2B93AC96}"/>
              </a:ext>
            </a:extLst>
          </p:cNvPr>
          <p:cNvSpPr txBox="1"/>
          <p:nvPr userDrawn="1"/>
        </p:nvSpPr>
        <p:spPr>
          <a:xfrm>
            <a:off x="254000" y="6283021"/>
            <a:ext cx="11582400" cy="369332"/>
          </a:xfrm>
          <a:prstGeom prst="rect">
            <a:avLst/>
          </a:prstGeom>
          <a:noFill/>
        </p:spPr>
        <p:txBody>
          <a:bodyPr wrap="square" rtlCol="0">
            <a:spAutoFit/>
          </a:bodyPr>
          <a:lstStyle/>
          <a:p>
            <a:pPr algn="ctr"/>
            <a:r>
              <a:rPr lang="en-US" dirty="0">
                <a:solidFill>
                  <a:schemeClr val="bg1"/>
                </a:solidFill>
              </a:rPr>
              <a:t>owasp.org</a:t>
            </a:r>
          </a:p>
        </p:txBody>
      </p:sp>
    </p:spTree>
    <p:extLst>
      <p:ext uri="{BB962C8B-B14F-4D97-AF65-F5344CB8AC3E}">
        <p14:creationId xmlns:p14="http://schemas.microsoft.com/office/powerpoint/2010/main" val="187554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1EE7855-AF2B-436F-BBAF-EF2E8E5CA468}"/>
              </a:ext>
            </a:extLst>
          </p:cNvPr>
          <p:cNvGrpSpPr/>
          <p:nvPr userDrawn="1"/>
        </p:nvGrpSpPr>
        <p:grpSpPr>
          <a:xfrm>
            <a:off x="0" y="6152750"/>
            <a:ext cx="12192000" cy="705250"/>
            <a:chOff x="0" y="6152750"/>
            <a:chExt cx="12192000" cy="705250"/>
          </a:xfrm>
        </p:grpSpPr>
        <p:sp>
          <p:nvSpPr>
            <p:cNvPr id="11" name="Rectangle 10">
              <a:extLst>
                <a:ext uri="{FF2B5EF4-FFF2-40B4-BE49-F238E27FC236}">
                  <a16:creationId xmlns:a16="http://schemas.microsoft.com/office/drawing/2014/main" id="{83ACF2D7-CD04-4EA5-93A1-19D0F3BB2B8A}"/>
                </a:ext>
              </a:extLst>
            </p:cNvPr>
            <p:cNvSpPr/>
            <p:nvPr userDrawn="1"/>
          </p:nvSpPr>
          <p:spPr>
            <a:xfrm>
              <a:off x="0" y="6152750"/>
              <a:ext cx="12192000" cy="705250"/>
            </a:xfrm>
            <a:prstGeom prst="rect">
              <a:avLst/>
            </a:prstGeom>
            <a:solidFill>
              <a:srgbClr val="1D7B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20691C1-16E9-4E12-B013-2CE3C0F28E0C}"/>
                </a:ext>
              </a:extLst>
            </p:cNvPr>
            <p:cNvSpPr txBox="1"/>
            <p:nvPr userDrawn="1"/>
          </p:nvSpPr>
          <p:spPr>
            <a:xfrm>
              <a:off x="838200" y="6311900"/>
              <a:ext cx="3599812" cy="369332"/>
            </a:xfrm>
            <a:prstGeom prst="rect">
              <a:avLst/>
            </a:prstGeom>
            <a:noFill/>
          </p:spPr>
          <p:txBody>
            <a:bodyPr wrap="square" rtlCol="0">
              <a:spAutoFit/>
            </a:bodyPr>
            <a:lstStyle/>
            <a:p>
              <a:pPr algn="l"/>
              <a:r>
                <a:rPr lang="en-US" sz="1800" b="1" baseline="0" dirty="0">
                  <a:solidFill>
                    <a:schemeClr val="bg1"/>
                  </a:solidFill>
                </a:rPr>
                <a:t>OWASP FOUNDATION</a:t>
              </a:r>
            </a:p>
          </p:txBody>
        </p:sp>
      </p:grpSp>
      <p:sp>
        <p:nvSpPr>
          <p:cNvPr id="2" name="Title 1">
            <a:extLst>
              <a:ext uri="{FF2B5EF4-FFF2-40B4-BE49-F238E27FC236}">
                <a16:creationId xmlns:a16="http://schemas.microsoft.com/office/drawing/2014/main" id="{327AEC69-331C-4D16-89DD-9EA885D504CB}"/>
              </a:ext>
            </a:extLst>
          </p:cNvPr>
          <p:cNvSpPr>
            <a:spLocks noGrp="1"/>
          </p:cNvSpPr>
          <p:nvPr>
            <p:ph type="title"/>
          </p:nvPr>
        </p:nvSpPr>
        <p:spPr>
          <a:xfrm>
            <a:off x="839788" y="365125"/>
            <a:ext cx="10515600" cy="1325563"/>
          </a:xfrm>
        </p:spPr>
        <p:txBody>
          <a:bodyPr/>
          <a:lstStyle>
            <a:lvl1pPr>
              <a:defRPr b="1"/>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5A7F5A-D813-4693-92C1-F3A128A3A4EB}"/>
              </a:ext>
            </a:extLst>
          </p:cNvPr>
          <p:cNvSpPr>
            <a:spLocks noGrp="1"/>
          </p:cNvSpPr>
          <p:nvPr>
            <p:ph type="body" idx="1"/>
          </p:nvPr>
        </p:nvSpPr>
        <p:spPr>
          <a:xfrm>
            <a:off x="839788" y="1681163"/>
            <a:ext cx="5157787" cy="823912"/>
          </a:xfrm>
        </p:spPr>
        <p:txBody>
          <a:bodyPr anchor="b"/>
          <a:lstStyle>
            <a:lvl1pPr marL="0" indent="0">
              <a:buNone/>
              <a:defRPr sz="2400" b="1" baseline="0">
                <a:solidFill>
                  <a:srgbClr val="1D7BD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C5DF3F-0D19-4EB5-9C0B-E2E371E0A2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DDB7B3C-51AB-4DB8-A97C-51C97B2DE051}"/>
              </a:ext>
            </a:extLst>
          </p:cNvPr>
          <p:cNvSpPr>
            <a:spLocks noGrp="1"/>
          </p:cNvSpPr>
          <p:nvPr>
            <p:ph type="body" sz="quarter" idx="3"/>
          </p:nvPr>
        </p:nvSpPr>
        <p:spPr>
          <a:xfrm>
            <a:off x="6172200" y="1681163"/>
            <a:ext cx="5183188" cy="823912"/>
          </a:xfrm>
        </p:spPr>
        <p:txBody>
          <a:bodyPr anchor="b"/>
          <a:lstStyle>
            <a:lvl1pPr marL="0" indent="0">
              <a:buNone/>
              <a:defRPr sz="2400" b="1" baseline="0">
                <a:solidFill>
                  <a:srgbClr val="1D7BD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0B998F-F3DB-42C3-B49E-11FAD11F20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FFEB9901-DEF2-4FCB-AB6C-4F5EE2BBC7DD}"/>
              </a:ext>
            </a:extLst>
          </p:cNvPr>
          <p:cNvSpPr>
            <a:spLocks noGrp="1"/>
          </p:cNvSpPr>
          <p:nvPr>
            <p:ph type="sldNum" sz="quarter" idx="12"/>
          </p:nvPr>
        </p:nvSpPr>
        <p:spPr/>
        <p:txBody>
          <a:bodyPr/>
          <a:lstStyle>
            <a:lvl1pPr>
              <a:defRPr baseline="0">
                <a:solidFill>
                  <a:schemeClr val="bg1"/>
                </a:solidFill>
              </a:defRPr>
            </a:lvl1pPr>
          </a:lstStyle>
          <a:p>
            <a:fld id="{A874ECA5-7111-45D8-9F9E-96FBB78EE398}" type="slidenum">
              <a:rPr lang="en-US" smtClean="0"/>
              <a:pPr/>
              <a:t>‹#›</a:t>
            </a:fld>
            <a:endParaRPr lang="en-US" dirty="0"/>
          </a:p>
        </p:txBody>
      </p:sp>
      <p:sp>
        <p:nvSpPr>
          <p:cNvPr id="14" name="TextBox 13">
            <a:extLst>
              <a:ext uri="{FF2B5EF4-FFF2-40B4-BE49-F238E27FC236}">
                <a16:creationId xmlns:a16="http://schemas.microsoft.com/office/drawing/2014/main" id="{53A5E2DF-4146-4790-A91C-BD2115AFBF46}"/>
              </a:ext>
            </a:extLst>
          </p:cNvPr>
          <p:cNvSpPr txBox="1"/>
          <p:nvPr userDrawn="1"/>
        </p:nvSpPr>
        <p:spPr>
          <a:xfrm>
            <a:off x="254000" y="6283021"/>
            <a:ext cx="11582400" cy="369332"/>
          </a:xfrm>
          <a:prstGeom prst="rect">
            <a:avLst/>
          </a:prstGeom>
          <a:noFill/>
        </p:spPr>
        <p:txBody>
          <a:bodyPr wrap="square" rtlCol="0">
            <a:spAutoFit/>
          </a:bodyPr>
          <a:lstStyle/>
          <a:p>
            <a:pPr algn="ctr"/>
            <a:r>
              <a:rPr lang="en-US" dirty="0">
                <a:solidFill>
                  <a:schemeClr val="bg1"/>
                </a:solidFill>
              </a:rPr>
              <a:t>owasp.org</a:t>
            </a:r>
          </a:p>
        </p:txBody>
      </p:sp>
    </p:spTree>
    <p:extLst>
      <p:ext uri="{BB962C8B-B14F-4D97-AF65-F5344CB8AC3E}">
        <p14:creationId xmlns:p14="http://schemas.microsoft.com/office/powerpoint/2010/main" val="2691447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E4ED14A-5533-422B-A97A-068C4F20A953}"/>
              </a:ext>
            </a:extLst>
          </p:cNvPr>
          <p:cNvGrpSpPr/>
          <p:nvPr userDrawn="1"/>
        </p:nvGrpSpPr>
        <p:grpSpPr>
          <a:xfrm>
            <a:off x="0" y="6152750"/>
            <a:ext cx="12192000" cy="705250"/>
            <a:chOff x="0" y="6152750"/>
            <a:chExt cx="12192000" cy="705250"/>
          </a:xfrm>
        </p:grpSpPr>
        <p:sp>
          <p:nvSpPr>
            <p:cNvPr id="7" name="Rectangle 6">
              <a:extLst>
                <a:ext uri="{FF2B5EF4-FFF2-40B4-BE49-F238E27FC236}">
                  <a16:creationId xmlns:a16="http://schemas.microsoft.com/office/drawing/2014/main" id="{3CB2F269-560C-4DF5-8B82-21CB0B09254B}"/>
                </a:ext>
              </a:extLst>
            </p:cNvPr>
            <p:cNvSpPr/>
            <p:nvPr userDrawn="1"/>
          </p:nvSpPr>
          <p:spPr>
            <a:xfrm>
              <a:off x="0" y="6152750"/>
              <a:ext cx="12192000" cy="705250"/>
            </a:xfrm>
            <a:prstGeom prst="rect">
              <a:avLst/>
            </a:prstGeom>
            <a:solidFill>
              <a:srgbClr val="1D7B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1C0FAFF-8C07-453C-8AF2-C1829374FA09}"/>
                </a:ext>
              </a:extLst>
            </p:cNvPr>
            <p:cNvSpPr txBox="1"/>
            <p:nvPr userDrawn="1"/>
          </p:nvSpPr>
          <p:spPr>
            <a:xfrm>
              <a:off x="838200" y="6311900"/>
              <a:ext cx="3599812" cy="369332"/>
            </a:xfrm>
            <a:prstGeom prst="rect">
              <a:avLst/>
            </a:prstGeom>
            <a:noFill/>
          </p:spPr>
          <p:txBody>
            <a:bodyPr wrap="square" rtlCol="0">
              <a:spAutoFit/>
            </a:bodyPr>
            <a:lstStyle/>
            <a:p>
              <a:pPr algn="l"/>
              <a:r>
                <a:rPr lang="en-US" sz="1800" b="1" baseline="0" dirty="0">
                  <a:solidFill>
                    <a:schemeClr val="bg1"/>
                  </a:solidFill>
                </a:rPr>
                <a:t>OWASP FOUNDATION</a:t>
              </a:r>
            </a:p>
          </p:txBody>
        </p:sp>
      </p:grpSp>
      <p:sp>
        <p:nvSpPr>
          <p:cNvPr id="2" name="Title 1">
            <a:extLst>
              <a:ext uri="{FF2B5EF4-FFF2-40B4-BE49-F238E27FC236}">
                <a16:creationId xmlns:a16="http://schemas.microsoft.com/office/drawing/2014/main" id="{CFF86E0D-3EEB-4C7C-8C2B-FD3201DB3C53}"/>
              </a:ext>
            </a:extLst>
          </p:cNvPr>
          <p:cNvSpPr>
            <a:spLocks noGrp="1"/>
          </p:cNvSpPr>
          <p:nvPr>
            <p:ph type="title"/>
          </p:nvPr>
        </p:nvSpPr>
        <p:spPr/>
        <p:txBody>
          <a:bodyPr/>
          <a:lstStyle>
            <a:lvl1pPr>
              <a:defRPr b="1"/>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CA51659D-D9E1-4AD1-B784-F657A46155CD}"/>
              </a:ext>
            </a:extLst>
          </p:cNvPr>
          <p:cNvSpPr>
            <a:spLocks noGrp="1"/>
          </p:cNvSpPr>
          <p:nvPr>
            <p:ph type="sldNum" sz="quarter" idx="12"/>
          </p:nvPr>
        </p:nvSpPr>
        <p:spPr>
          <a:xfrm>
            <a:off x="8610600" y="6310312"/>
            <a:ext cx="2743200" cy="365125"/>
          </a:xfrm>
        </p:spPr>
        <p:txBody>
          <a:bodyPr/>
          <a:lstStyle>
            <a:lvl1pPr>
              <a:defRPr baseline="0">
                <a:solidFill>
                  <a:schemeClr val="bg1"/>
                </a:solidFill>
              </a:defRPr>
            </a:lvl1pPr>
          </a:lstStyle>
          <a:p>
            <a:fld id="{A874ECA5-7111-45D8-9F9E-96FBB78EE398}" type="slidenum">
              <a:rPr lang="en-US" smtClean="0"/>
              <a:pPr/>
              <a:t>‹#›</a:t>
            </a:fld>
            <a:endParaRPr lang="en-US" dirty="0"/>
          </a:p>
        </p:txBody>
      </p:sp>
      <p:sp>
        <p:nvSpPr>
          <p:cNvPr id="10" name="TextBox 9">
            <a:extLst>
              <a:ext uri="{FF2B5EF4-FFF2-40B4-BE49-F238E27FC236}">
                <a16:creationId xmlns:a16="http://schemas.microsoft.com/office/drawing/2014/main" id="{ED3A17DC-2016-4448-AD1C-33A6D4791032}"/>
              </a:ext>
            </a:extLst>
          </p:cNvPr>
          <p:cNvSpPr txBox="1"/>
          <p:nvPr userDrawn="1"/>
        </p:nvSpPr>
        <p:spPr>
          <a:xfrm>
            <a:off x="254000" y="6283021"/>
            <a:ext cx="11582400" cy="369332"/>
          </a:xfrm>
          <a:prstGeom prst="rect">
            <a:avLst/>
          </a:prstGeom>
          <a:noFill/>
        </p:spPr>
        <p:txBody>
          <a:bodyPr wrap="square" rtlCol="0">
            <a:spAutoFit/>
          </a:bodyPr>
          <a:lstStyle/>
          <a:p>
            <a:pPr algn="ctr"/>
            <a:r>
              <a:rPr lang="en-US" dirty="0">
                <a:solidFill>
                  <a:schemeClr val="bg1"/>
                </a:solidFill>
              </a:rPr>
              <a:t>owasp.org</a:t>
            </a:r>
          </a:p>
        </p:txBody>
      </p:sp>
    </p:spTree>
    <p:extLst>
      <p:ext uri="{BB962C8B-B14F-4D97-AF65-F5344CB8AC3E}">
        <p14:creationId xmlns:p14="http://schemas.microsoft.com/office/powerpoint/2010/main" val="1979727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5A1A63E-AD0A-4545-B3D6-21A0FB5A7D3C}"/>
              </a:ext>
            </a:extLst>
          </p:cNvPr>
          <p:cNvGrpSpPr/>
          <p:nvPr userDrawn="1"/>
        </p:nvGrpSpPr>
        <p:grpSpPr>
          <a:xfrm>
            <a:off x="0" y="6152750"/>
            <a:ext cx="12192000" cy="705250"/>
            <a:chOff x="0" y="6152750"/>
            <a:chExt cx="12192000" cy="705250"/>
          </a:xfrm>
        </p:grpSpPr>
        <p:sp>
          <p:nvSpPr>
            <p:cNvPr id="6" name="Rectangle 5">
              <a:extLst>
                <a:ext uri="{FF2B5EF4-FFF2-40B4-BE49-F238E27FC236}">
                  <a16:creationId xmlns:a16="http://schemas.microsoft.com/office/drawing/2014/main" id="{99DA4B9A-C02A-4D5D-8BA5-5B3D9F6EF45D}"/>
                </a:ext>
              </a:extLst>
            </p:cNvPr>
            <p:cNvSpPr/>
            <p:nvPr userDrawn="1"/>
          </p:nvSpPr>
          <p:spPr>
            <a:xfrm>
              <a:off x="0" y="6152750"/>
              <a:ext cx="12192000" cy="705250"/>
            </a:xfrm>
            <a:prstGeom prst="rect">
              <a:avLst/>
            </a:prstGeom>
            <a:solidFill>
              <a:srgbClr val="1D7B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73C1633-BB1C-4D2C-90ED-157CD4B96558}"/>
                </a:ext>
              </a:extLst>
            </p:cNvPr>
            <p:cNvSpPr txBox="1"/>
            <p:nvPr userDrawn="1"/>
          </p:nvSpPr>
          <p:spPr>
            <a:xfrm>
              <a:off x="838200" y="6311900"/>
              <a:ext cx="3599812" cy="369332"/>
            </a:xfrm>
            <a:prstGeom prst="rect">
              <a:avLst/>
            </a:prstGeom>
            <a:noFill/>
          </p:spPr>
          <p:txBody>
            <a:bodyPr wrap="square" rtlCol="0">
              <a:spAutoFit/>
            </a:bodyPr>
            <a:lstStyle/>
            <a:p>
              <a:pPr algn="l"/>
              <a:r>
                <a:rPr lang="en-US" sz="1800" b="1" baseline="0" dirty="0">
                  <a:solidFill>
                    <a:schemeClr val="bg1"/>
                  </a:solidFill>
                </a:rPr>
                <a:t>OWASP FOUNDATION</a:t>
              </a:r>
            </a:p>
          </p:txBody>
        </p:sp>
      </p:grpSp>
      <p:sp>
        <p:nvSpPr>
          <p:cNvPr id="4" name="Slide Number Placeholder 3">
            <a:extLst>
              <a:ext uri="{FF2B5EF4-FFF2-40B4-BE49-F238E27FC236}">
                <a16:creationId xmlns:a16="http://schemas.microsoft.com/office/drawing/2014/main" id="{65C3F2F8-5454-47D9-B83D-8C628696628C}"/>
              </a:ext>
            </a:extLst>
          </p:cNvPr>
          <p:cNvSpPr>
            <a:spLocks noGrp="1"/>
          </p:cNvSpPr>
          <p:nvPr>
            <p:ph type="sldNum" sz="quarter" idx="12"/>
          </p:nvPr>
        </p:nvSpPr>
        <p:spPr/>
        <p:txBody>
          <a:bodyPr/>
          <a:lstStyle>
            <a:lvl1pPr>
              <a:defRPr baseline="0">
                <a:solidFill>
                  <a:schemeClr val="bg1"/>
                </a:solidFill>
              </a:defRPr>
            </a:lvl1pPr>
          </a:lstStyle>
          <a:p>
            <a:fld id="{A874ECA5-7111-45D8-9F9E-96FBB78EE398}" type="slidenum">
              <a:rPr lang="en-US" smtClean="0"/>
              <a:pPr/>
              <a:t>‹#›</a:t>
            </a:fld>
            <a:endParaRPr lang="en-US" dirty="0"/>
          </a:p>
        </p:txBody>
      </p:sp>
      <p:sp>
        <p:nvSpPr>
          <p:cNvPr id="9" name="TextBox 8">
            <a:extLst>
              <a:ext uri="{FF2B5EF4-FFF2-40B4-BE49-F238E27FC236}">
                <a16:creationId xmlns:a16="http://schemas.microsoft.com/office/drawing/2014/main" id="{55EEB6CD-7E89-4A23-B63A-31D4343F9EAC}"/>
              </a:ext>
            </a:extLst>
          </p:cNvPr>
          <p:cNvSpPr txBox="1"/>
          <p:nvPr userDrawn="1"/>
        </p:nvSpPr>
        <p:spPr>
          <a:xfrm>
            <a:off x="254000" y="6283021"/>
            <a:ext cx="11582400" cy="369332"/>
          </a:xfrm>
          <a:prstGeom prst="rect">
            <a:avLst/>
          </a:prstGeom>
          <a:noFill/>
        </p:spPr>
        <p:txBody>
          <a:bodyPr wrap="square" rtlCol="0">
            <a:spAutoFit/>
          </a:bodyPr>
          <a:lstStyle/>
          <a:p>
            <a:pPr algn="ctr"/>
            <a:r>
              <a:rPr lang="en-US" dirty="0">
                <a:solidFill>
                  <a:schemeClr val="bg1"/>
                </a:solidFill>
              </a:rPr>
              <a:t>owasp.org</a:t>
            </a:r>
          </a:p>
        </p:txBody>
      </p:sp>
    </p:spTree>
    <p:extLst>
      <p:ext uri="{BB962C8B-B14F-4D97-AF65-F5344CB8AC3E}">
        <p14:creationId xmlns:p14="http://schemas.microsoft.com/office/powerpoint/2010/main" val="2560622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DA4B9A-C02A-4D5D-8BA5-5B3D9F6EF45D}"/>
              </a:ext>
            </a:extLst>
          </p:cNvPr>
          <p:cNvSpPr/>
          <p:nvPr userDrawn="1"/>
        </p:nvSpPr>
        <p:spPr>
          <a:xfrm>
            <a:off x="0" y="0"/>
            <a:ext cx="12192000" cy="6858000"/>
          </a:xfrm>
          <a:prstGeom prst="rect">
            <a:avLst/>
          </a:prstGeom>
          <a:solidFill>
            <a:srgbClr val="1D7B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oogle Shape;86;p11">
            <a:extLst>
              <a:ext uri="{FF2B5EF4-FFF2-40B4-BE49-F238E27FC236}">
                <a16:creationId xmlns:a16="http://schemas.microsoft.com/office/drawing/2014/main" id="{C6918D93-B818-4199-9961-5E1406161AF7}"/>
              </a:ext>
            </a:extLst>
          </p:cNvPr>
          <p:cNvPicPr preferRelativeResize="0"/>
          <p:nvPr userDrawn="1"/>
        </p:nvPicPr>
        <p:blipFill>
          <a:blip r:embed="rId2">
            <a:alphaModFix/>
          </a:blip>
          <a:stretch>
            <a:fillRect/>
          </a:stretch>
        </p:blipFill>
        <p:spPr>
          <a:xfrm>
            <a:off x="2125986" y="2213562"/>
            <a:ext cx="7940024" cy="2430874"/>
          </a:xfrm>
          <a:prstGeom prst="rect">
            <a:avLst/>
          </a:prstGeom>
          <a:noFill/>
          <a:ln>
            <a:noFill/>
          </a:ln>
        </p:spPr>
      </p:pic>
      <p:sp>
        <p:nvSpPr>
          <p:cNvPr id="10" name="Google Shape;87;p11">
            <a:extLst>
              <a:ext uri="{FF2B5EF4-FFF2-40B4-BE49-F238E27FC236}">
                <a16:creationId xmlns:a16="http://schemas.microsoft.com/office/drawing/2014/main" id="{D9821A14-3574-4580-A32B-6AE6EC48BDD9}"/>
              </a:ext>
            </a:extLst>
          </p:cNvPr>
          <p:cNvSpPr txBox="1"/>
          <p:nvPr userDrawn="1"/>
        </p:nvSpPr>
        <p:spPr>
          <a:xfrm>
            <a:off x="9726175" y="3819150"/>
            <a:ext cx="822900" cy="65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FFFF"/>
                </a:solidFill>
                <a:latin typeface="Calibri"/>
                <a:ea typeface="Calibri"/>
                <a:cs typeface="Calibri"/>
                <a:sym typeface="Calibri"/>
              </a:rPr>
              <a:t>TM</a:t>
            </a:r>
            <a:endParaRPr>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1011265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21FBB09-3D18-417A-9469-93337AA8D779}"/>
              </a:ext>
            </a:extLst>
          </p:cNvPr>
          <p:cNvGrpSpPr/>
          <p:nvPr userDrawn="1"/>
        </p:nvGrpSpPr>
        <p:grpSpPr>
          <a:xfrm>
            <a:off x="0" y="6152750"/>
            <a:ext cx="12192000" cy="705250"/>
            <a:chOff x="0" y="6152750"/>
            <a:chExt cx="12192000" cy="705250"/>
          </a:xfrm>
        </p:grpSpPr>
        <p:sp>
          <p:nvSpPr>
            <p:cNvPr id="9" name="Rectangle 8">
              <a:extLst>
                <a:ext uri="{FF2B5EF4-FFF2-40B4-BE49-F238E27FC236}">
                  <a16:creationId xmlns:a16="http://schemas.microsoft.com/office/drawing/2014/main" id="{DCB4AB6C-CFC2-490F-A0E4-258A52E113CB}"/>
                </a:ext>
              </a:extLst>
            </p:cNvPr>
            <p:cNvSpPr/>
            <p:nvPr userDrawn="1"/>
          </p:nvSpPr>
          <p:spPr>
            <a:xfrm>
              <a:off x="0" y="6152750"/>
              <a:ext cx="12192000" cy="705250"/>
            </a:xfrm>
            <a:prstGeom prst="rect">
              <a:avLst/>
            </a:prstGeom>
            <a:solidFill>
              <a:srgbClr val="1D7B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3478930-E444-46B5-8892-43299CC235EA}"/>
                </a:ext>
              </a:extLst>
            </p:cNvPr>
            <p:cNvSpPr txBox="1"/>
            <p:nvPr userDrawn="1"/>
          </p:nvSpPr>
          <p:spPr>
            <a:xfrm>
              <a:off x="838200" y="6311900"/>
              <a:ext cx="3599812" cy="369332"/>
            </a:xfrm>
            <a:prstGeom prst="rect">
              <a:avLst/>
            </a:prstGeom>
            <a:noFill/>
          </p:spPr>
          <p:txBody>
            <a:bodyPr wrap="square" rtlCol="0">
              <a:spAutoFit/>
            </a:bodyPr>
            <a:lstStyle/>
            <a:p>
              <a:pPr algn="l"/>
              <a:r>
                <a:rPr lang="en-US" sz="1800" b="1" baseline="0" dirty="0">
                  <a:solidFill>
                    <a:schemeClr val="bg1"/>
                  </a:solidFill>
                </a:rPr>
                <a:t>OWASP FOUNDATION</a:t>
              </a:r>
            </a:p>
          </p:txBody>
        </p:sp>
      </p:grpSp>
      <p:sp>
        <p:nvSpPr>
          <p:cNvPr id="2" name="Title 1">
            <a:extLst>
              <a:ext uri="{FF2B5EF4-FFF2-40B4-BE49-F238E27FC236}">
                <a16:creationId xmlns:a16="http://schemas.microsoft.com/office/drawing/2014/main" id="{776C9CC7-08C9-464F-8BB7-1B57A6B4FFF2}"/>
              </a:ext>
            </a:extLst>
          </p:cNvPr>
          <p:cNvSpPr>
            <a:spLocks noGrp="1"/>
          </p:cNvSpPr>
          <p:nvPr>
            <p:ph type="title"/>
          </p:nvPr>
        </p:nvSpPr>
        <p:spPr>
          <a:xfrm>
            <a:off x="839788" y="457200"/>
            <a:ext cx="3932237" cy="1600200"/>
          </a:xfrm>
        </p:spPr>
        <p:txBody>
          <a:bodyPr anchor="b"/>
          <a:lstStyle>
            <a:lvl1pPr>
              <a:defRPr sz="3200" b="1"/>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DF1F6DE1-3120-4E4D-A0B4-EED505EAC5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76EB45B-D7FC-4F35-BFD2-24A52608D4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5A3DFAE-807B-46A8-8B09-912FB33F76A0}"/>
              </a:ext>
            </a:extLst>
          </p:cNvPr>
          <p:cNvSpPr>
            <a:spLocks noGrp="1"/>
          </p:cNvSpPr>
          <p:nvPr>
            <p:ph type="sldNum" sz="quarter" idx="12"/>
          </p:nvPr>
        </p:nvSpPr>
        <p:spPr/>
        <p:txBody>
          <a:bodyPr/>
          <a:lstStyle>
            <a:lvl1pPr>
              <a:defRPr baseline="0">
                <a:solidFill>
                  <a:schemeClr val="bg1"/>
                </a:solidFill>
              </a:defRPr>
            </a:lvl1pPr>
          </a:lstStyle>
          <a:p>
            <a:fld id="{A874ECA5-7111-45D8-9F9E-96FBB78EE398}" type="slidenum">
              <a:rPr lang="en-US" smtClean="0"/>
              <a:pPr/>
              <a:t>‹#›</a:t>
            </a:fld>
            <a:endParaRPr lang="en-US" dirty="0"/>
          </a:p>
        </p:txBody>
      </p:sp>
      <p:sp>
        <p:nvSpPr>
          <p:cNvPr id="11" name="TextBox 10">
            <a:extLst>
              <a:ext uri="{FF2B5EF4-FFF2-40B4-BE49-F238E27FC236}">
                <a16:creationId xmlns:a16="http://schemas.microsoft.com/office/drawing/2014/main" id="{DF675FD0-ECF2-4E6E-B9F5-18EFBC2CCAD7}"/>
              </a:ext>
            </a:extLst>
          </p:cNvPr>
          <p:cNvSpPr txBox="1"/>
          <p:nvPr userDrawn="1"/>
        </p:nvSpPr>
        <p:spPr>
          <a:xfrm>
            <a:off x="254000" y="6283021"/>
            <a:ext cx="11582400" cy="369332"/>
          </a:xfrm>
          <a:prstGeom prst="rect">
            <a:avLst/>
          </a:prstGeom>
          <a:noFill/>
        </p:spPr>
        <p:txBody>
          <a:bodyPr wrap="square" rtlCol="0">
            <a:spAutoFit/>
          </a:bodyPr>
          <a:lstStyle/>
          <a:p>
            <a:pPr algn="ctr"/>
            <a:r>
              <a:rPr lang="en-US" dirty="0">
                <a:solidFill>
                  <a:schemeClr val="bg1"/>
                </a:solidFill>
              </a:rPr>
              <a:t>owasp.org</a:t>
            </a:r>
          </a:p>
        </p:txBody>
      </p:sp>
    </p:spTree>
    <p:extLst>
      <p:ext uri="{BB962C8B-B14F-4D97-AF65-F5344CB8AC3E}">
        <p14:creationId xmlns:p14="http://schemas.microsoft.com/office/powerpoint/2010/main" val="3399547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5000">
              <a:schemeClr val="accent1">
                <a:lumMod val="5000"/>
                <a:lumOff val="95000"/>
              </a:schemeClr>
            </a:gs>
            <a:gs pos="100000">
              <a:schemeClr val="bg1">
                <a:lumMod val="85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745BFF-DCE9-41BA-B315-3D785FE33CE1}"/>
              </a:ext>
            </a:extLst>
          </p:cNvPr>
          <p:cNvSpPr>
            <a:spLocks noGrp="1"/>
          </p:cNvSpPr>
          <p:nvPr>
            <p:ph type="title"/>
          </p:nvPr>
        </p:nvSpPr>
        <p:spPr>
          <a:xfrm>
            <a:off x="838200" y="216038"/>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FBE14B-47B5-4068-A445-9946739AF4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354CFD23-B4B2-4AC3-A5AF-F2FDB537F3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74ECA5-7111-45D8-9F9E-96FBB78EE398}" type="slidenum">
              <a:rPr lang="en-US" smtClean="0"/>
              <a:t>‹#›</a:t>
            </a:fld>
            <a:endParaRPr lang="en-US"/>
          </a:p>
        </p:txBody>
      </p:sp>
    </p:spTree>
    <p:extLst>
      <p:ext uri="{BB962C8B-B14F-4D97-AF65-F5344CB8AC3E}">
        <p14:creationId xmlns:p14="http://schemas.microsoft.com/office/powerpoint/2010/main" val="820468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2" r:id="rId4"/>
    <p:sldLayoutId id="2147483653" r:id="rId5"/>
    <p:sldLayoutId id="2147483654" r:id="rId6"/>
    <p:sldLayoutId id="2147483655" r:id="rId7"/>
    <p:sldLayoutId id="2147483660" r:id="rId8"/>
    <p:sldLayoutId id="214748365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owasp.org/www-policy/operational/chapter-handbook-exist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wasp.org/www-chapter-sacramento/" TargetMode="External"/><Relationship Id="rId2" Type="http://schemas.openxmlformats.org/officeDocument/2006/relationships/hyperlink" Target="https://bit.ly/3ckwNf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C9DF5-4464-4005-8AE7-C72A750F2BFE}"/>
              </a:ext>
            </a:extLst>
          </p:cNvPr>
          <p:cNvSpPr>
            <a:spLocks noGrp="1"/>
          </p:cNvSpPr>
          <p:nvPr>
            <p:ph type="ctrTitle"/>
          </p:nvPr>
        </p:nvSpPr>
        <p:spPr/>
        <p:txBody>
          <a:bodyPr/>
          <a:lstStyle/>
          <a:p>
            <a:r>
              <a:rPr lang="en-US" dirty="0"/>
              <a:t>OWASP Sacramento</a:t>
            </a:r>
          </a:p>
        </p:txBody>
      </p:sp>
      <p:sp>
        <p:nvSpPr>
          <p:cNvPr id="3" name="Subtitle 2">
            <a:extLst>
              <a:ext uri="{FF2B5EF4-FFF2-40B4-BE49-F238E27FC236}">
                <a16:creationId xmlns:a16="http://schemas.microsoft.com/office/drawing/2014/main" id="{1822D2D3-5495-4BAA-B678-A9F39DA7E38E}"/>
              </a:ext>
            </a:extLst>
          </p:cNvPr>
          <p:cNvSpPr>
            <a:spLocks noGrp="1"/>
          </p:cNvSpPr>
          <p:nvPr>
            <p:ph type="subTitle" idx="1"/>
          </p:nvPr>
        </p:nvSpPr>
        <p:spPr/>
        <p:txBody>
          <a:bodyPr/>
          <a:lstStyle/>
          <a:p>
            <a:r>
              <a:rPr lang="en-US" dirty="0"/>
              <a:t>March 2021</a:t>
            </a:r>
          </a:p>
        </p:txBody>
      </p:sp>
    </p:spTree>
    <p:extLst>
      <p:ext uri="{BB962C8B-B14F-4D97-AF65-F5344CB8AC3E}">
        <p14:creationId xmlns:p14="http://schemas.microsoft.com/office/powerpoint/2010/main" val="3210832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7C651-6FE1-7641-8749-4E64E7437A2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3449B3B-B7B1-B645-B530-90359DE8AE9B}"/>
              </a:ext>
            </a:extLst>
          </p:cNvPr>
          <p:cNvSpPr>
            <a:spLocks noGrp="1"/>
          </p:cNvSpPr>
          <p:nvPr>
            <p:ph idx="1"/>
          </p:nvPr>
        </p:nvSpPr>
        <p:spPr/>
        <p:txBody>
          <a:bodyPr/>
          <a:lstStyle/>
          <a:p>
            <a:r>
              <a:rPr lang="en-US" dirty="0"/>
              <a:t>Co-lead for the Chapter</a:t>
            </a:r>
          </a:p>
          <a:p>
            <a:r>
              <a:rPr lang="en-US" dirty="0"/>
              <a:t>OWASP Slack – Link</a:t>
            </a:r>
          </a:p>
          <a:p>
            <a:r>
              <a:rPr lang="en-US" dirty="0"/>
              <a:t>Adam Fisher </a:t>
            </a:r>
            <a:r>
              <a:rPr lang="en-US"/>
              <a:t>– API Security</a:t>
            </a:r>
          </a:p>
          <a:p>
            <a:endParaRPr lang="en-US" dirty="0"/>
          </a:p>
        </p:txBody>
      </p:sp>
    </p:spTree>
    <p:extLst>
      <p:ext uri="{BB962C8B-B14F-4D97-AF65-F5344CB8AC3E}">
        <p14:creationId xmlns:p14="http://schemas.microsoft.com/office/powerpoint/2010/main" val="210804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81233-8ACD-644D-AD9C-025BE860D093}"/>
              </a:ext>
            </a:extLst>
          </p:cNvPr>
          <p:cNvSpPr>
            <a:spLocks noGrp="1"/>
          </p:cNvSpPr>
          <p:nvPr>
            <p:ph type="title"/>
          </p:nvPr>
        </p:nvSpPr>
        <p:spPr/>
        <p:txBody>
          <a:bodyPr/>
          <a:lstStyle/>
          <a:p>
            <a:r>
              <a:rPr lang="en-US" dirty="0"/>
              <a:t>Chapter Lead</a:t>
            </a:r>
          </a:p>
        </p:txBody>
      </p:sp>
      <p:sp>
        <p:nvSpPr>
          <p:cNvPr id="3" name="Content Placeholder 2">
            <a:extLst>
              <a:ext uri="{FF2B5EF4-FFF2-40B4-BE49-F238E27FC236}">
                <a16:creationId xmlns:a16="http://schemas.microsoft.com/office/drawing/2014/main" id="{73D4381D-32BF-394F-BDCF-882BF3E8D78F}"/>
              </a:ext>
            </a:extLst>
          </p:cNvPr>
          <p:cNvSpPr>
            <a:spLocks noGrp="1"/>
          </p:cNvSpPr>
          <p:nvPr>
            <p:ph idx="1"/>
          </p:nvPr>
        </p:nvSpPr>
        <p:spPr/>
        <p:txBody>
          <a:bodyPr/>
          <a:lstStyle/>
          <a:p>
            <a:r>
              <a:rPr lang="en-US" dirty="0">
                <a:hlinkClick r:id="rId2"/>
              </a:rPr>
              <a:t>Chapter Handbook | OWASP</a:t>
            </a:r>
            <a:endParaRPr lang="en-US" dirty="0"/>
          </a:p>
          <a:p>
            <a:r>
              <a:rPr lang="en-US" dirty="0"/>
              <a:t>All chapter leaders can opt-in to Honorary Membership</a:t>
            </a:r>
          </a:p>
          <a:p>
            <a:r>
              <a:rPr lang="en-US" dirty="0"/>
              <a:t>All Chapter are provided with three passes for use by their leaders who have fulfilled the above requirements</a:t>
            </a:r>
          </a:p>
          <a:p>
            <a:r>
              <a:rPr lang="en-US" dirty="0"/>
              <a:t>At each Global AppSec Training event there will be 2 seats in each training event for leaders to have on a first come-first served basis.</a:t>
            </a:r>
          </a:p>
          <a:p>
            <a:r>
              <a:rPr lang="en-US" dirty="0"/>
              <a:t>Any leader who attends the in person Leader meetings can receive a special leader's only shirt (first come-first served, limited quantities)</a:t>
            </a:r>
          </a:p>
          <a:p>
            <a:endParaRPr lang="en-US" dirty="0"/>
          </a:p>
        </p:txBody>
      </p:sp>
    </p:spTree>
    <p:extLst>
      <p:ext uri="{BB962C8B-B14F-4D97-AF65-F5344CB8AC3E}">
        <p14:creationId xmlns:p14="http://schemas.microsoft.com/office/powerpoint/2010/main" val="774829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149FB-776F-BA4D-BE95-4E6FA42A4D84}"/>
              </a:ext>
            </a:extLst>
          </p:cNvPr>
          <p:cNvSpPr>
            <a:spLocks noGrp="1"/>
          </p:cNvSpPr>
          <p:nvPr>
            <p:ph type="title"/>
          </p:nvPr>
        </p:nvSpPr>
        <p:spPr/>
        <p:txBody>
          <a:bodyPr/>
          <a:lstStyle/>
          <a:p>
            <a:r>
              <a:rPr lang="en-US" dirty="0"/>
              <a:t>OWASP Slack</a:t>
            </a:r>
          </a:p>
        </p:txBody>
      </p:sp>
      <p:sp>
        <p:nvSpPr>
          <p:cNvPr id="3" name="Content Placeholder 2">
            <a:extLst>
              <a:ext uri="{FF2B5EF4-FFF2-40B4-BE49-F238E27FC236}">
                <a16:creationId xmlns:a16="http://schemas.microsoft.com/office/drawing/2014/main" id="{86D16E04-7CB0-E447-BC2A-3D4111EDA8F8}"/>
              </a:ext>
            </a:extLst>
          </p:cNvPr>
          <p:cNvSpPr>
            <a:spLocks noGrp="1"/>
          </p:cNvSpPr>
          <p:nvPr>
            <p:ph idx="1"/>
          </p:nvPr>
        </p:nvSpPr>
        <p:spPr/>
        <p:txBody>
          <a:bodyPr/>
          <a:lstStyle/>
          <a:p>
            <a:r>
              <a:rPr lang="en-US" dirty="0">
                <a:hlinkClick r:id="rId2"/>
              </a:rPr>
              <a:t>https://bit.ly/3ckwNfI</a:t>
            </a:r>
            <a:endParaRPr lang="en-US" dirty="0"/>
          </a:p>
          <a:p>
            <a:r>
              <a:rPr lang="en-US" dirty="0"/>
              <a:t>Or go to our Chapter page: </a:t>
            </a:r>
            <a:r>
              <a:rPr lang="en-US" dirty="0">
                <a:hlinkClick r:id="rId3"/>
              </a:rPr>
              <a:t>OWASP Sacramento CA Local Chapter Meetup | OWASP Foundation</a:t>
            </a:r>
            <a:endParaRPr lang="en-US" dirty="0"/>
          </a:p>
        </p:txBody>
      </p:sp>
    </p:spTree>
    <p:extLst>
      <p:ext uri="{BB962C8B-B14F-4D97-AF65-F5344CB8AC3E}">
        <p14:creationId xmlns:p14="http://schemas.microsoft.com/office/powerpoint/2010/main" val="379842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ECE76-1B24-794E-B89C-E85F85687637}"/>
              </a:ext>
            </a:extLst>
          </p:cNvPr>
          <p:cNvSpPr>
            <a:spLocks noGrp="1"/>
          </p:cNvSpPr>
          <p:nvPr>
            <p:ph type="title"/>
          </p:nvPr>
        </p:nvSpPr>
        <p:spPr/>
        <p:txBody>
          <a:bodyPr/>
          <a:lstStyle/>
          <a:p>
            <a:r>
              <a:rPr lang="en-US" dirty="0"/>
              <a:t>Adam Fisher </a:t>
            </a:r>
          </a:p>
        </p:txBody>
      </p:sp>
      <p:sp>
        <p:nvSpPr>
          <p:cNvPr id="3" name="Content Placeholder 2">
            <a:extLst>
              <a:ext uri="{FF2B5EF4-FFF2-40B4-BE49-F238E27FC236}">
                <a16:creationId xmlns:a16="http://schemas.microsoft.com/office/drawing/2014/main" id="{C4C4D053-1A72-8A40-819E-BB404171BDCA}"/>
              </a:ext>
            </a:extLst>
          </p:cNvPr>
          <p:cNvSpPr>
            <a:spLocks noGrp="1"/>
          </p:cNvSpPr>
          <p:nvPr>
            <p:ph idx="1"/>
          </p:nvPr>
        </p:nvSpPr>
        <p:spPr/>
        <p:txBody>
          <a:bodyPr>
            <a:normAutofit fontScale="92500" lnSpcReduction="20000"/>
          </a:bodyPr>
          <a:lstStyle/>
          <a:p>
            <a:pPr marL="0" indent="0">
              <a:buNone/>
            </a:pPr>
            <a:r>
              <a:rPr lang="en-US" dirty="0"/>
              <a:t>Adam Fisher is an  Enterprise Security Expert whose qualifications include a Bachelor of Science in Information Systems, Master of Business in Information Technology Management, and maintains several certifications, CISSP, CCSP, AWS Security Associate, Azure MCP. Adam has a detailed knowledge of Enterprise Security best practices and technologies and has been focused on the creation and deployment of solutions protecting networks, systems, and information assets for Fortune 500 companies and Government Agencies. Adam has worked on Secret level clearance projects for the United States Government and the United Kingdom. Deploying security solutions and network technologies while protecting key government data and assets. In addition, Adam is a respected blogger and thought leader on Enterprise Security.</a:t>
            </a:r>
          </a:p>
          <a:p>
            <a:pPr marL="0" indent="0">
              <a:buNone/>
            </a:pPr>
            <a:br>
              <a:rPr lang="en-US" dirty="0"/>
            </a:br>
            <a:endParaRPr lang="en-US" dirty="0"/>
          </a:p>
        </p:txBody>
      </p:sp>
    </p:spTree>
    <p:extLst>
      <p:ext uri="{BB962C8B-B14F-4D97-AF65-F5344CB8AC3E}">
        <p14:creationId xmlns:p14="http://schemas.microsoft.com/office/powerpoint/2010/main" val="1987968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WASP_Template_r5" id="{58161B39-C493-4E0F-808C-4968E121CBE6}" vid="{EE41198F-AB81-46D0-AFBB-CFB1D92D447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57D50674ECA7045A28F7B790FC42FAC" ma:contentTypeVersion="10" ma:contentTypeDescription="Create a new document." ma:contentTypeScope="" ma:versionID="9fc3d38febf0044a190ca423e50be55d">
  <xsd:schema xmlns:xsd="http://www.w3.org/2001/XMLSchema" xmlns:xs="http://www.w3.org/2001/XMLSchema" xmlns:p="http://schemas.microsoft.com/office/2006/metadata/properties" xmlns:ns3="79fb6c79-f7ce-4a9d-9eb5-30b2e6d22ebb" xmlns:ns4="ede0ff5e-3a8b-4573-b07d-4be366e2cfe1" targetNamespace="http://schemas.microsoft.com/office/2006/metadata/properties" ma:root="true" ma:fieldsID="3532540ad30727fcf8b6c4834a2d3431" ns3:_="" ns4:_="">
    <xsd:import namespace="79fb6c79-f7ce-4a9d-9eb5-30b2e6d22ebb"/>
    <xsd:import namespace="ede0ff5e-3a8b-4573-b07d-4be366e2cfe1"/>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fb6c79-f7ce-4a9d-9eb5-30b2e6d22e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e0ff5e-3a8b-4573-b07d-4be366e2cfe1"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C11F70B-B54A-4371-95E2-B2A50CCB2092}">
  <ds:schemaRefs>
    <ds:schemaRef ds:uri="http://schemas.microsoft.com/sharepoint/v3/contenttype/forms"/>
  </ds:schemaRefs>
</ds:datastoreItem>
</file>

<file path=customXml/itemProps2.xml><?xml version="1.0" encoding="utf-8"?>
<ds:datastoreItem xmlns:ds="http://schemas.openxmlformats.org/officeDocument/2006/customXml" ds:itemID="{BC43BA48-5E48-45B5-A344-FB1D06B020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fb6c79-f7ce-4a9d-9eb5-30b2e6d22ebb"/>
    <ds:schemaRef ds:uri="ede0ff5e-3a8b-4573-b07d-4be366e2cf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1EE3A9-61CD-46CC-B19E-C362B79E58A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147</TotalTime>
  <Words>256</Words>
  <Application>Microsoft Macintosh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OWASP Sacramento</vt:lpstr>
      <vt:lpstr>Agenda</vt:lpstr>
      <vt:lpstr>Chapter Lead</vt:lpstr>
      <vt:lpstr>OWASP Slack</vt:lpstr>
      <vt:lpstr>Adam Fisher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Sacramento</dc:title>
  <dc:creator>Joubin Jabbari</dc:creator>
  <cp:lastModifiedBy>Joubin Jabbari</cp:lastModifiedBy>
  <cp:revision>5</cp:revision>
  <dcterms:created xsi:type="dcterms:W3CDTF">2021-03-25T22:44:50Z</dcterms:created>
  <dcterms:modified xsi:type="dcterms:W3CDTF">2021-03-26T01:12:01Z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0x010100F57D50674ECA7045A28F7B790FC42FAC</vt:lpwstr>
  </property>
</Properties>
</file>