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390" r:id="rId2"/>
    <p:sldId id="476" r:id="rId3"/>
    <p:sldId id="405" r:id="rId4"/>
    <p:sldId id="447" r:id="rId5"/>
    <p:sldId id="452" r:id="rId6"/>
    <p:sldId id="453" r:id="rId7"/>
    <p:sldId id="454" r:id="rId8"/>
    <p:sldId id="455" r:id="rId9"/>
    <p:sldId id="478" r:id="rId10"/>
    <p:sldId id="330" r:id="rId11"/>
    <p:sldId id="335" r:id="rId12"/>
    <p:sldId id="461" r:id="rId13"/>
    <p:sldId id="463" r:id="rId14"/>
    <p:sldId id="466" r:id="rId15"/>
    <p:sldId id="467" r:id="rId16"/>
    <p:sldId id="471" r:id="rId17"/>
    <p:sldId id="465" r:id="rId18"/>
    <p:sldId id="360" r:id="rId19"/>
    <p:sldId id="472" r:id="rId20"/>
    <p:sldId id="479" r:id="rId21"/>
    <p:sldId id="364" r:id="rId22"/>
    <p:sldId id="408" r:id="rId23"/>
    <p:sldId id="409" r:id="rId24"/>
    <p:sldId id="473" r:id="rId25"/>
    <p:sldId id="480" r:id="rId26"/>
    <p:sldId id="397" r:id="rId27"/>
    <p:sldId id="458" r:id="rId28"/>
    <p:sldId id="481" r:id="rId29"/>
    <p:sldId id="416" r:id="rId30"/>
    <p:sldId id="474" r:id="rId31"/>
    <p:sldId id="482" r:id="rId32"/>
    <p:sldId id="442" r:id="rId33"/>
    <p:sldId id="484" r:id="rId34"/>
    <p:sldId id="443" r:id="rId35"/>
    <p:sldId id="483" r:id="rId36"/>
    <p:sldId id="460" r:id="rId37"/>
    <p:sldId id="485" r:id="rId38"/>
    <p:sldId id="438" r:id="rId39"/>
    <p:sldId id="437" r:id="rId40"/>
    <p:sldId id="486" r:id="rId41"/>
    <p:sldId id="440" r:id="rId42"/>
    <p:sldId id="487" r:id="rId43"/>
    <p:sldId id="477" r:id="rId44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4025" indent="1588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1225" indent="1588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68425" indent="1588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5625" indent="1588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F"/>
    <a:srgbClr val="A8D2F0"/>
    <a:srgbClr val="13D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072" y="-80"/>
      </p:cViewPr>
      <p:guideLst>
        <p:guide orient="horz" pos="120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1D6E-033B-FF44-B39E-3C9D5CBAF906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E2D8D9-02A6-E441-A513-B3E505D063C9}">
      <dgm:prSet/>
      <dgm:spPr>
        <a:solidFill>
          <a:srgbClr val="660066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HTML Body</a:t>
          </a:r>
          <a:endParaRPr lang="en-US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B4659E2-48ED-7745-AB88-18B6F0F0B002}" type="parTrans" cxnId="{7B8A10D9-60BE-0243-9DAE-49FB0E4A54BA}">
      <dgm:prSet/>
      <dgm:spPr/>
      <dgm:t>
        <a:bodyPr/>
        <a:lstStyle/>
        <a:p>
          <a:endParaRPr lang="en-US"/>
        </a:p>
      </dgm:t>
    </dgm:pt>
    <dgm:pt modelId="{F7368377-E022-4148-8146-A27A8BBB86EC}" type="sibTrans" cxnId="{7B8A10D9-60BE-0243-9DAE-49FB0E4A54BA}">
      <dgm:prSet/>
      <dgm:spPr/>
      <dgm:t>
        <a:bodyPr/>
        <a:lstStyle/>
        <a:p>
          <a:endParaRPr lang="en-US"/>
        </a:p>
      </dgm:t>
    </dgm:pt>
    <dgm:pt modelId="{8F793CA0-0DBA-704C-B579-4DCA9B2B11C0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HTML Attributes</a:t>
          </a:r>
          <a:endParaRPr lang="en-US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649EF79-BBFB-EF47-B6CA-6D65D82837F6}" type="parTrans" cxnId="{4A19CF65-DF67-9A4F-8C90-C03193CD9567}">
      <dgm:prSet/>
      <dgm:spPr/>
      <dgm:t>
        <a:bodyPr/>
        <a:lstStyle/>
        <a:p>
          <a:endParaRPr lang="en-US"/>
        </a:p>
      </dgm:t>
    </dgm:pt>
    <dgm:pt modelId="{202F7CE4-241C-DC47-BE0B-259274E169B4}" type="sibTrans" cxnId="{4A19CF65-DF67-9A4F-8C90-C03193CD9567}">
      <dgm:prSet/>
      <dgm:spPr/>
      <dgm:t>
        <a:bodyPr/>
        <a:lstStyle/>
        <a:p>
          <a:endParaRPr lang="en-US"/>
        </a:p>
      </dgm:t>
    </dgm:pt>
    <dgm:pt modelId="{9FE94A01-FEB9-C144-B460-F73D550E6417}">
      <dgm:prSet/>
      <dgm:spPr>
        <a:solidFill>
          <a:srgbClr val="008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&lt;STYLE&gt; Context</a:t>
          </a:r>
          <a:endParaRPr lang="en-US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CFF9172-48EE-0547-86E5-CABD491F6294}" type="parTrans" cxnId="{210D5F37-00B0-564A-95A0-65454DD5CC2D}">
      <dgm:prSet/>
      <dgm:spPr/>
      <dgm:t>
        <a:bodyPr/>
        <a:lstStyle/>
        <a:p>
          <a:endParaRPr lang="en-US"/>
        </a:p>
      </dgm:t>
    </dgm:pt>
    <dgm:pt modelId="{3DCA652D-0E72-984A-9569-507FC4BC64D3}" type="sibTrans" cxnId="{210D5F37-00B0-564A-95A0-65454DD5CC2D}">
      <dgm:prSet/>
      <dgm:spPr/>
      <dgm:t>
        <a:bodyPr/>
        <a:lstStyle/>
        <a:p>
          <a:endParaRPr lang="en-US"/>
        </a:p>
      </dgm:t>
    </dgm:pt>
    <dgm:pt modelId="{E5E8513D-BE12-FB49-B3D0-A0FC7A863E0C}">
      <dgm:prSet/>
      <dgm:spPr>
        <a:solidFill>
          <a:srgbClr val="00569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&lt;SCRIPT&gt; Context</a:t>
          </a:r>
          <a:endParaRPr lang="en-US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A201616-2769-7846-BA67-23978D558CDC}" type="parTrans" cxnId="{6F1E2BCC-C665-B147-A081-466437790617}">
      <dgm:prSet/>
      <dgm:spPr/>
      <dgm:t>
        <a:bodyPr/>
        <a:lstStyle/>
        <a:p>
          <a:endParaRPr lang="en-US"/>
        </a:p>
      </dgm:t>
    </dgm:pt>
    <dgm:pt modelId="{14334D6F-76B6-C941-8B44-F52D197B3A92}" type="sibTrans" cxnId="{6F1E2BCC-C665-B147-A081-466437790617}">
      <dgm:prSet/>
      <dgm:spPr/>
      <dgm:t>
        <a:bodyPr/>
        <a:lstStyle/>
        <a:p>
          <a:endParaRPr lang="en-US"/>
        </a:p>
      </dgm:t>
    </dgm:pt>
    <dgm:pt modelId="{A638B9B3-8D81-0A4D-A307-4A2F26EBA039}">
      <dgm:prSet/>
      <dgm:spPr>
        <a:solidFill>
          <a:schemeClr val="bg1">
            <a:lumMod val="6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URL Context</a:t>
          </a:r>
          <a:endParaRPr lang="en-US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1DA697B-609B-9F47-A447-E3407B489F84}" type="parTrans" cxnId="{6C88D08A-B128-EA40-9E5F-6F3C70E2ACD3}">
      <dgm:prSet/>
      <dgm:spPr/>
      <dgm:t>
        <a:bodyPr/>
        <a:lstStyle/>
        <a:p>
          <a:endParaRPr lang="en-US"/>
        </a:p>
      </dgm:t>
    </dgm:pt>
    <dgm:pt modelId="{54ED3555-529C-F64A-BAFB-00081D5870C6}" type="sibTrans" cxnId="{6C88D08A-B128-EA40-9E5F-6F3C70E2ACD3}">
      <dgm:prSet/>
      <dgm:spPr/>
      <dgm:t>
        <a:bodyPr/>
        <a:lstStyle/>
        <a:p>
          <a:endParaRPr lang="en-US"/>
        </a:p>
      </dgm:t>
    </dgm:pt>
    <dgm:pt modelId="{4D8B51FA-0BB3-0B42-ABC9-02405668E337}" type="pres">
      <dgm:prSet presAssocID="{F7F91D6E-033B-FF44-B39E-3C9D5CBAF90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E22549-8102-2D45-B846-4FE0957967EE}" type="pres">
      <dgm:prSet presAssocID="{74E2D8D9-02A6-E441-A513-B3E505D063C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B8F78-0BBA-AA46-B962-22639D981152}" type="pres">
      <dgm:prSet presAssocID="{F7368377-E022-4148-8146-A27A8BBB86EC}" presName="sibTrans" presStyleCnt="0"/>
      <dgm:spPr/>
    </dgm:pt>
    <dgm:pt modelId="{1A7446FE-F90E-4E4C-B3DA-7A481C53E541}" type="pres">
      <dgm:prSet presAssocID="{8F793CA0-0DBA-704C-B579-4DCA9B2B11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AC3EE-C7EB-4446-A048-BCA2F4F25D9B}" type="pres">
      <dgm:prSet presAssocID="{202F7CE4-241C-DC47-BE0B-259274E169B4}" presName="sibTrans" presStyleCnt="0"/>
      <dgm:spPr/>
    </dgm:pt>
    <dgm:pt modelId="{50A9A8DB-061F-3F4E-8E49-2B660BE390EF}" type="pres">
      <dgm:prSet presAssocID="{9FE94A01-FEB9-C144-B460-F73D550E6417}" presName="node" presStyleLbl="node1" presStyleIdx="2" presStyleCnt="5" custLinFactNeighborX="-6459" custLinFactNeighborY="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B27A6-E588-4C4E-915B-6176DB16DF0A}" type="pres">
      <dgm:prSet presAssocID="{3DCA652D-0E72-984A-9569-507FC4BC64D3}" presName="sibTrans" presStyleCnt="0"/>
      <dgm:spPr/>
    </dgm:pt>
    <dgm:pt modelId="{A61C0244-57DA-AE4B-A52B-65AA43E922E6}" type="pres">
      <dgm:prSet presAssocID="{E5E8513D-BE12-FB49-B3D0-A0FC7A863E0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7361F-F91D-1D42-8C54-52A9A053451A}" type="pres">
      <dgm:prSet presAssocID="{14334D6F-76B6-C941-8B44-F52D197B3A92}" presName="sibTrans" presStyleCnt="0"/>
      <dgm:spPr/>
    </dgm:pt>
    <dgm:pt modelId="{59688A4F-5061-8940-AE10-D9C68121784B}" type="pres">
      <dgm:prSet presAssocID="{A638B9B3-8D81-0A4D-A307-4A2F26EBA0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8D08A-B128-EA40-9E5F-6F3C70E2ACD3}" srcId="{F7F91D6E-033B-FF44-B39E-3C9D5CBAF906}" destId="{A638B9B3-8D81-0A4D-A307-4A2F26EBA039}" srcOrd="4" destOrd="0" parTransId="{81DA697B-609B-9F47-A447-E3407B489F84}" sibTransId="{54ED3555-529C-F64A-BAFB-00081D5870C6}"/>
    <dgm:cxn modelId="{7B8A10D9-60BE-0243-9DAE-49FB0E4A54BA}" srcId="{F7F91D6E-033B-FF44-B39E-3C9D5CBAF906}" destId="{74E2D8D9-02A6-E441-A513-B3E505D063C9}" srcOrd="0" destOrd="0" parTransId="{3B4659E2-48ED-7745-AB88-18B6F0F0B002}" sibTransId="{F7368377-E022-4148-8146-A27A8BBB86EC}"/>
    <dgm:cxn modelId="{536F4B26-E522-2748-9C58-3B2B1ADC0ED1}" type="presOf" srcId="{E5E8513D-BE12-FB49-B3D0-A0FC7A863E0C}" destId="{A61C0244-57DA-AE4B-A52B-65AA43E922E6}" srcOrd="0" destOrd="0" presId="urn:microsoft.com/office/officeart/2005/8/layout/hList6"/>
    <dgm:cxn modelId="{4A19CF65-DF67-9A4F-8C90-C03193CD9567}" srcId="{F7F91D6E-033B-FF44-B39E-3C9D5CBAF906}" destId="{8F793CA0-0DBA-704C-B579-4DCA9B2B11C0}" srcOrd="1" destOrd="0" parTransId="{B649EF79-BBFB-EF47-B6CA-6D65D82837F6}" sibTransId="{202F7CE4-241C-DC47-BE0B-259274E169B4}"/>
    <dgm:cxn modelId="{78F59683-FC66-414A-AFFE-BC3ADE862905}" type="presOf" srcId="{9FE94A01-FEB9-C144-B460-F73D550E6417}" destId="{50A9A8DB-061F-3F4E-8E49-2B660BE390EF}" srcOrd="0" destOrd="0" presId="urn:microsoft.com/office/officeart/2005/8/layout/hList6"/>
    <dgm:cxn modelId="{2A6B6B6A-5516-1D4A-A650-E04AF1C191C9}" type="presOf" srcId="{A638B9B3-8D81-0A4D-A307-4A2F26EBA039}" destId="{59688A4F-5061-8940-AE10-D9C68121784B}" srcOrd="0" destOrd="0" presId="urn:microsoft.com/office/officeart/2005/8/layout/hList6"/>
    <dgm:cxn modelId="{912FBCD9-6F60-A34F-919B-DFA02EF6984D}" type="presOf" srcId="{8F793CA0-0DBA-704C-B579-4DCA9B2B11C0}" destId="{1A7446FE-F90E-4E4C-B3DA-7A481C53E541}" srcOrd="0" destOrd="0" presId="urn:microsoft.com/office/officeart/2005/8/layout/hList6"/>
    <dgm:cxn modelId="{FF37D90A-FF28-384C-8BA7-3FE5C856F56E}" type="presOf" srcId="{F7F91D6E-033B-FF44-B39E-3C9D5CBAF906}" destId="{4D8B51FA-0BB3-0B42-ABC9-02405668E337}" srcOrd="0" destOrd="0" presId="urn:microsoft.com/office/officeart/2005/8/layout/hList6"/>
    <dgm:cxn modelId="{FFBA8532-B456-C74C-B5BF-2B61E8250653}" type="presOf" srcId="{74E2D8D9-02A6-E441-A513-B3E505D063C9}" destId="{1EE22549-8102-2D45-B846-4FE0957967EE}" srcOrd="0" destOrd="0" presId="urn:microsoft.com/office/officeart/2005/8/layout/hList6"/>
    <dgm:cxn modelId="{6F1E2BCC-C665-B147-A081-466437790617}" srcId="{F7F91D6E-033B-FF44-B39E-3C9D5CBAF906}" destId="{E5E8513D-BE12-FB49-B3D0-A0FC7A863E0C}" srcOrd="3" destOrd="0" parTransId="{6A201616-2769-7846-BA67-23978D558CDC}" sibTransId="{14334D6F-76B6-C941-8B44-F52D197B3A92}"/>
    <dgm:cxn modelId="{210D5F37-00B0-564A-95A0-65454DD5CC2D}" srcId="{F7F91D6E-033B-FF44-B39E-3C9D5CBAF906}" destId="{9FE94A01-FEB9-C144-B460-F73D550E6417}" srcOrd="2" destOrd="0" parTransId="{7CFF9172-48EE-0547-86E5-CABD491F6294}" sibTransId="{3DCA652D-0E72-984A-9569-507FC4BC64D3}"/>
    <dgm:cxn modelId="{AEFA12DE-26E7-E54E-BFCC-35A854C8908E}" type="presParOf" srcId="{4D8B51FA-0BB3-0B42-ABC9-02405668E337}" destId="{1EE22549-8102-2D45-B846-4FE0957967EE}" srcOrd="0" destOrd="0" presId="urn:microsoft.com/office/officeart/2005/8/layout/hList6"/>
    <dgm:cxn modelId="{7D2667BC-10CB-B54B-8C9E-2B72E2E126B2}" type="presParOf" srcId="{4D8B51FA-0BB3-0B42-ABC9-02405668E337}" destId="{9E0B8F78-0BBA-AA46-B962-22639D981152}" srcOrd="1" destOrd="0" presId="urn:microsoft.com/office/officeart/2005/8/layout/hList6"/>
    <dgm:cxn modelId="{3A370C88-1ECC-5F4B-AA45-5EB1376C46E5}" type="presParOf" srcId="{4D8B51FA-0BB3-0B42-ABC9-02405668E337}" destId="{1A7446FE-F90E-4E4C-B3DA-7A481C53E541}" srcOrd="2" destOrd="0" presId="urn:microsoft.com/office/officeart/2005/8/layout/hList6"/>
    <dgm:cxn modelId="{984B1584-6E80-384D-A90D-8AE498F5E2F0}" type="presParOf" srcId="{4D8B51FA-0BB3-0B42-ABC9-02405668E337}" destId="{95AAC3EE-C7EB-4446-A048-BCA2F4F25D9B}" srcOrd="3" destOrd="0" presId="urn:microsoft.com/office/officeart/2005/8/layout/hList6"/>
    <dgm:cxn modelId="{4037A944-3C02-B540-B9F1-4024F9A33C58}" type="presParOf" srcId="{4D8B51FA-0BB3-0B42-ABC9-02405668E337}" destId="{50A9A8DB-061F-3F4E-8E49-2B660BE390EF}" srcOrd="4" destOrd="0" presId="urn:microsoft.com/office/officeart/2005/8/layout/hList6"/>
    <dgm:cxn modelId="{2E25E99C-BD4D-8F41-AB3B-F1DD0BB70D7D}" type="presParOf" srcId="{4D8B51FA-0BB3-0B42-ABC9-02405668E337}" destId="{B4FB27A6-E588-4C4E-915B-6176DB16DF0A}" srcOrd="5" destOrd="0" presId="urn:microsoft.com/office/officeart/2005/8/layout/hList6"/>
    <dgm:cxn modelId="{D5C90840-290E-5F43-B755-FA8B02E8679A}" type="presParOf" srcId="{4D8B51FA-0BB3-0B42-ABC9-02405668E337}" destId="{A61C0244-57DA-AE4B-A52B-65AA43E922E6}" srcOrd="6" destOrd="0" presId="urn:microsoft.com/office/officeart/2005/8/layout/hList6"/>
    <dgm:cxn modelId="{717770FE-E4F4-4B41-AADD-FA03D87A536E}" type="presParOf" srcId="{4D8B51FA-0BB3-0B42-ABC9-02405668E337}" destId="{0FE7361F-F91D-1D42-8C54-52A9A053451A}" srcOrd="7" destOrd="0" presId="urn:microsoft.com/office/officeart/2005/8/layout/hList6"/>
    <dgm:cxn modelId="{D655F69A-1867-2945-BFF4-7CB972C0FA0F}" type="presParOf" srcId="{4D8B51FA-0BB3-0B42-ABC9-02405668E337}" destId="{59688A4F-5061-8940-AE10-D9C68121784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22549-8102-2D45-B846-4FE0957967EE}">
      <dsp:nvSpPr>
        <dsp:cNvPr id="0" name=""/>
        <dsp:cNvSpPr/>
      </dsp:nvSpPr>
      <dsp:spPr>
        <a:xfrm rot="16200000">
          <a:off x="-2055849" y="2061368"/>
          <a:ext cx="6059200" cy="1936464"/>
        </a:xfrm>
        <a:prstGeom prst="flowChartManualOperation">
          <a:avLst/>
        </a:prstGeom>
        <a:solidFill>
          <a:srgbClr val="66006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HTML Body</a:t>
          </a:r>
          <a:endParaRPr lang="en-US" sz="2600" kern="1200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5400000">
        <a:off x="5519" y="1211840"/>
        <a:ext cx="1936464" cy="3635520"/>
      </dsp:txXfrm>
    </dsp:sp>
    <dsp:sp modelId="{1A7446FE-F90E-4E4C-B3DA-7A481C53E541}">
      <dsp:nvSpPr>
        <dsp:cNvPr id="0" name=""/>
        <dsp:cNvSpPr/>
      </dsp:nvSpPr>
      <dsp:spPr>
        <a:xfrm rot="16200000">
          <a:off x="25849" y="2061368"/>
          <a:ext cx="6059200" cy="1936464"/>
        </a:xfrm>
        <a:prstGeom prst="flowChartManualOperation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HTML Attributes</a:t>
          </a:r>
          <a:endParaRPr lang="en-US" sz="2600" kern="1200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5400000">
        <a:off x="2087217" y="1211840"/>
        <a:ext cx="1936464" cy="3635520"/>
      </dsp:txXfrm>
    </dsp:sp>
    <dsp:sp modelId="{50A9A8DB-061F-3F4E-8E49-2B660BE390EF}">
      <dsp:nvSpPr>
        <dsp:cNvPr id="0" name=""/>
        <dsp:cNvSpPr/>
      </dsp:nvSpPr>
      <dsp:spPr>
        <a:xfrm rot="16200000">
          <a:off x="2098168" y="2061368"/>
          <a:ext cx="6059200" cy="1936464"/>
        </a:xfrm>
        <a:prstGeom prst="flowChartManualOperation">
          <a:avLst/>
        </a:prstGeom>
        <a:solidFill>
          <a:srgbClr val="008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&lt;STYLE&gt; Context</a:t>
          </a:r>
          <a:endParaRPr lang="en-US" sz="2600" kern="1200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5400000">
        <a:off x="4159536" y="1211840"/>
        <a:ext cx="1936464" cy="3635520"/>
      </dsp:txXfrm>
    </dsp:sp>
    <dsp:sp modelId="{A61C0244-57DA-AE4B-A52B-65AA43E922E6}">
      <dsp:nvSpPr>
        <dsp:cNvPr id="0" name=""/>
        <dsp:cNvSpPr/>
      </dsp:nvSpPr>
      <dsp:spPr>
        <a:xfrm rot="16200000">
          <a:off x="4189249" y="2061368"/>
          <a:ext cx="6059200" cy="1936464"/>
        </a:xfrm>
        <a:prstGeom prst="flowChartManualOperation">
          <a:avLst/>
        </a:prstGeom>
        <a:solidFill>
          <a:srgbClr val="00569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&lt;SCRIPT&gt; Context</a:t>
          </a:r>
          <a:endParaRPr lang="en-US" sz="2600" kern="1200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5400000">
        <a:off x="6250617" y="1211840"/>
        <a:ext cx="1936464" cy="3635520"/>
      </dsp:txXfrm>
    </dsp:sp>
    <dsp:sp modelId="{59688A4F-5061-8940-AE10-D9C68121784B}">
      <dsp:nvSpPr>
        <dsp:cNvPr id="0" name=""/>
        <dsp:cNvSpPr/>
      </dsp:nvSpPr>
      <dsp:spPr>
        <a:xfrm rot="16200000">
          <a:off x="6270948" y="2061368"/>
          <a:ext cx="6059200" cy="1936464"/>
        </a:xfrm>
        <a:prstGeom prst="flowChartManualOperation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23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URL Context</a:t>
          </a:r>
          <a:endParaRPr lang="en-US" sz="2600" kern="1200" dirty="0">
            <a:solidFill>
              <a:srgbClr val="0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 rot="5400000">
        <a:off x="8332316" y="1211840"/>
        <a:ext cx="1936464" cy="363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9676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4025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7A1F68D-F5C5-4048-94D5-FF17F2A21518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9218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FA31B2C3-352D-2B4C-A386-2FB9EDA9E7A1}" type="slidenum">
              <a:rPr lang="en-US">
                <a:cs typeface="Arial" charset="0"/>
              </a:rPr>
              <a:pPr eaLnBrk="1" hangingPunct="1"/>
              <a:t>4</a:t>
            </a:fld>
            <a:endParaRPr lang="en-US">
              <a:cs typeface="Arial" charset="0"/>
            </a:endParaRPr>
          </a:p>
        </p:txBody>
      </p:sp>
      <p:sp>
        <p:nvSpPr>
          <p:cNvPr id="9219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9220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9221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9222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46EF3186-1BB5-B64D-BE00-31AB1296C2D8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/>
              <a:t>1 - </a:t>
            </a:r>
            <a:fld id="{77160C17-153D-5441-A792-7535DD6F49C4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3F3A62F3-6243-0F48-B214-E55C44A0CAA6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3072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defRPr/>
            </a:pPr>
            <a:fld id="{7B5C53FD-59F6-6146-B0A3-A89220B9D9E1}" type="slidenum">
              <a:rPr lang="en-US">
                <a:latin typeface="+mn-lt" charset="0"/>
              </a:rPr>
              <a:pPr>
                <a:defRPr/>
              </a:pPr>
              <a:t>15</a:t>
            </a:fld>
            <a:endParaRPr lang="en-US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512839B-8999-5A47-8095-EF3EEE6C735B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3277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/>
              <a:t>1 - </a:t>
            </a:r>
            <a:fld id="{E5FA4764-1761-5A4B-A9F3-A51AF878FF28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76CD4DCB-F177-8A4F-895D-3433DFD91729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3481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/>
              <a:t>1 - </a:t>
            </a:r>
            <a:fld id="{3F5B1274-598E-2B4B-84E4-DD57FCF71611}" type="slidenum">
              <a:rPr lang="en-US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Need to expand this section!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FBB9A6B-65F4-4143-9CF1-51E2D9EB90ED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9835CDE5-CAA8-344D-A37F-FA34DD7B95D5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39938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8CEF4A4D-CFDA-0C41-929C-F2777E9647E4}" type="slidenum">
              <a:rPr lang="en-US">
                <a:cs typeface="Arial" charset="0"/>
              </a:rPr>
              <a:pPr eaLnBrk="1" hangingPunct="1"/>
              <a:t>20</a:t>
            </a:fld>
            <a:endParaRPr lang="en-US">
              <a:cs typeface="Arial" charset="0"/>
            </a:endParaRPr>
          </a:p>
        </p:txBody>
      </p:sp>
      <p:sp>
        <p:nvSpPr>
          <p:cNvPr id="39939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39940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39941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39942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CCC5EEB-E46B-6547-823D-D28E491BF276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0BFC2A8-1D4B-584B-BD28-D870D2D5DCE8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47106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6E0BD8E-1ACC-3640-864B-4BC89364528C}" type="slidenum">
              <a:rPr lang="en-US">
                <a:cs typeface="Arial" charset="0"/>
              </a:rPr>
              <a:pPr eaLnBrk="1" hangingPunct="1"/>
              <a:t>25</a:t>
            </a:fld>
            <a:endParaRPr lang="en-US">
              <a:cs typeface="Arial" charset="0"/>
            </a:endParaRPr>
          </a:p>
        </p:txBody>
      </p:sp>
      <p:sp>
        <p:nvSpPr>
          <p:cNvPr id="47107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47108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47109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47110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FFEAFA30-ACD5-6348-8A0D-D2016DDF5138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4915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B740536-AD22-844B-A6EE-8613476D7591}" type="slidenum">
              <a:rPr lang="en-US">
                <a:cs typeface="Arial" charset="0"/>
              </a:rPr>
              <a:pPr eaLnBrk="1" hangingPunct="1"/>
              <a:t>26</a:t>
            </a:fld>
            <a:endParaRPr lang="en-US">
              <a:cs typeface="Arial" charset="0"/>
            </a:endParaRPr>
          </a:p>
        </p:txBody>
      </p:sp>
      <p:sp>
        <p:nvSpPr>
          <p:cNvPr id="49155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49156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49157" name="Rectangle 1810433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49158" name="Rectangle 181043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2F1AE4D-AE27-F540-9FB8-2CAFA8132CDE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51202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F2E29B2A-8D6F-E143-B0C4-58BB0F65E6DB}" type="slidenum">
              <a:rPr lang="en-US">
                <a:cs typeface="Arial" charset="0"/>
              </a:rPr>
              <a:pPr eaLnBrk="1" hangingPunct="1"/>
              <a:t>27</a:t>
            </a:fld>
            <a:endParaRPr lang="en-US">
              <a:cs typeface="Arial" charset="0"/>
            </a:endParaRPr>
          </a:p>
        </p:txBody>
      </p:sp>
      <p:sp>
        <p:nvSpPr>
          <p:cNvPr id="51203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51204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51205" name="Rectangle 1810433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51206" name="Rectangle 181043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5180BC4-5B1D-4147-9B4F-D30263E982D0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11266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EA4B623-EBE2-8C41-9E3D-8DC6623F28E9}" type="slidenum">
              <a:rPr lang="en-US">
                <a:cs typeface="Arial" charset="0"/>
              </a:rPr>
              <a:pPr eaLnBrk="1" hangingPunct="1"/>
              <a:t>5</a:t>
            </a:fld>
            <a:endParaRPr lang="en-US">
              <a:cs typeface="Arial" charset="0"/>
            </a:endParaRPr>
          </a:p>
        </p:txBody>
      </p:sp>
      <p:sp>
        <p:nvSpPr>
          <p:cNvPr id="11267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11268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11269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11270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1B49E1B-B92F-DB49-9267-B4B5519FBD28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53250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147454A-5D9D-A146-8FA3-8000E8DDFC1A}" type="slidenum">
              <a:rPr lang="en-US">
                <a:cs typeface="Arial" charset="0"/>
              </a:rPr>
              <a:pPr eaLnBrk="1" hangingPunct="1"/>
              <a:t>28</a:t>
            </a:fld>
            <a:endParaRPr lang="en-US">
              <a:cs typeface="Arial" charset="0"/>
            </a:endParaRPr>
          </a:p>
        </p:txBody>
      </p:sp>
      <p:sp>
        <p:nvSpPr>
          <p:cNvPr id="53251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53252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53253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53254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FBB9BCB-CD25-AC43-8EF1-525E7572188E}" type="slidenum">
              <a:rPr lang="en-US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848EFCB-3355-4346-B505-06BBB2E63BCA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57346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7B44B705-AE8E-4A4A-8E9B-CDDF918069EA}" type="slidenum">
              <a:rPr lang="en-US">
                <a:cs typeface="Arial" charset="0"/>
              </a:rPr>
              <a:pPr eaLnBrk="1" hangingPunct="1"/>
              <a:t>30</a:t>
            </a:fld>
            <a:endParaRPr lang="en-US">
              <a:cs typeface="Arial" charset="0"/>
            </a:endParaRPr>
          </a:p>
        </p:txBody>
      </p:sp>
      <p:sp>
        <p:nvSpPr>
          <p:cNvPr id="57347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57348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57349" name="Rectangle 180838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57350" name="Rectangle 180838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76069FCC-3DB3-3A43-BB81-E53759B5254E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5939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59674C2-1DF9-6145-84C1-0379D1374DAC}" type="slidenum">
              <a:rPr lang="en-US">
                <a:cs typeface="Arial" charset="0"/>
              </a:rPr>
              <a:pPr eaLnBrk="1" hangingPunct="1"/>
              <a:t>31</a:t>
            </a:fld>
            <a:endParaRPr lang="en-US">
              <a:cs typeface="Arial" charset="0"/>
            </a:endParaRPr>
          </a:p>
        </p:txBody>
      </p:sp>
      <p:sp>
        <p:nvSpPr>
          <p:cNvPr id="59395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59396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59397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59398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37F7106-2699-FF4C-9BA3-2CE8E75137BE}" type="slidenum">
              <a:rPr lang="en-US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F80B259-1516-0840-80CB-6035AE56D600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63490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EDB2C6E-E32A-1F49-A3CD-7C6035316B64}" type="slidenum">
              <a:rPr lang="en-US">
                <a:cs typeface="Arial" charset="0"/>
              </a:rPr>
              <a:pPr eaLnBrk="1" hangingPunct="1"/>
              <a:t>33</a:t>
            </a:fld>
            <a:endParaRPr lang="en-US">
              <a:cs typeface="Arial" charset="0"/>
            </a:endParaRPr>
          </a:p>
        </p:txBody>
      </p:sp>
      <p:sp>
        <p:nvSpPr>
          <p:cNvPr id="63491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63492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63493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63494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OUTLINE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1) Authentication, session management, and access control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   - Pre and post authentication session IDs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   - Session ID (temporary) equivalent to the strongest authentication method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   (point to authentication </a:t>
            </a:r>
            <a:r>
              <a:rPr lang="en-US" sz="1200" dirty="0" err="1" smtClean="0">
                <a:latin typeface="+mn-lt"/>
                <a:ea typeface="+mn-ea"/>
                <a:cs typeface="+mn-cs"/>
              </a:rPr>
              <a:t>cheatsheet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2) Session ID secure properties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2.1) Session ID name fingerprinting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2.1) Session ID length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2.2) Session ID entropy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2.3) Session ID content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2.4) Cryptographically strong session id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2.5) Recommendations for a secure session management database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3) Session ID exchange mechanisms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3.1) Used vs. accepted session ID exchange mechanisms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4) Session ID sent via cookies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4.1) </a:t>
            </a:r>
            <a:r>
              <a:rPr lang="en-US" sz="1200" dirty="0" err="1" smtClean="0">
                <a:latin typeface="+mn-lt"/>
                <a:ea typeface="+mn-ea"/>
                <a:cs typeface="+mn-cs"/>
              </a:rPr>
              <a:t>HTTPonly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 cookies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   (point to XSS </a:t>
            </a:r>
            <a:r>
              <a:rPr lang="en-US" sz="1200" dirty="0" err="1" smtClean="0">
                <a:latin typeface="+mn-lt"/>
                <a:ea typeface="+mn-ea"/>
                <a:cs typeface="+mn-cs"/>
              </a:rPr>
              <a:t>cheatsheet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4.2) Secure cookies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   (point to TLS </a:t>
            </a:r>
            <a:r>
              <a:rPr lang="en-US" sz="1200" dirty="0" err="1" smtClean="0">
                <a:latin typeface="+mn-lt"/>
                <a:ea typeface="+mn-ea"/>
                <a:cs typeface="+mn-cs"/>
              </a:rPr>
              <a:t>cheatsheet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4.3) Domain and path cookie attributes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4.4) Expire attribute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4.5) CSRF implications of cookies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   (point to CSRF </a:t>
            </a:r>
            <a:r>
              <a:rPr lang="en-US" sz="1200" dirty="0" err="1" smtClean="0">
                <a:latin typeface="+mn-lt"/>
                <a:ea typeface="+mn-ea"/>
                <a:cs typeface="+mn-cs"/>
              </a:rPr>
              <a:t>cheatsheet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)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4.6) Cross-Site Tracing (XST) prevention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4.7) HTTP response splitting prevention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4.8) Cookie META tag prevention ????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5) Session ID initial verification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5.1) Permissive and strict session management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5.2) Treat session ID as any other user input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6) Renew the session ID after any privilege level change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7) Session expiration (on both client and server)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7.1) Automatic session expiration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7.1.1) Idle timeout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7.1.2) Absolute timeout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7.2) Manual session expiration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7.2.1) Logout button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7.2.2) </a:t>
            </a:r>
            <a:r>
              <a:rPr lang="en-US" sz="1200" dirty="0" err="1" smtClean="0">
                <a:latin typeface="+mn-lt"/>
                <a:ea typeface="+mn-ea"/>
                <a:cs typeface="+mn-cs"/>
              </a:rPr>
              <a:t>Javascript</a:t>
            </a:r>
            <a:r>
              <a:rPr lang="en-US" sz="1200" dirty="0" smtClean="0">
                <a:latin typeface="+mn-lt"/>
                <a:ea typeface="+mn-ea"/>
                <a:cs typeface="+mn-cs"/>
              </a:rPr>
              <a:t> logout on window close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7.2.3) Features for disabling session cross-tab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8) Session hijacking detection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8.1) Binding the session ID to other user properties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8.2) Logging: Monitoring creation, life cycle, and destruction of session IDs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8.3) Are multiple simultaneous logons allowed?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 8.4) Session management WAF protections</a:t>
            </a:r>
          </a:p>
          <a:p>
            <a:pPr>
              <a:defRPr/>
            </a:pPr>
            <a:r>
              <a:rPr lang="en-US" sz="1200" dirty="0" smtClean="0">
                <a:latin typeface="+mn-lt"/>
                <a:ea typeface="+mn-ea"/>
                <a:cs typeface="+mn-cs"/>
              </a:rPr>
              <a:t>&gt;</a:t>
            </a:r>
            <a:endParaRPr lang="en-US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4FE586A7-B17C-174B-8930-78B8342C5040}" type="slidenum">
              <a:rPr lang="en-US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BB3C040E-A13D-4041-AF67-B07697E01145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67586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674C01E-0E68-5D40-AD17-26D508B216BD}" type="slidenum">
              <a:rPr lang="en-US">
                <a:cs typeface="Arial" charset="0"/>
              </a:rPr>
              <a:pPr eaLnBrk="1" hangingPunct="1"/>
              <a:t>35</a:t>
            </a:fld>
            <a:endParaRPr lang="en-US">
              <a:cs typeface="Arial" charset="0"/>
            </a:endParaRPr>
          </a:p>
        </p:txBody>
      </p:sp>
      <p:sp>
        <p:nvSpPr>
          <p:cNvPr id="67587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67588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67589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67590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B5DA5FFA-17EB-744B-B384-9C1B33056AD4}" type="slidenum">
              <a:rPr lang="en-US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4E6D79D-2305-E94C-A1E0-5210D4AF9376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71682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6430DE12-44F0-914F-8F5E-CC83B253277B}" type="slidenum">
              <a:rPr lang="en-US">
                <a:cs typeface="Arial" charset="0"/>
              </a:rPr>
              <a:pPr eaLnBrk="1" hangingPunct="1"/>
              <a:t>37</a:t>
            </a:fld>
            <a:endParaRPr lang="en-US">
              <a:cs typeface="Arial" charset="0"/>
            </a:endParaRPr>
          </a:p>
        </p:txBody>
      </p:sp>
      <p:sp>
        <p:nvSpPr>
          <p:cNvPr id="71683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71684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71685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71686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13FEE7FA-8B45-BC45-9A47-26F2AFBE2DDD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13314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9222299B-E4B5-BD4D-82BA-880E1BE00DF6}" type="slidenum">
              <a:rPr lang="en-US">
                <a:cs typeface="Arial" charset="0"/>
              </a:rPr>
              <a:pPr eaLnBrk="1" hangingPunct="1"/>
              <a:t>6</a:t>
            </a:fld>
            <a:endParaRPr lang="en-US">
              <a:cs typeface="Arial" charset="0"/>
            </a:endParaRPr>
          </a:p>
        </p:txBody>
      </p:sp>
      <p:sp>
        <p:nvSpPr>
          <p:cNvPr id="13315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13316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13317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13318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5B520AE2-093D-1045-8EBA-C11B1B7AB9C5}" type="slidenum">
              <a:rPr lang="en-US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6F496C2C-2735-8544-8103-B616A481436A}" type="slidenum">
              <a:rPr lang="en-US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E56A74F4-D38E-6B4C-A9E8-D08CE4911290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77826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B98B31EF-ECBA-9F4E-9B35-32D28274453B}" type="slidenum">
              <a:rPr lang="en-US">
                <a:cs typeface="Arial" charset="0"/>
              </a:rPr>
              <a:pPr eaLnBrk="1" hangingPunct="1"/>
              <a:t>40</a:t>
            </a:fld>
            <a:endParaRPr lang="en-US">
              <a:cs typeface="Arial" charset="0"/>
            </a:endParaRPr>
          </a:p>
        </p:txBody>
      </p:sp>
      <p:sp>
        <p:nvSpPr>
          <p:cNvPr id="77827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77828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77829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77830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557C41D-A8BA-FE4D-86D3-8B3C5C46B9CF}" type="slidenum">
              <a:rPr lang="en-US"/>
              <a:pPr eaLnBrk="1" hangingPunct="1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23BB826-D27E-4C44-A44E-6E2AC68490C1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81922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B563D9A-CCBA-2340-AAEE-D5BBF80D82A3}" type="slidenum">
              <a:rPr lang="en-US">
                <a:cs typeface="Arial" charset="0"/>
              </a:rPr>
              <a:pPr eaLnBrk="1" hangingPunct="1"/>
              <a:t>42</a:t>
            </a:fld>
            <a:endParaRPr lang="en-US">
              <a:cs typeface="Arial" charset="0"/>
            </a:endParaRPr>
          </a:p>
        </p:txBody>
      </p:sp>
      <p:sp>
        <p:nvSpPr>
          <p:cNvPr id="81923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81924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81925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81926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C200EC4-A4F5-A348-9BF0-E993B73ACF78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15362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4EFD9620-A993-864F-8267-B3237180C2CA}" type="slidenum">
              <a:rPr lang="en-US">
                <a:cs typeface="Arial" charset="0"/>
              </a:rPr>
              <a:pPr eaLnBrk="1" hangingPunct="1"/>
              <a:t>7</a:t>
            </a:fld>
            <a:endParaRPr lang="en-US">
              <a:cs typeface="Arial" charset="0"/>
            </a:endParaRPr>
          </a:p>
        </p:txBody>
      </p:sp>
      <p:sp>
        <p:nvSpPr>
          <p:cNvPr id="15363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15364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15365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15366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0E7D8E30-4B69-F941-82D5-5428F3562C75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17410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825B54E8-1DC1-694C-B602-D90A8D2B447C}" type="slidenum">
              <a:rPr lang="en-US">
                <a:cs typeface="Arial" charset="0"/>
              </a:rPr>
              <a:pPr eaLnBrk="1" hangingPunct="1"/>
              <a:t>8</a:t>
            </a:fld>
            <a:endParaRPr lang="en-US">
              <a:cs typeface="Arial" charset="0"/>
            </a:endParaRPr>
          </a:p>
        </p:txBody>
      </p:sp>
      <p:sp>
        <p:nvSpPr>
          <p:cNvPr id="17411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17412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17413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17414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E9FD77E4-09C0-E14F-8165-928C5DA4DEFF}" type="datetime4">
              <a:rPr lang="en-US">
                <a:cs typeface="Arial" charset="0"/>
              </a:rPr>
              <a:pPr eaLnBrk="1" hangingPunct="1"/>
              <a:t>March 30, 2012</a:t>
            </a:fld>
            <a:endParaRPr lang="en-US">
              <a:cs typeface="Arial" charset="0"/>
            </a:endParaRPr>
          </a:p>
        </p:txBody>
      </p:sp>
      <p:sp>
        <p:nvSpPr>
          <p:cNvPr id="19458" name="Slide Number Placeholder 4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3D2C9DB-A2D1-8C4B-B54A-4F6C19D0EF9B}" type="slidenum">
              <a:rPr lang="en-US">
                <a:cs typeface="Arial" charset="0"/>
              </a:rPr>
              <a:pPr eaLnBrk="1" hangingPunct="1"/>
              <a:t>9</a:t>
            </a:fld>
            <a:endParaRPr lang="en-US">
              <a:cs typeface="Arial" charset="0"/>
            </a:endParaRPr>
          </a:p>
        </p:txBody>
      </p:sp>
      <p:sp>
        <p:nvSpPr>
          <p:cNvPr id="19459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IE">
              <a:cs typeface="Arial" charset="0"/>
            </a:endParaRPr>
          </a:p>
        </p:txBody>
      </p:sp>
      <p:sp>
        <p:nvSpPr>
          <p:cNvPr id="19460" name="Header Placeholder 6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950913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©2007 Ernst &amp; Young Advanced Security Center</a:t>
            </a:r>
          </a:p>
        </p:txBody>
      </p:sp>
      <p:sp>
        <p:nvSpPr>
          <p:cNvPr id="19461" name="Rectangle 1736705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tx1"/>
            </a:solidFill>
          </a:ln>
        </p:spPr>
      </p:sp>
      <p:sp>
        <p:nvSpPr>
          <p:cNvPr id="19462" name="Rectangle 173670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defTabSz="920750"/>
            <a:endParaRPr noProof="1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D5AC0555-2684-CB48-8456-93D28E66BB90}" type="slidenum">
              <a:rPr lang="en-US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265AA344-B42A-1C4C-B568-07FA79EBE73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2457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defRPr/>
            </a:pPr>
            <a:r>
              <a:rPr lang="en-US">
                <a:latin typeface="+mn-lt" charset="0"/>
              </a:rPr>
              <a:t>1 - </a:t>
            </a:r>
            <a:fld id="{A021CA2C-FC75-2640-B598-7C3576675C35}" type="slidenum">
              <a:rPr lang="en-US">
                <a:latin typeface="+mn-lt" charset="0"/>
              </a:rPr>
              <a:pPr>
                <a:defRPr/>
              </a:pPr>
              <a:t>12</a:t>
            </a:fld>
            <a:endParaRPr lang="en-US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4C93CF66-A4B9-1341-AF5C-422F5D48F0F2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/>
              <a:t>2/1/12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fld id="{C2AFF904-0813-624B-B39B-6A5394A93B52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/>
              <a:t>©2007 Ernst &amp; Young Advanced Security Center</a:t>
            </a:r>
          </a:p>
        </p:txBody>
      </p:sp>
      <p:sp>
        <p:nvSpPr>
          <p:cNvPr id="26631" name="Rectangle 5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6748"/>
            <a:ext cx="13004800" cy="1212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6" y="388338"/>
            <a:ext cx="1170206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50875" y="8883650"/>
            <a:ext cx="3027363" cy="671513"/>
          </a:xfrm>
          <a:prstGeom prst="rect">
            <a:avLst/>
          </a:prstGeom>
        </p:spPr>
        <p:txBody>
          <a:bodyPr lIns="130019" tIns="65010" rIns="130019" bIns="6501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448175" y="8883650"/>
            <a:ext cx="4119563" cy="671513"/>
          </a:xfrm>
          <a:prstGeom prst="rect">
            <a:avLst/>
          </a:prstGeom>
        </p:spPr>
        <p:txBody>
          <a:bodyPr lIns="130019" tIns="65010" rIns="130019" bIns="6501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9324975" y="8883650"/>
            <a:ext cx="3027363" cy="671513"/>
          </a:xfrm>
          <a:prstGeom prst="rect">
            <a:avLst/>
          </a:prstGeom>
        </p:spPr>
        <p:txBody>
          <a:bodyPr lIns="130019" tIns="65010" rIns="130019" bIns="65010"/>
          <a:lstStyle>
            <a:lvl1pPr>
              <a:defRPr/>
            </a:lvl1pPr>
          </a:lstStyle>
          <a:p>
            <a:pPr>
              <a:defRPr/>
            </a:pPr>
            <a:fld id="{B1B7A633-073C-C24D-B056-BBCAC0311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650875" y="8883650"/>
            <a:ext cx="3027363" cy="671513"/>
          </a:xfrm>
          <a:prstGeom prst="rect">
            <a:avLst/>
          </a:prstGeom>
        </p:spPr>
        <p:txBody>
          <a:bodyPr lIns="130019" tIns="65010" rIns="130019" bIns="6501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4448175" y="8883650"/>
            <a:ext cx="4119563" cy="671513"/>
          </a:xfrm>
          <a:prstGeom prst="rect">
            <a:avLst/>
          </a:prstGeom>
        </p:spPr>
        <p:txBody>
          <a:bodyPr lIns="130019" tIns="65010" rIns="130019" bIns="6501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24975" y="8883650"/>
            <a:ext cx="3027363" cy="671513"/>
          </a:xfrm>
          <a:prstGeom prst="rect">
            <a:avLst/>
          </a:prstGeom>
        </p:spPr>
        <p:txBody>
          <a:bodyPr lIns="130019" tIns="65010" rIns="130019" bIns="65010"/>
          <a:lstStyle>
            <a:lvl1pPr>
              <a:defRPr/>
            </a:lvl1pPr>
          </a:lstStyle>
          <a:p>
            <a:pPr>
              <a:defRPr/>
            </a:pPr>
            <a:fld id="{316CC915-1953-C740-9FFC-E963F9B31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7013"/>
            <a:ext cx="130048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025" tIns="65013" rIns="130025" bIns="650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866900"/>
            <a:ext cx="117030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30025" tIns="65013" rIns="130025" bIns="650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0"/>
            <a:ext cx="13004800" cy="217488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25" tIns="65013" rIns="130025" bIns="65013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9545638"/>
            <a:ext cx="13004800" cy="217487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25" tIns="65013" rIns="130025" bIns="65013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6" name="Text Box 30"/>
          <p:cNvSpPr txBox="1">
            <a:spLocks noChangeArrowheads="1"/>
          </p:cNvSpPr>
          <p:nvPr userDrawn="1"/>
        </p:nvSpPr>
        <p:spPr bwMode="auto">
          <a:xfrm>
            <a:off x="0" y="9110663"/>
            <a:ext cx="130048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25" tIns="65013" rIns="130025" bIns="65013">
            <a:spAutoFit/>
          </a:bodyPr>
          <a:lstStyle>
            <a:lvl1pPr defTabSz="649288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defTabSz="649288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defTabSz="649288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defTabSz="649288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defTabSz="649288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defTabSz="6492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>
                <a:solidFill>
                  <a:srgbClr val="969696"/>
                </a:solidFill>
              </a:rPr>
              <a:t>March 2012  Top Ten Controls v4.2         Jim Manico and </a:t>
            </a:r>
            <a:r>
              <a:rPr lang="en-US" sz="2000" b="1" dirty="0" err="1" smtClean="0">
                <a:solidFill>
                  <a:srgbClr val="969696"/>
                </a:solidFill>
              </a:rPr>
              <a:t>Eoin</a:t>
            </a:r>
            <a:r>
              <a:rPr lang="en-US" sz="2000" b="1" dirty="0" smtClean="0">
                <a:solidFill>
                  <a:srgbClr val="969696"/>
                </a:solidFill>
              </a:rPr>
              <a:t> </a:t>
            </a:r>
            <a:r>
              <a:rPr lang="en-US" sz="2000" b="1" dirty="0" err="1" smtClean="0">
                <a:solidFill>
                  <a:srgbClr val="969696"/>
                </a:solidFill>
              </a:rPr>
              <a:t>Keary</a:t>
            </a:r>
            <a:r>
              <a:rPr lang="en-US" sz="2000" b="1" dirty="0" smtClean="0">
                <a:solidFill>
                  <a:srgbClr val="969696"/>
                </a:solidFill>
              </a:rPr>
              <a:t>          Page </a:t>
            </a:r>
            <a:fld id="{73EF8D61-E608-F346-A8F2-626DBD56A1E4}" type="slidenum">
              <a:rPr lang="en-US" sz="2000" b="1" smtClean="0">
                <a:solidFill>
                  <a:srgbClr val="969696"/>
                </a:solidFill>
              </a:rPr>
              <a:pPr algn="ctr" eaLnBrk="1" hangingPunct="1">
                <a:defRPr/>
              </a:pPr>
              <a:t>‹#›</a:t>
            </a:fld>
            <a:endParaRPr lang="en-US" sz="2000" b="1" dirty="0" smtClean="0">
              <a:solidFill>
                <a:srgbClr val="969696"/>
              </a:solidFill>
            </a:endParaRPr>
          </a:p>
          <a:p>
            <a:pPr algn="ctr" eaLnBrk="1" hangingPunct="1">
              <a:defRPr/>
            </a:pPr>
            <a:r>
              <a:rPr lang="en-US" sz="2000" b="1" dirty="0" smtClean="0">
                <a:solidFill>
                  <a:srgbClr val="969696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b="1" dirty="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65013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6pPr>
      <a:lvl7pPr marL="1300259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7pPr>
      <a:lvl8pPr marL="195039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8pPr>
      <a:lvl9pPr marL="260052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ahoma" pitchFamily="34" charset="0"/>
        </a:defRPr>
      </a:lvl9pPr>
    </p:titleStyle>
    <p:bodyStyle>
      <a:lvl1pPr marL="485775" indent="-485775" algn="l" rtl="0" eaLnBrk="0" fontAlgn="base" hangingPunct="0">
        <a:spcBef>
          <a:spcPct val="20000"/>
        </a:spcBef>
        <a:spcAft>
          <a:spcPct val="0"/>
        </a:spcAft>
        <a:buFont typeface="Webdings" charset="0"/>
        <a:buChar char="&lt;"/>
        <a:defRPr lang="en-US" sz="4000" dirty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54100" indent="-403225" algn="l" rtl="0" eaLnBrk="0" fontAlgn="base" hangingPunct="0">
        <a:spcBef>
          <a:spcPct val="20000"/>
        </a:spcBef>
        <a:spcAft>
          <a:spcPct val="0"/>
        </a:spcAft>
        <a:buFont typeface="Webdings" charset="0"/>
        <a:buChar char="4"/>
        <a:defRPr lang="en-US" sz="3400" dirty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22425" indent="-322263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lang="en-US" sz="2800" dirty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73300" indent="-322263" algn="l" rtl="0" eaLnBrk="0" fontAlgn="base" hangingPunct="0">
        <a:spcBef>
          <a:spcPct val="20000"/>
        </a:spcBef>
        <a:spcAft>
          <a:spcPct val="0"/>
        </a:spcAft>
        <a:buChar char="–"/>
        <a:defRPr lang="en-US" dirty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24175" indent="-322263" algn="l" rtl="0" eaLnBrk="0" fontAlgn="base" hangingPunct="0">
        <a:spcBef>
          <a:spcPct val="20000"/>
        </a:spcBef>
        <a:spcAft>
          <a:spcPct val="0"/>
        </a:spcAft>
        <a:buChar char="»"/>
        <a:defRPr lang="en-US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5717" indent="-32506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225845" indent="-32506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4875977" indent="-32506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26105" indent="-32506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5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39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2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5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2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0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4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goodsecurityquestions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llabs.com" TargetMode="External"/><Relationship Id="rId4" Type="http://schemas.openxmlformats.org/officeDocument/2006/relationships/hyperlink" Target="https://www.owasp.org/index.php/Transport_Layer_Protection_Cheat_She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13004800" cy="121285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Top 10 Web Security Controls</a:t>
            </a:r>
          </a:p>
        </p:txBody>
      </p:sp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209800"/>
            <a:ext cx="4114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1981200"/>
            <a:ext cx="4700587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"/>
          <a:stretch>
            <a:fillRect/>
          </a:stretch>
        </p:blipFill>
        <p:spPr bwMode="auto">
          <a:xfrm>
            <a:off x="-1117600" y="-304800"/>
            <a:ext cx="16576675" cy="100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13004800" cy="1212850"/>
          </a:xfrm>
        </p:spPr>
        <p:txBody>
          <a:bodyPr/>
          <a:lstStyle/>
          <a:p>
            <a:pPr eaLnBrk="1" hangingPunct="1"/>
            <a:r>
              <a:rPr>
                <a:solidFill>
                  <a:schemeClr val="bg1"/>
                </a:solidFill>
                <a:latin typeface="Tahoma" charset="0"/>
              </a:rPr>
              <a:t>XSS:  Why so Serious?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-782638" y="1866900"/>
            <a:ext cx="11704638" cy="6843713"/>
          </a:xfrm>
        </p:spPr>
        <p:txBody>
          <a:bodyPr/>
          <a:lstStyle/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Session hijacking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Site defacement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Network scanning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Undermining CSRF defenses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Site redirection/phishing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Load of remotely hosted scripts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Data theft</a:t>
            </a:r>
          </a:p>
          <a:p>
            <a:pPr lvl="1" defTabSz="1296988" eaLnBrk="1" hangingPunct="1"/>
            <a:r>
              <a:rPr sz="44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</a:rPr>
              <a:t>Keystroke logging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0" y="379413"/>
            <a:ext cx="13004800" cy="839787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Danger: Multiple Contexts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20801" y="2627598"/>
          <a:ext cx="10274300" cy="605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7" name="TextBox 6"/>
          <p:cNvSpPr txBox="1">
            <a:spLocks noChangeArrowheads="1"/>
          </p:cNvSpPr>
          <p:nvPr/>
        </p:nvSpPr>
        <p:spPr bwMode="auto">
          <a:xfrm>
            <a:off x="558800" y="1524000"/>
            <a:ext cx="12066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25" tIns="65013" rIns="130025" bIns="65013">
            <a:spAutoFit/>
          </a:bodyPr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en-US" sz="3600"/>
              <a:t>Browsers have multiple contexts that must be considered!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25438" y="325438"/>
            <a:ext cx="123539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/>
            <a:r>
              <a:rPr lang="en-US" sz="5700" b="1">
                <a:latin typeface="DejaVu Sans" charset="0"/>
                <a:cs typeface="DejaVu Sans" charset="0"/>
              </a:rPr>
              <a:t>XSS in HTML Attributes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50875" y="1951038"/>
            <a:ext cx="11703050" cy="780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8636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Aft>
                <a:spcPts val="2025"/>
              </a:spcAft>
              <a:defRPr/>
            </a:pPr>
            <a:r>
              <a:rPr lang="en-US" dirty="0" smtClean="0">
                <a:latin typeface="DejaVu Serif Condensed" charset="0"/>
              </a:rPr>
              <a:t>&lt;input type="text" name="comments"  </a:t>
            </a:r>
          </a:p>
          <a:p>
            <a:pPr eaLnBrk="1" hangingPunct="1">
              <a:spcAft>
                <a:spcPts val="2025"/>
              </a:spcAft>
              <a:defRPr/>
            </a:pPr>
            <a:r>
              <a:rPr lang="en-US" dirty="0" smtClean="0">
                <a:latin typeface="DejaVu Serif Condensed" charset="0"/>
              </a:rPr>
              <a:t>                        value=</a:t>
            </a:r>
            <a:r>
              <a:rPr lang="en-US" dirty="0" smtClean="0">
                <a:solidFill>
                  <a:schemeClr val="tx1"/>
                </a:solidFill>
                <a:latin typeface="DejaVu Serif Condensed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DejaVu Serif Condensed" charset="0"/>
              </a:rPr>
              <a:t>UNTRUSTED DATA</a:t>
            </a:r>
            <a:r>
              <a:rPr lang="en-US" dirty="0" smtClean="0">
                <a:solidFill>
                  <a:schemeClr val="tx1"/>
                </a:solidFill>
                <a:latin typeface="DejaVu Serif Condensed" charset="0"/>
              </a:rPr>
              <a:t>"</a:t>
            </a:r>
            <a:r>
              <a:rPr lang="en-US" dirty="0" smtClean="0">
                <a:latin typeface="DejaVu Serif Condensed" charset="0"/>
              </a:rPr>
              <a:t>&gt;</a:t>
            </a:r>
          </a:p>
          <a:p>
            <a:pPr eaLnBrk="1" hangingPunct="1">
              <a:spcAft>
                <a:spcPts val="2025"/>
              </a:spcAft>
              <a:defRPr/>
            </a:pPr>
            <a:endParaRPr lang="en-US" sz="800" dirty="0" smtClean="0">
              <a:latin typeface="DejaVu Serif Condensed" charset="0"/>
            </a:endParaRPr>
          </a:p>
          <a:p>
            <a:pPr eaLnBrk="1" hangingPunct="1">
              <a:spcAft>
                <a:spcPts val="2025"/>
              </a:spcAft>
              <a:defRPr/>
            </a:pPr>
            <a:r>
              <a:rPr lang="en-US" dirty="0" smtClean="0">
                <a:latin typeface="DejaVu Serif Condensed" charset="0"/>
              </a:rPr>
              <a:t>&lt;input type="text" name="comments"</a:t>
            </a:r>
          </a:p>
          <a:p>
            <a:pPr algn="r" eaLnBrk="1" hangingPunct="1">
              <a:spcAft>
                <a:spcPts val="2025"/>
              </a:spcAft>
              <a:defRPr/>
            </a:pPr>
            <a:r>
              <a:rPr lang="en-US" dirty="0" smtClean="0">
                <a:latin typeface="DejaVu Serif Condensed" charset="0"/>
              </a:rPr>
              <a:t>value=</a:t>
            </a:r>
            <a:r>
              <a:rPr lang="en-US" dirty="0" smtClean="0">
                <a:solidFill>
                  <a:srgbClr val="FF0000"/>
                </a:solidFill>
                <a:latin typeface="DejaVu Serif Condensed" charset="0"/>
              </a:rPr>
              <a:t>"hello" </a:t>
            </a:r>
            <a:r>
              <a:rPr lang="en-US" dirty="0" err="1" smtClean="0">
                <a:solidFill>
                  <a:srgbClr val="FF0000"/>
                </a:solidFill>
                <a:latin typeface="DejaVu Serif Condensed" charset="0"/>
              </a:rPr>
              <a:t>onmouseover</a:t>
            </a:r>
            <a:r>
              <a:rPr lang="en-US" dirty="0" smtClean="0">
                <a:solidFill>
                  <a:srgbClr val="FF0000"/>
                </a:solidFill>
                <a:latin typeface="DejaVu Serif Condensed" charset="0"/>
              </a:rPr>
              <a:t>="/*fire attack*/"</a:t>
            </a:r>
            <a:r>
              <a:rPr lang="en-US" dirty="0" smtClean="0">
                <a:latin typeface="DejaVu Serif Condensed" charset="0"/>
              </a:rPr>
              <a:t>&gt;</a:t>
            </a:r>
            <a:endParaRPr lang="en-US" sz="800" dirty="0" smtClean="0">
              <a:latin typeface="DejaVu Serif Condensed" charset="0"/>
            </a:endParaRPr>
          </a:p>
          <a:p>
            <a:pPr marL="107950" indent="0" eaLnBrk="1" hangingPunct="1">
              <a:spcAft>
                <a:spcPts val="2025"/>
              </a:spcAft>
              <a:buSzPct val="45000"/>
              <a:defRPr/>
            </a:pPr>
            <a:endParaRPr lang="en-US" sz="800" dirty="0" smtClean="0">
              <a:latin typeface="DejaVu Serif" charset="0"/>
            </a:endParaRPr>
          </a:p>
          <a:p>
            <a:pPr marL="107950" indent="0" eaLnBrk="1" hangingPunct="1">
              <a:spcAft>
                <a:spcPts val="2025"/>
              </a:spcAft>
              <a:buSzPct val="45000"/>
              <a:defRPr/>
            </a:pPr>
            <a:r>
              <a:rPr lang="en-US" dirty="0" smtClean="0">
                <a:latin typeface="DejaVu Serif" charset="0"/>
              </a:rPr>
              <a:t>Attackers can add event handlers:</a:t>
            </a:r>
          </a:p>
          <a:p>
            <a:pPr lvl="1" eaLnBrk="1" hangingPunct="1">
              <a:buSzPct val="45000"/>
              <a:buFont typeface="Wingdings" charset="0"/>
              <a:buChar char=""/>
              <a:defRPr/>
            </a:pPr>
            <a:r>
              <a:rPr lang="en-US" sz="3100" dirty="0" err="1" smtClean="0">
                <a:latin typeface="DejaVu Serif" charset="0"/>
              </a:rPr>
              <a:t>onMouseOver</a:t>
            </a:r>
            <a:endParaRPr lang="en-US" sz="3100" dirty="0" smtClean="0">
              <a:latin typeface="DejaVu Serif" charset="0"/>
            </a:endParaRPr>
          </a:p>
          <a:p>
            <a:pPr lvl="1" eaLnBrk="1" hangingPunct="1">
              <a:buSzPct val="45000"/>
              <a:buFont typeface="Wingdings" charset="0"/>
              <a:buChar char=""/>
              <a:defRPr/>
            </a:pPr>
            <a:r>
              <a:rPr lang="en-US" sz="3100" dirty="0" err="1" smtClean="0">
                <a:latin typeface="DejaVu Serif" charset="0"/>
              </a:rPr>
              <a:t>onLoad</a:t>
            </a:r>
            <a:endParaRPr lang="en-US" sz="3100" dirty="0" smtClean="0">
              <a:latin typeface="DejaVu Serif" charset="0"/>
            </a:endParaRPr>
          </a:p>
          <a:p>
            <a:pPr lvl="1" eaLnBrk="1" hangingPunct="1">
              <a:buSzPct val="45000"/>
              <a:buFont typeface="Wingdings" charset="0"/>
              <a:buChar char=""/>
              <a:defRPr/>
            </a:pPr>
            <a:r>
              <a:rPr lang="en-US" sz="3100" dirty="0" err="1" smtClean="0">
                <a:latin typeface="DejaVu Serif" charset="0"/>
              </a:rPr>
              <a:t>onUnLoad</a:t>
            </a:r>
            <a:endParaRPr lang="en-US" sz="3100" dirty="0" smtClean="0">
              <a:latin typeface="DejaVu Serif" charset="0"/>
            </a:endParaRPr>
          </a:p>
          <a:p>
            <a:pPr lvl="1" eaLnBrk="1" hangingPunct="1">
              <a:buSzPct val="45000"/>
              <a:buFont typeface="Wingdings" charset="0"/>
              <a:buChar char=""/>
              <a:defRPr/>
            </a:pPr>
            <a:r>
              <a:rPr lang="en-US" sz="3100" dirty="0" smtClean="0">
                <a:latin typeface="DejaVu Serif" charset="0"/>
              </a:rPr>
              <a:t>etc…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25438" y="325438"/>
            <a:ext cx="123539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/>
            <a:r>
              <a:rPr lang="en-US" sz="5700" b="1">
                <a:latin typeface="DejaVu Sans" charset="0"/>
                <a:cs typeface="DejaVu Sans" charset="0"/>
              </a:rPr>
              <a:t>XSS in Source Attribute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50875" y="1951038"/>
            <a:ext cx="11703050" cy="715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User input often winds up in src attribute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Tags such as </a:t>
            </a:r>
          </a:p>
          <a:p>
            <a:pPr eaLnBrk="1" hangingPunct="1">
              <a:spcAft>
                <a:spcPts val="2025"/>
              </a:spcAft>
            </a:pPr>
            <a:r>
              <a:rPr lang="en-US">
                <a:latin typeface="DejaVu Serif Condensed" charset="0"/>
              </a:rPr>
              <a:t>  &lt;img src=""&gt;</a:t>
            </a:r>
          </a:p>
          <a:p>
            <a:pPr eaLnBrk="1" hangingPunct="1">
              <a:spcAft>
                <a:spcPts val="2025"/>
              </a:spcAft>
            </a:pPr>
            <a:r>
              <a:rPr lang="en-US">
                <a:latin typeface="DejaVu Serif Condensed" charset="0"/>
              </a:rPr>
              <a:t>  &lt;iframe src=""&gt;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Example Request: </a:t>
            </a:r>
          </a:p>
          <a:p>
            <a:pPr algn="r" eaLnBrk="1" hangingPunct="1">
              <a:spcAft>
                <a:spcPts val="2025"/>
              </a:spcAft>
            </a:pPr>
            <a:r>
              <a:rPr lang="en-US">
                <a:latin typeface="DejaVu Serif Condensed" charset="0"/>
              </a:rPr>
              <a:t>http://example.com/viewImage?imagename=</a:t>
            </a:r>
            <a:r>
              <a:rPr lang="en-US">
                <a:solidFill>
                  <a:srgbClr val="FF0000"/>
                </a:solidFill>
                <a:latin typeface="DejaVu Serif Condensed" charset="0"/>
              </a:rPr>
              <a:t>mymap.jpg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Attackers can use javascript:/*attack*/ in src attributes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2855913"/>
            <a:ext cx="835342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25438" y="325438"/>
            <a:ext cx="123539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/>
            <a:r>
              <a:rPr lang="en-US" sz="5700" b="1">
                <a:latin typeface="DejaVu Sans" charset="0"/>
                <a:cs typeface="DejaVu Sans" charset="0"/>
              </a:rPr>
              <a:t>URL Parameter Escaping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52463" y="1951038"/>
            <a:ext cx="11704637" cy="715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Escape </a:t>
            </a:r>
            <a:r>
              <a:rPr lang="en-US" b="1" u="sng">
                <a:latin typeface="DejaVu Serif" charset="0"/>
              </a:rPr>
              <a:t>all</a:t>
            </a:r>
            <a:r>
              <a:rPr lang="en-US">
                <a:latin typeface="DejaVu Serif" charset="0"/>
              </a:rPr>
              <a:t> non alpha-num characters with the %HH format</a:t>
            </a:r>
          </a:p>
          <a:p>
            <a:pPr eaLnBrk="1" hangingPunct="1">
              <a:spcAft>
                <a:spcPts val="2025"/>
              </a:spcAft>
            </a:pPr>
            <a:r>
              <a:rPr lang="en-US">
                <a:latin typeface="DejaVu Serif Condensed" charset="0"/>
              </a:rPr>
              <a:t>&lt;a href="/search?data=</a:t>
            </a:r>
            <a:r>
              <a:rPr lang="en-US">
                <a:solidFill>
                  <a:srgbClr val="FF0000"/>
                </a:solidFill>
                <a:latin typeface="DejaVu Serif Condensed" charset="0"/>
              </a:rPr>
              <a:t>UNTRUSTED DATA</a:t>
            </a:r>
            <a:r>
              <a:rPr lang="en-US">
                <a:latin typeface="DejaVu Serif Condensed" charset="0"/>
              </a:rPr>
              <a:t>"</a:t>
            </a:r>
            <a:r>
              <a:rPr lang="en-US" altLang="ja-JP">
                <a:latin typeface="DejaVu Serif Condensed" charset="0"/>
              </a:rPr>
              <a:t>&gt;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Be careful not to allow untrusted data to drive entire URL’s or URL fragments 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This encoding only protects you from XSS at the time of rendering the link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Treat DATA as untrusted after submitted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4090988"/>
            <a:ext cx="10453687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980113" y="5829300"/>
            <a:ext cx="6013450" cy="496888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>
            <a:spAutoFit/>
          </a:bodyPr>
          <a:lstStyle/>
          <a:p>
            <a:pPr>
              <a:tabLst>
                <a:tab pos="1028700" algn="l"/>
                <a:tab pos="2058988" algn="l"/>
                <a:tab pos="3087688" algn="l"/>
                <a:tab pos="4117975" algn="l"/>
                <a:tab pos="5146675" algn="l"/>
              </a:tabLst>
            </a:pPr>
            <a:r>
              <a:rPr lang="en-US" sz="2400">
                <a:latin typeface="DejaVu Serif Condensed" charset="0"/>
              </a:rPr>
              <a:t>URL parameter written within style tag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50875" y="1951038"/>
            <a:ext cx="11703050" cy="715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Applications sometimes take user data and use it to generate presentation style </a:t>
            </a:r>
          </a:p>
          <a:p>
            <a:pPr eaLnBrk="1" hangingPunct="1">
              <a:spcAft>
                <a:spcPts val="2025"/>
              </a:spcAft>
              <a:buSzPct val="45000"/>
            </a:pPr>
            <a:endParaRPr lang="en-US">
              <a:latin typeface="DejaVu Serif" charset="0"/>
            </a:endParaRPr>
          </a:p>
          <a:p>
            <a:pPr eaLnBrk="1" hangingPunct="1">
              <a:spcAft>
                <a:spcPts val="2025"/>
              </a:spcAft>
              <a:buSzPct val="45000"/>
            </a:pPr>
            <a:endParaRPr lang="en-US">
              <a:latin typeface="DejaVu Serif" charset="0"/>
            </a:endParaRPr>
          </a:p>
          <a:p>
            <a:pPr eaLnBrk="1" hangingPunct="1">
              <a:spcAft>
                <a:spcPts val="2025"/>
              </a:spcAft>
              <a:buSzPct val="45000"/>
            </a:pPr>
            <a:endParaRPr lang="en-US">
              <a:latin typeface="DejaVu Serif" charset="0"/>
            </a:endParaRPr>
          </a:p>
          <a:p>
            <a:pPr eaLnBrk="1" hangingPunct="1">
              <a:spcAft>
                <a:spcPts val="2025"/>
              </a:spcAft>
              <a:buSzPct val="45000"/>
            </a:pPr>
            <a:endParaRPr lang="en-US" sz="2800">
              <a:latin typeface="DejaVu Serif" charset="0"/>
            </a:endParaRPr>
          </a:p>
          <a:p>
            <a:pPr eaLnBrk="1" hangingPunct="1">
              <a:spcAft>
                <a:spcPts val="2025"/>
              </a:spcAft>
              <a:buSzPct val="45000"/>
            </a:pPr>
            <a:endParaRPr lang="en-US" sz="2800">
              <a:latin typeface="DejaVu Serif" charset="0"/>
            </a:endParaRP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Consider this example:</a:t>
            </a:r>
          </a:p>
          <a:p>
            <a:pPr eaLnBrk="1" hangingPunct="1">
              <a:spcAft>
                <a:spcPts val="2025"/>
              </a:spcAft>
              <a:buSzPct val="45000"/>
            </a:pPr>
            <a:r>
              <a:rPr lang="en-US" sz="3100">
                <a:latin typeface="DejaVu Serif Condensed" charset="0"/>
              </a:rPr>
              <a:t>http://example.com/viewDocument?background=</a:t>
            </a:r>
            <a:r>
              <a:rPr lang="en-US" sz="3100">
                <a:solidFill>
                  <a:srgbClr val="FF0000"/>
                </a:solidFill>
                <a:latin typeface="DejaVu Serif Condensed" charset="0"/>
              </a:rPr>
              <a:t>white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25438" y="325438"/>
            <a:ext cx="123539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/>
            <a:r>
              <a:rPr lang="en-US" sz="5700" b="1">
                <a:latin typeface="DejaVu Sans" charset="0"/>
                <a:cs typeface="DejaVu Sans" charset="0"/>
              </a:rPr>
              <a:t>XSS in the Style Tag</a:t>
            </a:r>
          </a:p>
        </p:txBody>
      </p:sp>
      <p:cxnSp>
        <p:nvCxnSpPr>
          <p:cNvPr id="46" name="Elbow Connector 45"/>
          <p:cNvCxnSpPr/>
          <p:nvPr/>
        </p:nvCxnSpPr>
        <p:spPr>
          <a:xfrm>
            <a:off x="6883400" y="5526088"/>
            <a:ext cx="3643313" cy="2587625"/>
          </a:xfrm>
          <a:prstGeom prst="bentConnector3">
            <a:avLst>
              <a:gd name="adj1" fmla="val 15173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406400" y="1905000"/>
            <a:ext cx="12192000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Aft>
                <a:spcPts val="2025"/>
              </a:spcAft>
            </a:pPr>
            <a:r>
              <a:rPr lang="en-US" sz="3300">
                <a:latin typeface="DejaVu Serif Condensed" charset="0"/>
              </a:rPr>
              <a:t>&lt;div style="width: &lt;%=</a:t>
            </a:r>
            <a:r>
              <a:rPr lang="en-US" sz="3300">
                <a:solidFill>
                  <a:srgbClr val="FF0000"/>
                </a:solidFill>
                <a:latin typeface="DejaVu Serif Condensed" charset="0"/>
              </a:rPr>
              <a:t>UNTRUSTED</a:t>
            </a:r>
            <a:r>
              <a:rPr lang="en-US" sz="3300">
                <a:latin typeface="DejaVu Serif Condensed" charset="0"/>
              </a:rPr>
              <a:t>%&gt;;"&gt; Mouse over &lt;/div&gt;</a:t>
            </a:r>
          </a:p>
          <a:p>
            <a:pPr eaLnBrk="1" hangingPunct="1">
              <a:spcAft>
                <a:spcPts val="2025"/>
              </a:spcAft>
            </a:pPr>
            <a:r>
              <a:rPr lang="en-US" sz="3600">
                <a:solidFill>
                  <a:srgbClr val="FF0000"/>
                </a:solidFill>
                <a:latin typeface="DejaVu Serif Condensed" charset="0"/>
              </a:rPr>
              <a:t>UNTRUSTED </a:t>
            </a:r>
            <a:r>
              <a:rPr lang="en-US">
                <a:latin typeface="DejaVu Serif" charset="0"/>
              </a:rPr>
              <a:t>= ESAPI.encoder().encodeForCSS("expression(alert(String.fromCharCode (88,88,88)))");</a:t>
            </a:r>
          </a:p>
          <a:p>
            <a:pPr eaLnBrk="1" hangingPunct="1">
              <a:spcAft>
                <a:spcPts val="2025"/>
              </a:spcAft>
            </a:pPr>
            <a:r>
              <a:rPr lang="en-US">
                <a:latin typeface="DejaVu Serif Condensed" charset="0"/>
              </a:rPr>
              <a:t>&lt;div style="width: expression\28 alert\28 String\2e fromCharCode\20 \28 88\2c 88\2c 88\29 \29 \29 ;"&gt; Mouse over &lt;/div&gt;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Pops in at least </a:t>
            </a:r>
            <a:r>
              <a:rPr lang="en-US" b="1">
                <a:latin typeface="DejaVu Serif" charset="0"/>
              </a:rPr>
              <a:t>IE6</a:t>
            </a:r>
            <a:r>
              <a:rPr lang="en-US">
                <a:latin typeface="DejaVu Serif" charset="0"/>
              </a:rPr>
              <a:t> and </a:t>
            </a:r>
            <a:r>
              <a:rPr lang="en-US" b="1">
                <a:latin typeface="DejaVu Serif" charset="0"/>
              </a:rPr>
              <a:t>IE7</a:t>
            </a:r>
            <a:endParaRPr lang="en-US">
              <a:latin typeface="DejaVu Serif" charset="0"/>
            </a:endParaRPr>
          </a:p>
          <a:p>
            <a:pPr eaLnBrk="1" hangingPunct="1">
              <a:spcAft>
                <a:spcPts val="2025"/>
              </a:spcAft>
            </a:pPr>
            <a:endParaRPr lang="en-US" sz="3000">
              <a:latin typeface="DejaVu Serif Condensed" charset="0"/>
            </a:endParaRPr>
          </a:p>
          <a:p>
            <a:pPr eaLnBrk="1" hangingPunct="1">
              <a:spcAft>
                <a:spcPts val="2025"/>
              </a:spcAft>
            </a:pPr>
            <a:r>
              <a:rPr lang="en-US" sz="3000">
                <a:latin typeface="DejaVu Serif Condensed" charset="0"/>
              </a:rPr>
              <a:t>lists.owasp.org/pipermail/owasp-esapi/2009-February/000405.html</a:t>
            </a:r>
          </a:p>
        </p:txBody>
      </p:sp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6019800"/>
            <a:ext cx="13350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25438" y="325438"/>
            <a:ext cx="123539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/>
            <a:r>
              <a:rPr lang="en-US" sz="5700" b="1">
                <a:latin typeface="DejaVu Sans" charset="0"/>
                <a:cs typeface="DejaVu Sans" charset="0"/>
              </a:rPr>
              <a:t>CSS Pwnage Test Case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25438" y="325438"/>
            <a:ext cx="123539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/>
            <a:r>
              <a:rPr lang="en-US" sz="5700" b="1">
                <a:latin typeface="DejaVu Sans" charset="0"/>
                <a:cs typeface="DejaVu Sans" charset="0"/>
              </a:rPr>
              <a:t>Javascript Context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52463" y="1951038"/>
            <a:ext cx="11704637" cy="715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998" tIns="63999" rIns="127998" bIns="63999"/>
          <a:lstStyle>
            <a:lvl1pPr marL="431800" indent="-3238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Escape </a:t>
            </a:r>
            <a:r>
              <a:rPr lang="en-US" b="1" u="sng">
                <a:latin typeface="DejaVu Serif" charset="0"/>
              </a:rPr>
              <a:t>all</a:t>
            </a:r>
            <a:r>
              <a:rPr lang="en-US">
                <a:latin typeface="DejaVu Serif" charset="0"/>
              </a:rPr>
              <a:t> non alpha-num characters with the \xHH format</a:t>
            </a:r>
          </a:p>
          <a:p>
            <a:pPr eaLnBrk="1" hangingPunct="1">
              <a:spcAft>
                <a:spcPts val="2025"/>
              </a:spcAft>
            </a:pPr>
            <a:r>
              <a:rPr lang="en-US">
                <a:latin typeface="DejaVu Serif" charset="0"/>
              </a:rPr>
              <a:t>&lt;script&gt;var x='</a:t>
            </a:r>
            <a:r>
              <a:rPr lang="en-US">
                <a:solidFill>
                  <a:srgbClr val="FF0000"/>
                </a:solidFill>
                <a:latin typeface="DejaVu Serif Condensed" charset="0"/>
              </a:rPr>
              <a:t>UNTRUSTED DATA</a:t>
            </a:r>
            <a:r>
              <a:rPr lang="en-US">
                <a:latin typeface="DejaVu Serif" charset="0"/>
              </a:rPr>
              <a:t>';&lt;/script&gt;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>
                <a:latin typeface="DejaVu Serif" charset="0"/>
              </a:rPr>
              <a:t>You're now protected from XSS at the time data is assigned</a:t>
            </a:r>
          </a:p>
          <a:p>
            <a:pPr eaLnBrk="1" hangingPunct="1">
              <a:spcAft>
                <a:spcPts val="2025"/>
              </a:spcAft>
              <a:buSzPct val="45000"/>
              <a:buFont typeface="Wingdings" charset="0"/>
              <a:buChar char=""/>
            </a:pPr>
            <a:r>
              <a:rPr lang="en-US" b="1" u="sng">
                <a:latin typeface="DejaVu Serif" charset="0"/>
              </a:rPr>
              <a:t>What happens to x after you assign it?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0" y="227013"/>
            <a:ext cx="13004800" cy="1212850"/>
          </a:xfrm>
        </p:spPr>
        <p:txBody>
          <a:bodyPr/>
          <a:lstStyle/>
          <a:p>
            <a:pPr eaLnBrk="1" hangingPunct="1"/>
            <a:r>
              <a:rPr>
                <a:latin typeface="Tahoma (Headings)" charset="0"/>
                <a:cs typeface="Tahoma (Headings)" charset="0"/>
              </a:rPr>
              <a:t>Best Practice: DOM Based XSS Defense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334963" y="1747838"/>
            <a:ext cx="12411075" cy="7396162"/>
          </a:xfrm>
        </p:spPr>
        <p:txBody>
          <a:bodyPr/>
          <a:lstStyle/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Untrusted data should only be treated as displayable text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JavaScript encode and delimit untrusted data as quoted strings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Use document.createElement("…"), element.setAttribute("…","value"), element.appendChild(…), etc. to build dynamic interfaces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Avoid use of HTML rendering methods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If you do have to use the methods above remember to HTML and then JavaScript encode the untrusted data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Avoid passing untrusted data to eval(), setTimeout() etc.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Don’t eval() JSON to convert it to native JavaScript objects. Instead use JSON.toJSON() and JSON.parse()</a:t>
            </a:r>
          </a:p>
          <a:p>
            <a:pPr marL="763588" indent="-646113" eaLnBrk="1" hangingPunct="1">
              <a:lnSpc>
                <a:spcPct val="80000"/>
              </a:lnSpc>
            </a:pPr>
            <a:r>
              <a:rPr sz="3500">
                <a:latin typeface="Arial" charset="0"/>
                <a:ea typeface="ヒラギノ角ゴ ProN W3" charset="0"/>
                <a:cs typeface="ヒラギノ角ゴ ProN W3" charset="0"/>
              </a:rPr>
              <a:t>Run untrusted scripts in a sandbox (ECMAScript canopy, HTML 5 frame sandbox, etc)</a:t>
            </a:r>
          </a:p>
          <a:p>
            <a:pPr marL="763588" indent="-646113" eaLnBrk="1" hangingPunct="1">
              <a:lnSpc>
                <a:spcPct val="80000"/>
              </a:lnSpc>
            </a:pPr>
            <a:endParaRPr sz="350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0" y="317500"/>
            <a:ext cx="13004800" cy="9779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(2) XSS Defense by Data Type and Context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0200" y="1620838"/>
          <a:ext cx="12344401" cy="5237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798"/>
                <a:gridCol w="3596826"/>
                <a:gridCol w="4632777"/>
              </a:tblGrid>
              <a:tr h="3938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 Type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Context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Defense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HTML Body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HTML Entity Encode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3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HTML Attribute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Minimal Attribute</a:t>
                      </a:r>
                      <a:r>
                        <a:rPr lang="en-US" sz="2000" b="1" baseline="0" dirty="0" smtClean="0"/>
                        <a:t> Encoding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</a:t>
                      </a:r>
                      <a:r>
                        <a:rPr lang="en-US" sz="2000" b="1" baseline="0" dirty="0" smtClean="0"/>
                        <a:t> Parameter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URL Encoding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52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Untrusted URL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URL Validation, avoid </a:t>
                      </a:r>
                      <a:r>
                        <a:rPr lang="en-US" sz="2000" b="1" dirty="0" err="1" smtClean="0"/>
                        <a:t>javascript</a:t>
                      </a:r>
                      <a:r>
                        <a:rPr lang="en-US" sz="2000" b="1" dirty="0" smtClean="0"/>
                        <a:t>: URL’s, Attribute encoding, safe URL verification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453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CSS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Strict</a:t>
                      </a:r>
                      <a:r>
                        <a:rPr lang="en-US" sz="2000" b="1" baseline="0" dirty="0" smtClean="0"/>
                        <a:t> structural validation, CSS Hex encoding, good design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869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HTML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HTML</a:t>
                      </a:r>
                      <a:r>
                        <a:rPr lang="en-US" sz="2000" b="1" baseline="0" dirty="0" smtClean="0"/>
                        <a:t> Body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HTML Validation (</a:t>
                      </a:r>
                      <a:r>
                        <a:rPr lang="en-US" sz="2000" b="1" dirty="0" err="1" smtClean="0"/>
                        <a:t>JSoup</a:t>
                      </a:r>
                      <a:r>
                        <a:rPr lang="en-US" sz="2000" b="1" dirty="0" smtClean="0"/>
                        <a:t>, </a:t>
                      </a:r>
                      <a:r>
                        <a:rPr lang="en-US" sz="2000" b="1" dirty="0" err="1" smtClean="0"/>
                        <a:t>AntiSamy</a:t>
                      </a:r>
                      <a:r>
                        <a:rPr lang="en-US" sz="2000" b="1" dirty="0" smtClean="0"/>
                        <a:t>, HTML Sanitizer)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Any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DOM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DOM XSS</a:t>
                      </a:r>
                      <a:r>
                        <a:rPr lang="en-US" sz="2000" b="1" baseline="0" dirty="0" smtClean="0"/>
                        <a:t> Cheat sheet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Untrusted JavaScript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Any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Sandboxing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JSON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Client parse</a:t>
                      </a:r>
                      <a:r>
                        <a:rPr lang="en-US" sz="2000" b="1" baseline="0" dirty="0" smtClean="0"/>
                        <a:t> time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JSON.parse</a:t>
                      </a:r>
                      <a:r>
                        <a:rPr lang="en-US" sz="2000" b="1" dirty="0" smtClean="0"/>
                        <a:t>() or json2.js</a:t>
                      </a:r>
                      <a:endParaRPr lang="en-US" sz="2000" b="1" dirty="0"/>
                    </a:p>
                  </a:txBody>
                  <a:tcPr marL="89045" marR="89045" marT="44514" marB="445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36" name="Rectangle 1"/>
          <p:cNvSpPr>
            <a:spLocks noChangeArrowheads="1"/>
          </p:cNvSpPr>
          <p:nvPr/>
        </p:nvSpPr>
        <p:spPr bwMode="auto">
          <a:xfrm>
            <a:off x="228600" y="7315200"/>
            <a:ext cx="12598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r>
              <a:rPr lang="en-US" sz="2400" b="1"/>
              <a:t>Safe HTML Attributes include: </a:t>
            </a:r>
            <a:r>
              <a:rPr lang="en-US" sz="2400"/>
              <a:t>align, alink, alt, bgcolor, border, cellpadding, cellspacing, class, color, cols, colspan, coords, dir, face, height, hspace, ismap, lang, marginheight, marginwidth, multiple, nohref, noresize, noshade, nowrap, ref, rel, rev, rows, rowspan, scrolling, shape, span, summary, tabindex, title, usemap, valign, value, vlink, vspace, width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JimManic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4368800"/>
            <a:ext cx="3230563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0" y="234950"/>
            <a:ext cx="13004800" cy="1212850"/>
          </a:xfrm>
        </p:spPr>
        <p:txBody>
          <a:bodyPr/>
          <a:lstStyle/>
          <a:p>
            <a:r>
              <a:rPr>
                <a:latin typeface="Tahoma" charset="0"/>
              </a:rPr>
              <a:t>Jim Manico     @manicode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30200" y="1690688"/>
            <a:ext cx="11703050" cy="6843712"/>
          </a:xfrm>
        </p:spPr>
        <p:txBody>
          <a:bodyPr/>
          <a:lstStyle/>
          <a:p>
            <a:pPr lvl="1" defTabSz="1300460">
              <a:defRPr/>
            </a:pPr>
            <a:r>
              <a:rPr smtClean="0">
                <a:latin typeface="Arial" charset="0"/>
                <a:ea typeface="ヒラギノ角ゴ ProN W3" charset="0"/>
                <a:cs typeface="ヒラギノ角ゴ ProN W3" charset="0"/>
              </a:rPr>
              <a:t> VP </a:t>
            </a: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Security Architecture, WhiteHat Security</a:t>
            </a:r>
          </a:p>
          <a:p>
            <a:pPr lvl="1" defTabSz="1300460">
              <a:defRPr/>
            </a:pPr>
            <a:r>
              <a:rPr smtClean="0"/>
              <a:t>15 </a:t>
            </a:r>
            <a:r>
              <a:rPr/>
              <a:t>years of web-based, database-driven software development and analysis </a:t>
            </a:r>
            <a:r>
              <a:rPr smtClean="0"/>
              <a:t>experience</a:t>
            </a:r>
          </a:p>
          <a:p>
            <a:pPr lvl="1" defTabSz="1300460">
              <a:defRPr/>
            </a:pPr>
            <a:r>
              <a:rPr smtClean="0"/>
              <a:t>Over 7 years as a provider of secure </a:t>
            </a:r>
            <a:r>
              <a:rPr/>
              <a:t>developer training courses for SANS, Aspect Security and </a:t>
            </a:r>
            <a:r>
              <a:rPr smtClean="0"/>
              <a:t>others</a:t>
            </a:r>
          </a:p>
          <a:p>
            <a:pPr lvl="1" defTabSz="1300460">
              <a:defRPr/>
            </a:pPr>
            <a:r>
              <a:rPr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OWASP Connections Committee Chair</a:t>
            </a:r>
          </a:p>
          <a:p>
            <a:pPr lvl="2" defTabSz="1300460">
              <a:defRPr/>
            </a:pPr>
            <a:r>
              <a:rPr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smtClean="0">
                <a:latin typeface="Arial" charset="0"/>
                <a:ea typeface="ヒラギノ角ゴ ProN W3" charset="0"/>
                <a:cs typeface="ヒラギノ角ゴ ProN W3" charset="0"/>
              </a:rPr>
              <a:t>OWASP </a:t>
            </a: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Podcast Series Producer/Host</a:t>
            </a:r>
          </a:p>
          <a:p>
            <a:pPr lvl="2" defTabSz="1300460">
              <a:defRPr/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 OWASP Cheat-Sheet Series </a:t>
            </a:r>
            <a:r>
              <a:rPr smtClean="0">
                <a:latin typeface="Arial" charset="0"/>
                <a:ea typeface="ヒラギノ角ゴ ProN W3" charset="0"/>
                <a:cs typeface="ヒラギノ角ゴ ProN W3" charset="0"/>
              </a:rPr>
              <a:t>Manager</a:t>
            </a:r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14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7950200"/>
            <a:ext cx="388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9624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Abridged XSS Prevention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  <a:p>
            <a:pPr marL="0" indent="0">
              <a:buFont typeface="Webdings" charset="0"/>
              <a:buNone/>
            </a:pPr>
            <a:endParaRPr sz="4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pic>
        <p:nvPicPr>
          <p:cNvPr id="38914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13004800" cy="121285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Attacks on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63" y="1752600"/>
            <a:ext cx="11704637" cy="6003925"/>
          </a:xfrm>
        </p:spPr>
        <p:txBody>
          <a:bodyPr>
            <a:normAutofit/>
          </a:bodyPr>
          <a:lstStyle/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mtClean="0">
                <a:ea typeface="+mn-ea"/>
                <a:cs typeface="+mn-cs"/>
              </a:rPr>
              <a:t>Vertical Access Control Attacks</a:t>
            </a:r>
            <a:endParaRPr>
              <a:ea typeface="+mn-ea"/>
              <a:cs typeface="+mn-cs"/>
            </a:endParaRPr>
          </a:p>
          <a:p>
            <a:pPr marL="1057059" lvl="1" indent="-325064" eaLnBrk="1" hangingPunct="1">
              <a:buFont typeface="Wingdings" pitchFamily="2" charset="2"/>
              <a:buChar char="§"/>
              <a:defRPr/>
            </a:pPr>
            <a:r>
              <a:rPr smtClean="0">
                <a:ea typeface="+mn-ea"/>
              </a:rPr>
              <a:t>A standard user </a:t>
            </a:r>
            <a:r>
              <a:rPr>
                <a:ea typeface="+mn-ea"/>
              </a:rPr>
              <a:t>accessing administration </a:t>
            </a:r>
            <a:r>
              <a:rPr smtClean="0">
                <a:ea typeface="+mn-ea"/>
              </a:rPr>
              <a:t>functionality</a:t>
            </a:r>
          </a:p>
          <a:p>
            <a:pPr marL="1057059" lvl="1" indent="-325064" eaLnBrk="1" hangingPunct="1">
              <a:buFont typeface="Wingdings" pitchFamily="2" charset="2"/>
              <a:buChar char="§"/>
              <a:defRPr/>
            </a:pPr>
            <a:r>
              <a:rPr smtClean="0">
                <a:ea typeface="+mn-ea"/>
              </a:rPr>
              <a:t>"Privilege Escalation"</a:t>
            </a:r>
            <a:endParaRPr>
              <a:ea typeface="+mn-ea"/>
            </a:endParaRPr>
          </a:p>
          <a:p>
            <a:pPr marL="1625324" lvl="2" indent="-325064" eaLnBrk="1" hangingPunct="1">
              <a:buFont typeface="Wingdings" pitchFamily="2" charset="2"/>
              <a:buChar char="§"/>
              <a:defRPr/>
            </a:pPr>
            <a:endParaRPr smtClean="0">
              <a:ea typeface="+mn-ea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mtClean="0">
                <a:ea typeface="+mn-ea"/>
                <a:cs typeface="+mn-cs"/>
              </a:rPr>
              <a:t>Horizontal Access Control attacks</a:t>
            </a:r>
            <a:endParaRPr>
              <a:ea typeface="+mn-ea"/>
              <a:cs typeface="+mn-cs"/>
            </a:endParaRPr>
          </a:p>
          <a:p>
            <a:pPr marL="1057059" lvl="1" indent="-325064" eaLnBrk="1" hangingPunct="1">
              <a:buFont typeface="Wingdings" pitchFamily="2" charset="2"/>
              <a:buChar char="§"/>
              <a:defRPr/>
            </a:pPr>
            <a:r>
              <a:rPr smtClean="0">
                <a:ea typeface="+mn-ea"/>
              </a:rPr>
              <a:t>Same role, </a:t>
            </a:r>
            <a:r>
              <a:rPr>
                <a:ea typeface="+mn-ea"/>
              </a:rPr>
              <a:t>but accessing another user's private </a:t>
            </a:r>
            <a:r>
              <a:rPr smtClean="0">
                <a:ea typeface="+mn-ea"/>
              </a:rPr>
              <a:t>data</a:t>
            </a:r>
          </a:p>
          <a:p>
            <a:pPr marL="280944" lvl="2" indent="0" eaLnBrk="1" hangingPunct="1">
              <a:buFont typeface="Wingdings" charset="0"/>
              <a:buNone/>
              <a:defRPr/>
            </a:pPr>
            <a:endParaRPr>
              <a:ea typeface="+mn-ea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mtClean="0">
                <a:ea typeface="+mn-ea"/>
                <a:cs typeface="+mn-cs"/>
              </a:rPr>
              <a:t>Business Logic Access Control Attacks</a:t>
            </a:r>
          </a:p>
          <a:p>
            <a:pPr marL="1057059" lvl="1" indent="-325064" eaLnBrk="1" hangingPunct="1">
              <a:buFont typeface="Wingdings" pitchFamily="2" charset="2"/>
              <a:buChar char="§"/>
              <a:defRPr/>
            </a:pPr>
            <a:r>
              <a:rPr smtClean="0">
                <a:ea typeface="+mn-ea"/>
              </a:rPr>
              <a:t>Abuse of workflow</a:t>
            </a:r>
            <a:endParaRPr>
              <a:ea typeface="+mn-ea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endParaRPr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13004800" cy="121285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Best Practice: Code to the Permission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2018963" cy="643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>
                <a:latin typeface="Courier New" charset="0"/>
                <a:ea typeface="ヒラギノ角ゴ ProN W3" charset="0"/>
                <a:cs typeface="ヒラギノ角ゴ ProN W3" charset="0"/>
              </a:rPr>
              <a:t>if (AC.hasAccess(ARTICLE_EDIT, NUM)) {</a:t>
            </a:r>
          </a:p>
          <a:p>
            <a:pPr eaLnBrk="1" hangingPunct="1">
              <a:buFontTx/>
              <a:buNone/>
            </a:pPr>
            <a:r>
              <a:rPr>
                <a:latin typeface="Courier New" charset="0"/>
                <a:ea typeface="ヒラギノ角ゴ ProN W3" charset="0"/>
                <a:cs typeface="ヒラギノ角ゴ ProN W3" charset="0"/>
              </a:rPr>
              <a:t>	 //execute activity</a:t>
            </a:r>
          </a:p>
          <a:p>
            <a:pPr eaLnBrk="1" hangingPunct="1">
              <a:buFontTx/>
              <a:buNone/>
            </a:pPr>
            <a:r>
              <a:rPr>
                <a:latin typeface="Courier New" charset="0"/>
                <a:ea typeface="ヒラギノ角ゴ ProN W3" charset="0"/>
                <a:cs typeface="ヒラギノ角ゴ ProN W3" charset="0"/>
              </a:rPr>
              <a:t>}</a:t>
            </a:r>
          </a:p>
          <a:p>
            <a:pPr eaLnBrk="1" hangingPunct="1">
              <a:buFontTx/>
              <a:buNone/>
            </a:pPr>
            <a:endParaRPr sz="180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Code it once, never needs to change again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Implies policy is persisted in some way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Requires more design/work up front to get right</a:t>
            </a:r>
          </a:p>
          <a:p>
            <a:pPr eaLnBrk="1" hangingPunct="1"/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13004800" cy="121285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Best Practice: Use a Centralized Access Controller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2235200" y="1743075"/>
            <a:ext cx="9067800" cy="724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/>
          <a:p>
            <a:r>
              <a:rPr lang="en-US" sz="3100" b="1" u="sng"/>
              <a:t>In Presentation Layer</a:t>
            </a:r>
          </a:p>
          <a:p>
            <a:endParaRPr lang="en-US" sz="3100"/>
          </a:p>
          <a:p>
            <a:r>
              <a:rPr lang="en-US" sz="3100"/>
              <a:t>if (ACL.isAuthorized(VIEW_LOG_PANEL))</a:t>
            </a:r>
          </a:p>
          <a:p>
            <a:r>
              <a:rPr lang="en-US" sz="3100"/>
              <a:t>{</a:t>
            </a:r>
          </a:p>
          <a:p>
            <a:r>
              <a:rPr lang="en-US" sz="3100"/>
              <a:t>	&lt;h2&gt;Here are the logs&lt;/h2&gt;</a:t>
            </a:r>
          </a:p>
          <a:p>
            <a:r>
              <a:rPr lang="en-US" sz="3100"/>
              <a:t>	&lt;%=getLogs();%/&gt;</a:t>
            </a:r>
          </a:p>
          <a:p>
            <a:r>
              <a:rPr lang="en-US" sz="3100"/>
              <a:t>}</a:t>
            </a:r>
          </a:p>
          <a:p>
            <a:endParaRPr lang="en-US" sz="3100"/>
          </a:p>
          <a:p>
            <a:r>
              <a:rPr lang="en-US" sz="3100" b="1" u="sng"/>
              <a:t>In Controller</a:t>
            </a:r>
          </a:p>
          <a:p>
            <a:endParaRPr lang="en-US" sz="3100"/>
          </a:p>
          <a:p>
            <a:r>
              <a:rPr lang="en-US" sz="3100"/>
              <a:t>try (ACL.assertAuthorized(DELETE_USER))</a:t>
            </a:r>
          </a:p>
          <a:p>
            <a:r>
              <a:rPr lang="en-US" sz="3100"/>
              <a:t>{</a:t>
            </a:r>
          </a:p>
          <a:p>
            <a:r>
              <a:rPr lang="en-US" sz="3100"/>
              <a:t>	deleteUser();</a:t>
            </a:r>
          </a:p>
          <a:p>
            <a:r>
              <a:rPr lang="en-US" sz="3100"/>
              <a:t>}</a:t>
            </a:r>
          </a:p>
          <a:p>
            <a:endParaRPr lang="en-US" sz="310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0" y="169863"/>
            <a:ext cx="13004800" cy="1125537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(3) Access Control Positive Patterns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30200" y="1295400"/>
            <a:ext cx="12039600" cy="7772400"/>
          </a:xfrm>
        </p:spPr>
        <p:txBody>
          <a:bodyPr/>
          <a:lstStyle/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Code to the permission, not the role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Centralize access control logic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Design access control as a filter 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Fail securely (deny-by-default)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Apply same core logic to presentation and server-side access control decisions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Server-side trusted data should drive access control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Provide privilege and user grouping for better management</a:t>
            </a:r>
          </a:p>
          <a:p>
            <a:pPr eaLnBrk="1" hangingPunct="1"/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Isolate administrative features and access</a:t>
            </a:r>
          </a:p>
          <a:p>
            <a:pPr eaLnBrk="1" hangingPunct="1"/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 eaLnBrk="1" hangingPunct="1"/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Access Control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  <a:p>
            <a:pPr marL="0" indent="0" algn="ctr">
              <a:buFont typeface="Webdings" charset="0"/>
              <a:buNone/>
            </a:pPr>
            <a:endParaRPr lang="en-IE" sz="4400" b="1">
              <a:latin typeface="Courier New" charset="0"/>
              <a:cs typeface="Courier New" charset="0"/>
            </a:endParaRP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(beta, work in progress)</a:t>
            </a:r>
          </a:p>
          <a:p>
            <a:pPr marL="0" indent="0">
              <a:buFont typeface="Webdings" charset="0"/>
              <a:buNone/>
            </a:pPr>
            <a:endParaRPr sz="4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pic>
        <p:nvPicPr>
          <p:cNvPr id="46082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92569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450"/>
            <a:ext cx="13004800" cy="1119188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Anatomy of an CSRF Attack</a:t>
            </a:r>
          </a:p>
        </p:txBody>
      </p:sp>
      <p:sp>
        <p:nvSpPr>
          <p:cNvPr id="48130" name="Text Placeholder 925698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676400"/>
            <a:ext cx="12573000" cy="6400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Consider a consumer banking application that contains the following form</a:t>
            </a:r>
          </a:p>
          <a:p>
            <a:pPr eaLnBrk="1" hangingPunct="1">
              <a:buClr>
                <a:schemeClr val="accent2"/>
              </a:buClr>
            </a:pPr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 eaLnBrk="1" hangingPunct="1">
              <a:buClr>
                <a:schemeClr val="accent2"/>
              </a:buClr>
              <a:buFont typeface="Arial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&lt;form action=</a:t>
            </a:r>
            <a:r>
              <a:rPr altLang="ja-JP" sz="2000" b="1">
                <a:latin typeface="Courier New" charset="0"/>
                <a:cs typeface="Courier New" charset="0"/>
              </a:rPr>
              <a:t>"https://bank.com/Transfer.asp" method="POST" id=</a:t>
            </a:r>
            <a:r>
              <a:rPr sz="2000" b="1">
                <a:latin typeface="Courier New" charset="0"/>
                <a:cs typeface="Courier New" charset="0"/>
              </a:rPr>
              <a:t>"</a:t>
            </a:r>
            <a:r>
              <a:rPr altLang="ja-JP" sz="2000" b="1">
                <a:latin typeface="Courier New" charset="0"/>
                <a:cs typeface="Courier New" charset="0"/>
              </a:rPr>
              <a:t>form1</a:t>
            </a:r>
            <a:r>
              <a:rPr sz="2000" b="1">
                <a:latin typeface="Courier New" charset="0"/>
                <a:cs typeface="Courier New" charset="0"/>
              </a:rPr>
              <a:t>"</a:t>
            </a:r>
            <a:r>
              <a:rPr altLang="ja-JP" sz="2000" b="1">
                <a:latin typeface="Courier New" charset="0"/>
                <a:cs typeface="Courier New" charset="0"/>
              </a:rPr>
              <a:t>&gt;</a:t>
            </a:r>
          </a:p>
          <a:p>
            <a:pPr lvl="1" eaLnBrk="1" hangingPunct="1">
              <a:buClr>
                <a:schemeClr val="accent2"/>
              </a:buClr>
              <a:buFont typeface="Arial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&lt;p&gt;Account Num: &lt;input type=</a:t>
            </a:r>
            <a:r>
              <a:rPr altLang="ja-JP" sz="2000" b="1">
                <a:latin typeface="Courier New" charset="0"/>
                <a:cs typeface="Courier New" charset="0"/>
              </a:rPr>
              <a:t>"text" name="acct" value=</a:t>
            </a:r>
            <a:r>
              <a:rPr sz="2000" b="1">
                <a:latin typeface="Courier New" charset="0"/>
                <a:cs typeface="Courier New" charset="0"/>
              </a:rPr>
              <a:t>"</a:t>
            </a:r>
            <a:r>
              <a:rPr altLang="ja-JP" sz="2000" b="1">
                <a:latin typeface="Courier New" charset="0"/>
                <a:cs typeface="Courier New" charset="0"/>
              </a:rPr>
              <a:t>13243</a:t>
            </a:r>
            <a:r>
              <a:rPr sz="2000" b="1">
                <a:latin typeface="Courier New" charset="0"/>
                <a:cs typeface="Courier New" charset="0"/>
              </a:rPr>
              <a:t>"</a:t>
            </a:r>
            <a:r>
              <a:rPr altLang="ja-JP" sz="2000" b="1">
                <a:latin typeface="Courier New" charset="0"/>
                <a:cs typeface="Courier New" charset="0"/>
              </a:rPr>
              <a:t>/&gt;&lt;/p&gt;</a:t>
            </a:r>
          </a:p>
          <a:p>
            <a:pPr lvl="1" eaLnBrk="1" hangingPunct="1">
              <a:buClr>
                <a:schemeClr val="accent2"/>
              </a:buClr>
              <a:buFont typeface="Arial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&lt;p&gt;Transfer Amt: &lt;input type=</a:t>
            </a:r>
            <a:r>
              <a:rPr altLang="ja-JP" sz="2000" b="1">
                <a:latin typeface="Courier New" charset="0"/>
                <a:cs typeface="Courier New" charset="0"/>
              </a:rPr>
              <a:t>"text" name="amount" value="1000" /&gt;&lt;/p&gt;</a:t>
            </a:r>
          </a:p>
          <a:p>
            <a:pPr lvl="1" eaLnBrk="1" hangingPunct="1">
              <a:buClr>
                <a:schemeClr val="accent2"/>
              </a:buClr>
              <a:buFont typeface="Arial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&lt;/form&gt;</a:t>
            </a:r>
          </a:p>
          <a:p>
            <a:pPr lvl="1" eaLnBrk="1" hangingPunct="1">
              <a:buClr>
                <a:schemeClr val="accent2"/>
              </a:buClr>
              <a:buFont typeface="Arial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&lt;script&gt;document.getElementById(‘</a:t>
            </a:r>
            <a:r>
              <a:rPr altLang="ja-JP" sz="2000" b="1">
                <a:latin typeface="Courier New" charset="0"/>
                <a:cs typeface="Courier New" charset="0"/>
              </a:rPr>
              <a:t>form1’).submit(); &lt;/script&gt;</a:t>
            </a: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92569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8450"/>
            <a:ext cx="13004800" cy="1119188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(4) Cross Site Request Forgery Defenses</a:t>
            </a:r>
          </a:p>
        </p:txBody>
      </p:sp>
      <p:sp>
        <p:nvSpPr>
          <p:cNvPr id="50178" name="Text Placeholder 925698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524000"/>
            <a:ext cx="12268200" cy="7239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u="sng">
                <a:latin typeface="Arial" charset="0"/>
                <a:ea typeface="ヒラギノ角ゴ ProN W3" charset="0"/>
                <a:cs typeface="ヒラギノ角ゴ ProN W3" charset="0"/>
              </a:rPr>
              <a:t>Cryptographic Tokens</a:t>
            </a:r>
          </a:p>
          <a:p>
            <a:pPr lvl="1" eaLnBrk="1" hangingPunct="1">
              <a:buClr>
                <a:schemeClr val="accent2"/>
              </a:buClr>
            </a:pPr>
            <a:r>
              <a:rPr u="sng">
                <a:latin typeface="Arial" charset="0"/>
                <a:ea typeface="ヒラギノ角ゴ ProN W3" charset="0"/>
                <a:cs typeface="ヒラギノ角ゴ ProN W3" charset="0"/>
              </a:rPr>
              <a:t>Primary and most powerful defense. Randomness is your friend.</a:t>
            </a:r>
          </a:p>
          <a:p>
            <a:pPr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Request that cause side effects should use (and require) the POST method</a:t>
            </a:r>
          </a:p>
          <a:p>
            <a:pPr lvl="1"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Alone, this is not sufficient</a:t>
            </a:r>
          </a:p>
          <a:p>
            <a:pPr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Require users to re-authenticate</a:t>
            </a:r>
          </a:p>
          <a:p>
            <a:pPr lvl="1"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Amazon.com does this *really* well</a:t>
            </a:r>
          </a:p>
          <a:p>
            <a:pPr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Double-cookie submit</a:t>
            </a:r>
          </a:p>
          <a:p>
            <a:pPr lvl="1" eaLnBrk="1" hangingPunct="1">
              <a:buClr>
                <a:schemeClr val="accent2"/>
              </a:buClr>
            </a:pPr>
            <a:r>
              <a:rPr>
                <a:latin typeface="Arial" charset="0"/>
                <a:ea typeface="ヒラギノ角ゴ ProN W3" charset="0"/>
                <a:cs typeface="ヒラギノ角ゴ ProN W3" charset="0"/>
              </a:rPr>
              <a:t>Decent defense, but no based on randomness, based on SOP</a:t>
            </a:r>
          </a:p>
          <a:p>
            <a:pPr eaLnBrk="1" hangingPunct="1">
              <a:buClr>
                <a:schemeClr val="accent2"/>
              </a:buClr>
              <a:buFontTx/>
              <a:buNone/>
            </a:pPr>
            <a:endParaRPr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CSRF Cheat Sheet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</p:txBody>
      </p:sp>
      <p:pic>
        <p:nvPicPr>
          <p:cNvPr id="52226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3004800" cy="1135063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Authentication Dangers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9313" y="1381125"/>
            <a:ext cx="11326812" cy="7265988"/>
          </a:xfrm>
          <a:ln w="0"/>
        </p:spPr>
        <p:txBody>
          <a:bodyPr>
            <a:noAutofit/>
          </a:bodyPr>
          <a:lstStyle/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Weak password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Login Brute Force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Username Harvesting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Session Fixation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Weak or Predictable Session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Plaintext or poor password storage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Weak </a:t>
            </a:r>
            <a:r>
              <a:rPr sz="3800" smtClean="0">
                <a:latin typeface="+mj-lt"/>
                <a:ea typeface="+mn-ea"/>
                <a:cs typeface="+mn-cs"/>
              </a:rPr>
              <a:t>"Forgot Password" </a:t>
            </a:r>
            <a:r>
              <a:rPr sz="3800">
                <a:latin typeface="+mj-lt"/>
                <a:ea typeface="+mn-ea"/>
                <a:cs typeface="+mn-cs"/>
              </a:rPr>
              <a:t>feature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Weak </a:t>
            </a:r>
            <a:r>
              <a:rPr sz="3800" smtClean="0">
                <a:latin typeface="+mj-lt"/>
                <a:ea typeface="+mn-ea"/>
                <a:cs typeface="+mn-cs"/>
              </a:rPr>
              <a:t>"Change Password" </a:t>
            </a:r>
            <a:r>
              <a:rPr sz="3800">
                <a:latin typeface="+mj-lt"/>
                <a:ea typeface="+mn-ea"/>
                <a:cs typeface="+mn-cs"/>
              </a:rPr>
              <a:t>feature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Credential or session exposure in transit via network sniffing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3800">
                <a:latin typeface="+mj-lt"/>
                <a:ea typeface="+mn-ea"/>
                <a:cs typeface="+mn-cs"/>
              </a:rPr>
              <a:t>Session Hijacking via XSS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endParaRPr sz="3800">
              <a:latin typeface="+mj-lt"/>
              <a:ea typeface="+mn-ea"/>
              <a:cs typeface="+mn-cs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endParaRPr sz="3800"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3004800" cy="1135063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(1) Query Parameterization (PHP PDO)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406400" y="2286000"/>
            <a:ext cx="1226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/>
          <a:p>
            <a:r>
              <a:rPr lang="en-US" sz="4400" b="1">
                <a:latin typeface="Courier New" charset="0"/>
                <a:cs typeface="Courier New" charset="0"/>
              </a:rPr>
              <a:t>$stmt = $dbh-&gt;prepare("INSERT INTO REGISTRY (name, value) VALUES (:name, :value)");</a:t>
            </a:r>
          </a:p>
          <a:p>
            <a:endParaRPr lang="en-US" sz="4400" b="1">
              <a:latin typeface="Courier New" charset="0"/>
              <a:cs typeface="Courier New" charset="0"/>
            </a:endParaRPr>
          </a:p>
          <a:p>
            <a:r>
              <a:rPr lang="en-US" sz="4400" b="1">
                <a:latin typeface="Courier New" charset="0"/>
                <a:cs typeface="Courier New" charset="0"/>
              </a:rPr>
              <a:t>$stmt-&gt;bindParam(':name', $name);</a:t>
            </a:r>
          </a:p>
          <a:p>
            <a:r>
              <a:rPr lang="en-US" sz="4400" b="1">
                <a:latin typeface="Courier New" charset="0"/>
                <a:cs typeface="Courier New" charset="0"/>
              </a:rPr>
              <a:t>$stmt-&gt;bindParam(':value', $value);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923649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3004800" cy="12192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(5) Authentication Defenses</a:t>
            </a:r>
          </a:p>
        </p:txBody>
      </p:sp>
      <p:sp>
        <p:nvSpPr>
          <p:cNvPr id="56322" name="Text Placeholder 923650"/>
          <p:cNvSpPr>
            <a:spLocks noGrp="1" noChangeArrowheads="1"/>
          </p:cNvSpPr>
          <p:nvPr>
            <p:ph idx="4294967295"/>
          </p:nvPr>
        </p:nvSpPr>
        <p:spPr>
          <a:xfrm>
            <a:off x="482600" y="1295400"/>
            <a:ext cx="12039600" cy="6934200"/>
          </a:xfrm>
        </p:spPr>
        <p:txBody>
          <a:bodyPr/>
          <a:lstStyle/>
          <a:p>
            <a:pPr eaLnBrk="1" hangingPunct="1">
              <a:buSzPct val="90000"/>
            </a:pPr>
            <a:r>
              <a:rPr sz="3600">
                <a:latin typeface="Tahoma" charset="0"/>
              </a:rPr>
              <a:t>2FA/MFA/Passwords as single factor are DEAD</a:t>
            </a:r>
          </a:p>
          <a:p>
            <a:pPr eaLnBrk="1" hangingPunct="1">
              <a:buSzPct val="90000"/>
            </a:pPr>
            <a:r>
              <a:rPr sz="3600">
                <a:latin typeface="Tahoma" charset="0"/>
              </a:rPr>
              <a:t>Develop generic failed login messages that do not indicate whether the user-id or password was incorrect</a:t>
            </a:r>
          </a:p>
          <a:p>
            <a:pPr eaLnBrk="1" hangingPunct="1">
              <a:buSzPct val="90000"/>
            </a:pPr>
            <a:r>
              <a:rPr sz="3600">
                <a:latin typeface="Tahoma" charset="0"/>
              </a:rPr>
              <a:t>Enforce account lockout after a pre-determined number of failed login attempts</a:t>
            </a:r>
          </a:p>
          <a:p>
            <a:pPr eaLnBrk="1" hangingPunct="1">
              <a:buSzPct val="90000"/>
            </a:pPr>
            <a:r>
              <a:rPr sz="3600">
                <a:latin typeface="Tahoma" charset="0"/>
              </a:rPr>
              <a:t>Force re-authentication at critical application boundaries</a:t>
            </a:r>
          </a:p>
          <a:p>
            <a:pPr lvl="1" eaLnBrk="1" hangingPunct="1">
              <a:buSzPct val="90000"/>
            </a:pPr>
            <a:r>
              <a:rPr sz="3600">
                <a:latin typeface="Tahoma" charset="0"/>
              </a:rPr>
              <a:t>edit email, edit profile, edit finance info, ship to new address, change password, etc.</a:t>
            </a:r>
          </a:p>
          <a:p>
            <a:pPr eaLnBrk="1" hangingPunct="1">
              <a:buSzPct val="90000"/>
            </a:pPr>
            <a:r>
              <a:rPr sz="3600">
                <a:latin typeface="Tahoma" charset="0"/>
              </a:rPr>
              <a:t>Implement server-side enforcement of credential syntax and strength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Authentication Sheet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</p:txBody>
      </p:sp>
      <p:pic>
        <p:nvPicPr>
          <p:cNvPr id="58370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06400" y="1444625"/>
            <a:ext cx="12268200" cy="7437438"/>
          </a:xfrm>
        </p:spPr>
        <p:txBody>
          <a:bodyPr>
            <a:noAutofit/>
          </a:bodyPr>
          <a:lstStyle/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2800">
                <a:ea typeface="+mn-ea"/>
                <a:cs typeface="+mn-cs"/>
              </a:rPr>
              <a:t>Require identity and security questions 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r>
              <a:rPr sz="2800">
                <a:ea typeface="+mn-ea"/>
              </a:rPr>
              <a:t>Last name, account number, email, DOB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r>
              <a:rPr sz="2800">
                <a:ea typeface="+mn-ea"/>
              </a:rPr>
              <a:t>Enforce lockout policy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r>
              <a:rPr sz="2800">
                <a:ea typeface="+mn-ea"/>
              </a:rPr>
              <a:t>Ask one or more good security questions</a:t>
            </a:r>
          </a:p>
          <a:p>
            <a:pPr marL="1625324" lvl="2" indent="-325064" eaLnBrk="1" hangingPunct="1">
              <a:buFont typeface="Wingdings" pitchFamily="2" charset="2"/>
              <a:buChar char="§"/>
              <a:defRPr/>
            </a:pPr>
            <a:r>
              <a:rPr u="sng">
                <a:ea typeface="+mn-ea"/>
                <a:hlinkClick r:id="rId3"/>
              </a:rPr>
              <a:t>http://www.goodsecurityquestions.com</a:t>
            </a:r>
            <a:r>
              <a:rPr>
                <a:ea typeface="+mn-ea"/>
                <a:hlinkClick r:id="rId3"/>
              </a:rPr>
              <a:t>/</a:t>
            </a:r>
            <a:endParaRPr>
              <a:ea typeface="+mn-ea"/>
            </a:endParaRP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endParaRPr sz="2800">
              <a:ea typeface="+mn-ea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2800">
                <a:ea typeface="+mn-ea"/>
                <a:cs typeface="+mn-cs"/>
              </a:rPr>
              <a:t>Send the user a randomly generated token via out-of-band method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r>
              <a:rPr sz="2800">
                <a:ea typeface="+mn-ea"/>
              </a:rPr>
              <a:t>email, SMS or token 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endParaRPr sz="2800">
              <a:ea typeface="+mn-ea"/>
              <a:cs typeface="+mn-cs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2800">
                <a:ea typeface="+mn-ea"/>
                <a:cs typeface="+mn-cs"/>
              </a:rPr>
              <a:t>Verify code in same web session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r>
              <a:rPr sz="2800">
                <a:ea typeface="+mn-ea"/>
              </a:rPr>
              <a:t>Enforce lockout policy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endParaRPr sz="2800">
              <a:ea typeface="+mn-ea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r>
              <a:rPr sz="2800">
                <a:ea typeface="+mn-ea"/>
                <a:cs typeface="+mn-cs"/>
              </a:rPr>
              <a:t> Change password</a:t>
            </a:r>
          </a:p>
          <a:p>
            <a:pPr marL="1056461" lvl="1" indent="-406332" eaLnBrk="1" hangingPunct="1">
              <a:buFont typeface="Webdings" pitchFamily="18" charset="2"/>
              <a:buChar char="4"/>
              <a:defRPr/>
            </a:pPr>
            <a:r>
              <a:rPr sz="2800">
                <a:ea typeface="+mn-ea"/>
              </a:rPr>
              <a:t>Enforce password policy     </a:t>
            </a:r>
          </a:p>
          <a:p>
            <a:pPr marL="1238561" lvl="1" indent="-731435" eaLnBrk="1" hangingPunct="1">
              <a:buFont typeface="Webdings" pitchFamily="18" charset="2"/>
              <a:buChar char="4"/>
              <a:defRPr/>
            </a:pPr>
            <a:endParaRPr sz="2800">
              <a:ea typeface="+mn-ea"/>
            </a:endParaRPr>
          </a:p>
          <a:p>
            <a:pPr marL="929735" indent="-812705" eaLnBrk="1" hangingPunct="1">
              <a:buFont typeface="Webdings" pitchFamily="18" charset="2"/>
              <a:buChar char="&lt;"/>
              <a:defRPr/>
            </a:pPr>
            <a:endParaRPr sz="2800">
              <a:ea typeface="+mn-ea"/>
              <a:cs typeface="+mn-cs"/>
            </a:endParaRPr>
          </a:p>
        </p:txBody>
      </p:sp>
      <p:sp>
        <p:nvSpPr>
          <p:cNvPr id="60418" name="Title 731137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3004800" cy="12192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(6) Forgot Password Secure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Forgot Password Sheet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</p:txBody>
      </p:sp>
      <p:pic>
        <p:nvPicPr>
          <p:cNvPr id="62466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/>
          <p:cNvSpPr>
            <a:spLocks noGrp="1"/>
          </p:cNvSpPr>
          <p:nvPr>
            <p:ph idx="4294967295"/>
          </p:nvPr>
        </p:nvSpPr>
        <p:spPr>
          <a:xfrm>
            <a:off x="552450" y="1444625"/>
            <a:ext cx="11917363" cy="7439025"/>
          </a:xfrm>
        </p:spPr>
        <p:txBody>
          <a:bodyPr/>
          <a:lstStyle/>
          <a:p>
            <a:pPr eaLnBrk="1" hangingPunct="1"/>
            <a:r>
              <a:rPr sz="3400">
                <a:latin typeface="Tahoma" charset="0"/>
              </a:rPr>
              <a:t>Ensure secure session ID’s</a:t>
            </a:r>
          </a:p>
          <a:p>
            <a:pPr lvl="1" eaLnBrk="1" hangingPunct="1"/>
            <a:r>
              <a:rPr>
                <a:latin typeface="Tahoma" charset="0"/>
              </a:rPr>
              <a:t>20+ bytes, cryptographically random</a:t>
            </a:r>
          </a:p>
          <a:p>
            <a:pPr lvl="1" eaLnBrk="1" hangingPunct="1"/>
            <a:r>
              <a:rPr>
                <a:latin typeface="Tahoma" charset="0"/>
              </a:rPr>
              <a:t>Stored in HTTP Cookies</a:t>
            </a:r>
          </a:p>
          <a:p>
            <a:pPr lvl="1" eaLnBrk="1" hangingPunct="1"/>
            <a:r>
              <a:rPr>
                <a:latin typeface="Tahoma" charset="0"/>
              </a:rPr>
              <a:t>Cookies: Secure, HTTP Only, limited path</a:t>
            </a:r>
          </a:p>
          <a:p>
            <a:pPr lvl="1" eaLnBrk="1" hangingPunct="1"/>
            <a:endParaRPr>
              <a:latin typeface="Tahoma" charset="0"/>
            </a:endParaRPr>
          </a:p>
          <a:p>
            <a:pPr eaLnBrk="1" hangingPunct="1"/>
            <a:r>
              <a:rPr sz="3400">
                <a:latin typeface="Tahoma" charset="0"/>
              </a:rPr>
              <a:t>Generate new session ID at login time</a:t>
            </a:r>
          </a:p>
          <a:p>
            <a:pPr lvl="1" eaLnBrk="1" hangingPunct="1"/>
            <a:r>
              <a:rPr>
                <a:latin typeface="Tahoma" charset="0"/>
              </a:rPr>
              <a:t>To avoid </a:t>
            </a:r>
            <a:r>
              <a:rPr i="1">
                <a:latin typeface="Tahoma" charset="0"/>
              </a:rPr>
              <a:t>session fixation</a:t>
            </a:r>
          </a:p>
          <a:p>
            <a:pPr lvl="1" eaLnBrk="1" hangingPunct="1"/>
            <a:endParaRPr i="1">
              <a:latin typeface="Tahoma" charset="0"/>
            </a:endParaRPr>
          </a:p>
          <a:p>
            <a:pPr eaLnBrk="1" hangingPunct="1"/>
            <a:r>
              <a:rPr sz="3400">
                <a:latin typeface="Tahoma" charset="0"/>
              </a:rPr>
              <a:t>Session Timeout</a:t>
            </a:r>
          </a:p>
          <a:p>
            <a:pPr lvl="1" eaLnBrk="1" hangingPunct="1"/>
            <a:r>
              <a:rPr>
                <a:latin typeface="Tahoma" charset="0"/>
              </a:rPr>
              <a:t>Idle Timeout</a:t>
            </a:r>
          </a:p>
          <a:p>
            <a:pPr lvl="1" eaLnBrk="1" hangingPunct="1"/>
            <a:r>
              <a:rPr>
                <a:latin typeface="Tahoma" charset="0"/>
              </a:rPr>
              <a:t>Absolute Timeout</a:t>
            </a:r>
          </a:p>
          <a:p>
            <a:pPr lvl="1" eaLnBrk="1" hangingPunct="1"/>
            <a:r>
              <a:rPr>
                <a:latin typeface="Tahoma" charset="0"/>
              </a:rPr>
              <a:t>Logout Functionality</a:t>
            </a: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883650" y="8883650"/>
            <a:ext cx="4121150" cy="671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eaLnBrk="0" hangingPunct="0"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4515" name="Title 1485825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3004800" cy="11430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(7) Session Defenses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Session Management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</p:txBody>
      </p:sp>
      <p:pic>
        <p:nvPicPr>
          <p:cNvPr id="66562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158750"/>
            <a:ext cx="13004800" cy="1212850"/>
          </a:xfrm>
        </p:spPr>
        <p:txBody>
          <a:bodyPr/>
          <a:lstStyle/>
          <a:p>
            <a:r>
              <a:rPr>
                <a:latin typeface="Tahoma" charset="0"/>
              </a:rPr>
              <a:t>(8) Clickjacking Defense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2493625" cy="7367588"/>
          </a:xfrm>
        </p:spPr>
        <p:txBody>
          <a:bodyPr>
            <a:normAutofit fontScale="92500" lnSpcReduction="20000"/>
          </a:bodyPr>
          <a:lstStyle/>
          <a:p>
            <a:pPr marL="487313" indent="-487313">
              <a:defRPr/>
            </a:pPr>
            <a:r>
              <a:rPr sz="3400"/>
              <a:t>Standard Option: X-FRAME-OPTIONS Header</a:t>
            </a:r>
          </a:p>
          <a:p>
            <a:pPr marL="487313" indent="-487313">
              <a:buFont typeface="Webdings" charset="0"/>
              <a:buNone/>
              <a:defRPr/>
            </a:pPr>
            <a:r>
              <a:rPr sz="2600">
                <a:latin typeface="Consolas"/>
                <a:cs typeface="Consolas"/>
              </a:rPr>
              <a:t>	</a:t>
            </a:r>
          </a:p>
          <a:p>
            <a:pPr marL="487313" indent="-487313">
              <a:buFont typeface="Webdings" charset="0"/>
              <a:buNone/>
              <a:defRPr/>
            </a:pPr>
            <a:r>
              <a:rPr sz="2400">
                <a:latin typeface="Courier New"/>
                <a:cs typeface="Consolas"/>
              </a:rPr>
              <a:t>	</a:t>
            </a:r>
            <a:r>
              <a:rPr sz="2400" b="1">
                <a:latin typeface="Courier New"/>
                <a:cs typeface="Consolas"/>
              </a:rPr>
              <a:t>// to prevent all framing of this content </a:t>
            </a:r>
            <a:br>
              <a:rPr sz="2400" b="1">
                <a:latin typeface="Courier New"/>
                <a:cs typeface="Consolas"/>
              </a:rPr>
            </a:br>
            <a:r>
              <a:rPr sz="2400" b="1">
                <a:latin typeface="Courier New"/>
                <a:cs typeface="Consolas"/>
              </a:rPr>
              <a:t>response.addHeader( </a:t>
            </a:r>
            <a:r>
              <a:rPr sz="2400" b="1" smtClean="0">
                <a:latin typeface="Courier New"/>
                <a:cs typeface="Consolas"/>
              </a:rPr>
              <a:t>"X</a:t>
            </a:r>
            <a:r>
              <a:rPr sz="2400" b="1">
                <a:latin typeface="Courier New"/>
                <a:cs typeface="Consolas"/>
              </a:rPr>
              <a:t>-FRAME-</a:t>
            </a:r>
            <a:r>
              <a:rPr sz="2400" b="1" smtClean="0">
                <a:latin typeface="Courier New"/>
                <a:cs typeface="Consolas"/>
              </a:rPr>
              <a:t>OPTIONS", "DENY" </a:t>
            </a:r>
            <a:r>
              <a:rPr sz="2400" b="1">
                <a:latin typeface="Courier New"/>
                <a:cs typeface="Consolas"/>
              </a:rPr>
              <a:t>); </a:t>
            </a:r>
            <a:br>
              <a:rPr sz="2400" b="1">
                <a:latin typeface="Courier New"/>
                <a:cs typeface="Consolas"/>
              </a:rPr>
            </a:br>
            <a:endParaRPr sz="2400" b="1">
              <a:latin typeface="Courier New"/>
              <a:cs typeface="Consolas"/>
            </a:endParaRPr>
          </a:p>
          <a:p>
            <a:pPr marL="487313" indent="-487313">
              <a:buFont typeface="Webdings" charset="0"/>
              <a:buNone/>
              <a:defRPr/>
            </a:pPr>
            <a:r>
              <a:rPr sz="2400" b="1">
                <a:latin typeface="Courier New"/>
                <a:cs typeface="Consolas"/>
              </a:rPr>
              <a:t>	// to allow framing of this content only by this site </a:t>
            </a:r>
            <a:br>
              <a:rPr sz="2400" b="1">
                <a:latin typeface="Courier New"/>
                <a:cs typeface="Consolas"/>
              </a:rPr>
            </a:br>
            <a:r>
              <a:rPr sz="2400" b="1">
                <a:latin typeface="Courier New"/>
                <a:cs typeface="Consolas"/>
              </a:rPr>
              <a:t>response.addHeader( </a:t>
            </a:r>
            <a:r>
              <a:rPr sz="2400" b="1" smtClean="0">
                <a:latin typeface="Courier New"/>
                <a:cs typeface="Consolas"/>
              </a:rPr>
              <a:t>"X</a:t>
            </a:r>
            <a:r>
              <a:rPr sz="2400" b="1">
                <a:latin typeface="Courier New"/>
                <a:cs typeface="Consolas"/>
              </a:rPr>
              <a:t>-FRAME-</a:t>
            </a:r>
            <a:r>
              <a:rPr sz="2400" b="1" smtClean="0">
                <a:latin typeface="Courier New"/>
                <a:cs typeface="Consolas"/>
              </a:rPr>
              <a:t>OPTIONS", "SAMEORIGIN" </a:t>
            </a:r>
            <a:r>
              <a:rPr sz="2400" b="1">
                <a:latin typeface="Courier New"/>
                <a:cs typeface="Consolas"/>
              </a:rPr>
              <a:t>); </a:t>
            </a:r>
          </a:p>
          <a:p>
            <a:pPr marL="487313" indent="-487313">
              <a:buFont typeface="Webdings" charset="0"/>
              <a:buNone/>
              <a:defRPr/>
            </a:pPr>
            <a:endParaRPr sz="2400">
              <a:latin typeface="Courier New"/>
              <a:cs typeface="Consolas"/>
            </a:endParaRPr>
          </a:p>
          <a:p>
            <a:pPr marL="487313" indent="-487313">
              <a:defRPr/>
            </a:pPr>
            <a:r>
              <a:rPr sz="3400"/>
              <a:t>Frame-breaking Script defense:</a:t>
            </a:r>
          </a:p>
          <a:p>
            <a:pPr marL="487313" indent="-487313">
              <a:buFont typeface="Arial"/>
              <a:buChar char="•"/>
              <a:defRPr/>
            </a:pPr>
            <a:endParaRPr sz="3100"/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&lt;style id</a:t>
            </a:r>
            <a:r>
              <a:rPr sz="2700" b="1" smtClean="0">
                <a:latin typeface="Courier New" pitchFamily="49" charset="0"/>
                <a:cs typeface="Courier New" pitchFamily="49" charset="0"/>
              </a:rPr>
              <a:t>="antiClickjack"&gt;</a:t>
            </a:r>
            <a:r>
              <a:rPr sz="2700" b="1">
                <a:latin typeface="Courier New" pitchFamily="49" charset="0"/>
                <a:cs typeface="Courier New" pitchFamily="49" charset="0"/>
              </a:rPr>
              <a:t>body{display:none}&lt;/style&gt;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&lt;script type</a:t>
            </a:r>
            <a:r>
              <a:rPr sz="2700" b="1" smtClean="0">
                <a:latin typeface="Courier New" pitchFamily="49" charset="0"/>
                <a:cs typeface="Courier New" pitchFamily="49" charset="0"/>
              </a:rPr>
              <a:t>="text</a:t>
            </a:r>
            <a:r>
              <a:rPr sz="2700" b="1">
                <a:latin typeface="Courier New" pitchFamily="49" charset="0"/>
                <a:cs typeface="Courier New" pitchFamily="49" charset="0"/>
              </a:rPr>
              <a:t>/</a:t>
            </a:r>
            <a:r>
              <a:rPr sz="2700" b="1" smtClean="0">
                <a:latin typeface="Courier New" pitchFamily="49" charset="0"/>
                <a:cs typeface="Courier New" pitchFamily="49" charset="0"/>
              </a:rPr>
              <a:t>javascript"&gt; </a:t>
            </a:r>
            <a:endParaRPr sz="2700" b="1">
              <a:latin typeface="Courier New" pitchFamily="49" charset="0"/>
              <a:cs typeface="Courier New" pitchFamily="49" charset="0"/>
            </a:endParaRP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if (self == top)  {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   var antiClickjack = 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   document.getElementByID</a:t>
            </a:r>
            <a:r>
              <a:rPr sz="2700" b="1" smtClean="0">
                <a:latin typeface="Courier New" pitchFamily="49" charset="0"/>
                <a:cs typeface="Courier New" pitchFamily="49" charset="0"/>
              </a:rPr>
              <a:t>("antiClickjack")</a:t>
            </a:r>
            <a:r>
              <a:rPr sz="27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   antiClickjack.parentNode.removeChild(antiClickjack)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} else {</a:t>
            </a:r>
            <a:br>
              <a:rPr sz="2700" b="1">
                <a:latin typeface="Courier New" pitchFamily="49" charset="0"/>
                <a:cs typeface="Courier New" pitchFamily="49" charset="0"/>
              </a:rPr>
            </a:br>
            <a:r>
              <a:rPr sz="2700" b="1">
                <a:latin typeface="Courier New" pitchFamily="49" charset="0"/>
                <a:cs typeface="Courier New" pitchFamily="49" charset="0"/>
              </a:rPr>
              <a:t>top.location = self.location;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55580" lvl="1" indent="-404771">
              <a:buFont typeface="Webdings" charset="0"/>
              <a:buNone/>
              <a:defRPr/>
            </a:pPr>
            <a:r>
              <a:rPr sz="2700" b="1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487313" indent="-487313">
              <a:buFont typeface="Webdings" charset="0"/>
              <a:buNone/>
              <a:defRPr/>
            </a:pPr>
            <a:endParaRPr sz="2400">
              <a:latin typeface="Courier New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Clickjacking Sheet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  <a:p>
            <a:pPr marL="0" indent="0" algn="ctr">
              <a:buFont typeface="Webdings" charset="0"/>
              <a:buNone/>
            </a:pPr>
            <a:endParaRPr lang="en-IE" sz="4400" b="1">
              <a:latin typeface="Courier New" charset="0"/>
              <a:cs typeface="Courier New" charset="0"/>
            </a:endParaRP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Missing, care to help?</a:t>
            </a:r>
          </a:p>
        </p:txBody>
      </p:sp>
      <p:pic>
        <p:nvPicPr>
          <p:cNvPr id="70658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3004800" cy="11430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(9a) Secure Password Storage 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4294967295"/>
          </p:nvPr>
        </p:nvSpPr>
        <p:spPr>
          <a:xfrm>
            <a:off x="765175" y="1614488"/>
            <a:ext cx="11704638" cy="6843712"/>
          </a:xfrm>
        </p:spPr>
        <p:txBody>
          <a:bodyPr/>
          <a:lstStyle/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public String hash(String plaintext, String salt, int iterations) 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   throws EncryptionException {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byte[] bytes = null;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try {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MessageDigest digest = MessageDigest.</a:t>
            </a:r>
            <a:r>
              <a:rPr sz="2000" b="1" i="1">
                <a:latin typeface="Courier New" charset="0"/>
                <a:cs typeface="Courier New" charset="0"/>
              </a:rPr>
              <a:t>getInstance(hashAlgorithm);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digest.reset();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digest.update(ESAPI.</a:t>
            </a:r>
            <a:r>
              <a:rPr sz="2000" b="1" i="1">
                <a:latin typeface="Courier New" charset="0"/>
                <a:cs typeface="Courier New" charset="0"/>
              </a:rPr>
              <a:t>securityConfiguration().getMasterSalt());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digest.update(salt.getBytes(</a:t>
            </a:r>
            <a:r>
              <a:rPr sz="2000" b="1" i="1">
                <a:latin typeface="Courier New" charset="0"/>
                <a:cs typeface="Courier New" charset="0"/>
              </a:rPr>
              <a:t>encoding));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digest.update(plaintext.getBytes(</a:t>
            </a:r>
            <a:r>
              <a:rPr sz="2000" b="1" i="1">
                <a:latin typeface="Courier New" charset="0"/>
                <a:cs typeface="Courier New" charset="0"/>
              </a:rPr>
              <a:t>encoding));</a:t>
            </a:r>
          </a:p>
          <a:p>
            <a:pPr eaLnBrk="1" hangingPunct="1">
              <a:buFont typeface="Webdings" charset="0"/>
              <a:buNone/>
            </a:pPr>
            <a:endParaRPr sz="2000" b="1">
              <a:latin typeface="Courier New" charset="0"/>
              <a:cs typeface="Courier New" charset="0"/>
            </a:endParaRP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// rehash a number of times to help strengthen weak passwords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bytes = digest.digest();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for (int i = 0; i &lt; iterations; i++) {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   digest.reset();  bytes = digest.digest(bytes);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String encoded = ESAPI.</a:t>
            </a:r>
            <a:r>
              <a:rPr sz="2000" b="1" i="1">
                <a:latin typeface="Courier New" charset="0"/>
                <a:cs typeface="Courier New" charset="0"/>
              </a:rPr>
              <a:t>encoder().encodeForBase64(bytes,false);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return encoded;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} catch (Exception ex) {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       throw new EncryptionException("Internal error", "Error"</a:t>
            </a:r>
            <a:r>
              <a:rPr sz="2000" b="1" i="1">
                <a:latin typeface="Courier New" charset="0"/>
                <a:cs typeface="Courier New" charset="0"/>
              </a:rPr>
              <a:t>);</a:t>
            </a:r>
          </a:p>
          <a:p>
            <a:pPr eaLnBrk="1" hangingPunct="1">
              <a:buFont typeface="Webdings" charset="0"/>
              <a:buNone/>
            </a:pPr>
            <a:r>
              <a:rPr sz="2000" b="1">
                <a:latin typeface="Courier New" charset="0"/>
                <a:cs typeface="Courier New" charset="0"/>
              </a:rPr>
              <a:t>}}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3004800" cy="11430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(9b) Password Security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5813" y="1677988"/>
            <a:ext cx="11453812" cy="6673850"/>
          </a:xfrm>
        </p:spPr>
        <p:txBody>
          <a:bodyPr/>
          <a:lstStyle/>
          <a:p>
            <a:pPr marL="198300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&lt;"/>
              <a:defRPr/>
            </a:pPr>
            <a:r>
              <a:rPr sz="4600">
                <a:ea typeface="+mn-ea"/>
                <a:cs typeface="+mn-cs"/>
              </a:rPr>
              <a:t>Disable Browser Autocomplete</a:t>
            </a: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r>
              <a:rPr>
                <a:ea typeface="+mn-ea"/>
              </a:rPr>
              <a:t>&lt;form AUTOCOMPLETE</a:t>
            </a:r>
            <a:r>
              <a:rPr smtClean="0">
                <a:ea typeface="+mn-ea"/>
              </a:rPr>
              <a:t>="off"&gt;</a:t>
            </a:r>
            <a:endParaRPr>
              <a:ea typeface="+mn-ea"/>
            </a:endParaRP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r>
              <a:rPr smtClean="0">
                <a:ea typeface="+mn-ea"/>
              </a:rPr>
              <a:t>&lt;input AUTOCOMPLETE="off"&gt;</a:t>
            </a:r>
            <a:endParaRPr>
              <a:ea typeface="+mn-ea"/>
            </a:endParaRP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endParaRPr>
              <a:ea typeface="+mn-ea"/>
            </a:endParaRPr>
          </a:p>
          <a:p>
            <a:pPr marL="198300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&lt;"/>
              <a:defRPr/>
            </a:pPr>
            <a:r>
              <a:rPr sz="4600">
                <a:ea typeface="+mn-ea"/>
                <a:cs typeface="+mn-cs"/>
              </a:rPr>
              <a:t>Password and form fields</a:t>
            </a: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r>
              <a:rPr smtClean="0">
                <a:ea typeface="+mn-ea"/>
              </a:rPr>
              <a:t>Input type=password</a:t>
            </a: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endParaRPr>
              <a:ea typeface="+mn-ea"/>
            </a:endParaRPr>
          </a:p>
          <a:p>
            <a:pPr marL="198300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&lt;"/>
              <a:defRPr/>
            </a:pPr>
            <a:r>
              <a:rPr sz="4600"/>
              <a:t>Additional password security</a:t>
            </a: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r>
              <a:rPr smtClean="0">
                <a:ea typeface="+mn-ea"/>
              </a:rPr>
              <a:t>Do not display passwords in HTML document</a:t>
            </a:r>
          </a:p>
          <a:p>
            <a:pPr marL="767192" lvl="1" indent="-650164" eaLnBrk="1" hangingPunct="1">
              <a:spcBef>
                <a:spcPts val="853"/>
              </a:spcBef>
              <a:buSzPct val="80000"/>
              <a:buFont typeface="Webdings" pitchFamily="18" charset="2"/>
              <a:buChar char="4"/>
              <a:defRPr/>
            </a:pPr>
            <a:r>
              <a:rPr smtClean="0">
                <a:ea typeface="+mn-ea"/>
              </a:rPr>
              <a:t>Only submit passwords over HTTPS</a:t>
            </a: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endParaRPr smtClean="0">
              <a:ea typeface="+mn-ea"/>
              <a:cs typeface="+mn-cs"/>
            </a:endParaRPr>
          </a:p>
          <a:p>
            <a:pPr marL="487598" indent="-487598" eaLnBrk="1" hangingPunct="1">
              <a:buFont typeface="Webdings" pitchFamily="18" charset="2"/>
              <a:buChar char="&lt;"/>
              <a:defRPr/>
            </a:pPr>
            <a:endParaRPr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61792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13004800" cy="893763"/>
          </a:xfrm>
        </p:spPr>
        <p:txBody>
          <a:bodyPr/>
          <a:lstStyle/>
          <a:p>
            <a:r>
              <a:rPr>
                <a:latin typeface="Tahoma" charset="0"/>
              </a:rPr>
              <a:t>Query Parameterization (.NET)</a:t>
            </a:r>
            <a:endParaRPr>
              <a:latin typeface="DejaVu Serif" charset="0"/>
              <a:cs typeface="DejaVu Serif" charset="0"/>
            </a:endParaRPr>
          </a:p>
        </p:txBody>
      </p:sp>
      <p:sp>
        <p:nvSpPr>
          <p:cNvPr id="8194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1581150"/>
            <a:ext cx="12157075" cy="61912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SqlConnection objConnection = new SqlConnection(_ConnectionString);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objConnection.Open(); 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SqlCommand objCommand = new SqlCommand( 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  "SELECT * FROM User WHERE Name = @Name AND Password =    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  @Password", objConnection);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objCommand.Parameters.Add("@Name", NameTextBox.Text); 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objCommand.Parameters.Add("@Password", PasswordTextBox.Text);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SqlDataReader objReader = objCommand.ExecuteReader();</a:t>
            </a:r>
          </a:p>
          <a:p>
            <a:pPr marL="0" indent="0">
              <a:lnSpc>
                <a:spcPct val="90000"/>
              </a:lnSpc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if (objReader.Read()) { ... </a:t>
            </a:r>
            <a:endParaRPr sz="3100" b="1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Password Storage Sheet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  <a:p>
            <a:pPr marL="0" indent="0" algn="ctr">
              <a:buFont typeface="Webdings" charset="0"/>
              <a:buNone/>
            </a:pPr>
            <a:endParaRPr lang="en-IE" sz="4400" b="1">
              <a:latin typeface="Courier New" charset="0"/>
              <a:cs typeface="Courier New" charset="0"/>
            </a:endParaRP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beta, work in progress</a:t>
            </a:r>
          </a:p>
        </p:txBody>
      </p:sp>
      <p:pic>
        <p:nvPicPr>
          <p:cNvPr id="76802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3004800" cy="1219200"/>
          </a:xfrm>
        </p:spPr>
        <p:txBody>
          <a:bodyPr/>
          <a:lstStyle/>
          <a:p>
            <a:pPr eaLnBrk="1" hangingPunct="1"/>
            <a:r>
              <a:rPr>
                <a:latin typeface="Tahoma" charset="0"/>
              </a:rPr>
              <a:t>(10) Encryption in Transit (TLS)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4294967295"/>
          </p:nvPr>
        </p:nvSpPr>
        <p:spPr>
          <a:xfrm>
            <a:off x="488950" y="1444625"/>
            <a:ext cx="12006263" cy="7416800"/>
          </a:xfrm>
        </p:spPr>
        <p:txBody>
          <a:bodyPr/>
          <a:lstStyle/>
          <a:p>
            <a:pPr eaLnBrk="1" hangingPunct="1"/>
            <a:r>
              <a:rPr sz="3400">
                <a:latin typeface="Tahoma" charset="0"/>
              </a:rPr>
              <a:t>Authentication credentials and session identifiers must me be encrypted in transit via HTTPS/SSL</a:t>
            </a:r>
          </a:p>
          <a:p>
            <a:pPr lvl="1" eaLnBrk="1" hangingPunct="1"/>
            <a:r>
              <a:rPr>
                <a:latin typeface="Tahoma" charset="0"/>
              </a:rPr>
              <a:t>Starting when the login form is rendered</a:t>
            </a:r>
          </a:p>
          <a:p>
            <a:pPr lvl="1" eaLnBrk="1" hangingPunct="1"/>
            <a:r>
              <a:rPr>
                <a:latin typeface="Tahoma" charset="0"/>
              </a:rPr>
              <a:t>Until logout is complete</a:t>
            </a:r>
          </a:p>
          <a:p>
            <a:pPr lvl="1" eaLnBrk="1" hangingPunct="1"/>
            <a:r>
              <a:rPr>
                <a:latin typeface="Tahoma" charset="0"/>
              </a:rPr>
              <a:t>All other sensitive data should be protected via HTTPS!</a:t>
            </a:r>
          </a:p>
          <a:p>
            <a:pPr eaLnBrk="1" hangingPunct="1"/>
            <a:endParaRPr sz="3400">
              <a:latin typeface="Tahoma" charset="0"/>
            </a:endParaRPr>
          </a:p>
          <a:p>
            <a:pPr eaLnBrk="1" hangingPunct="1"/>
            <a:r>
              <a:rPr sz="3400">
                <a:latin typeface="Tahoma" charset="0"/>
                <a:hlinkClick r:id="rId3"/>
              </a:rPr>
              <a:t>https://www.ssllabs.com</a:t>
            </a:r>
            <a:r>
              <a:rPr sz="3400">
                <a:latin typeface="Tahoma" charset="0"/>
              </a:rPr>
              <a:t> free online assessment of public facing server HTTPS configuration</a:t>
            </a:r>
          </a:p>
          <a:p>
            <a:pPr eaLnBrk="1" hangingPunct="1"/>
            <a:endParaRPr sz="3400">
              <a:latin typeface="Tahoma" charset="0"/>
            </a:endParaRPr>
          </a:p>
          <a:p>
            <a:pPr eaLnBrk="1" hangingPunct="1"/>
            <a:r>
              <a:rPr sz="3400">
                <a:latin typeface="Tahoma" charset="0"/>
                <a:hlinkClick r:id="rId4"/>
              </a:rPr>
              <a:t>https://www.owasp.org/index.php/Transport_Layer_Protection_Cheat_Sheet</a:t>
            </a:r>
            <a:r>
              <a:rPr sz="3400">
                <a:latin typeface="Tahoma" charset="0"/>
              </a:rPr>
              <a:t> for HTTPS best practices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Transport Layer Protection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</p:txBody>
      </p:sp>
      <p:pic>
        <p:nvPicPr>
          <p:cNvPr id="80898" name="Picture 2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11701463" cy="1625600"/>
          </a:xfrm>
        </p:spPr>
        <p:txBody>
          <a:bodyPr/>
          <a:lstStyle/>
          <a:p>
            <a:r>
              <a:rPr>
                <a:latin typeface="Tahoma" charset="0"/>
              </a:rPr>
              <a:t>Thank you!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30400" y="3276600"/>
            <a:ext cx="881221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30025" tIns="65013" rIns="130025" bIns="65013"/>
          <a:lstStyle>
            <a:lvl1pPr marL="485775" indent="-485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ebdings" charset="0"/>
              <a:buChar char="&lt;"/>
              <a:defRPr lang="en-US" sz="40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05410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ebdings" charset="0"/>
              <a:buChar char="4"/>
              <a:defRPr lang="en-US" sz="3400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622425" indent="-3222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lang="en-US" sz="2800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2273300" indent="-3222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924175" indent="-3222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5717" indent="-3250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4225845" indent="-3250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4875977" indent="-3250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526105" indent="-32506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ebdings" charset="0"/>
              <a:buNone/>
              <a:defRPr/>
            </a:pPr>
            <a:r>
              <a:rPr sz="3400" smtClean="0">
                <a:latin typeface="Tahoma" charset="0"/>
              </a:rPr>
              <a:t>                        Questions?</a:t>
            </a:r>
          </a:p>
          <a:p>
            <a:pPr eaLnBrk="1" hangingPunct="1">
              <a:defRPr/>
            </a:pPr>
            <a:endParaRPr sz="3400">
              <a:latin typeface="Tahoma" charset="0"/>
            </a:endParaRPr>
          </a:p>
          <a:p>
            <a:pPr lvl="1" eaLnBrk="1" hangingPunct="1">
              <a:defRPr/>
            </a:pPr>
            <a:r>
              <a:rPr sz="4000">
                <a:latin typeface="Tahoma" charset="0"/>
              </a:rPr>
              <a:t>j</a:t>
            </a:r>
            <a:r>
              <a:rPr sz="4000" smtClean="0">
                <a:latin typeface="Tahoma" charset="0"/>
              </a:rPr>
              <a:t>im.manico@whitehatsec.com</a:t>
            </a:r>
          </a:p>
          <a:p>
            <a:pPr lvl="1" eaLnBrk="1" hangingPunct="1">
              <a:defRPr/>
            </a:pPr>
            <a:r>
              <a:rPr sz="4000" smtClean="0">
                <a:latin typeface="Tahoma" charset="0"/>
              </a:rPr>
              <a:t>jim@owasp.org</a:t>
            </a:r>
          </a:p>
          <a:p>
            <a:pPr lvl="1" eaLnBrk="1" hangingPunct="1">
              <a:defRPr/>
            </a:pPr>
            <a:endParaRPr sz="4000" smtClean="0">
              <a:latin typeface="Tahoma" charset="0"/>
            </a:endParaRPr>
          </a:p>
          <a:p>
            <a:pPr lvl="1" eaLnBrk="1" hangingPunct="1">
              <a:defRPr/>
            </a:pPr>
            <a:endParaRPr sz="2800">
              <a:latin typeface="Tahoma" charset="0"/>
            </a:endParaRPr>
          </a:p>
        </p:txBody>
      </p:sp>
      <p:pic>
        <p:nvPicPr>
          <p:cNvPr id="829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7086600"/>
            <a:ext cx="388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61792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13004800" cy="893763"/>
          </a:xfrm>
        </p:spPr>
        <p:txBody>
          <a:bodyPr/>
          <a:lstStyle/>
          <a:p>
            <a:r>
              <a:rPr>
                <a:latin typeface="Tahoma" charset="0"/>
              </a:rPr>
              <a:t>Query Parameterization (Java)</a:t>
            </a:r>
            <a:endParaRPr>
              <a:latin typeface="DejaVu Serif" charset="0"/>
              <a:cs typeface="DejaVu Serif" charset="0"/>
            </a:endParaRPr>
          </a:p>
        </p:txBody>
      </p:sp>
      <p:sp>
        <p:nvSpPr>
          <p:cNvPr id="10242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1371600"/>
            <a:ext cx="12157075" cy="6191250"/>
          </a:xfrm>
        </p:spPr>
        <p:txBody>
          <a:bodyPr/>
          <a:lstStyle/>
          <a:p>
            <a:pPr marL="0" indent="0">
              <a:buFont typeface="Webdings" charset="0"/>
              <a:buNone/>
            </a:pPr>
            <a:r>
              <a:rPr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double newSalary = request.getParameter("</a:t>
            </a:r>
            <a:r>
              <a:rPr altLang="ja-JP"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newSalary</a:t>
            </a:r>
            <a:r>
              <a:rPr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"</a:t>
            </a:r>
            <a:r>
              <a:rPr altLang="ja-JP"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 ;</a:t>
            </a:r>
          </a:p>
          <a:p>
            <a:pPr marL="0" indent="0">
              <a:buFont typeface="Webdings" charset="0"/>
              <a:buNone/>
            </a:pPr>
            <a:r>
              <a:rPr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int id = request.getParameter("id");</a:t>
            </a:r>
          </a:p>
          <a:p>
            <a:pPr marL="0" indent="0">
              <a:buFont typeface="Webdings" charset="0"/>
              <a:buNone/>
            </a:pPr>
            <a:r>
              <a:rPr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PreparedStatement pstmt = con.prepareStatement("UPDATE EMPLOYEES SET SALARY = ? WHERE ID = ?"); </a:t>
            </a:r>
          </a:p>
          <a:p>
            <a:pPr marL="0" indent="0">
              <a:buFont typeface="Webdings" charset="0"/>
              <a:buNone/>
            </a:pPr>
            <a:r>
              <a:rPr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pstmt.setDouble(1, newSalary); </a:t>
            </a:r>
          </a:p>
          <a:p>
            <a:pPr marL="0" indent="0">
              <a:buFont typeface="Webdings" charset="0"/>
              <a:buNone/>
            </a:pPr>
            <a:r>
              <a:rPr sz="3100" b="1">
                <a:solidFill>
                  <a:srgbClr val="000000"/>
                </a:solidFill>
                <a:latin typeface="Courier New" charset="0"/>
                <a:cs typeface="Courier New" charset="0"/>
              </a:rPr>
              <a:t>pstmt.setInt(2, id); </a:t>
            </a:r>
          </a:p>
          <a:p>
            <a:pPr marL="0" indent="0">
              <a:buFont typeface="Webdings" charset="0"/>
              <a:buNone/>
            </a:pPr>
            <a:endParaRPr sz="31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Query safeHQLQuery = session.createQuery("from Inventory where productID=:productid");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safeHQLQuery.setParameter("productid", userSuppliedParameter); </a:t>
            </a:r>
          </a:p>
          <a:p>
            <a:pPr marL="0" indent="0">
              <a:buFont typeface="Webdings" charset="0"/>
              <a:buNone/>
            </a:pPr>
            <a:endParaRPr sz="31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61792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13004800" cy="893763"/>
          </a:xfrm>
        </p:spPr>
        <p:txBody>
          <a:bodyPr/>
          <a:lstStyle/>
          <a:p>
            <a:r>
              <a:rPr>
                <a:latin typeface="Tahoma" charset="0"/>
              </a:rPr>
              <a:t>Query Parameterization (Ruby)</a:t>
            </a:r>
            <a:endParaRPr>
              <a:latin typeface="DejaVu Serif" charset="0"/>
              <a:cs typeface="DejaVu Serif" charset="0"/>
            </a:endParaRPr>
          </a:p>
        </p:txBody>
      </p:sp>
      <p:sp>
        <p:nvSpPr>
          <p:cNvPr id="12290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038350"/>
            <a:ext cx="12157075" cy="6191250"/>
          </a:xfrm>
        </p:spPr>
        <p:txBody>
          <a:bodyPr/>
          <a:lstStyle/>
          <a:p>
            <a:pPr marL="0" indent="0">
              <a:buFont typeface="Webdings" charset="0"/>
              <a:buNone/>
            </a:pPr>
            <a:r>
              <a:rPr lang="en-IE" sz="3100" b="1">
                <a:solidFill>
                  <a:srgbClr val="080808"/>
                </a:solidFill>
                <a:latin typeface="Tahoma" charset="0"/>
              </a:rPr>
              <a:t># Create</a:t>
            </a:r>
            <a:r>
              <a:rPr lang="en-IE" sz="3100">
                <a:solidFill>
                  <a:srgbClr val="080808"/>
                </a:solidFill>
                <a:latin typeface="Tahoma" charset="0"/>
              </a:rPr>
              <a:t> </a:t>
            </a:r>
          </a:p>
          <a:p>
            <a:pPr marL="0" indent="0">
              <a:buFont typeface="Webdings" charset="0"/>
              <a:buNone/>
            </a:pPr>
            <a:r>
              <a:rPr lang="en-IE" sz="3100">
                <a:solidFill>
                  <a:srgbClr val="080808"/>
                </a:solidFill>
                <a:latin typeface="Tahoma" charset="0"/>
              </a:rPr>
              <a:t>Project.create!(:name =&gt; 'owasp')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solidFill>
                  <a:srgbClr val="080808"/>
                </a:solidFill>
                <a:latin typeface="Tahoma" charset="0"/>
              </a:rPr>
              <a:t># Read</a:t>
            </a:r>
            <a:r>
              <a:rPr lang="en-IE" sz="3100">
                <a:solidFill>
                  <a:srgbClr val="080808"/>
                </a:solidFill>
                <a:latin typeface="Tahoma" charset="0"/>
              </a:rPr>
              <a:t> </a:t>
            </a:r>
          </a:p>
          <a:p>
            <a:pPr marL="0" indent="0">
              <a:buFont typeface="Webdings" charset="0"/>
              <a:buNone/>
            </a:pPr>
            <a:r>
              <a:rPr lang="en-IE" sz="3100">
                <a:solidFill>
                  <a:srgbClr val="080808"/>
                </a:solidFill>
                <a:latin typeface="Tahoma" charset="0"/>
              </a:rPr>
              <a:t>Project.all(:conditions =&gt; "name = ?", name) </a:t>
            </a:r>
          </a:p>
          <a:p>
            <a:pPr marL="0" indent="0">
              <a:buFont typeface="Webdings" charset="0"/>
              <a:buNone/>
            </a:pPr>
            <a:r>
              <a:rPr lang="en-IE" sz="3100">
                <a:solidFill>
                  <a:srgbClr val="080808"/>
                </a:solidFill>
                <a:latin typeface="Tahoma" charset="0"/>
              </a:rPr>
              <a:t>Project.all(:conditions =&gt; { :name =&gt; name }) </a:t>
            </a:r>
          </a:p>
          <a:p>
            <a:pPr marL="0" indent="0">
              <a:buFont typeface="Webdings" charset="0"/>
              <a:buNone/>
            </a:pPr>
            <a:r>
              <a:rPr lang="en-IE" sz="3100">
                <a:solidFill>
                  <a:srgbClr val="080808"/>
                </a:solidFill>
                <a:latin typeface="Tahoma" charset="0"/>
              </a:rPr>
              <a:t>Project.where("name = :name", :name =&gt; name)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solidFill>
                  <a:srgbClr val="080808"/>
                </a:solidFill>
                <a:latin typeface="Tahoma" charset="0"/>
              </a:rPr>
              <a:t># Update</a:t>
            </a:r>
            <a:r>
              <a:rPr lang="en-IE" sz="3100">
                <a:solidFill>
                  <a:srgbClr val="080808"/>
                </a:solidFill>
                <a:latin typeface="Tahoma" charset="0"/>
              </a:rPr>
              <a:t> </a:t>
            </a:r>
          </a:p>
          <a:p>
            <a:pPr marL="0" indent="0">
              <a:buFont typeface="Webdings" charset="0"/>
              <a:buNone/>
            </a:pPr>
            <a:r>
              <a:rPr lang="en-IE" sz="3100">
                <a:solidFill>
                  <a:srgbClr val="080808"/>
                </a:solidFill>
                <a:latin typeface="Tahoma" charset="0"/>
              </a:rPr>
              <a:t>project.update_attributes(:name =&gt; 'owasp')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solidFill>
                  <a:srgbClr val="080808"/>
                </a:solidFill>
                <a:latin typeface="Tahoma" charset="0"/>
              </a:rPr>
              <a:t># Delete</a:t>
            </a:r>
            <a:r>
              <a:rPr lang="en-IE" sz="3100">
                <a:solidFill>
                  <a:srgbClr val="080808"/>
                </a:solidFill>
                <a:latin typeface="Tahoma" charset="0"/>
              </a:rPr>
              <a:t> </a:t>
            </a:r>
          </a:p>
          <a:p>
            <a:pPr marL="0" indent="0">
              <a:buFont typeface="Webdings" charset="0"/>
              <a:buNone/>
            </a:pPr>
            <a:r>
              <a:rPr lang="en-IE" sz="3100">
                <a:solidFill>
                  <a:srgbClr val="080808"/>
                </a:solidFill>
                <a:latin typeface="Tahoma" charset="0"/>
              </a:rPr>
              <a:t>Project.delete(:name =&gt; 'name')</a:t>
            </a:r>
            <a:endParaRPr lang="en-IE" sz="3100">
              <a:solidFill>
                <a:srgbClr val="080808"/>
              </a:solidFill>
              <a:latin typeface="Arial" charset="0"/>
              <a:cs typeface="Arial" charset="0"/>
            </a:endParaRPr>
          </a:p>
          <a:p>
            <a:pPr marL="0" indent="0">
              <a:buFont typeface="Webdings" charset="0"/>
              <a:buNone/>
            </a:pPr>
            <a:endParaRPr sz="31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61792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13004800" cy="893763"/>
          </a:xfrm>
        </p:spPr>
        <p:txBody>
          <a:bodyPr/>
          <a:lstStyle/>
          <a:p>
            <a:r>
              <a:rPr>
                <a:latin typeface="Tahoma" charset="0"/>
              </a:rPr>
              <a:t>Query Parameterization (Cold Fusion)</a:t>
            </a:r>
            <a:endParaRPr>
              <a:latin typeface="DejaVu Serif" charset="0"/>
              <a:cs typeface="DejaVu Serif" charset="0"/>
            </a:endParaRPr>
          </a:p>
        </p:txBody>
      </p:sp>
      <p:sp>
        <p:nvSpPr>
          <p:cNvPr id="14338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2438400"/>
            <a:ext cx="12292013" cy="4343400"/>
          </a:xfrm>
        </p:spPr>
        <p:txBody>
          <a:bodyPr/>
          <a:lstStyle/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&lt;cfquery name="getFirst" dataSource="cfsnippets"&gt;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	SELECT * FROM #strDatabasePrefix#_courses WHERE intCourseID =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	&lt;cfqueryparam value=#intCourseID# CFSQLType="CF_SQL_INTEGER"&gt;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&lt;/cfquery&gt; </a:t>
            </a:r>
          </a:p>
          <a:p>
            <a:pPr marL="0" indent="0">
              <a:buFont typeface="Webdings" charset="0"/>
              <a:buNone/>
            </a:pPr>
            <a:endParaRPr sz="31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61792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4475"/>
            <a:ext cx="13004800" cy="893763"/>
          </a:xfrm>
        </p:spPr>
        <p:txBody>
          <a:bodyPr/>
          <a:lstStyle/>
          <a:p>
            <a:r>
              <a:rPr>
                <a:latin typeface="Tahoma" charset="0"/>
              </a:rPr>
              <a:t>Query Parameterization (PERL)</a:t>
            </a:r>
            <a:endParaRPr>
              <a:latin typeface="DejaVu Serif" charset="0"/>
              <a:cs typeface="DejaVu Serif" charset="0"/>
            </a:endParaRPr>
          </a:p>
        </p:txBody>
      </p:sp>
      <p:sp>
        <p:nvSpPr>
          <p:cNvPr id="16386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my $sql = "INSERT INTO foo (bar, baz) VALUES ( ?, ? )";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my $sth = $dbh-&gt;prepare( $sql ); </a:t>
            </a:r>
          </a:p>
          <a:p>
            <a:pPr marL="0" indent="0">
              <a:buFont typeface="Webdings" charset="0"/>
              <a:buNone/>
            </a:pPr>
            <a:r>
              <a:rPr lang="en-IE" sz="3100" b="1">
                <a:latin typeface="Courier New" charset="0"/>
                <a:cs typeface="Courier New" charset="0"/>
              </a:rPr>
              <a:t>$sth-&gt;execute( $bar, $baz ); </a:t>
            </a:r>
          </a:p>
          <a:p>
            <a:pPr marL="0" indent="0">
              <a:buFont typeface="Webdings" charset="0"/>
              <a:buNone/>
            </a:pPr>
            <a:endParaRPr sz="31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Placeholder 1617922"/>
          <p:cNvSpPr>
            <a:spLocks noGrp="1" noChangeArrowheads="1"/>
          </p:cNvSpPr>
          <p:nvPr>
            <p:ph type="body" idx="4294967295"/>
          </p:nvPr>
        </p:nvSpPr>
        <p:spPr>
          <a:xfrm>
            <a:off x="541338" y="2971800"/>
            <a:ext cx="12157075" cy="3657600"/>
          </a:xfrm>
        </p:spPr>
        <p:txBody>
          <a:bodyPr/>
          <a:lstStyle/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OWASP Query Parameterization</a:t>
            </a:r>
          </a:p>
          <a:p>
            <a:pPr marL="0" indent="0" algn="ctr">
              <a:buFont typeface="Webdings" charset="0"/>
              <a:buNone/>
            </a:pPr>
            <a:r>
              <a:rPr lang="en-IE" sz="4400" b="1">
                <a:latin typeface="Courier New" charset="0"/>
                <a:cs typeface="Courier New" charset="0"/>
              </a:rPr>
              <a:t>Cheat Sheet</a:t>
            </a:r>
          </a:p>
          <a:p>
            <a:pPr marL="0" indent="0">
              <a:buFont typeface="Webdings" charset="0"/>
              <a:buNone/>
            </a:pPr>
            <a:endParaRPr sz="4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pic>
        <p:nvPicPr>
          <p:cNvPr id="18434" name="Picture 3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2133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WASP Presentation Template">
  <a:themeElements>
    <a:clrScheme name="OWAS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 Presentatio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WAS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12872</TotalTime>
  <Pages>0</Pages>
  <Words>2338</Words>
  <Characters>0</Characters>
  <Application>Microsoft Macintosh PowerPoint</Application>
  <PresentationFormat>Custom</PresentationFormat>
  <Lines>0</Lines>
  <Paragraphs>486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Arial</vt:lpstr>
      <vt:lpstr>ヒラギノ角ゴ ProN W3</vt:lpstr>
      <vt:lpstr>Tahoma</vt:lpstr>
      <vt:lpstr>ＭＳ Ｐゴシック</vt:lpstr>
      <vt:lpstr>Webdings</vt:lpstr>
      <vt:lpstr>Wingdings</vt:lpstr>
      <vt:lpstr>Times New Roman</vt:lpstr>
      <vt:lpstr>Courier New</vt:lpstr>
      <vt:lpstr>DejaVu Serif</vt:lpstr>
      <vt:lpstr>DejaVu Sans</vt:lpstr>
      <vt:lpstr>DejaVu Serif Condensed</vt:lpstr>
      <vt:lpstr>Tahoma (Headings)</vt:lpstr>
      <vt:lpstr>Consolas</vt:lpstr>
      <vt:lpstr>Calibri</vt:lpstr>
      <vt:lpstr>OWASP Presentation Template</vt:lpstr>
      <vt:lpstr>Top 10 Web Security Controls</vt:lpstr>
      <vt:lpstr>Jim Manico     @manicode</vt:lpstr>
      <vt:lpstr>(1) Query Parameterization (PHP PDO)</vt:lpstr>
      <vt:lpstr>Query Parameterization (.NET)</vt:lpstr>
      <vt:lpstr>Query Parameterization (Java)</vt:lpstr>
      <vt:lpstr>Query Parameterization (Ruby)</vt:lpstr>
      <vt:lpstr>Query Parameterization (Cold Fusion)</vt:lpstr>
      <vt:lpstr>Query Parameterization (PERL)</vt:lpstr>
      <vt:lpstr>PowerPoint Presentation</vt:lpstr>
      <vt:lpstr>XSS:  Why so Serious? </vt:lpstr>
      <vt:lpstr>Danger: Multiple Contexts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Practice: DOM Based XSS Defense</vt:lpstr>
      <vt:lpstr>(2) XSS Defense by Data Type and Context</vt:lpstr>
      <vt:lpstr>PowerPoint Presentation</vt:lpstr>
      <vt:lpstr>Attacks on Access Control</vt:lpstr>
      <vt:lpstr>Best Practice: Code to the Permission</vt:lpstr>
      <vt:lpstr>Best Practice: Use a Centralized Access Controller</vt:lpstr>
      <vt:lpstr>(3) Access Control Positive Patterns</vt:lpstr>
      <vt:lpstr>PowerPoint Presentation</vt:lpstr>
      <vt:lpstr>Anatomy of an CSRF Attack</vt:lpstr>
      <vt:lpstr>(4) Cross Site Request Forgery Defenses</vt:lpstr>
      <vt:lpstr>PowerPoint Presentation</vt:lpstr>
      <vt:lpstr>Authentication Dangers</vt:lpstr>
      <vt:lpstr>(5) Authentication Defenses</vt:lpstr>
      <vt:lpstr>PowerPoint Presentation</vt:lpstr>
      <vt:lpstr>(6) Forgot Password Secure Design</vt:lpstr>
      <vt:lpstr>PowerPoint Presentation</vt:lpstr>
      <vt:lpstr>(7) Session Defenses</vt:lpstr>
      <vt:lpstr>PowerPoint Presentation</vt:lpstr>
      <vt:lpstr>(8) Clickjacking Defense </vt:lpstr>
      <vt:lpstr>PowerPoint Presentation</vt:lpstr>
      <vt:lpstr>(9a) Secure Password Storage </vt:lpstr>
      <vt:lpstr>(9b) Password Security Defenses</vt:lpstr>
      <vt:lpstr>PowerPoint Presentation</vt:lpstr>
      <vt:lpstr>(10) Encryption in Transit (TLS)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Justin Clarke</cp:lastModifiedBy>
  <cp:revision>186</cp:revision>
  <dcterms:created xsi:type="dcterms:W3CDTF">2011-03-16T17:06:55Z</dcterms:created>
  <dcterms:modified xsi:type="dcterms:W3CDTF">2012-03-30T12:40:30Z</dcterms:modified>
  <cp:category/>
</cp:coreProperties>
</file>