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sldIdLst>
    <p:sldId id="259" r:id="rId3"/>
    <p:sldId id="276" r:id="rId4"/>
    <p:sldId id="260" r:id="rId5"/>
    <p:sldId id="278" r:id="rId6"/>
    <p:sldId id="266" r:id="rId7"/>
    <p:sldId id="281" r:id="rId8"/>
    <p:sldId id="280" r:id="rId9"/>
    <p:sldId id="267" r:id="rId10"/>
    <p:sldId id="268" r:id="rId11"/>
    <p:sldId id="284" r:id="rId12"/>
    <p:sldId id="285" r:id="rId13"/>
    <p:sldId id="286" r:id="rId14"/>
    <p:sldId id="269" r:id="rId15"/>
    <p:sldId id="270" r:id="rId16"/>
    <p:sldId id="275" r:id="rId17"/>
    <p:sldId id="282" r:id="rId18"/>
    <p:sldId id="277" r:id="rId19"/>
    <p:sldId id="283" r:id="rId2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1" autoAdjust="0"/>
    <p:restoredTop sz="90929"/>
  </p:normalViewPr>
  <p:slideViewPr>
    <p:cSldViewPr>
      <p:cViewPr varScale="1">
        <p:scale>
          <a:sx n="81" d="100"/>
          <a:sy n="81" d="100"/>
        </p:scale>
        <p:origin x="-804" y="-90"/>
      </p:cViewPr>
      <p:guideLst>
        <p:guide orient="horz" pos="3072"/>
        <p:guide pos="409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854200"/>
            <a:ext cx="2616200" cy="694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854200"/>
            <a:ext cx="7696200" cy="694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57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1700" y="2070100"/>
            <a:ext cx="8750300" cy="875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91159" name="Group 23"/>
          <p:cNvGrpSpPr>
            <a:grpSpLocks/>
          </p:cNvGrpSpPr>
          <p:nvPr userDrawn="1"/>
        </p:nvGrpSpPr>
        <p:grpSpPr bwMode="auto">
          <a:xfrm>
            <a:off x="0" y="0"/>
            <a:ext cx="13004800" cy="3084513"/>
            <a:chOff x="0" y="0"/>
            <a:chExt cx="8192" cy="1944"/>
          </a:xfrm>
        </p:grpSpPr>
        <p:sp>
          <p:nvSpPr>
            <p:cNvPr id="91160" name="Rectangle 24"/>
            <p:cNvSpPr>
              <a:spLocks/>
            </p:cNvSpPr>
            <p:nvPr/>
          </p:nvSpPr>
          <p:spPr bwMode="auto">
            <a:xfrm>
              <a:off x="0" y="160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B3B3B3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1161" name="Rectangle 25"/>
            <p:cNvSpPr>
              <a:spLocks/>
            </p:cNvSpPr>
            <p:nvPr/>
          </p:nvSpPr>
          <p:spPr bwMode="auto">
            <a:xfrm>
              <a:off x="0" y="0"/>
              <a:ext cx="8192" cy="160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91162" name="Picture 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1" y="0"/>
              <a:ext cx="1944" cy="19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91163" name="Rectangle 27"/>
          <p:cNvSpPr>
            <a:spLocks/>
          </p:cNvSpPr>
          <p:nvPr userDrawn="1"/>
        </p:nvSpPr>
        <p:spPr bwMode="auto">
          <a:xfrm>
            <a:off x="0" y="7213600"/>
            <a:ext cx="13004800" cy="2540000"/>
          </a:xfrm>
          <a:prstGeom prst="rect">
            <a:avLst/>
          </a:prstGeom>
          <a:gradFill rotWithShape="0">
            <a:gsLst>
              <a:gs pos="0">
                <a:srgbClr val="1A2464"/>
              </a:gs>
              <a:gs pos="100000">
                <a:srgbClr val="46558F"/>
              </a:gs>
            </a:gsLst>
            <a:lin ang="5400000" scaled="1"/>
          </a:gra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164" name="Rectangle 28"/>
          <p:cNvSpPr>
            <a:spLocks/>
          </p:cNvSpPr>
          <p:nvPr userDrawn="1"/>
        </p:nvSpPr>
        <p:spPr bwMode="auto">
          <a:xfrm>
            <a:off x="0" y="7150100"/>
            <a:ext cx="13004800" cy="63500"/>
          </a:xfrm>
          <a:prstGeom prst="rect">
            <a:avLst/>
          </a:prstGeom>
          <a:gradFill rotWithShape="0">
            <a:gsLst>
              <a:gs pos="0">
                <a:srgbClr val="B3B3B3"/>
              </a:gs>
              <a:gs pos="100000">
                <a:srgbClr val="000000"/>
              </a:gs>
            </a:gsLst>
            <a:lin ang="5400000" scaled="1"/>
          </a:gra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168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276600"/>
            <a:ext cx="11125200" cy="2286000"/>
          </a:xfrm>
          <a:ln w="9525"/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B424F0-30A2-4201-84E1-0E06B2061B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ACC532-A94C-429A-9709-1A62D7685B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5908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6DA1E7-4226-4BE8-9E05-1C17CDFFF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6D15E3-D551-49D3-B386-5D314CB83A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022641-C76C-4504-9BDD-DE1B25E1A4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86420B-FCD8-407C-B41F-D9BD6548DF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78A869-B041-40AE-AEF5-E6B4C85D16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E05CA-876E-41D7-B620-956421822F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0C8096-E2F9-4B74-86B0-BF5FE3E051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762000"/>
            <a:ext cx="2616200" cy="7543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762000"/>
            <a:ext cx="7696200" cy="7543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EC7DE9-C28F-4996-AC25-2B92674A62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740400"/>
            <a:ext cx="51562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740400"/>
            <a:ext cx="51562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981700" y="2070100"/>
            <a:ext cx="8750300" cy="875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740400"/>
            <a:ext cx="10464800" cy="306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8542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Presentation Title</a:t>
            </a: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3004800" cy="2043113"/>
            <a:chOff x="0" y="0"/>
            <a:chExt cx="8192" cy="1288"/>
          </a:xfrm>
        </p:grpSpPr>
        <p:sp>
          <p:nvSpPr>
            <p:cNvPr id="1029" name="Rectangle 5"/>
            <p:cNvSpPr>
              <a:spLocks/>
            </p:cNvSpPr>
            <p:nvPr/>
          </p:nvSpPr>
          <p:spPr bwMode="auto">
            <a:xfrm>
              <a:off x="0" y="96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B3B3B3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0" name="Rectangle 6"/>
            <p:cNvSpPr>
              <a:spLocks/>
            </p:cNvSpPr>
            <p:nvPr/>
          </p:nvSpPr>
          <p:spPr bwMode="auto">
            <a:xfrm>
              <a:off x="0" y="0"/>
              <a:ext cx="8192" cy="96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449" y="0"/>
              <a:ext cx="1288" cy="1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032" name="Rectangle 8"/>
          <p:cNvSpPr>
            <a:spLocks/>
          </p:cNvSpPr>
          <p:nvPr/>
        </p:nvSpPr>
        <p:spPr bwMode="auto">
          <a:xfrm>
            <a:off x="7696200" y="282575"/>
            <a:ext cx="5133975" cy="944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400" b="1">
                <a:solidFill>
                  <a:srgbClr val="919191"/>
                </a:solidFill>
                <a:latin typeface="Tahoma" pitchFamily="34" charset="0"/>
                <a:ea typeface="Gill Sans" charset="0"/>
                <a:cs typeface="Gill Sans" charset="0"/>
              </a:rPr>
              <a:t>The OWASP Foundation</a:t>
            </a:r>
          </a:p>
          <a:p>
            <a:r>
              <a:rPr lang="en-US" sz="2800">
                <a:solidFill>
                  <a:srgbClr val="919191"/>
                </a:solidFill>
                <a:latin typeface="Tahoma" pitchFamily="34" charset="0"/>
                <a:ea typeface="Gill Sans" charset="0"/>
                <a:cs typeface="Gill Sans" charset="0"/>
              </a:rPr>
              <a:t>http://www.owasp.org</a:t>
            </a:r>
          </a:p>
        </p:txBody>
      </p:sp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0" y="9372600"/>
            <a:ext cx="13004800" cy="381000"/>
            <a:chOff x="0" y="0"/>
            <a:chExt cx="8192" cy="240"/>
          </a:xfrm>
        </p:grpSpPr>
        <p:sp>
          <p:nvSpPr>
            <p:cNvPr id="1034" name="Rectangle 10"/>
            <p:cNvSpPr>
              <a:spLocks/>
            </p:cNvSpPr>
            <p:nvPr/>
          </p:nvSpPr>
          <p:spPr bwMode="auto">
            <a:xfrm>
              <a:off x="0" y="40"/>
              <a:ext cx="8192" cy="20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5" name="Rectangle 11"/>
            <p:cNvSpPr>
              <a:spLocks/>
            </p:cNvSpPr>
            <p:nvPr/>
          </p:nvSpPr>
          <p:spPr bwMode="auto">
            <a:xfrm>
              <a:off x="0" y="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B3B3B3"/>
                </a:gs>
                <a:gs pos="100000">
                  <a:srgbClr val="000000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406400" y="8820090"/>
            <a:ext cx="1203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69696"/>
                </a:solidFill>
                <a:latin typeface="Tahoma" pitchFamily="34" charset="0"/>
              </a:rPr>
              <a:t>Copyright © The OWASP Foundation</a:t>
            </a:r>
          </a:p>
          <a:p>
            <a:r>
              <a:rPr lang="en-US" sz="1000" dirty="0">
                <a:solidFill>
                  <a:srgbClr val="969696"/>
                </a:solidFill>
                <a:latin typeface="Tahoma" pitchFamily="34" charset="0"/>
              </a:rPr>
              <a:t>Permission is granted to copy, distribute and/or modify this document under the terms of the OWASP License.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>
    <p:split orient="vert"/>
  </p:transition>
  <p:txStyles>
    <p:titleStyle>
      <a:lvl1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8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981700" y="2070100"/>
            <a:ext cx="8750300" cy="875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13004800" cy="698500"/>
            <a:chOff x="0" y="0"/>
            <a:chExt cx="8192" cy="440"/>
          </a:xfrm>
        </p:grpSpPr>
        <p:sp>
          <p:nvSpPr>
            <p:cNvPr id="2051" name="Rectangle 3"/>
            <p:cNvSpPr>
              <a:spLocks/>
            </p:cNvSpPr>
            <p:nvPr/>
          </p:nvSpPr>
          <p:spPr bwMode="auto">
            <a:xfrm>
              <a:off x="0" y="0"/>
              <a:ext cx="8192" cy="40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4" cstate="print"/>
            <a:srcRect l="28503" t="22818" b="44373"/>
            <a:stretch>
              <a:fillRect/>
            </a:stretch>
          </p:blipFill>
          <p:spPr bwMode="auto">
            <a:xfrm>
              <a:off x="1" y="0"/>
              <a:ext cx="872" cy="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053" name="Rectangle 5"/>
            <p:cNvSpPr>
              <a:spLocks/>
            </p:cNvSpPr>
            <p:nvPr/>
          </p:nvSpPr>
          <p:spPr bwMode="auto">
            <a:xfrm>
              <a:off x="0" y="40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B3B3B3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62000"/>
            <a:ext cx="104648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Presentation Title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5908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0" y="9372600"/>
            <a:ext cx="13004800" cy="381000"/>
            <a:chOff x="0" y="0"/>
            <a:chExt cx="8192" cy="240"/>
          </a:xfrm>
        </p:grpSpPr>
        <p:sp>
          <p:nvSpPr>
            <p:cNvPr id="2057" name="Rectangle 9"/>
            <p:cNvSpPr>
              <a:spLocks/>
            </p:cNvSpPr>
            <p:nvPr/>
          </p:nvSpPr>
          <p:spPr bwMode="auto">
            <a:xfrm>
              <a:off x="0" y="40"/>
              <a:ext cx="8192" cy="20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58" name="Rectangle 10"/>
            <p:cNvSpPr>
              <a:spLocks/>
            </p:cNvSpPr>
            <p:nvPr/>
          </p:nvSpPr>
          <p:spPr bwMode="auto">
            <a:xfrm>
              <a:off x="0" y="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B3B3B3"/>
                </a:gs>
                <a:gs pos="100000">
                  <a:srgbClr val="000000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059" name="Text Box 1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98400" y="9385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808080"/>
                </a:solidFill>
                <a:ea typeface="Gill Sans" charset="0"/>
                <a:cs typeface="Gill Sans" charset="0"/>
              </a:defRPr>
            </a:lvl1pPr>
          </a:lstStyle>
          <a:p>
            <a:fld id="{22362EC9-522D-4396-B2FE-684F39CDE2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split orient="vert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Tahoma" pitchFamily="34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20000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20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nish@andlabs.or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lava@ironwasp.org" TargetMode="External"/><Relationship Id="rId2" Type="http://schemas.openxmlformats.org/officeDocument/2006/relationships/hyperlink" Target="http://groups.google.com/group/ironwasp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ironwasp.org/" TargetMode="External"/><Relationship Id="rId4" Type="http://schemas.openxmlformats.org/officeDocument/2006/relationships/hyperlink" Target="mailto:manish@andlabs.or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ronwasp.org/about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dlabs.org/" TargetMode="External"/><Relationship Id="rId2" Type="http://schemas.openxmlformats.org/officeDocument/2006/relationships/hyperlink" Target="http://www.gdssecurity.com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vakumar/IronWASP-Python-Plugins" TargetMode="External"/><Relationship Id="rId2" Type="http://schemas.openxmlformats.org/officeDocument/2006/relationships/hyperlink" Target="https://github.com/msaindane/IronWASP-Ruby-Plugins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/>
          </p:cNvSpPr>
          <p:nvPr/>
        </p:nvSpPr>
        <p:spPr bwMode="auto">
          <a:xfrm>
            <a:off x="225425" y="184150"/>
            <a:ext cx="50292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3600" b="1" dirty="0" smtClean="0">
                <a:solidFill>
                  <a:srgbClr val="B3B3B3"/>
                </a:solidFill>
                <a:latin typeface="Tahoma" pitchFamily="34" charset="0"/>
                <a:ea typeface="Gill Sans" charset="0"/>
                <a:cs typeface="Gill Sans" charset="0"/>
              </a:rPr>
              <a:t>OWASP</a:t>
            </a:r>
            <a:endParaRPr lang="en-US" sz="3600" b="1" dirty="0">
              <a:solidFill>
                <a:srgbClr val="B3B3B3"/>
              </a:solidFill>
              <a:latin typeface="Tahoma" pitchFamily="34" charset="0"/>
              <a:ea typeface="Gill Sans" charset="0"/>
              <a:cs typeface="Gill Sans" charset="0"/>
            </a:endParaRPr>
          </a:p>
          <a:p>
            <a:r>
              <a:rPr lang="en-US" sz="2800" dirty="0" smtClean="0">
                <a:solidFill>
                  <a:srgbClr val="B3B3B3"/>
                </a:solidFill>
                <a:latin typeface="Tahoma" pitchFamily="34" charset="0"/>
                <a:ea typeface="Gill Sans" charset="0"/>
                <a:cs typeface="Gill Sans" charset="0"/>
              </a:rPr>
              <a:t>London, 29</a:t>
            </a:r>
            <a:r>
              <a:rPr lang="en-US" sz="2800" baseline="30000" dirty="0" smtClean="0">
                <a:solidFill>
                  <a:srgbClr val="B3B3B3"/>
                </a:solidFill>
                <a:latin typeface="Tahoma" pitchFamily="34" charset="0"/>
                <a:ea typeface="Gill Sans" charset="0"/>
                <a:cs typeface="Gill Sans" charset="0"/>
              </a:rPr>
              <a:t>th</a:t>
            </a:r>
            <a:r>
              <a:rPr lang="en-US" sz="2800" dirty="0" smtClean="0">
                <a:solidFill>
                  <a:srgbClr val="B3B3B3"/>
                </a:solidFill>
                <a:latin typeface="Tahoma" pitchFamily="34" charset="0"/>
                <a:ea typeface="Gill Sans" charset="0"/>
                <a:cs typeface="Gill Sans" charset="0"/>
              </a:rPr>
              <a:t> March 2012</a:t>
            </a:r>
            <a:endParaRPr lang="en-US" sz="2800" dirty="0">
              <a:solidFill>
                <a:srgbClr val="B3B3B3"/>
              </a:solidFill>
              <a:latin typeface="Tahoma" pitchFamily="34" charset="0"/>
              <a:ea typeface="Gill Sans" charset="0"/>
              <a:cs typeface="Gill Sans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1270000" y="1854200"/>
            <a:ext cx="10464800" cy="3022600"/>
          </a:xfrm>
          <a:ln/>
        </p:spPr>
        <p:txBody>
          <a:bodyPr/>
          <a:lstStyle/>
          <a:p>
            <a:r>
              <a:rPr lang="en-US" sz="8300" dirty="0" err="1" smtClean="0"/>
              <a:t>IronWASP</a:t>
            </a:r>
            <a:r>
              <a:rPr lang="en-US" sz="7100" dirty="0" smtClean="0"/>
              <a:t/>
            </a:r>
            <a:br>
              <a:rPr lang="en-US" sz="7100" dirty="0" smtClean="0"/>
            </a:br>
            <a:r>
              <a:rPr lang="en-US" sz="3400" b="1" i="1" dirty="0" smtClean="0">
                <a:latin typeface="Arial" charset="0"/>
              </a:rPr>
              <a:t>Open Source Web App Testing Framework</a:t>
            </a:r>
            <a:endParaRPr lang="en-US" sz="3400" b="1" i="1" dirty="0">
              <a:latin typeface="Arial" charset="0"/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5715000"/>
            <a:ext cx="10464800" cy="3060700"/>
          </a:xfrm>
          <a:ln/>
        </p:spPr>
        <p:txBody>
          <a:bodyPr/>
          <a:lstStyle/>
          <a:p>
            <a:r>
              <a:rPr lang="en-US" dirty="0" smtClean="0"/>
              <a:t>Manish S. Saindane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manish@andlabs.org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 Plug-ins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Deal with custom data formats in the Request/Response body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Used with the Active plug-ins to fuzz </a:t>
            </a:r>
            <a:r>
              <a:rPr lang="en-GB" dirty="0" smtClean="0"/>
              <a:t>almost* </a:t>
            </a:r>
            <a:r>
              <a:rPr lang="en-GB" dirty="0" smtClean="0"/>
              <a:t>any data format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E.g.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WCF Binary, JSON, AMF, etc.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4F0-30A2-4201-84E1-0E06B2061B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16800" y="8915400"/>
            <a:ext cx="5338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 smtClean="0"/>
              <a:t>*Any data format that can be converted to XML and back</a:t>
            </a:r>
            <a:endParaRPr lang="en-GB" sz="1600" dirty="0"/>
          </a:p>
        </p:txBody>
      </p:sp>
    </p:spTree>
  </p:cSld>
  <p:clrMapOvr>
    <a:masterClrMapping/>
  </p:clrMapOvr>
  <p:transition spd="med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Session Plug-ins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Every site has slight variations in Authentication, Session handling, CSRF protections, Logic-flow, etc.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Automated Scanners usually do not understand this but testers do !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Testers need to feed this info into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4F0-30A2-4201-84E1-0E06B2061B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Session Plug-ins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Allows the tester to build custom logic needed to scan a particular application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Used along with the Active plug-ins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E.g.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Multi-step forms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Dynamic login functionality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4F0-30A2-4201-84E1-0E06B2061B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Passive Plug-ins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600" y="2209800"/>
            <a:ext cx="10464800" cy="5715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Passive analysis of Web traffic and spot vulnerabilities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Ability to modify traffic based on custom logic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E.g.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Passwords sent over clear-text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Cookie and Header analysis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4F0-30A2-4201-84E1-0E06B2061B8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Active Plug-ins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600" y="2209800"/>
            <a:ext cx="10464800" cy="5715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Automated vulnerability identification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Need to be explicitly called by the user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Fine grained scanning support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E.g.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Cross-site Scripting, SQL Injection, etc.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4F0-30A2-4201-84E1-0E06B2061B8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886" y="762000"/>
            <a:ext cx="11205028" cy="1371600"/>
          </a:xfrm>
        </p:spPr>
        <p:txBody>
          <a:bodyPr/>
          <a:lstStyle/>
          <a:p>
            <a:r>
              <a:rPr lang="en-GB" dirty="0" smtClean="0"/>
              <a:t>JavaScript Static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Taint analysis for finding DOM based XSS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Identifies Sources and Sinks and traces them through the code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Custom Source and Sink objects can be configured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4F0-30A2-4201-84E1-0E06B2061B8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31" y="762000"/>
            <a:ext cx="12059138" cy="1371600"/>
          </a:xfrm>
        </p:spPr>
        <p:txBody>
          <a:bodyPr/>
          <a:lstStyle/>
          <a:p>
            <a:r>
              <a:rPr lang="en-GB" dirty="0" smtClean="0"/>
              <a:t>Q’s, Comments,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Mailing List: </a:t>
            </a:r>
            <a:r>
              <a:rPr lang="en-GB" dirty="0" smtClean="0">
                <a:hlinkClick r:id="rId2"/>
              </a:rPr>
              <a:t>http://groups.google.com/group/ironwasp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Lavakumar</a:t>
            </a:r>
            <a:r>
              <a:rPr lang="en-GB" dirty="0" smtClean="0"/>
              <a:t>: @</a:t>
            </a:r>
            <a:r>
              <a:rPr lang="en-GB" dirty="0" err="1" smtClean="0"/>
              <a:t>lavakumark</a:t>
            </a:r>
            <a:r>
              <a:rPr lang="en-GB" dirty="0" smtClean="0"/>
              <a:t> / </a:t>
            </a:r>
            <a:r>
              <a:rPr lang="en-GB" dirty="0" smtClean="0">
                <a:hlinkClick r:id="rId3"/>
              </a:rPr>
              <a:t>lava@ironwasp.org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Manish: @</a:t>
            </a:r>
            <a:r>
              <a:rPr lang="en-GB" dirty="0" err="1" smtClean="0"/>
              <a:t>msaindane</a:t>
            </a:r>
            <a:r>
              <a:rPr lang="en-GB" dirty="0" smtClean="0"/>
              <a:t> / </a:t>
            </a:r>
            <a:r>
              <a:rPr lang="en-GB" dirty="0" smtClean="0">
                <a:hlinkClick r:id="rId4"/>
              </a:rPr>
              <a:t>manish@andlabs.org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Website: </a:t>
            </a:r>
            <a:r>
              <a:rPr lang="en-GB" dirty="0" smtClean="0">
                <a:hlinkClick r:id="rId5"/>
              </a:rPr>
              <a:t>http://ironwasp.org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1B424F0-30A2-4201-84E1-0E06B2061B8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Gotham Digital Science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security community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Everyone who helped with </a:t>
            </a:r>
            <a:r>
              <a:rPr lang="en-GB" dirty="0" smtClean="0"/>
              <a:t>testing </a:t>
            </a:r>
            <a:r>
              <a:rPr lang="en-GB" dirty="0" smtClean="0"/>
              <a:t>and </a:t>
            </a:r>
            <a:r>
              <a:rPr lang="en-GB" dirty="0" smtClean="0"/>
              <a:t>feedback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 smtClean="0">
                <a:hlinkClick r:id="rId2"/>
              </a:rPr>
              <a:t>://ironwasp.org/about.html#credits</a:t>
            </a:r>
            <a:endParaRPr lang="en-GB" dirty="0" smtClean="0"/>
          </a:p>
          <a:p>
            <a:pPr algn="ctr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91B424F0-30A2-4201-84E1-0E06B2061B8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 &amp; A ??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2522200" y="9385300"/>
            <a:ext cx="482600" cy="368300"/>
          </a:xfrm>
          <a:prstGeom prst="rect">
            <a:avLst/>
          </a:prstGeom>
        </p:spPr>
        <p:txBody>
          <a:bodyPr/>
          <a:lstStyle/>
          <a:p>
            <a:fld id="{91B424F0-30A2-4201-84E1-0E06B2061B85}" type="slidenum">
              <a:rPr lang="en-US" sz="1800" smtClean="0">
                <a:solidFill>
                  <a:srgbClr val="808080"/>
                </a:solidFill>
                <a:ea typeface="Gill Sans" charset="0"/>
                <a:cs typeface="Gill Sans" charset="0"/>
              </a:rPr>
              <a:pPr/>
              <a:t>18</a:t>
            </a:fld>
            <a:endParaRPr lang="en-US" sz="1800" dirty="0">
              <a:solidFill>
                <a:srgbClr val="808080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 spd="med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WHOAMI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Sr. Security </a:t>
            </a:r>
            <a:r>
              <a:rPr lang="en-GB" dirty="0" smtClean="0"/>
              <a:t>Consultant @ GDS Security London (</a:t>
            </a:r>
            <a:r>
              <a:rPr lang="en-GB" dirty="0" smtClean="0">
                <a:hlinkClick r:id="rId2"/>
              </a:rPr>
              <a:t>http://www.gdssecurity.com/</a:t>
            </a:r>
            <a:r>
              <a:rPr lang="en-GB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Co-author security </a:t>
            </a:r>
            <a:r>
              <a:rPr lang="en-GB" dirty="0" smtClean="0"/>
              <a:t>website/blog Attack &amp; </a:t>
            </a:r>
            <a:r>
              <a:rPr lang="en-GB" dirty="0" err="1" smtClean="0"/>
              <a:t>Defense</a:t>
            </a:r>
            <a:r>
              <a:rPr lang="en-GB" dirty="0" smtClean="0"/>
              <a:t> Labs (</a:t>
            </a:r>
            <a:r>
              <a:rPr lang="en-GB" dirty="0" smtClean="0">
                <a:hlinkClick r:id="rId3"/>
              </a:rPr>
              <a:t>http://andlabs.org</a:t>
            </a:r>
            <a:r>
              <a:rPr lang="en-GB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Contributor to </a:t>
            </a:r>
            <a:r>
              <a:rPr lang="en-GB" dirty="0" err="1" smtClean="0"/>
              <a:t>IronWASP</a:t>
            </a:r>
            <a:r>
              <a:rPr lang="en-GB" dirty="0" smtClean="0"/>
              <a:t> and maintain the Ruby plug-in repo.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Speaker at </a:t>
            </a:r>
            <a:r>
              <a:rPr lang="en-GB" dirty="0" err="1" smtClean="0"/>
              <a:t>BlackHat</a:t>
            </a:r>
            <a:r>
              <a:rPr lang="en-GB" dirty="0" smtClean="0"/>
              <a:t> EU 2010, </a:t>
            </a:r>
            <a:r>
              <a:rPr lang="en-GB" dirty="0" err="1" smtClean="0"/>
              <a:t>InfoSecurity</a:t>
            </a:r>
            <a:r>
              <a:rPr lang="en-GB" dirty="0" smtClean="0"/>
              <a:t> India 2007</a:t>
            </a:r>
            <a:endParaRPr lang="en-GB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886B-4376-48EE-A705-81D968976700}" type="slidenum">
              <a:rPr lang="en-US"/>
              <a:pPr/>
              <a:t>3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IronWASP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0" y="2209800"/>
            <a:ext cx="10464800" cy="5715000"/>
          </a:xfrm>
        </p:spPr>
        <p:txBody>
          <a:bodyPr/>
          <a:lstStyle/>
          <a:p>
            <a:pPr lvl="1"/>
            <a:r>
              <a:rPr lang="en-GB" sz="3600" dirty="0" smtClean="0"/>
              <a:t>Open Source framework for Web Application Security Testing</a:t>
            </a:r>
          </a:p>
          <a:p>
            <a:pPr lvl="1"/>
            <a:r>
              <a:rPr lang="en-GB" sz="3600" dirty="0" smtClean="0"/>
              <a:t>Designed for optimum mix of Manual and Automated Testing</a:t>
            </a:r>
          </a:p>
          <a:p>
            <a:pPr lvl="1"/>
            <a:r>
              <a:rPr lang="en-GB" sz="3600" dirty="0" smtClean="0"/>
              <a:t>Designed for </a:t>
            </a:r>
            <a:r>
              <a:rPr lang="en-GB" sz="3600" dirty="0" err="1" smtClean="0"/>
              <a:t>Pentesters</a:t>
            </a:r>
            <a:r>
              <a:rPr lang="en-GB" sz="3600" dirty="0" smtClean="0"/>
              <a:t> and QA folks</a:t>
            </a:r>
          </a:p>
          <a:p>
            <a:pPr lvl="1"/>
            <a:r>
              <a:rPr lang="en-GB" sz="3600" dirty="0" smtClean="0"/>
              <a:t>Allows designing customised penetration tests</a:t>
            </a:r>
          </a:p>
          <a:p>
            <a:pPr lvl="1"/>
            <a:r>
              <a:rPr lang="en-GB" sz="3600" dirty="0" smtClean="0"/>
              <a:t>Easy to use GUI and Advanced scripting capability</a:t>
            </a:r>
            <a:endParaRPr lang="en-US" sz="3600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IronWASP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Customise penetration tests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Reduce retest efforts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Smart enough but honest about its limitations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Provide complete freedom for the </a:t>
            </a:r>
            <a:r>
              <a:rPr lang="en-GB" dirty="0" err="1" smtClean="0"/>
              <a:t>pentester</a:t>
            </a:r>
            <a:r>
              <a:rPr lang="en-GB" dirty="0" smtClean="0"/>
              <a:t> to modify it as he/she sees fit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4F0-30A2-4201-84E1-0E06B2061B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0" y="2133600"/>
            <a:ext cx="10464800" cy="5715000"/>
          </a:xfrm>
        </p:spPr>
        <p:txBody>
          <a:bodyPr/>
          <a:lstStyle/>
          <a:p>
            <a:pPr lvl="1"/>
            <a:r>
              <a:rPr lang="en-GB" sz="3600" dirty="0" smtClean="0"/>
              <a:t>Built-in Crawler + Scan Manager + Proxy</a:t>
            </a:r>
          </a:p>
          <a:p>
            <a:pPr lvl="1"/>
            <a:r>
              <a:rPr lang="en-GB" sz="3600" dirty="0" smtClean="0"/>
              <a:t>Integrated Python/Ruby Scripting Environment with </a:t>
            </a:r>
            <a:r>
              <a:rPr lang="en-GB" sz="3600" dirty="0" err="1" smtClean="0"/>
              <a:t>IronWASP</a:t>
            </a:r>
            <a:r>
              <a:rPr lang="en-GB" sz="3600" dirty="0" smtClean="0"/>
              <a:t> API</a:t>
            </a:r>
          </a:p>
          <a:p>
            <a:pPr lvl="1"/>
            <a:r>
              <a:rPr lang="en-GB" sz="3600" dirty="0" smtClean="0"/>
              <a:t>(Iron)Python/Ruby based plug-ins</a:t>
            </a:r>
          </a:p>
          <a:p>
            <a:pPr lvl="1"/>
            <a:r>
              <a:rPr lang="en-GB" sz="3600" dirty="0" smtClean="0"/>
              <a:t>Active plug-ins for Scanning</a:t>
            </a:r>
          </a:p>
          <a:p>
            <a:pPr lvl="1"/>
            <a:r>
              <a:rPr lang="en-GB" sz="3600" dirty="0" smtClean="0"/>
              <a:t>Passive plug-ins for vulnerability detection</a:t>
            </a:r>
          </a:p>
          <a:p>
            <a:pPr lvl="1"/>
            <a:r>
              <a:rPr lang="en-GB" sz="3600" dirty="0" smtClean="0"/>
              <a:t>Format plug-ins for defining data formats</a:t>
            </a:r>
          </a:p>
          <a:p>
            <a:pPr lvl="1"/>
            <a:r>
              <a:rPr lang="en-GB" sz="3600" dirty="0" smtClean="0"/>
              <a:t>Session plug-ins to customise the scans</a:t>
            </a:r>
          </a:p>
          <a:p>
            <a:pPr lvl="1"/>
            <a:r>
              <a:rPr lang="en-GB" sz="3600" dirty="0" smtClean="0"/>
              <a:t>JavaScript Static Analysis Engine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4F0-30A2-4201-84E1-0E06B2061B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IronWASP</a:t>
            </a:r>
            <a:r>
              <a:rPr lang="en-GB" dirty="0" smtClean="0"/>
              <a:t>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HTTP Request/Response Classes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Scanner, Encoders/Decoders, Other useful methods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HTML </a:t>
            </a:r>
            <a:r>
              <a:rPr lang="en-GB" dirty="0" smtClean="0"/>
              <a:t>Parsing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Complete </a:t>
            </a:r>
            <a:r>
              <a:rPr lang="en-GB" dirty="0" smtClean="0"/>
              <a:t>access to </a:t>
            </a:r>
            <a:r>
              <a:rPr lang="en-GB" dirty="0" err="1" smtClean="0"/>
              <a:t>IronWASP</a:t>
            </a:r>
            <a:r>
              <a:rPr lang="en-GB" dirty="0" smtClean="0"/>
              <a:t> functionality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Documentation available in GUI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4F0-30A2-4201-84E1-0E06B2061B8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 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One of the most exiting component of </a:t>
            </a:r>
            <a:r>
              <a:rPr lang="en-GB" dirty="0" err="1" smtClean="0"/>
              <a:t>IronWASP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Python/Ruby scripting REPL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Full access to the framework with </a:t>
            </a:r>
            <a:r>
              <a:rPr lang="en-GB" dirty="0" err="1" smtClean="0"/>
              <a:t>IronWASP</a:t>
            </a:r>
            <a:r>
              <a:rPr lang="en-GB" dirty="0" smtClean="0"/>
              <a:t> API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Programmatic analysis of logs, create custom </a:t>
            </a:r>
            <a:r>
              <a:rPr lang="en-GB" dirty="0" err="1" smtClean="0"/>
              <a:t>fuzzers</a:t>
            </a:r>
            <a:r>
              <a:rPr lang="en-GB" dirty="0" smtClean="0"/>
              <a:t> from existing requests or craft new requests,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4F0-30A2-4201-84E1-0E06B2061B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Plug-ins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0" y="2286000"/>
            <a:ext cx="10464800" cy="5715000"/>
          </a:xfrm>
        </p:spPr>
        <p:txBody>
          <a:bodyPr/>
          <a:lstStyle/>
          <a:p>
            <a:pPr lvl="1"/>
            <a:r>
              <a:rPr lang="en-GB" sz="3600" dirty="0" smtClean="0"/>
              <a:t>Written in Python/Ruby using the </a:t>
            </a:r>
            <a:r>
              <a:rPr lang="en-GB" sz="3600" dirty="0" err="1" smtClean="0"/>
              <a:t>IronWASP</a:t>
            </a:r>
            <a:r>
              <a:rPr lang="en-GB" sz="3600" dirty="0" smtClean="0"/>
              <a:t> API</a:t>
            </a:r>
          </a:p>
          <a:p>
            <a:pPr lvl="1"/>
            <a:r>
              <a:rPr lang="en-GB" sz="3600" dirty="0" smtClean="0"/>
              <a:t>Easy to modify existing plug-ins</a:t>
            </a:r>
          </a:p>
          <a:p>
            <a:pPr lvl="1"/>
            <a:r>
              <a:rPr lang="en-GB" sz="3600" dirty="0" smtClean="0"/>
              <a:t>Can easily add new custom plug-ins</a:t>
            </a:r>
          </a:p>
          <a:p>
            <a:pPr lvl="1"/>
            <a:r>
              <a:rPr lang="en-GB" sz="3600" dirty="0" smtClean="0"/>
              <a:t>UI based API doc provided inside the tool</a:t>
            </a:r>
          </a:p>
          <a:p>
            <a:pPr lvl="1"/>
            <a:r>
              <a:rPr lang="en-GB" sz="3600" dirty="0" smtClean="0"/>
              <a:t>Syntax highlighting Script Editor with basic error checking support built-in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4F0-30A2-4201-84E1-0E06B2061B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Plug-ins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err="1" smtClean="0"/>
              <a:t>IronRuby</a:t>
            </a:r>
            <a:r>
              <a:rPr lang="en-GB" dirty="0" smtClean="0"/>
              <a:t> plug-ins: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hlinkClick r:id="rId2"/>
              </a:rPr>
              <a:t>https://github.com/msaindane/IronWASP-Ruby-Plugins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IronPython</a:t>
            </a:r>
            <a:r>
              <a:rPr lang="en-GB" dirty="0" smtClean="0"/>
              <a:t> plug-ins: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hlinkClick r:id="rId3"/>
              </a:rPr>
              <a:t>https://github.com/Lavakumar/IronWASP-Python-Plugins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4F0-30A2-4201-84E1-0E06B2061B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WASP-SDLC Panel[1].v2_templateFinal2">
  <a:themeElements>
    <a:clrScheme name="OWASP-SDLC Panel[1].v2_templateFinal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WASP-SDLC Panel[1].v2_templateFinal2">
      <a:majorFont>
        <a:latin typeface="Tahoma"/>
        <a:ea typeface="ヒラギノ角ゴ ProN W3"/>
        <a:cs typeface="ヒラギノ角ゴ ProN W3"/>
      </a:majorFont>
      <a:minorFont>
        <a:latin typeface="Tahom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OWASP-SDLC Panel[1].v2_templateFinal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ヒラギノ角ゴ ProN W3"/>
        <a:cs typeface="ヒラギノ角ゴ ProN W3"/>
      </a:majorFont>
      <a:minorFont>
        <a:latin typeface="Tahom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</TotalTime>
  <Pages>0</Pages>
  <Words>546</Words>
  <Characters>0</Characters>
  <Application>Microsoft Office PowerPoint</Application>
  <PresentationFormat>Custom</PresentationFormat>
  <Lines>0</Lines>
  <Paragraphs>115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OWASP-SDLC Panel[1].v2_templateFinal2</vt:lpstr>
      <vt:lpstr>Default Design</vt:lpstr>
      <vt:lpstr>IronWASP Open Source Web App Testing Framework</vt:lpstr>
      <vt:lpstr>WHOAMI</vt:lpstr>
      <vt:lpstr>What is IronWASP?</vt:lpstr>
      <vt:lpstr>Why IronWASP?</vt:lpstr>
      <vt:lpstr>Key Components</vt:lpstr>
      <vt:lpstr>IronWASP API</vt:lpstr>
      <vt:lpstr>Scripting Shell</vt:lpstr>
      <vt:lpstr>Plug-ins</vt:lpstr>
      <vt:lpstr>Plug-ins</vt:lpstr>
      <vt:lpstr>Format Plug-ins</vt:lpstr>
      <vt:lpstr>Session Plug-ins</vt:lpstr>
      <vt:lpstr>Session Plug-ins</vt:lpstr>
      <vt:lpstr>Passive Plug-ins</vt:lpstr>
      <vt:lpstr>Active Plug-ins</vt:lpstr>
      <vt:lpstr>JavaScript Static Analysis</vt:lpstr>
      <vt:lpstr>Q’s, Comments, Feedback</vt:lpstr>
      <vt:lpstr>Thanks to</vt:lpstr>
      <vt:lpstr>Q &amp; A ??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&lt;Presentation Tagline&gt;</dc:title>
  <dc:subject/>
  <dc:creator>nkumar</dc:creator>
  <cp:keywords/>
  <dc:description/>
  <cp:lastModifiedBy>Manish</cp:lastModifiedBy>
  <cp:revision>122</cp:revision>
  <dcterms:created xsi:type="dcterms:W3CDTF">2010-02-14T22:17:16Z</dcterms:created>
  <dcterms:modified xsi:type="dcterms:W3CDTF">2012-03-29T16:00:35Z</dcterms:modified>
</cp:coreProperties>
</file>