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75" r:id="rId4"/>
    <p:sldId id="260" r:id="rId5"/>
    <p:sldId id="259" r:id="rId6"/>
    <p:sldId id="278" r:id="rId7"/>
    <p:sldId id="285" r:id="rId8"/>
    <p:sldId id="261" r:id="rId9"/>
    <p:sldId id="271" r:id="rId10"/>
    <p:sldId id="262" r:id="rId11"/>
    <p:sldId id="263" r:id="rId12"/>
    <p:sldId id="264" r:id="rId13"/>
    <p:sldId id="266" r:id="rId14"/>
    <p:sldId id="267" r:id="rId15"/>
    <p:sldId id="268" r:id="rId16"/>
    <p:sldId id="265" r:id="rId17"/>
    <p:sldId id="277" r:id="rId18"/>
    <p:sldId id="279" r:id="rId19"/>
    <p:sldId id="283" r:id="rId20"/>
    <p:sldId id="280" r:id="rId21"/>
    <p:sldId id="284" r:id="rId22"/>
    <p:sldId id="286" r:id="rId23"/>
    <p:sldId id="287" r:id="rId24"/>
    <p:sldId id="294" r:id="rId25"/>
    <p:sldId id="293" r:id="rId26"/>
    <p:sldId id="281" r:id="rId27"/>
    <p:sldId id="282" r:id="rId28"/>
    <p:sldId id="288" r:id="rId29"/>
    <p:sldId id="289" r:id="rId30"/>
    <p:sldId id="290" r:id="rId31"/>
    <p:sldId id="291" r:id="rId32"/>
    <p:sldId id="292" r:id="rId33"/>
    <p:sldId id="276" r:id="rId34"/>
    <p:sldId id="25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347" autoAdjust="0"/>
  </p:normalViewPr>
  <p:slideViewPr>
    <p:cSldViewPr>
      <p:cViewPr varScale="1">
        <p:scale>
          <a:sx n="55" d="100"/>
          <a:sy n="55" d="100"/>
        </p:scale>
        <p:origin x="18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E4F0A-65D4-4F4A-9F04-782F4AA0C183}" type="datetimeFigureOut">
              <a:rPr lang="en-US" smtClean="0"/>
              <a:t>30-Jan-17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E1989-CF04-4EB5-8239-AADEB50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74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E1989-CF04-4EB5-8239-AADEB5014C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97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E1989-CF04-4EB5-8239-AADEB5014C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11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E1989-CF04-4EB5-8239-AADEB5014C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37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1 million users affected, of which:</a:t>
            </a:r>
          </a:p>
          <a:p>
            <a:pPr lvl="1"/>
            <a:r>
              <a:rPr lang="en-US" dirty="0"/>
              <a:t>~500,000 private individuals (electronic ID)</a:t>
            </a:r>
          </a:p>
          <a:p>
            <a:pPr lvl="1"/>
            <a:r>
              <a:rPr lang="en-US" dirty="0"/>
              <a:t>~400,000 healthcare professionals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E1989-CF04-4EB5-8239-AADEB5014C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50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Translated into privacy requirements:</a:t>
            </a:r>
            <a:endParaRPr lang="en-US" sz="1200" kern="1200" dirty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The system must prove its identity before the end user authenticates. (The order of authentication is important, e.g. the server should authenticate itself before the user and not vice versa.)</a:t>
            </a:r>
            <a:endParaRPr lang="en-US" sz="1200" kern="1200" dirty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The user must be notified when authentication takes place and explicitly or implicitly approve that his/her identity is revealed to the other entity.</a:t>
            </a:r>
            <a:endParaRPr lang="en-US" sz="1200" kern="1200" dirty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The user must be notified about what information is shared during authentication and explicitly or implicitly approve that this information is shared with the other entity.</a:t>
            </a:r>
            <a:endParaRPr lang="en-US" sz="1200" kern="1200" dirty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Identity information must be protected from eavesdroppers during authentication, e.g., be encrypted or only transmitted through an encrypted channel.</a:t>
            </a:r>
            <a:endParaRPr lang="en-US" sz="1200" kern="1200" dirty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E1989-CF04-4EB5-8239-AADEB5014C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86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Backup slide in case of issues with live demo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E1989-CF04-4EB5-8239-AADEB5014C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44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SSL/TLS only validates server’s possession of the private key for Server Key Exchange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many ciphers, only implicit validation is done (i.e., encryption fails, bad MAC)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Malicious servers can exploit this by choosing an appropriate cipher suite, i.e., one that doesn’t require additional key material, such as </a:t>
            </a:r>
            <a:r>
              <a:rPr lang="en-GB" dirty="0">
                <a:ea typeface="Calibri"/>
                <a:cs typeface="Times New Roman"/>
              </a:rPr>
              <a:t>TLS_RSA_WITH_AES_256_CBC_SHA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E1989-CF04-4EB5-8239-AADEB5014C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71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privacy issue in SSL/TLS is that client certificates are sent in plaintext during the handshake before the encryption begins. Any passive eavesdropper on a network connection can read identity data from client certificates during TLS connection setup.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E1989-CF04-4EB5-8239-AADEB5014C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93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E1989-CF04-4EB5-8239-AADEB5014CE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79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30-Jan-17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0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30-Jan-17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7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30-Jan-17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8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30-Jan-17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1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30-Jan-17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3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30-Jan-17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2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30-Jan-17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6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30-Jan-17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9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30-Jan-17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30-Jan-17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9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30-Jan-17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1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7200" y="76200"/>
            <a:ext cx="47244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41FAB-DDC0-4C8D-A2C0-9BFAD0961D10}" type="datetimeFigureOut">
              <a:rPr lang="en-US" smtClean="0"/>
              <a:pPr/>
              <a:t>30-Jan-17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0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2800" b="0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z="5400" dirty="0">
                <a:solidFill>
                  <a:schemeClr val="bg1"/>
                </a:solidFill>
              </a:rPr>
              <a:t>Identities Exposed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693"/>
            <a:ext cx="6400800" cy="99060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How Design Flaws in Authentication Solutions May Compromise Your Privacy</a:t>
            </a:r>
          </a:p>
        </p:txBody>
      </p:sp>
    </p:spTree>
    <p:extLst>
      <p:ext uri="{BB962C8B-B14F-4D97-AF65-F5344CB8AC3E}">
        <p14:creationId xmlns:p14="http://schemas.microsoft.com/office/powerpoint/2010/main" val="99809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Requirements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Authentication Solutions</a:t>
            </a:r>
          </a:p>
        </p:txBody>
      </p:sp>
    </p:spTree>
    <p:extLst>
      <p:ext uri="{BB962C8B-B14F-4D97-AF65-F5344CB8AC3E}">
        <p14:creationId xmlns:p14="http://schemas.microsoft.com/office/powerpoint/2010/main" val="427452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vs. Privacy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 is considered an important aspect when designing authentication:</a:t>
            </a:r>
          </a:p>
          <a:p>
            <a:pPr lvl="1"/>
            <a:r>
              <a:rPr lang="en-US" dirty="0"/>
              <a:t>Password policies</a:t>
            </a:r>
          </a:p>
          <a:p>
            <a:pPr lvl="1"/>
            <a:r>
              <a:rPr lang="en-US" dirty="0"/>
              <a:t>Multi-factor authentication</a:t>
            </a:r>
          </a:p>
          <a:p>
            <a:pPr lvl="1"/>
            <a:r>
              <a:rPr lang="en-US" dirty="0"/>
              <a:t>Protect passwords in transit and at rest</a:t>
            </a:r>
          </a:p>
          <a:p>
            <a:pPr lvl="1"/>
            <a:r>
              <a:rPr lang="en-US" dirty="0"/>
              <a:t>Prevent brute-force attacks</a:t>
            </a:r>
          </a:p>
          <a:p>
            <a:pPr lvl="1"/>
            <a:r>
              <a:rPr lang="en-US" dirty="0"/>
              <a:t>Prevent replay attacks, etc.</a:t>
            </a:r>
          </a:p>
          <a:p>
            <a:pPr lvl="1"/>
            <a:endParaRPr lang="en-US" dirty="0"/>
          </a:p>
          <a:p>
            <a:r>
              <a:rPr lang="en-US" dirty="0"/>
              <a:t>But does this protect users’ privacy?</a:t>
            </a:r>
          </a:p>
        </p:txBody>
      </p:sp>
    </p:spTree>
    <p:extLst>
      <p:ext uri="{BB962C8B-B14F-4D97-AF65-F5344CB8AC3E}">
        <p14:creationId xmlns:p14="http://schemas.microsoft.com/office/powerpoint/2010/main" val="2743977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[Privacy] User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a user, I want to </a:t>
            </a:r>
            <a:r>
              <a:rPr lang="en-GB" b="1" dirty="0"/>
              <a:t>know</a:t>
            </a:r>
            <a:r>
              <a:rPr lang="en-GB" dirty="0"/>
              <a:t> </a:t>
            </a:r>
            <a:r>
              <a:rPr lang="en-GB" b="1" dirty="0"/>
              <a:t>who I communicate with</a:t>
            </a:r>
            <a:r>
              <a:rPr lang="en-GB" dirty="0"/>
              <a:t> before I authenticate myself so that I avoid revealing my identity to unknown entities.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18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[Privacy] User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As a user, I want to </a:t>
            </a:r>
            <a:r>
              <a:rPr lang="en-GB" b="1" dirty="0"/>
              <a:t>know</a:t>
            </a:r>
            <a:r>
              <a:rPr lang="en-GB" dirty="0"/>
              <a:t> </a:t>
            </a:r>
            <a:r>
              <a:rPr lang="en-GB" b="1" dirty="0"/>
              <a:t>when I authenticate</a:t>
            </a:r>
            <a:r>
              <a:rPr lang="en-GB" dirty="0"/>
              <a:t> so that I only reveal my identity when I intend to do so.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997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[Privacy] User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As a user, I want to </a:t>
            </a:r>
            <a:r>
              <a:rPr lang="en-GB" b="1" dirty="0"/>
              <a:t>know</a:t>
            </a:r>
            <a:r>
              <a:rPr lang="en-GB" dirty="0"/>
              <a:t> </a:t>
            </a:r>
            <a:r>
              <a:rPr lang="en-GB" b="1" dirty="0"/>
              <a:t>and control</a:t>
            </a:r>
            <a:r>
              <a:rPr lang="en-GB" dirty="0"/>
              <a:t> </a:t>
            </a:r>
            <a:r>
              <a:rPr lang="en-GB" b="1" dirty="0"/>
              <a:t>what information I reveal </a:t>
            </a:r>
            <a:r>
              <a:rPr lang="en-GB" dirty="0"/>
              <a:t>when I authenticate so that I only reveal information about myself that I intend to share with the other party.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21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[Privacy] User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As a user, I want to </a:t>
            </a:r>
            <a:r>
              <a:rPr lang="en-GB" b="1" dirty="0"/>
              <a:t>know that</a:t>
            </a:r>
            <a:r>
              <a:rPr lang="en-GB" dirty="0"/>
              <a:t> </a:t>
            </a:r>
            <a:r>
              <a:rPr lang="en-GB" b="1" dirty="0"/>
              <a:t>only the intended recipient can see my identity</a:t>
            </a:r>
            <a:r>
              <a:rPr lang="en-GB" dirty="0"/>
              <a:t> when I authenticate so that I don’t expose my identity to others listening in on the conversation.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833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Requirements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3682" y="3200400"/>
            <a:ext cx="40732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charset="2"/>
              <a:buChar char="§"/>
            </a:pPr>
            <a:r>
              <a:rPr lang="en-GB" sz="1600" dirty="0"/>
              <a:t> Know who I communicate with </a:t>
            </a:r>
          </a:p>
          <a:p>
            <a:pPr>
              <a:buClr>
                <a:schemeClr val="accent1"/>
              </a:buClr>
              <a:buFont typeface="Wingdings" charset="2"/>
              <a:buChar char="§"/>
            </a:pPr>
            <a:endParaRPr lang="en-GB" sz="1600" dirty="0"/>
          </a:p>
          <a:p>
            <a:pPr>
              <a:buClr>
                <a:schemeClr val="accent1"/>
              </a:buClr>
              <a:buFont typeface="Wingdings" charset="2"/>
              <a:buChar char="§"/>
            </a:pPr>
            <a:r>
              <a:rPr lang="en-GB" sz="1600" dirty="0"/>
              <a:t> Know when I authenticate </a:t>
            </a:r>
          </a:p>
          <a:p>
            <a:pPr>
              <a:buClr>
                <a:schemeClr val="accent1"/>
              </a:buClr>
              <a:buFont typeface="Wingdings" charset="2"/>
              <a:buChar char="§"/>
            </a:pPr>
            <a:endParaRPr lang="en-GB" sz="1600" dirty="0"/>
          </a:p>
          <a:p>
            <a:pPr>
              <a:buClr>
                <a:schemeClr val="accent1"/>
              </a:buClr>
              <a:buFont typeface="Wingdings" charset="2"/>
              <a:buChar char="§"/>
            </a:pPr>
            <a:r>
              <a:rPr lang="en-GB" sz="1600" dirty="0"/>
              <a:t> Know and control what information I reveal </a:t>
            </a:r>
          </a:p>
          <a:p>
            <a:pPr>
              <a:buClr>
                <a:schemeClr val="accent1"/>
              </a:buClr>
              <a:buFont typeface="Wingdings" charset="2"/>
              <a:buChar char="§"/>
            </a:pPr>
            <a:endParaRPr lang="en-GB" sz="1600" dirty="0"/>
          </a:p>
          <a:p>
            <a:pPr>
              <a:buClr>
                <a:schemeClr val="accent1"/>
              </a:buClr>
              <a:buFont typeface="Wingdings" charset="2"/>
              <a:buChar char="§"/>
            </a:pPr>
            <a:r>
              <a:rPr lang="en-GB" sz="1600" dirty="0"/>
              <a:t> Know that only the intended recipient can see my identity 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973782" y="3200400"/>
            <a:ext cx="3657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charset="2"/>
              <a:buChar char="§"/>
            </a:pPr>
            <a:r>
              <a:rPr lang="en-US" sz="1600" dirty="0"/>
              <a:t> System authenticates before user</a:t>
            </a:r>
          </a:p>
          <a:p>
            <a:pPr>
              <a:buClr>
                <a:schemeClr val="accent1"/>
              </a:buClr>
              <a:buFont typeface="Wingdings" charset="2"/>
              <a:buChar char="§"/>
            </a:pPr>
            <a:endParaRPr lang="en-US" sz="1600" dirty="0"/>
          </a:p>
          <a:p>
            <a:pPr>
              <a:buClr>
                <a:schemeClr val="accent1"/>
              </a:buClr>
              <a:buFont typeface="Wingdings" charset="2"/>
              <a:buChar char="§"/>
            </a:pPr>
            <a:r>
              <a:rPr lang="en-US" sz="1600" dirty="0"/>
              <a:t> Explicit or implicit approval of authentication</a:t>
            </a:r>
          </a:p>
          <a:p>
            <a:pPr>
              <a:buClr>
                <a:schemeClr val="accent1"/>
              </a:buClr>
              <a:buFont typeface="Wingdings" charset="2"/>
              <a:buChar char="§"/>
            </a:pPr>
            <a:endParaRPr lang="en-US" sz="1600" dirty="0"/>
          </a:p>
          <a:p>
            <a:pPr>
              <a:buClr>
                <a:schemeClr val="accent1"/>
              </a:buClr>
              <a:buFont typeface="Wingdings" charset="2"/>
              <a:buChar char="§"/>
            </a:pPr>
            <a:r>
              <a:rPr lang="en-US" sz="1600" dirty="0"/>
              <a:t> Explicit or implicit approval of which identity data to share</a:t>
            </a:r>
          </a:p>
          <a:p>
            <a:pPr>
              <a:buClr>
                <a:schemeClr val="accent1"/>
              </a:buClr>
              <a:buFont typeface="Wingdings" charset="2"/>
              <a:buChar char="§"/>
            </a:pPr>
            <a:endParaRPr lang="en-US" sz="1600" dirty="0"/>
          </a:p>
          <a:p>
            <a:pPr>
              <a:buClr>
                <a:schemeClr val="accent1"/>
              </a:buClr>
              <a:buFont typeface="Wingdings" charset="2"/>
              <a:buChar char="§"/>
            </a:pPr>
            <a:r>
              <a:rPr lang="en-US" sz="1600" dirty="0"/>
              <a:t> Secure transmission of identity data</a:t>
            </a:r>
          </a:p>
          <a:p>
            <a:pPr>
              <a:buClr>
                <a:schemeClr val="accent1"/>
              </a:buClr>
              <a:buFont typeface="Wingdings" charset="2"/>
              <a:buChar char="§"/>
            </a:pPr>
            <a:endParaRPr lang="en-US" sz="1600" dirty="0"/>
          </a:p>
          <a:p>
            <a:pPr>
              <a:buClr>
                <a:schemeClr val="accent1"/>
              </a:buClr>
              <a:buFont typeface="Wingdings" charset="2"/>
              <a:buChar char="§"/>
            </a:pPr>
            <a:endParaRPr lang="en-US" sz="1600" dirty="0"/>
          </a:p>
        </p:txBody>
      </p:sp>
      <p:sp>
        <p:nvSpPr>
          <p:cNvPr id="6" name="Rounded Rectangle 22"/>
          <p:cNvSpPr/>
          <p:nvPr/>
        </p:nvSpPr>
        <p:spPr>
          <a:xfrm>
            <a:off x="304800" y="2743200"/>
            <a:ext cx="4191000" cy="3048000"/>
          </a:xfrm>
          <a:prstGeom prst="roundRect">
            <a:avLst/>
          </a:prstGeom>
          <a:noFill/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sp>
      <p:sp>
        <p:nvSpPr>
          <p:cNvPr id="7" name="Rounded Rectangle 10"/>
          <p:cNvSpPr/>
          <p:nvPr/>
        </p:nvSpPr>
        <p:spPr>
          <a:xfrm>
            <a:off x="1405467" y="2286000"/>
            <a:ext cx="2045547" cy="82296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b="1" cap="all" dirty="0"/>
              <a:t>[Privacy] </a:t>
            </a:r>
            <a:br>
              <a:rPr lang="en-US" sz="1600" b="1" cap="all" dirty="0"/>
            </a:br>
            <a:r>
              <a:rPr lang="en-US" sz="1600" b="1" cap="all" dirty="0"/>
              <a:t>User Story</a:t>
            </a:r>
          </a:p>
        </p:txBody>
      </p:sp>
      <p:sp>
        <p:nvSpPr>
          <p:cNvPr id="8" name="Rounded Rectangle 24"/>
          <p:cNvSpPr/>
          <p:nvPr/>
        </p:nvSpPr>
        <p:spPr>
          <a:xfrm>
            <a:off x="4707082" y="2743200"/>
            <a:ext cx="4191000" cy="3048000"/>
          </a:xfrm>
          <a:prstGeom prst="roundRect">
            <a:avLst/>
          </a:prstGeom>
          <a:noFill/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sp>
      <p:sp>
        <p:nvSpPr>
          <p:cNvPr id="9" name="Rounded Rectangle 13"/>
          <p:cNvSpPr/>
          <p:nvPr/>
        </p:nvSpPr>
        <p:spPr>
          <a:xfrm>
            <a:off x="5867400" y="2286000"/>
            <a:ext cx="2045547" cy="82296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b="1" cap="all" dirty="0"/>
              <a:t>Privacy Requirement</a:t>
            </a:r>
          </a:p>
        </p:txBody>
      </p:sp>
      <p:sp>
        <p:nvSpPr>
          <p:cNvPr id="10" name="Right Arrow 1"/>
          <p:cNvSpPr/>
          <p:nvPr/>
        </p:nvSpPr>
        <p:spPr>
          <a:xfrm>
            <a:off x="4045734" y="3880513"/>
            <a:ext cx="928048" cy="386687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13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SSL/TLS Client Certificate Authentication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Privacy Issues in</a:t>
            </a:r>
          </a:p>
        </p:txBody>
      </p:sp>
    </p:spTree>
    <p:extLst>
      <p:ext uri="{BB962C8B-B14F-4D97-AF65-F5344CB8AC3E}">
        <p14:creationId xmlns:p14="http://schemas.microsoft.com/office/powerpoint/2010/main" val="2644675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SSL/TLS Mutual Authentication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GB" dirty="0"/>
              <a:t>Client and server wants to establish a secure connection</a:t>
            </a:r>
          </a:p>
          <a:p>
            <a:pPr marL="285750" indent="-285750"/>
            <a:endParaRPr lang="en-GB" dirty="0"/>
          </a:p>
          <a:p>
            <a:pPr marL="285750" indent="-285750"/>
            <a:r>
              <a:rPr lang="en-GB" dirty="0"/>
              <a:t>Server may ask for client certificate during SSL/TLS handshake</a:t>
            </a:r>
          </a:p>
          <a:p>
            <a:pPr marL="285750" indent="-285750"/>
            <a:endParaRPr lang="en-GB" dirty="0"/>
          </a:p>
          <a:p>
            <a:pPr marL="285750" indent="-285750"/>
            <a:r>
              <a:rPr lang="en-GB" dirty="0"/>
              <a:t>Are the privacy requirements for clients fulfilled in SSL/TLS?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536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1: The Browser Bug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TLS Client Privacy - Round 1: Internet Explorer vs. Chrome</a:t>
            </a:r>
          </a:p>
        </p:txBody>
      </p:sp>
    </p:spTree>
    <p:extLst>
      <p:ext uri="{BB962C8B-B14F-4D97-AF65-F5344CB8AC3E}">
        <p14:creationId xmlns:p14="http://schemas.microsoft.com/office/powerpoint/2010/main" val="3659657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/>
              <a:t>David Johansson</a:t>
            </a:r>
          </a:p>
          <a:p>
            <a:pPr lvl="1"/>
            <a:r>
              <a:rPr lang="en-US" dirty="0"/>
              <a:t>Started working as a security consultant in 2007</a:t>
            </a:r>
          </a:p>
          <a:p>
            <a:pPr lvl="1"/>
            <a:r>
              <a:rPr lang="en-US" dirty="0"/>
              <a:t>Building security solutions (e.g., SAML 2.0 </a:t>
            </a:r>
            <a:r>
              <a:rPr lang="en-US" dirty="0" err="1"/>
              <a:t>IdP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Helping others design and build secure software </a:t>
            </a:r>
          </a:p>
          <a:p>
            <a:pPr lvl="1"/>
            <a:r>
              <a:rPr lang="en-US" dirty="0"/>
              <a:t>Based in London since 3 years, working </a:t>
            </a:r>
            <a:br>
              <a:rPr lang="en-US" dirty="0"/>
            </a:br>
            <a:r>
              <a:rPr lang="en-US" dirty="0"/>
              <a:t>for Cigital (now part of Synopsys)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02920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65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Chrome’s Privacy Error</a:t>
            </a:r>
          </a:p>
        </p:txBody>
      </p:sp>
      <p:sp>
        <p:nvSpPr>
          <p:cNvPr id="4" name="Text Box 291"/>
          <p:cNvSpPr txBox="1"/>
          <p:nvPr/>
        </p:nvSpPr>
        <p:spPr>
          <a:xfrm>
            <a:off x="5963199" y="1611506"/>
            <a:ext cx="817543" cy="602507"/>
          </a:xfrm>
          <a:prstGeom prst="rect">
            <a:avLst/>
          </a:prstGeom>
          <a:noFill/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ea typeface="Calibri"/>
                <a:cs typeface="Times New Roman"/>
              </a:rPr>
              <a:t>Spoofed</a:t>
            </a:r>
            <a:br>
              <a:rPr lang="en-US" sz="1100" dirty="0">
                <a:effectLst/>
                <a:ea typeface="Calibri"/>
                <a:cs typeface="Times New Roman"/>
              </a:rPr>
            </a:br>
            <a:r>
              <a:rPr lang="en-US" sz="1100" dirty="0">
                <a:effectLst/>
                <a:ea typeface="Calibri"/>
                <a:cs typeface="Times New Roman"/>
              </a:rPr>
              <a:t>Server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997006" y="2051799"/>
            <a:ext cx="0" cy="3960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292"/>
          <p:cNvSpPr txBox="1"/>
          <p:nvPr/>
        </p:nvSpPr>
        <p:spPr>
          <a:xfrm>
            <a:off x="1702783" y="1611505"/>
            <a:ext cx="635770" cy="451189"/>
          </a:xfrm>
          <a:prstGeom prst="rect">
            <a:avLst/>
          </a:prstGeom>
          <a:noFill/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ea typeface="Calibri"/>
                <a:cs typeface="Times New Roman"/>
              </a:rPr>
              <a:t>Client</a:t>
            </a:r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6371970" y="2214011"/>
            <a:ext cx="19404" cy="3798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997006" y="2260360"/>
            <a:ext cx="4394368" cy="370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997006" y="2862868"/>
            <a:ext cx="4394368" cy="336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997006" y="3106188"/>
            <a:ext cx="4393801" cy="335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997006" y="3337921"/>
            <a:ext cx="4393801" cy="335194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997006" y="3523309"/>
            <a:ext cx="4393801" cy="335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997006" y="3743456"/>
            <a:ext cx="4393801" cy="335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997006" y="4392311"/>
            <a:ext cx="4394368" cy="370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997006" y="4577699"/>
            <a:ext cx="4394368" cy="370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997006" y="4763086"/>
            <a:ext cx="4394368" cy="370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997006" y="5008558"/>
            <a:ext cx="4394368" cy="370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020668" y="5665680"/>
            <a:ext cx="4361766" cy="198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3420667" y="2214013"/>
            <a:ext cx="1015136" cy="34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ffectLst/>
                <a:latin typeface="Calibri"/>
                <a:ea typeface="Calibri"/>
                <a:cs typeface="Times New Roman"/>
              </a:rPr>
              <a:t>Client Hello</a:t>
            </a: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3382703" y="2789571"/>
            <a:ext cx="1551802" cy="137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ffectLst/>
                <a:latin typeface="Calibri"/>
                <a:ea typeface="Calibri"/>
                <a:cs typeface="Times New Roman"/>
              </a:rPr>
              <a:t>Server Hello</a:t>
            </a:r>
            <a:br>
              <a:rPr lang="en-US" sz="1200" dirty="0">
                <a:effectLst/>
                <a:latin typeface="Calibri"/>
                <a:ea typeface="Calibri"/>
                <a:cs typeface="Times New Roman"/>
              </a:rPr>
            </a:br>
            <a:r>
              <a:rPr lang="en-US" sz="1200" dirty="0">
                <a:effectLst/>
                <a:latin typeface="Calibri"/>
                <a:ea typeface="Calibri"/>
                <a:cs typeface="Times New Roman"/>
              </a:rPr>
              <a:t>Server Certificate</a:t>
            </a:r>
            <a:br>
              <a:rPr lang="en-US" sz="1200" dirty="0">
                <a:effectLst/>
                <a:latin typeface="Calibri"/>
                <a:ea typeface="Calibri"/>
                <a:cs typeface="Times New Roman"/>
              </a:rPr>
            </a:br>
            <a:r>
              <a:rPr lang="en-US" sz="1200" dirty="0">
                <a:effectLst/>
                <a:latin typeface="Calibri"/>
                <a:ea typeface="Calibri"/>
                <a:cs typeface="Times New Roman"/>
              </a:rPr>
              <a:t>Server Key Exchange*</a:t>
            </a:r>
            <a:br>
              <a:rPr lang="en-US" sz="1200" dirty="0">
                <a:effectLst/>
                <a:latin typeface="Calibri"/>
                <a:ea typeface="Calibri"/>
                <a:cs typeface="Times New Roman"/>
              </a:rPr>
            </a:br>
            <a:r>
              <a:rPr lang="en-US" sz="1200" dirty="0">
                <a:effectLst/>
                <a:latin typeface="Calibri"/>
                <a:ea typeface="Calibri"/>
                <a:cs typeface="Times New Roman"/>
              </a:rPr>
              <a:t>Certificate Request</a:t>
            </a:r>
            <a:br>
              <a:rPr lang="en-US" sz="1200" dirty="0">
                <a:effectLst/>
                <a:latin typeface="Calibri"/>
                <a:ea typeface="Calibri"/>
                <a:cs typeface="Times New Roman"/>
              </a:rPr>
            </a:br>
            <a:r>
              <a:rPr lang="en-US" sz="1200" dirty="0">
                <a:effectLst/>
                <a:latin typeface="Calibri"/>
                <a:ea typeface="Calibri"/>
                <a:cs typeface="Times New Roman"/>
              </a:rPr>
              <a:t>Server Hello Done</a:t>
            </a:r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3373211" y="4288164"/>
            <a:ext cx="1561295" cy="100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ffectLst/>
                <a:latin typeface="Calibri"/>
                <a:ea typeface="Calibri"/>
                <a:cs typeface="Times New Roman"/>
              </a:rPr>
              <a:t>Client Certificate</a:t>
            </a:r>
            <a:br>
              <a:rPr lang="en-US" sz="1200" dirty="0">
                <a:effectLst/>
                <a:latin typeface="Calibri"/>
                <a:ea typeface="Calibri"/>
                <a:cs typeface="Times New Roman"/>
              </a:rPr>
            </a:br>
            <a:r>
              <a:rPr lang="en-US" sz="1200" dirty="0">
                <a:effectLst/>
                <a:latin typeface="Calibri"/>
                <a:ea typeface="Calibri"/>
                <a:cs typeface="Times New Roman"/>
              </a:rPr>
              <a:t>Client Key Exchange</a:t>
            </a:r>
            <a:br>
              <a:rPr lang="en-US" sz="1200" dirty="0">
                <a:effectLst/>
                <a:latin typeface="Calibri"/>
                <a:ea typeface="Calibri"/>
                <a:cs typeface="Times New Roman"/>
              </a:rPr>
            </a:br>
            <a:r>
              <a:rPr lang="en-US" sz="1200" dirty="0">
                <a:effectLst/>
                <a:latin typeface="Calibri"/>
                <a:ea typeface="Calibri"/>
                <a:cs typeface="Times New Roman"/>
              </a:rPr>
              <a:t>Certificate Verify</a:t>
            </a:r>
            <a:br>
              <a:rPr lang="en-US" sz="1200" dirty="0">
                <a:latin typeface="Calibri"/>
                <a:ea typeface="Calibri"/>
                <a:cs typeface="Times New Roman"/>
              </a:rPr>
            </a:br>
            <a:r>
              <a:rPr lang="en-US" sz="1200" dirty="0" err="1">
                <a:latin typeface="Calibri"/>
                <a:ea typeface="Calibri"/>
                <a:cs typeface="Times New Roman"/>
              </a:rPr>
              <a:t>ChangeCipherSpec</a:t>
            </a:r>
            <a:endParaRPr lang="en-US" sz="12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3408811" y="5578524"/>
            <a:ext cx="775900" cy="34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ffectLst/>
                <a:latin typeface="Calibri"/>
                <a:ea typeface="Calibri"/>
                <a:cs typeface="Times New Roman"/>
              </a:rPr>
              <a:t>Finished</a:t>
            </a: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6562855" y="4791806"/>
            <a:ext cx="1681553" cy="600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ffectLst/>
                <a:latin typeface="Calibri"/>
                <a:ea typeface="Calibri"/>
                <a:cs typeface="Times New Roman"/>
              </a:rPr>
              <a:t>Client sends certificate to spoofed server</a:t>
            </a: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827585" y="3326629"/>
            <a:ext cx="1049798" cy="728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a typeface="Calibri"/>
                <a:cs typeface="Times New Roman"/>
              </a:rPr>
              <a:t>No warning in browser</a:t>
            </a: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6506689" y="2929135"/>
            <a:ext cx="1512168" cy="600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a typeface="Calibri"/>
                <a:cs typeface="Times New Roman"/>
              </a:rPr>
              <a:t>Forged (invalid) server certificate </a:t>
            </a:r>
          </a:p>
        </p:txBody>
      </p:sp>
      <p:pic>
        <p:nvPicPr>
          <p:cNvPr id="26" name="Picture 25"/>
          <p:cNvPicPr/>
          <p:nvPr/>
        </p:nvPicPr>
        <p:blipFill>
          <a:blip r:embed="rId3"/>
          <a:stretch>
            <a:fillRect/>
          </a:stretch>
        </p:blipFill>
        <p:spPr>
          <a:xfrm>
            <a:off x="1936522" y="2267088"/>
            <a:ext cx="4769010" cy="3810300"/>
          </a:xfrm>
          <a:prstGeom prst="rect">
            <a:avLst/>
          </a:prstGeom>
        </p:spPr>
      </p:pic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970205" y="4392312"/>
            <a:ext cx="1049798" cy="161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a typeface="Calibri"/>
                <a:cs typeface="Times New Roman"/>
              </a:rPr>
              <a:t>Browser validates certificate and  displays warning </a:t>
            </a:r>
            <a:r>
              <a:rPr lang="en-US" sz="1200" b="1" i="1" dirty="0">
                <a:ea typeface="Calibri"/>
                <a:cs typeface="Times New Roman"/>
              </a:rPr>
              <a:t>after </a:t>
            </a:r>
            <a:r>
              <a:rPr lang="en-US" sz="1200" dirty="0">
                <a:ea typeface="Calibri"/>
                <a:cs typeface="Times New Roman"/>
              </a:rPr>
              <a:t>handshake completes</a:t>
            </a:r>
          </a:p>
        </p:txBody>
      </p:sp>
      <p:pic>
        <p:nvPicPr>
          <p:cNvPr id="28" name="Picture 27"/>
          <p:cNvPicPr/>
          <p:nvPr/>
        </p:nvPicPr>
        <p:blipFill>
          <a:blip r:embed="rId4"/>
          <a:stretch>
            <a:fillRect/>
          </a:stretch>
        </p:blipFill>
        <p:spPr>
          <a:xfrm>
            <a:off x="1936523" y="2851646"/>
            <a:ext cx="4887289" cy="322574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020003" y="5226687"/>
            <a:ext cx="539121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 user is warned of the certificate error,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but the identity of the client is already exposed.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31718" y="6204719"/>
            <a:ext cx="297678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*Server Key Exchange is only sent when more than the server certificate is  needed for the key exchange, e.g. ephemeral </a:t>
            </a:r>
            <a:r>
              <a:rPr lang="en-GB" sz="1050" dirty="0" err="1"/>
              <a:t>Diffie</a:t>
            </a:r>
            <a:r>
              <a:rPr lang="en-GB" sz="1050" dirty="0"/>
              <a:t>-Hellman.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2049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3" grpId="1"/>
      <p:bldP spid="24" grpId="0"/>
      <p:bldP spid="24" grpId="1"/>
      <p:bldP spid="25" grpId="0"/>
      <p:bldP spid="25" grpId="1"/>
      <p:bldP spid="27" grpId="0"/>
      <p:bldP spid="29" grpId="0" animBg="1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/>
              <a:t>Privacy - Round 1:</a:t>
            </a:r>
            <a:br>
              <a:rPr lang="en-US" sz="4000" b="1" dirty="0"/>
            </a:br>
            <a:r>
              <a:rPr lang="en-US" sz="4000" b="1" dirty="0"/>
              <a:t>Microsoft IE 1 – 0 Google Chrome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924800" cy="2209800"/>
          </a:xfrm>
        </p:spPr>
        <p:txBody>
          <a:bodyPr>
            <a:normAutofit/>
          </a:bodyPr>
          <a:lstStyle/>
          <a:p>
            <a:r>
              <a:rPr lang="en-US" dirty="0"/>
              <a:t>Wait, not so fast!</a:t>
            </a:r>
          </a:p>
          <a:p>
            <a:r>
              <a:rPr lang="en-US" sz="2800" dirty="0"/>
              <a:t>Internet Explorer used to do the same…</a:t>
            </a:r>
          </a:p>
          <a:p>
            <a:r>
              <a:rPr lang="en-US" sz="2800" dirty="0"/>
              <a:t>…and in fact all browsers can be fooled!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67200" y="76200"/>
            <a:ext cx="47244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And the winner is…</a:t>
            </a:r>
          </a:p>
        </p:txBody>
      </p:sp>
    </p:spTree>
    <p:extLst>
      <p:ext uri="{BB962C8B-B14F-4D97-AF65-F5344CB8AC3E}">
        <p14:creationId xmlns:p14="http://schemas.microsoft.com/office/powerpoint/2010/main" val="264618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SSL/TLS Privacy Flaw</a:t>
            </a:r>
          </a:p>
        </p:txBody>
      </p:sp>
      <p:sp>
        <p:nvSpPr>
          <p:cNvPr id="4" name="Text Box 291"/>
          <p:cNvSpPr txBox="1"/>
          <p:nvPr/>
        </p:nvSpPr>
        <p:spPr>
          <a:xfrm>
            <a:off x="5064961" y="1950537"/>
            <a:ext cx="788403" cy="602507"/>
          </a:xfrm>
          <a:prstGeom prst="rect">
            <a:avLst/>
          </a:prstGeom>
          <a:noFill/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ea typeface="Calibri"/>
                <a:cs typeface="Times New Roman"/>
              </a:rPr>
              <a:t>My Spoofed</a:t>
            </a:r>
            <a:br>
              <a:rPr lang="en-US" sz="1100" dirty="0">
                <a:effectLst/>
                <a:ea typeface="Calibri"/>
                <a:cs typeface="Times New Roman"/>
              </a:rPr>
            </a:br>
            <a:r>
              <a:rPr lang="en-US" sz="1100" dirty="0">
                <a:effectLst/>
                <a:ea typeface="Calibri"/>
                <a:cs typeface="Times New Roman"/>
              </a:rPr>
              <a:t>Server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098768" y="2390831"/>
            <a:ext cx="0" cy="3960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292"/>
          <p:cNvSpPr txBox="1"/>
          <p:nvPr/>
        </p:nvSpPr>
        <p:spPr>
          <a:xfrm>
            <a:off x="804545" y="1950536"/>
            <a:ext cx="613109" cy="451189"/>
          </a:xfrm>
          <a:prstGeom prst="rect">
            <a:avLst/>
          </a:prstGeom>
          <a:noFill/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Client</a:t>
            </a:r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5459163" y="2553044"/>
            <a:ext cx="33973" cy="3798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1098768" y="2599391"/>
            <a:ext cx="4394367" cy="370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1098769" y="3201899"/>
            <a:ext cx="4394367" cy="336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1098770" y="3445219"/>
            <a:ext cx="4393801" cy="335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1098770" y="3635518"/>
            <a:ext cx="4393801" cy="335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1098770" y="3855665"/>
            <a:ext cx="4393801" cy="335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1098768" y="4731342"/>
            <a:ext cx="4394367" cy="370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1098768" y="4916730"/>
            <a:ext cx="4394367" cy="370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1098768" y="5102117"/>
            <a:ext cx="4394367" cy="370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1098768" y="5347589"/>
            <a:ext cx="4394367" cy="370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1122430" y="6004712"/>
            <a:ext cx="4361766" cy="198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stCxn id="20" idx="2"/>
          </p:cNvCxnSpPr>
          <p:nvPr/>
        </p:nvCxnSpPr>
        <p:spPr>
          <a:xfrm>
            <a:off x="7356542" y="2553044"/>
            <a:ext cx="20138" cy="3798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5493137" y="3128602"/>
            <a:ext cx="1807048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291"/>
          <p:cNvSpPr txBox="1"/>
          <p:nvPr/>
        </p:nvSpPr>
        <p:spPr>
          <a:xfrm>
            <a:off x="6659373" y="1950537"/>
            <a:ext cx="1394337" cy="602507"/>
          </a:xfrm>
          <a:prstGeom prst="rect">
            <a:avLst/>
          </a:prstGeom>
          <a:noFill/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ea typeface="Calibri"/>
                <a:cs typeface="Times New Roman"/>
              </a:rPr>
              <a:t>The real www.example.com</a:t>
            </a:r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2522429" y="2553045"/>
            <a:ext cx="978953" cy="34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ffectLst/>
                <a:latin typeface="Calibri"/>
                <a:ea typeface="Calibri"/>
                <a:cs typeface="Times New Roman"/>
              </a:rPr>
              <a:t>Client Hello</a:t>
            </a: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2484468" y="3128602"/>
            <a:ext cx="1643702" cy="137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ffectLst/>
                <a:latin typeface="Calibri"/>
                <a:ea typeface="Calibri"/>
                <a:cs typeface="Times New Roman"/>
              </a:rPr>
              <a:t>Server Hello</a:t>
            </a:r>
            <a:br>
              <a:rPr lang="en-US" sz="1200" dirty="0">
                <a:effectLst/>
                <a:latin typeface="Calibri"/>
                <a:ea typeface="Calibri"/>
                <a:cs typeface="Times New Roman"/>
              </a:rPr>
            </a:br>
            <a:r>
              <a:rPr lang="en-US" sz="1200" dirty="0">
                <a:effectLst/>
                <a:latin typeface="Calibri"/>
                <a:ea typeface="Calibri"/>
                <a:cs typeface="Times New Roman"/>
              </a:rPr>
              <a:t>Server Certificate</a:t>
            </a:r>
            <a:br>
              <a:rPr lang="en-US" sz="1200" dirty="0">
                <a:effectLst/>
                <a:latin typeface="Calibri"/>
                <a:ea typeface="Calibri"/>
                <a:cs typeface="Times New Roman"/>
              </a:rPr>
            </a:br>
            <a:r>
              <a:rPr lang="en-US" sz="1200" dirty="0" err="1">
                <a:effectLst/>
                <a:latin typeface="Calibri"/>
                <a:ea typeface="Calibri"/>
                <a:cs typeface="Times New Roman"/>
              </a:rPr>
              <a:t>Certificate</a:t>
            </a:r>
            <a:r>
              <a:rPr lang="en-US" sz="1200" dirty="0">
                <a:effectLst/>
                <a:latin typeface="Calibri"/>
                <a:ea typeface="Calibri"/>
                <a:cs typeface="Times New Roman"/>
              </a:rPr>
              <a:t> Request</a:t>
            </a:r>
            <a:br>
              <a:rPr lang="en-US" sz="1200" dirty="0">
                <a:effectLst/>
                <a:latin typeface="Calibri"/>
                <a:ea typeface="Calibri"/>
                <a:cs typeface="Times New Roman"/>
              </a:rPr>
            </a:br>
            <a:r>
              <a:rPr lang="en-US" sz="1200" dirty="0">
                <a:effectLst/>
                <a:latin typeface="Calibri"/>
                <a:ea typeface="Calibri"/>
                <a:cs typeface="Times New Roman"/>
              </a:rPr>
              <a:t>Server Hello Done</a:t>
            </a: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2474974" y="4627195"/>
            <a:ext cx="1505645" cy="100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ffectLst/>
                <a:latin typeface="Calibri"/>
                <a:ea typeface="Calibri"/>
                <a:cs typeface="Times New Roman"/>
              </a:rPr>
              <a:t>Client Certificate</a:t>
            </a:r>
            <a:br>
              <a:rPr lang="en-US" sz="1200" dirty="0">
                <a:effectLst/>
                <a:latin typeface="Calibri"/>
                <a:ea typeface="Calibri"/>
                <a:cs typeface="Times New Roman"/>
              </a:rPr>
            </a:br>
            <a:r>
              <a:rPr lang="en-US" sz="1200" dirty="0">
                <a:effectLst/>
                <a:latin typeface="Calibri"/>
                <a:ea typeface="Calibri"/>
                <a:cs typeface="Times New Roman"/>
              </a:rPr>
              <a:t>Client Key Exchange</a:t>
            </a:r>
            <a:br>
              <a:rPr lang="en-US" sz="1200" dirty="0">
                <a:effectLst/>
                <a:latin typeface="Calibri"/>
                <a:ea typeface="Calibri"/>
                <a:cs typeface="Times New Roman"/>
              </a:rPr>
            </a:br>
            <a:r>
              <a:rPr lang="en-US" sz="1200" dirty="0">
                <a:effectLst/>
                <a:latin typeface="Calibri"/>
                <a:ea typeface="Calibri"/>
                <a:cs typeface="Times New Roman"/>
              </a:rPr>
              <a:t>Certificate Verify</a:t>
            </a:r>
            <a:br>
              <a:rPr lang="en-US" sz="1200" dirty="0">
                <a:latin typeface="Calibri"/>
                <a:ea typeface="Calibri"/>
                <a:cs typeface="Times New Roman"/>
              </a:rPr>
            </a:br>
            <a:r>
              <a:rPr lang="en-US" sz="1200" dirty="0" err="1">
                <a:latin typeface="Calibri"/>
                <a:ea typeface="Calibri"/>
                <a:cs typeface="Times New Roman"/>
              </a:rPr>
              <a:t>ChangeCipherSpec</a:t>
            </a:r>
            <a:endParaRPr lang="en-US" sz="12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2510573" y="5917555"/>
            <a:ext cx="748244" cy="34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ffectLst/>
                <a:latin typeface="Calibri"/>
                <a:ea typeface="Calibri"/>
                <a:cs typeface="Times New Roman"/>
              </a:rPr>
              <a:t>Finished</a:t>
            </a: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5988186" y="2844763"/>
            <a:ext cx="926088" cy="600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ffectLst/>
                <a:latin typeface="Calibri"/>
                <a:ea typeface="Calibri"/>
                <a:cs typeface="Times New Roman"/>
              </a:rPr>
              <a:t>Use the real site’s public </a:t>
            </a:r>
            <a:r>
              <a:rPr lang="en-US" sz="1200" dirty="0">
                <a:latin typeface="Calibri"/>
                <a:ea typeface="Calibri"/>
                <a:cs typeface="Times New Roman"/>
              </a:rPr>
              <a:t>c</a:t>
            </a:r>
            <a:r>
              <a:rPr lang="en-US" sz="1200" dirty="0">
                <a:effectLst/>
                <a:latin typeface="Calibri"/>
                <a:ea typeface="Calibri"/>
                <a:cs typeface="Times New Roman"/>
              </a:rPr>
              <a:t>ertificate</a:t>
            </a:r>
          </a:p>
        </p:txBody>
      </p: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5664616" y="5130838"/>
            <a:ext cx="1458269" cy="600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ffectLst/>
                <a:latin typeface="Calibri"/>
                <a:ea typeface="Calibri"/>
                <a:cs typeface="Times New Roman"/>
              </a:rPr>
              <a:t>Client </a:t>
            </a:r>
            <a:r>
              <a:rPr lang="en-US" sz="1200" b="1" dirty="0">
                <a:effectLst/>
                <a:latin typeface="Calibri"/>
                <a:ea typeface="Calibri"/>
                <a:cs typeface="Times New Roman"/>
              </a:rPr>
              <a:t>authenticates</a:t>
            </a:r>
            <a:r>
              <a:rPr lang="en-US" sz="1200" dirty="0">
                <a:effectLst/>
                <a:latin typeface="Calibri"/>
                <a:ea typeface="Calibri"/>
                <a:cs typeface="Times New Roman"/>
              </a:rPr>
              <a:t> to spoofed server</a:t>
            </a:r>
          </a:p>
        </p:txBody>
      </p:sp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152400" y="3067535"/>
            <a:ext cx="916650" cy="112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latin typeface="Calibri"/>
                <a:ea typeface="Calibri"/>
                <a:cs typeface="Times New Roman"/>
              </a:rPr>
              <a:t>Spoofed server </a:t>
            </a:r>
            <a:r>
              <a:rPr lang="en-US" sz="1200" b="1" dirty="0">
                <a:latin typeface="Calibri"/>
                <a:ea typeface="Calibri"/>
                <a:cs typeface="Times New Roman"/>
              </a:rPr>
              <a:t>identifies</a:t>
            </a:r>
            <a:r>
              <a:rPr lang="en-US" sz="1200" dirty="0">
                <a:latin typeface="Calibri"/>
                <a:ea typeface="Calibri"/>
                <a:cs typeface="Times New Roman"/>
              </a:rPr>
              <a:t>  itself as the legitimate server</a:t>
            </a:r>
            <a:endParaRPr lang="en-US" sz="12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6514" y="5906869"/>
            <a:ext cx="824648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 SSL/TLS connection then fails, but the identity of the client is already exposed.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72000" y="4023263"/>
            <a:ext cx="2895600" cy="615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latin typeface="Calibri"/>
                <a:ea typeface="Calibri"/>
                <a:cs typeface="Times New Roman"/>
              </a:rPr>
              <a:t>Pick cipher with static RSA key exchange*, e.g., TLS_RSA_WITH_AES_256_CBC_SHA</a:t>
            </a:r>
            <a:endParaRPr lang="en-US" sz="12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447442" y="4678846"/>
            <a:ext cx="1496490" cy="2897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469027" y="3361337"/>
            <a:ext cx="1496490" cy="2897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506342" y="6318485"/>
            <a:ext cx="297678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*Server Key Exchange message is not required for static RSA key exchange - &gt; no explicit validation of server’s private key possession.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37727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29" grpId="0"/>
      <p:bldP spid="30" grpId="0" animBg="1"/>
      <p:bldP spid="43" grpId="0" animBg="1"/>
      <p:bldP spid="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2: The TLS Privacy Flaw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TLS Client Privacy - Round 2: All Your Identities Are Belong To Us</a:t>
            </a:r>
          </a:p>
        </p:txBody>
      </p:sp>
    </p:spTree>
    <p:extLst>
      <p:ext uri="{BB962C8B-B14F-4D97-AF65-F5344CB8AC3E}">
        <p14:creationId xmlns:p14="http://schemas.microsoft.com/office/powerpoint/2010/main" val="1418316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Attacks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protocol flaw can be exploited in active attacks to expose identities through client certificates</a:t>
            </a:r>
          </a:p>
          <a:p>
            <a:r>
              <a:rPr lang="en-US" dirty="0"/>
              <a:t>For example, inject hidden </a:t>
            </a:r>
            <a:r>
              <a:rPr lang="en-US" dirty="0" err="1"/>
              <a:t>iFrame</a:t>
            </a:r>
            <a:r>
              <a:rPr lang="en-US" dirty="0"/>
              <a:t> with HTTPS URL in any plain HTTP response</a:t>
            </a:r>
          </a:p>
          <a:p>
            <a:r>
              <a:rPr lang="en-US" dirty="0"/>
              <a:t>Intercept TLS handshake for HTTPS request and request client certificate</a:t>
            </a:r>
          </a:p>
          <a:p>
            <a:r>
              <a:rPr lang="en-US" dirty="0"/>
              <a:t>Browser prompts user or may even send client certificate without user’s knowledge</a:t>
            </a:r>
          </a:p>
        </p:txBody>
      </p:sp>
    </p:spTree>
    <p:extLst>
      <p:ext uri="{BB962C8B-B14F-4D97-AF65-F5344CB8AC3E}">
        <p14:creationId xmlns:p14="http://schemas.microsoft.com/office/powerpoint/2010/main" val="1479291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Eavesdropping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365" y="2813928"/>
            <a:ext cx="1594884" cy="191386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975093" y="1600200"/>
            <a:ext cx="5077958" cy="4400564"/>
            <a:chOff x="0" y="0"/>
            <a:chExt cx="4615344" cy="3276266"/>
          </a:xfrm>
        </p:grpSpPr>
        <p:grpSp>
          <p:nvGrpSpPr>
            <p:cNvPr id="8" name="Group 7"/>
            <p:cNvGrpSpPr/>
            <p:nvPr/>
          </p:nvGrpSpPr>
          <p:grpSpPr>
            <a:xfrm>
              <a:off x="0" y="0"/>
              <a:ext cx="4615344" cy="3276266"/>
              <a:chOff x="0" y="0"/>
              <a:chExt cx="4615344" cy="3276266"/>
            </a:xfrm>
          </p:grpSpPr>
          <p:sp>
            <p:nvSpPr>
              <p:cNvPr id="15" name="Text Box 291"/>
              <p:cNvSpPr txBox="1"/>
              <p:nvPr/>
            </p:nvSpPr>
            <p:spPr>
              <a:xfrm>
                <a:off x="3872281" y="1"/>
                <a:ext cx="743063" cy="327804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 dirty="0">
                    <a:effectLst/>
                    <a:ea typeface="Calibri"/>
                    <a:cs typeface="Times New Roman"/>
                  </a:rPr>
                  <a:t>Server</a:t>
                </a: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0" y="0"/>
                <a:ext cx="4261449" cy="3276266"/>
                <a:chOff x="0" y="0"/>
                <a:chExt cx="4261449" cy="3276266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>
                  <a:off x="267419" y="327804"/>
                  <a:ext cx="0" cy="294846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 Box 292"/>
                <p:cNvSpPr txBox="1"/>
                <p:nvPr/>
              </p:nvSpPr>
              <p:spPr>
                <a:xfrm>
                  <a:off x="0" y="0"/>
                  <a:ext cx="577850" cy="33591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Calibri"/>
                      <a:cs typeface="Times New Roman"/>
                    </a:rPr>
                    <a:t>Client</a:t>
                  </a:r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4261449" y="327804"/>
                  <a:ext cx="0" cy="294846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67419" y="483080"/>
                  <a:ext cx="3994030" cy="27604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flipH="1">
                  <a:off x="267419" y="931653"/>
                  <a:ext cx="3994030" cy="25016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 flipH="1">
                  <a:off x="267419" y="1112808"/>
                  <a:ext cx="3993515" cy="24955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267419" y="1285336"/>
                  <a:ext cx="3993515" cy="24955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 flipH="1">
                  <a:off x="267419" y="1423359"/>
                  <a:ext cx="3993515" cy="24955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/>
                <p:nvPr/>
              </p:nvCxnSpPr>
              <p:spPr>
                <a:xfrm flipH="1">
                  <a:off x="267419" y="1587261"/>
                  <a:ext cx="3993515" cy="24955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267419" y="2070340"/>
                  <a:ext cx="3994030" cy="27604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267419" y="2208363"/>
                  <a:ext cx="3994030" cy="27604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>
                  <a:off x="267419" y="2346385"/>
                  <a:ext cx="3994030" cy="27604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267419" y="2529142"/>
                  <a:ext cx="3994030" cy="27604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288925" y="3018376"/>
                  <a:ext cx="3964399" cy="14793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8"/>
            <p:cNvGrpSpPr/>
            <p:nvPr/>
          </p:nvGrpSpPr>
          <p:grpSpPr>
            <a:xfrm>
              <a:off x="1518248" y="448574"/>
              <a:ext cx="1419058" cy="2763358"/>
              <a:chOff x="-1" y="0"/>
              <a:chExt cx="1419058" cy="2763358"/>
            </a:xfrm>
          </p:grpSpPr>
          <p:sp>
            <p:nvSpPr>
              <p:cNvPr id="10" name="Text Box 2"/>
              <p:cNvSpPr txBox="1">
                <a:spLocks noChangeArrowheads="1"/>
              </p:cNvSpPr>
              <p:nvPr/>
            </p:nvSpPr>
            <p:spPr bwMode="auto">
              <a:xfrm>
                <a:off x="43132" y="0"/>
                <a:ext cx="922655" cy="25844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 dirty="0">
                    <a:effectLst/>
                    <a:latin typeface="Calibri"/>
                    <a:ea typeface="Calibri"/>
                    <a:cs typeface="Times New Roman"/>
                  </a:rPr>
                  <a:t>Client Hello</a:t>
                </a: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-1" y="428508"/>
                <a:ext cx="1419058" cy="1865653"/>
                <a:chOff x="-1" y="14440"/>
                <a:chExt cx="1419058" cy="1865653"/>
              </a:xfrm>
            </p:grpSpPr>
            <p:sp>
              <p:nvSpPr>
                <p:cNvPr id="13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8627" y="14440"/>
                  <a:ext cx="1410430" cy="102636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200" dirty="0">
                      <a:effectLst/>
                      <a:latin typeface="Calibri"/>
                      <a:ea typeface="Calibri"/>
                      <a:cs typeface="Times New Roman"/>
                    </a:rPr>
                    <a:t>Server Hello</a:t>
                  </a:r>
                  <a:br>
                    <a:rPr lang="en-US" sz="1200" dirty="0">
                      <a:effectLst/>
                      <a:latin typeface="Calibri"/>
                      <a:ea typeface="Calibri"/>
                      <a:cs typeface="Times New Roman"/>
                    </a:rPr>
                  </a:br>
                  <a:r>
                    <a:rPr lang="en-US" sz="1200" dirty="0">
                      <a:effectLst/>
                      <a:latin typeface="Calibri"/>
                      <a:ea typeface="Calibri"/>
                      <a:cs typeface="Times New Roman"/>
                    </a:rPr>
                    <a:t>Server Certificate</a:t>
                  </a:r>
                  <a:br>
                    <a:rPr lang="en-US" sz="1200" dirty="0">
                      <a:effectLst/>
                      <a:latin typeface="Calibri"/>
                      <a:ea typeface="Calibri"/>
                      <a:cs typeface="Times New Roman"/>
                    </a:rPr>
                  </a:br>
                  <a:r>
                    <a:rPr lang="en-US" sz="1200" dirty="0">
                      <a:effectLst/>
                      <a:latin typeface="Calibri"/>
                      <a:ea typeface="Calibri"/>
                      <a:cs typeface="Times New Roman"/>
                    </a:rPr>
                    <a:t>Server Key Exchange*</a:t>
                  </a:r>
                  <a:br>
                    <a:rPr lang="en-US" sz="1200" dirty="0">
                      <a:effectLst/>
                      <a:latin typeface="Calibri"/>
                      <a:ea typeface="Calibri"/>
                      <a:cs typeface="Times New Roman"/>
                    </a:rPr>
                  </a:br>
                  <a:r>
                    <a:rPr lang="en-US" sz="1200" dirty="0">
                      <a:effectLst/>
                      <a:latin typeface="Calibri"/>
                      <a:ea typeface="Calibri"/>
                      <a:cs typeface="Times New Roman"/>
                    </a:rPr>
                    <a:t>Certificate Request</a:t>
                  </a:r>
                  <a:br>
                    <a:rPr lang="en-US" sz="1200" dirty="0">
                      <a:effectLst/>
                      <a:latin typeface="Calibri"/>
                      <a:ea typeface="Calibri"/>
                      <a:cs typeface="Times New Roman"/>
                    </a:rPr>
                  </a:br>
                  <a:r>
                    <a:rPr lang="en-US" sz="1200" dirty="0">
                      <a:effectLst/>
                      <a:latin typeface="Calibri"/>
                      <a:ea typeface="Calibri"/>
                      <a:cs typeface="Times New Roman"/>
                    </a:rPr>
                    <a:t>Server Hello Done</a:t>
                  </a:r>
                </a:p>
              </p:txBody>
            </p:sp>
            <p:sp>
              <p:nvSpPr>
                <p:cNvPr id="14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-1" y="1130158"/>
                  <a:ext cx="1419057" cy="74993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200" dirty="0">
                      <a:effectLst/>
                      <a:latin typeface="Calibri"/>
                      <a:ea typeface="Calibri"/>
                      <a:cs typeface="Times New Roman"/>
                    </a:rPr>
                    <a:t>Client Certificate</a:t>
                  </a:r>
                  <a:br>
                    <a:rPr lang="en-US" sz="1200" dirty="0">
                      <a:effectLst/>
                      <a:latin typeface="Calibri"/>
                      <a:ea typeface="Calibri"/>
                      <a:cs typeface="Times New Roman"/>
                    </a:rPr>
                  </a:br>
                  <a:r>
                    <a:rPr lang="en-US" sz="1200" dirty="0">
                      <a:effectLst/>
                      <a:latin typeface="Calibri"/>
                      <a:ea typeface="Calibri"/>
                      <a:cs typeface="Times New Roman"/>
                    </a:rPr>
                    <a:t>Client Key Exchange</a:t>
                  </a:r>
                  <a:br>
                    <a:rPr lang="en-US" sz="1200" dirty="0">
                      <a:effectLst/>
                      <a:latin typeface="Calibri"/>
                      <a:ea typeface="Calibri"/>
                      <a:cs typeface="Times New Roman"/>
                    </a:rPr>
                  </a:br>
                  <a:r>
                    <a:rPr lang="en-US" sz="1200" dirty="0">
                      <a:effectLst/>
                      <a:latin typeface="Calibri"/>
                      <a:ea typeface="Calibri"/>
                      <a:cs typeface="Times New Roman"/>
                    </a:rPr>
                    <a:t>Certificate Verify</a:t>
                  </a:r>
                  <a:br>
                    <a:rPr lang="en-US" sz="1200" dirty="0">
                      <a:latin typeface="Calibri"/>
                      <a:ea typeface="Calibri"/>
                      <a:cs typeface="Times New Roman"/>
                    </a:rPr>
                  </a:br>
                  <a:r>
                    <a:rPr lang="en-US" sz="1200" dirty="0" err="1">
                      <a:latin typeface="Calibri"/>
                      <a:ea typeface="Calibri"/>
                      <a:cs typeface="Times New Roman"/>
                    </a:rPr>
                    <a:t>ChangeCipherSpec</a:t>
                  </a:r>
                  <a:endParaRPr lang="en-US" sz="1200" dirty="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</p:grpSp>
          <p:sp>
            <p:nvSpPr>
              <p:cNvPr id="12" name="Text Box 2"/>
              <p:cNvSpPr txBox="1">
                <a:spLocks noChangeArrowheads="1"/>
              </p:cNvSpPr>
              <p:nvPr/>
            </p:nvSpPr>
            <p:spPr bwMode="auto">
              <a:xfrm>
                <a:off x="32356" y="2504913"/>
                <a:ext cx="705214" cy="25844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 dirty="0">
                    <a:effectLst/>
                    <a:latin typeface="Calibri"/>
                    <a:ea typeface="Calibri"/>
                    <a:cs typeface="Times New Roman"/>
                  </a:rPr>
                  <a:t>Finished</a:t>
                </a:r>
              </a:p>
            </p:txBody>
          </p:sp>
        </p:grpSp>
      </p:grpSp>
      <p:sp>
        <p:nvSpPr>
          <p:cNvPr id="31" name="Rectangle 30"/>
          <p:cNvSpPr/>
          <p:nvPr/>
        </p:nvSpPr>
        <p:spPr>
          <a:xfrm>
            <a:off x="2664933" y="4267200"/>
            <a:ext cx="1551802" cy="2897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72645" y="5482305"/>
            <a:ext cx="697367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2991" y="4998695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Plaintext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89241" y="5569061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Ciphertext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6625973" y="4751780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Eavesdropping on </a:t>
            </a:r>
            <a:br>
              <a:rPr lang="en-US" sz="1400" dirty="0"/>
            </a:br>
            <a:r>
              <a:rPr lang="en-US" sz="1400" dirty="0"/>
              <a:t>network communication</a:t>
            </a:r>
          </a:p>
        </p:txBody>
      </p:sp>
      <p:cxnSp>
        <p:nvCxnSpPr>
          <p:cNvPr id="36" name="Straight Arrow Connector 35"/>
          <p:cNvCxnSpPr>
            <a:stCxn id="6" idx="1"/>
            <a:endCxn id="31" idx="3"/>
          </p:cNvCxnSpPr>
          <p:nvPr/>
        </p:nvCxnSpPr>
        <p:spPr>
          <a:xfrm flipH="1">
            <a:off x="4216735" y="3770859"/>
            <a:ext cx="2336630" cy="6411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62414" y="6177122"/>
            <a:ext cx="297678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*Server Key Exchange is only sent when more than the server certificate is  needed for the key exchange, e.g. ephemeral </a:t>
            </a:r>
            <a:r>
              <a:rPr lang="en-GB" sz="1050" dirty="0" err="1"/>
              <a:t>Diffie</a:t>
            </a:r>
            <a:r>
              <a:rPr lang="en-GB" sz="1050" dirty="0"/>
              <a:t>-Hellman.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64743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  <p:bldP spid="34" grpId="0"/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SSL/TLS Mutual Authentication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9890" y="2895600"/>
            <a:ext cx="3657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charset="2"/>
              <a:buChar char="§"/>
            </a:pPr>
            <a:r>
              <a:rPr lang="en-US" sz="1600" dirty="0"/>
              <a:t> System authenticates before user</a:t>
            </a:r>
          </a:p>
          <a:p>
            <a:pPr>
              <a:buClr>
                <a:schemeClr val="accent1"/>
              </a:buClr>
              <a:buFont typeface="Wingdings" charset="2"/>
              <a:buChar char="§"/>
            </a:pPr>
            <a:endParaRPr lang="en-US" sz="1600" dirty="0"/>
          </a:p>
          <a:p>
            <a:pPr>
              <a:buClr>
                <a:schemeClr val="accent1"/>
              </a:buClr>
              <a:buFont typeface="Wingdings" charset="2"/>
              <a:buChar char="§"/>
            </a:pPr>
            <a:r>
              <a:rPr lang="en-US" sz="1600" dirty="0"/>
              <a:t> Explicit or implicit approval of authentication</a:t>
            </a:r>
          </a:p>
          <a:p>
            <a:pPr>
              <a:buClr>
                <a:schemeClr val="accent1"/>
              </a:buClr>
              <a:buFont typeface="Wingdings" charset="2"/>
              <a:buChar char="§"/>
            </a:pPr>
            <a:endParaRPr lang="en-US" sz="1600" dirty="0"/>
          </a:p>
          <a:p>
            <a:pPr>
              <a:buClr>
                <a:schemeClr val="accent1"/>
              </a:buClr>
              <a:buFont typeface="Wingdings" charset="2"/>
              <a:buChar char="§"/>
            </a:pPr>
            <a:r>
              <a:rPr lang="en-US" sz="1600" dirty="0"/>
              <a:t> Explicit or implicit approval of which identity data to share</a:t>
            </a:r>
          </a:p>
          <a:p>
            <a:pPr>
              <a:buClr>
                <a:schemeClr val="accent1"/>
              </a:buClr>
              <a:buFont typeface="Wingdings" charset="2"/>
              <a:buChar char="§"/>
            </a:pPr>
            <a:endParaRPr lang="en-US" sz="1600" dirty="0"/>
          </a:p>
          <a:p>
            <a:pPr>
              <a:buClr>
                <a:schemeClr val="accent1"/>
              </a:buClr>
              <a:buFont typeface="Wingdings" charset="2"/>
              <a:buChar char="§"/>
            </a:pPr>
            <a:r>
              <a:rPr lang="en-US" sz="1600" dirty="0"/>
              <a:t> Secure transmission of identity data</a:t>
            </a:r>
          </a:p>
          <a:p>
            <a:pPr>
              <a:buClr>
                <a:schemeClr val="accent1"/>
              </a:buClr>
              <a:buFont typeface="Wingdings" charset="2"/>
              <a:buChar char="§"/>
            </a:pPr>
            <a:endParaRPr lang="en-US" sz="1600" dirty="0"/>
          </a:p>
          <a:p>
            <a:pPr>
              <a:buClr>
                <a:schemeClr val="accent1"/>
              </a:buClr>
              <a:buFont typeface="Wingdings" charset="2"/>
              <a:buChar char="§"/>
            </a:pPr>
            <a:endParaRPr lang="en-US" sz="1600" dirty="0"/>
          </a:p>
        </p:txBody>
      </p:sp>
      <p:sp>
        <p:nvSpPr>
          <p:cNvPr id="5" name="Rounded Rectangle 24"/>
          <p:cNvSpPr/>
          <p:nvPr/>
        </p:nvSpPr>
        <p:spPr>
          <a:xfrm>
            <a:off x="2223190" y="2525762"/>
            <a:ext cx="4191000" cy="3048000"/>
          </a:xfrm>
          <a:prstGeom prst="roundRect">
            <a:avLst/>
          </a:prstGeom>
          <a:noFill/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sp>
      <p:sp>
        <p:nvSpPr>
          <p:cNvPr id="6" name="Rounded Rectangle 13"/>
          <p:cNvSpPr/>
          <p:nvPr/>
        </p:nvSpPr>
        <p:spPr>
          <a:xfrm>
            <a:off x="3383508" y="1981200"/>
            <a:ext cx="2045547" cy="822960"/>
          </a:xfrm>
          <a:prstGeom prst="roundRect">
            <a:avLst/>
          </a:prstGeom>
          <a:solidFill>
            <a:srgbClr val="4C94C4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b="1" cap="all" dirty="0"/>
              <a:t>Privacy </a:t>
            </a:r>
            <a:r>
              <a:rPr lang="en-US" sz="1600" b="1" cap="all" dirty="0" err="1"/>
              <a:t>RequirementS</a:t>
            </a:r>
            <a:endParaRPr lang="en-US" sz="1600" b="1" cap="all" dirty="0"/>
          </a:p>
        </p:txBody>
      </p:sp>
      <p:sp>
        <p:nvSpPr>
          <p:cNvPr id="8" name="TextBox 7"/>
          <p:cNvSpPr txBox="1"/>
          <p:nvPr/>
        </p:nvSpPr>
        <p:spPr>
          <a:xfrm>
            <a:off x="2489889" y="5723454"/>
            <a:ext cx="392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Privacy requirements are not fulfilled in SSL/TLS Mutual Authentication.</a:t>
            </a:r>
          </a:p>
        </p:txBody>
      </p:sp>
      <p:sp>
        <p:nvSpPr>
          <p:cNvPr id="9" name="Multiply 5"/>
          <p:cNvSpPr/>
          <p:nvPr/>
        </p:nvSpPr>
        <p:spPr>
          <a:xfrm>
            <a:off x="2350233" y="2895599"/>
            <a:ext cx="415793" cy="35484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18"/>
          <p:cNvSpPr/>
          <p:nvPr/>
        </p:nvSpPr>
        <p:spPr>
          <a:xfrm>
            <a:off x="2350232" y="4818257"/>
            <a:ext cx="415793" cy="35484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20"/>
          <p:cNvSpPr/>
          <p:nvPr/>
        </p:nvSpPr>
        <p:spPr>
          <a:xfrm>
            <a:off x="2281993" y="3276721"/>
            <a:ext cx="415793" cy="522274"/>
          </a:xfrm>
          <a:prstGeom prst="mathMinus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21"/>
          <p:cNvSpPr/>
          <p:nvPr/>
        </p:nvSpPr>
        <p:spPr>
          <a:xfrm>
            <a:off x="2342582" y="4118562"/>
            <a:ext cx="415793" cy="35484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1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1.3 Privacy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draft of TLS 1.3 contains several improvements to privacy</a:t>
            </a:r>
          </a:p>
          <a:p>
            <a:pPr lvl="1"/>
            <a:r>
              <a:rPr lang="en-US" dirty="0"/>
              <a:t>Explicit verification of server’s key possession</a:t>
            </a:r>
          </a:p>
          <a:p>
            <a:pPr lvl="2"/>
            <a:r>
              <a:rPr lang="en-US" dirty="0" err="1"/>
              <a:t>CertificateVerify</a:t>
            </a:r>
            <a:r>
              <a:rPr lang="en-US" dirty="0"/>
              <a:t>: signature over entire handshake</a:t>
            </a:r>
          </a:p>
          <a:p>
            <a:pPr lvl="1"/>
            <a:r>
              <a:rPr lang="en-US" dirty="0"/>
              <a:t>Encrypts communication before sending client certificate</a:t>
            </a:r>
          </a:p>
          <a:p>
            <a:r>
              <a:rPr lang="en-US" dirty="0"/>
              <a:t>However, TLS 1.3 is still work in progress and will likely take time before widely supported</a:t>
            </a:r>
          </a:p>
          <a:p>
            <a:r>
              <a:rPr lang="en-US" dirty="0"/>
              <a:t>For now, avoid storing PII in client certificates used with TLS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68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SAML 2.0 SSO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Passive authentication requests in</a:t>
            </a:r>
          </a:p>
        </p:txBody>
      </p:sp>
    </p:spTree>
    <p:extLst>
      <p:ext uri="{BB962C8B-B14F-4D97-AF65-F5344CB8AC3E}">
        <p14:creationId xmlns:p14="http://schemas.microsoft.com/office/powerpoint/2010/main" val="2890170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SAML Web Browser SSO</a:t>
            </a:r>
          </a:p>
        </p:txBody>
      </p:sp>
      <p:pic>
        <p:nvPicPr>
          <p:cNvPr id="4" name="Picture 2" descr="http://sequence.cigital.com/cgi-bin/cdraw?lz=cGFydGljaXBhbnQgSWRlbnRpdHkgUHJvdmlkZXIgYXMgSWRQCgAZDFVzZXIABA1XZWJBcHAgMSBhcyBTUDEACBQyABYGMgpwYXJhbGxlbCB7CiAgICBzdGF0ZSBvdmVyIElkUDogTm90IGF1dGhlbnRpY2F0ZWQAFhBTUDEAASUyADgUfQpVc2VyLT4AQAVSZXF1ZXN0IHJlc291cmNlAIELEFNQMS0-VXNlcjogQXV0aG4AKQcAgTIFAEEGAIEtBQAPDQBZCAARCQCBQAgKAIFZEAARDGQAggYQSWRQAGwPc3BvbnNlAHELAIIDBQAPDn0AWQwAFwkAgkAKAIFGC1JldHVybgCBcQoAgg8IMgCBcyQyAIFkM25vdGUgbGVmdCBvZgCDZAZFeGlzdGluZyBzZXNzaW9uAIFPNTIAgWUfABkHAIF4DACBNQkAgXQQCg&amp;s=modern-blue&amp;h=HAYrFWOpuJJiRH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5819947" cy="521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480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Everyone knows who you are?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Privacy</a:t>
            </a:r>
          </a:p>
        </p:txBody>
      </p:sp>
    </p:spTree>
    <p:extLst>
      <p:ext uri="{BB962C8B-B14F-4D97-AF65-F5344CB8AC3E}">
        <p14:creationId xmlns:p14="http://schemas.microsoft.com/office/powerpoint/2010/main" val="4193474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SSO within an Organization</a:t>
            </a:r>
          </a:p>
        </p:txBody>
      </p:sp>
      <p:sp>
        <p:nvSpPr>
          <p:cNvPr id="4" name="Cloud 3"/>
          <p:cNvSpPr/>
          <p:nvPr/>
        </p:nvSpPr>
        <p:spPr>
          <a:xfrm>
            <a:off x="569791" y="1545607"/>
            <a:ext cx="7386854" cy="4677772"/>
          </a:xfrm>
          <a:prstGeom prst="cloud">
            <a:avLst/>
          </a:prstGeom>
          <a:solidFill>
            <a:srgbClr val="CBE9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4014147" y="3084392"/>
            <a:ext cx="900753" cy="10235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IdP</a:t>
            </a:r>
            <a:endParaRPr lang="en-US" dirty="0"/>
          </a:p>
        </p:txBody>
      </p:sp>
      <p:sp>
        <p:nvSpPr>
          <p:cNvPr id="6" name="Cube 5"/>
          <p:cNvSpPr/>
          <p:nvPr/>
        </p:nvSpPr>
        <p:spPr>
          <a:xfrm>
            <a:off x="2722730" y="2490715"/>
            <a:ext cx="812041" cy="69603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7" name="Cube 6"/>
          <p:cNvSpPr/>
          <p:nvPr/>
        </p:nvSpPr>
        <p:spPr>
          <a:xfrm>
            <a:off x="1910689" y="3536475"/>
            <a:ext cx="812041" cy="69603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8" name="Cube 7"/>
          <p:cNvSpPr/>
          <p:nvPr/>
        </p:nvSpPr>
        <p:spPr>
          <a:xfrm>
            <a:off x="5651875" y="3186751"/>
            <a:ext cx="812041" cy="69603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9" name="Cube 8"/>
          <p:cNvSpPr/>
          <p:nvPr/>
        </p:nvSpPr>
        <p:spPr>
          <a:xfrm>
            <a:off x="4321219" y="4582235"/>
            <a:ext cx="812041" cy="69603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0" name="Cube 9"/>
          <p:cNvSpPr/>
          <p:nvPr/>
        </p:nvSpPr>
        <p:spPr>
          <a:xfrm>
            <a:off x="4727239" y="1857799"/>
            <a:ext cx="812041" cy="69603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pic>
        <p:nvPicPr>
          <p:cNvPr id="11" name="Picture 8" descr="http://upload.wikimedia.org/wikipedia/commons/thumb/1/12/User_icon_2.svg/2000px-User_icon_2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55367" y="4334299"/>
            <a:ext cx="938567" cy="93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>
            <a:stCxn id="7" idx="5"/>
            <a:endCxn id="5" idx="2"/>
          </p:cNvCxnSpPr>
          <p:nvPr/>
        </p:nvCxnSpPr>
        <p:spPr>
          <a:xfrm flipV="1">
            <a:off x="2722730" y="3596183"/>
            <a:ext cx="1291417" cy="2013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05771" y="2838733"/>
            <a:ext cx="508376" cy="3480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599296" y="2564070"/>
            <a:ext cx="431608" cy="4486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914900" y="3573153"/>
            <a:ext cx="649968" cy="230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464523" y="4107974"/>
            <a:ext cx="134773" cy="4742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7143" y="6277970"/>
            <a:ext cx="819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typically have some level of trust for all applications within our organization</a:t>
            </a:r>
          </a:p>
        </p:txBody>
      </p:sp>
    </p:spTree>
    <p:extLst>
      <p:ext uri="{BB962C8B-B14F-4D97-AF65-F5344CB8AC3E}">
        <p14:creationId xmlns:p14="http://schemas.microsoft.com/office/powerpoint/2010/main" val="2453807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SSO across Organizations</a:t>
            </a:r>
          </a:p>
        </p:txBody>
      </p:sp>
      <p:sp>
        <p:nvSpPr>
          <p:cNvPr id="4" name="Cloud 3"/>
          <p:cNvSpPr/>
          <p:nvPr/>
        </p:nvSpPr>
        <p:spPr>
          <a:xfrm>
            <a:off x="5861712" y="1883390"/>
            <a:ext cx="2606723" cy="2197289"/>
          </a:xfrm>
          <a:prstGeom prst="cloud">
            <a:avLst/>
          </a:prstGeom>
          <a:solidFill>
            <a:srgbClr val="CBE9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3272049" y="1958453"/>
            <a:ext cx="900753" cy="10235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IdP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910985" y="3896437"/>
            <a:ext cx="2606723" cy="2197289"/>
          </a:xfrm>
          <a:prstGeom prst="cloud">
            <a:avLst/>
          </a:prstGeom>
          <a:solidFill>
            <a:srgbClr val="CBE9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1402305" y="4469642"/>
            <a:ext cx="812041" cy="69603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8" name="Cube 7"/>
          <p:cNvSpPr/>
          <p:nvPr/>
        </p:nvSpPr>
        <p:spPr>
          <a:xfrm>
            <a:off x="2214345" y="4817660"/>
            <a:ext cx="812041" cy="69603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9" name="Cube 8"/>
          <p:cNvSpPr/>
          <p:nvPr/>
        </p:nvSpPr>
        <p:spPr>
          <a:xfrm>
            <a:off x="6353032" y="2872853"/>
            <a:ext cx="812041" cy="69603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pic>
        <p:nvPicPr>
          <p:cNvPr id="10" name="Picture 8" descr="http://upload.wikimedia.org/wikipedia/commons/thumb/1/12/User_icon_2.svg/2000px-User_icon_2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75781" y="2217194"/>
            <a:ext cx="938567" cy="93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be 10"/>
          <p:cNvSpPr/>
          <p:nvPr/>
        </p:nvSpPr>
        <p:spPr>
          <a:xfrm>
            <a:off x="7267432" y="2285998"/>
            <a:ext cx="812041" cy="69603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Cloud 11"/>
          <p:cNvSpPr/>
          <p:nvPr/>
        </p:nvSpPr>
        <p:spPr>
          <a:xfrm>
            <a:off x="4445756" y="4237629"/>
            <a:ext cx="2606723" cy="2197289"/>
          </a:xfrm>
          <a:prstGeom prst="cloud">
            <a:avLst/>
          </a:prstGeom>
          <a:solidFill>
            <a:srgbClr val="CBE9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4937076" y="4810834"/>
            <a:ext cx="812041" cy="69603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4" name="Cube 13"/>
          <p:cNvSpPr/>
          <p:nvPr/>
        </p:nvSpPr>
        <p:spPr>
          <a:xfrm>
            <a:off x="5749116" y="5158852"/>
            <a:ext cx="812041" cy="69603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808325" y="2982034"/>
            <a:ext cx="1463724" cy="14569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5" idx="3"/>
          </p:cNvCxnSpPr>
          <p:nvPr/>
        </p:nvCxnSpPr>
        <p:spPr>
          <a:xfrm flipV="1">
            <a:off x="2722724" y="2982035"/>
            <a:ext cx="999702" cy="18287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971499" y="2988861"/>
            <a:ext cx="1049167" cy="1828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4172802" y="2982034"/>
            <a:ext cx="1982335" cy="20949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172802" y="2686477"/>
            <a:ext cx="2130755" cy="6469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5" idx="4"/>
          </p:cNvCxnSpPr>
          <p:nvPr/>
        </p:nvCxnSpPr>
        <p:spPr>
          <a:xfrm flipH="1" flipV="1">
            <a:off x="4172802" y="2470244"/>
            <a:ext cx="2992272" cy="1637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1"/>
          </p:cNvCxnSpPr>
          <p:nvPr/>
        </p:nvCxnSpPr>
        <p:spPr>
          <a:xfrm flipV="1">
            <a:off x="2214348" y="2439534"/>
            <a:ext cx="994440" cy="2469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745064" y="3155761"/>
            <a:ext cx="1" cy="11842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12583" y="2101332"/>
            <a:ext cx="70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43205" y="3525818"/>
            <a:ext cx="70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Trust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2105168" y="3053402"/>
            <a:ext cx="2831908" cy="19851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35520" y="4100730"/>
            <a:ext cx="83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Trust?</a:t>
            </a:r>
          </a:p>
        </p:txBody>
      </p:sp>
      <p:sp>
        <p:nvSpPr>
          <p:cNvPr id="27" name="Cube 26"/>
          <p:cNvSpPr/>
          <p:nvPr/>
        </p:nvSpPr>
        <p:spPr>
          <a:xfrm>
            <a:off x="4932524" y="4804011"/>
            <a:ext cx="812041" cy="696036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118303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</a:t>
            </a:r>
            <a:r>
              <a:rPr lang="en-US" dirty="0" err="1"/>
              <a:t>AuthnRequest</a:t>
            </a:r>
            <a:endParaRPr lang="en-US" dirty="0"/>
          </a:p>
        </p:txBody>
      </p:sp>
      <p:pic>
        <p:nvPicPr>
          <p:cNvPr id="4" name="Picture 2" descr="http://sequence.cigital.com/cgi-bin/cdraw?lz=cGFydGljaXBhbnQgSWRlbnRpdHkgUHJvdmlkZXIgYXMgSWRQCgAZDFVzZXIABA1XZWJBcHAgIGFzIFNQMQAfDU1hbGljaW91cwAXDjIKcGFyYWxsZWwgewogICAgc3RhdGUgb3ZlciBJZFA6IE5vdCBhdXRoZW50aWNhdGVkABYQU1AxAAElMgA4FH0KVXNlci0-AEAFUmVxdWVzdCByZXNvdXJjZQCBCxBTUDEtPlVzZXI6IEF1dGhuACkHAIEyBQBBBgCBLQUADw0AWQgAEQkAgUAICgCBWRAAEQxkAIIGEElkUABsD3Nwb25zZQBxCwCCAwUADw59AFkMABcJAIJACgCBRgtSZXR1cm4AgXEKAIIPCDIAggQTbm90ZSAgcmlnaHQgb2YAglUGSGlkZQCBVAxpb24gZnJvbSB1c2VyIFxuYnkgc2V0dGluZyBJc1Bhc3NpdmU9dHJ1AIJSEzIAgjIzAIEOBWxlZgCBDAUAhDMFRXhpcwBqBXNlc3Npb24Agh01MgCCMx8AGQcAhRIKAIIHFFVzZXIgaQCGSAhleHBvc2VkISAKAIFfCwCCbhAK&amp;s=modern-blue&amp;h=C62r2YkEw4wHMBZb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79" y="1371600"/>
            <a:ext cx="6483810" cy="531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0376" y="4683428"/>
            <a:ext cx="769733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A Boolean value. If "true", the identity provider and the user agent itself MUST NOT visibly take control of the user interface from the requester and interact with the presenter in a noticeable fashion. If a value is not provided, the default is "false".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27954" y="4611375"/>
            <a:ext cx="2133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Privacy requirement </a:t>
            </a:r>
            <a:br>
              <a:rPr lang="en-US" dirty="0"/>
            </a:br>
            <a:r>
              <a:rPr lang="en-US" dirty="0"/>
              <a:t>not met</a:t>
            </a:r>
          </a:p>
        </p:txBody>
      </p:sp>
    </p:spTree>
    <p:extLst>
      <p:ext uri="{BB962C8B-B14F-4D97-AF65-F5344CB8AC3E}">
        <p14:creationId xmlns:p14="http://schemas.microsoft.com/office/powerpoint/2010/main" val="243564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Users’ privacy often neglected</a:t>
            </a:r>
          </a:p>
          <a:p>
            <a:pPr lvl="1"/>
            <a:r>
              <a:rPr lang="en-US" dirty="0"/>
              <a:t>Secure authentication doesn’t necessarily mean that privacy is protected</a:t>
            </a:r>
          </a:p>
          <a:p>
            <a:pPr lvl="1"/>
            <a:r>
              <a:rPr lang="en-US" dirty="0"/>
              <a:t>Several solutions have privacy flaws</a:t>
            </a:r>
          </a:p>
          <a:p>
            <a:endParaRPr lang="en-US" dirty="0"/>
          </a:p>
          <a:p>
            <a:r>
              <a:rPr lang="en-US" dirty="0"/>
              <a:t>Protect your users’ privacy</a:t>
            </a:r>
          </a:p>
          <a:p>
            <a:pPr lvl="1"/>
            <a:r>
              <a:rPr lang="en-US" dirty="0"/>
              <a:t>Privacy requirements must be considered when designing authentication solutions</a:t>
            </a:r>
          </a:p>
        </p:txBody>
      </p:sp>
    </p:spTree>
    <p:extLst>
      <p:ext uri="{BB962C8B-B14F-4D97-AF65-F5344CB8AC3E}">
        <p14:creationId xmlns:p14="http://schemas.microsoft.com/office/powerpoint/2010/main" val="2422728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4400" dirty="0"/>
              <a:t>Questions?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2000" dirty="0"/>
              <a:t>(Whitepaper on TLS privacy issues to be released soon…)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7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8382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Would you walk around everywhere showing your passport openly?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792288" y="5711824"/>
            <a:ext cx="5486400" cy="536576"/>
          </a:xfrm>
        </p:spPr>
        <p:txBody>
          <a:bodyPr>
            <a:noAutofit/>
          </a:bodyPr>
          <a:lstStyle/>
          <a:p>
            <a:r>
              <a:rPr lang="en-US" sz="1800" dirty="0"/>
              <a:t>In the digital world, it could well happen without you ever knowing…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88" y="1540953"/>
            <a:ext cx="3811749" cy="318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5"/>
          <p:cNvSpPr txBox="1">
            <a:spLocks/>
          </p:cNvSpPr>
          <p:nvPr/>
        </p:nvSpPr>
        <p:spPr>
          <a:xfrm>
            <a:off x="4267200" y="76200"/>
            <a:ext cx="47244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0" dirty="0"/>
              <a:t>Your Privacy</a:t>
            </a:r>
          </a:p>
        </p:txBody>
      </p:sp>
    </p:spTree>
    <p:extLst>
      <p:ext uri="{BB962C8B-B14F-4D97-AF65-F5344CB8AC3E}">
        <p14:creationId xmlns:p14="http://schemas.microsoft.com/office/powerpoint/2010/main" val="352071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Identities</a:t>
            </a:r>
          </a:p>
        </p:txBody>
      </p:sp>
      <p:pic>
        <p:nvPicPr>
          <p:cNvPr id="4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61" y="2057400"/>
            <a:ext cx="2966559" cy="368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817" y="2057401"/>
            <a:ext cx="3811749" cy="265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7129784" y="3489125"/>
            <a:ext cx="1219200" cy="2514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66143" y="3816785"/>
            <a:ext cx="1228725" cy="238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66143" y="4169210"/>
            <a:ext cx="1590676" cy="119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66142" y="4428998"/>
            <a:ext cx="1733551" cy="238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085844" y="2511860"/>
            <a:ext cx="1133475" cy="412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52" name="Elbow Connector 13"/>
          <p:cNvCxnSpPr/>
          <p:nvPr/>
        </p:nvCxnSpPr>
        <p:spPr>
          <a:xfrm rot="10800000" flipV="1">
            <a:off x="2094870" y="2718016"/>
            <a:ext cx="3990974" cy="1217831"/>
          </a:xfrm>
          <a:prstGeom prst="bentConnector3">
            <a:avLst>
              <a:gd name="adj1" fmla="val 50000"/>
            </a:avLst>
          </a:prstGeom>
          <a:ln w="19050">
            <a:solidFill>
              <a:srgbClr val="1E3B4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14"/>
          <p:cNvCxnSpPr>
            <a:stCxn id="47" idx="0"/>
          </p:cNvCxnSpPr>
          <p:nvPr/>
        </p:nvCxnSpPr>
        <p:spPr>
          <a:xfrm rot="16200000" flipH="1" flipV="1">
            <a:off x="4728295" y="1217651"/>
            <a:ext cx="739616" cy="5282563"/>
          </a:xfrm>
          <a:prstGeom prst="bentConnector4">
            <a:avLst>
              <a:gd name="adj1" fmla="val -30908"/>
              <a:gd name="adj2" fmla="val 55770"/>
            </a:avLst>
          </a:prstGeom>
          <a:ln w="19050">
            <a:solidFill>
              <a:srgbClr val="1E3B4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085844" y="3489125"/>
            <a:ext cx="962025" cy="412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55" name="Elbow Connector 16"/>
          <p:cNvCxnSpPr>
            <a:stCxn id="54" idx="2"/>
            <a:endCxn id="50" idx="3"/>
          </p:cNvCxnSpPr>
          <p:nvPr/>
        </p:nvCxnSpPr>
        <p:spPr>
          <a:xfrm rot="5400000">
            <a:off x="4259965" y="2241168"/>
            <a:ext cx="646621" cy="3967164"/>
          </a:xfrm>
          <a:prstGeom prst="bentConnector2">
            <a:avLst/>
          </a:prstGeom>
          <a:ln w="19050">
            <a:solidFill>
              <a:srgbClr val="1E3B4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7"/>
          <p:cNvSpPr txBox="1"/>
          <p:nvPr/>
        </p:nvSpPr>
        <p:spPr>
          <a:xfrm>
            <a:off x="3745201" y="238889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Name</a:t>
            </a:r>
          </a:p>
        </p:txBody>
      </p:sp>
      <p:sp>
        <p:nvSpPr>
          <p:cNvPr id="57" name="TextBox 18"/>
          <p:cNvSpPr txBox="1"/>
          <p:nvPr/>
        </p:nvSpPr>
        <p:spPr>
          <a:xfrm>
            <a:off x="3985989" y="388887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Issuer</a:t>
            </a:r>
          </a:p>
        </p:txBody>
      </p:sp>
      <p:sp>
        <p:nvSpPr>
          <p:cNvPr id="58" name="TextBox 19"/>
          <p:cNvSpPr txBox="1"/>
          <p:nvPr/>
        </p:nvSpPr>
        <p:spPr>
          <a:xfrm>
            <a:off x="3771577" y="4515911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Validity</a:t>
            </a:r>
          </a:p>
        </p:txBody>
      </p:sp>
      <p:sp>
        <p:nvSpPr>
          <p:cNvPr id="59" name="TextBox 20"/>
          <p:cNvSpPr txBox="1"/>
          <p:nvPr/>
        </p:nvSpPr>
        <p:spPr>
          <a:xfrm>
            <a:off x="4840428" y="4720316"/>
            <a:ext cx="38706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Also contains: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Serial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Information binding it to the subject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Forgery protection,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10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Electronic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Sweden we have national electronic IDs</a:t>
            </a:r>
          </a:p>
          <a:p>
            <a:r>
              <a:rPr lang="en-US" dirty="0"/>
              <a:t>Used for online authentication/signing</a:t>
            </a:r>
          </a:p>
          <a:p>
            <a:pPr lvl="1"/>
            <a:r>
              <a:rPr lang="en-US" dirty="0"/>
              <a:t>Government e-services, Online banks, etc.</a:t>
            </a:r>
          </a:p>
          <a:p>
            <a:r>
              <a:rPr lang="en-US" dirty="0"/>
              <a:t>Contains PII</a:t>
            </a:r>
          </a:p>
          <a:p>
            <a:pPr lvl="1"/>
            <a:r>
              <a:rPr lang="en-US" dirty="0"/>
              <a:t>Full name, Date of birth, Personal identity number (NIN/SSN-equivalent)</a:t>
            </a:r>
          </a:p>
          <a:p>
            <a:r>
              <a:rPr lang="en-US" dirty="0"/>
              <a:t>Based on client certificates protected by custom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122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Update Your Software!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2013, a letter was sent out to around 500,000 individuals in Sweden</a:t>
            </a:r>
          </a:p>
          <a:p>
            <a:r>
              <a:rPr lang="en-US" dirty="0"/>
              <a:t>Urged users to update their electronic ID software</a:t>
            </a:r>
          </a:p>
          <a:p>
            <a:r>
              <a:rPr lang="en-US" dirty="0"/>
              <a:t>Why such a drastic action?</a:t>
            </a:r>
          </a:p>
          <a:p>
            <a:pPr lvl="1"/>
            <a:r>
              <a:rPr lang="en-US" dirty="0"/>
              <a:t>Imagine Microsoft’s “Patch Tuesdays” being delivered by Royal Mail…</a:t>
            </a:r>
          </a:p>
          <a:p>
            <a:endParaRPr lang="en-US" dirty="0"/>
          </a:p>
        </p:txBody>
      </p:sp>
      <p:pic>
        <p:nvPicPr>
          <p:cNvPr id="8" name="Content Placeholder 3" descr="Open envelop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400" y="1600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Million Identities Exposed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Possible to enumerate certificates by calling plugin through JavaScript</a:t>
            </a:r>
          </a:p>
          <a:p>
            <a:r>
              <a:rPr lang="en-US" dirty="0"/>
              <a:t>No user interaction needed, no need of previous authentication</a:t>
            </a:r>
          </a:p>
          <a:p>
            <a:r>
              <a:rPr lang="en-US" dirty="0"/>
              <a:t>Any site could silently identify you – even if you were using proxies, TOR network, etc.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162" y="2238231"/>
            <a:ext cx="4728837" cy="44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080681" y="1797461"/>
            <a:ext cx="4947425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latin typeface="Lucida Console" panose="020B0609040504020204" pitchFamily="49" charset="0"/>
              </a:rPr>
              <a:t>document.iID.EnumProperty</a:t>
            </a:r>
            <a:r>
              <a:rPr lang="en-US" sz="1400" dirty="0">
                <a:latin typeface="Lucida Console" panose="020B0609040504020204" pitchFamily="49" charset="0"/>
              </a:rPr>
              <a:t>('Certificate','0')</a:t>
            </a:r>
          </a:p>
        </p:txBody>
      </p:sp>
    </p:spTree>
    <p:extLst>
      <p:ext uri="{BB962C8B-B14F-4D97-AF65-F5344CB8AC3E}">
        <p14:creationId xmlns:p14="http://schemas.microsoft.com/office/powerpoint/2010/main" val="378551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Privacy Problem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Was this just an odd software error?</a:t>
            </a:r>
          </a:p>
          <a:p>
            <a:endParaRPr lang="en-US" dirty="0"/>
          </a:p>
          <a:p>
            <a:r>
              <a:rPr lang="en-US" dirty="0"/>
              <a:t>Or is there a problem with privacy in authentication solutions in general?</a:t>
            </a:r>
          </a:p>
        </p:txBody>
      </p:sp>
    </p:spTree>
    <p:extLst>
      <p:ext uri="{BB962C8B-B14F-4D97-AF65-F5344CB8AC3E}">
        <p14:creationId xmlns:p14="http://schemas.microsoft.com/office/powerpoint/2010/main" val="3404358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8641</TotalTime>
  <Words>1462</Words>
  <Application>Microsoft Office PowerPoint</Application>
  <PresentationFormat>On-screen Show (4:3)</PresentationFormat>
  <Paragraphs>218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Lucida Console</vt:lpstr>
      <vt:lpstr>Times New Roman</vt:lpstr>
      <vt:lpstr>Wingdings</vt:lpstr>
      <vt:lpstr>Office Theme</vt:lpstr>
      <vt:lpstr>Identities Exposed</vt:lpstr>
      <vt:lpstr>About Me</vt:lpstr>
      <vt:lpstr>What if Everyone knows who you are?</vt:lpstr>
      <vt:lpstr>Would you walk around everywhere showing your passport openly?</vt:lpstr>
      <vt:lpstr>Digital Identities</vt:lpstr>
      <vt:lpstr>National Electronic ID</vt:lpstr>
      <vt:lpstr>Please Update Your Software!</vt:lpstr>
      <vt:lpstr>1 Million Identities Exposed</vt:lpstr>
      <vt:lpstr>The Privacy Problem</vt:lpstr>
      <vt:lpstr>Privacy Requirements</vt:lpstr>
      <vt:lpstr>Security vs. Privacy</vt:lpstr>
      <vt:lpstr>[Privacy] User Stories</vt:lpstr>
      <vt:lpstr>[Privacy] User Stories</vt:lpstr>
      <vt:lpstr>[Privacy] User Stories</vt:lpstr>
      <vt:lpstr>[Privacy] User Stories</vt:lpstr>
      <vt:lpstr>Privacy Requirements</vt:lpstr>
      <vt:lpstr>SSL/TLS Client Certificate Authentication</vt:lpstr>
      <vt:lpstr>SSL/TLS Mutual Authentication</vt:lpstr>
      <vt:lpstr>Demo 1: The Browser Bug</vt:lpstr>
      <vt:lpstr>Chrome’s Privacy Error</vt:lpstr>
      <vt:lpstr>Privacy - Round 1: Microsoft IE 1 – 0 Google Chrome</vt:lpstr>
      <vt:lpstr>SSL/TLS Privacy Flaw</vt:lpstr>
      <vt:lpstr>Demo 2: The TLS Privacy Flaw</vt:lpstr>
      <vt:lpstr>Active Attacks</vt:lpstr>
      <vt:lpstr>Passive Eavesdropping</vt:lpstr>
      <vt:lpstr>SSL/TLS Mutual Authentication</vt:lpstr>
      <vt:lpstr>TLS 1.3 Privacy Improvements</vt:lpstr>
      <vt:lpstr>SAML 2.0 SSO</vt:lpstr>
      <vt:lpstr>SAML Web Browser SSO</vt:lpstr>
      <vt:lpstr>SSO within an Organization</vt:lpstr>
      <vt:lpstr>SSO across Organizations</vt:lpstr>
      <vt:lpstr>Passive AuthnRequest</vt:lpstr>
      <vt:lpstr>Conclusions</vt:lpstr>
      <vt:lpstr>PowerPoint Presentation</vt:lpstr>
    </vt:vector>
  </TitlesOfParts>
  <Manager/>
  <Company>OWASP Foundation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Identities Exposed</dc:title>
  <dc:subject/>
  <dc:creator>David Johansson</dc:creator>
  <cp:keywords>Privacy, TLS</cp:keywords>
  <dc:description/>
  <cp:lastModifiedBy>David Johansson</cp:lastModifiedBy>
  <cp:revision>62</cp:revision>
  <dcterms:created xsi:type="dcterms:W3CDTF">2012-03-30T06:23:37Z</dcterms:created>
  <dcterms:modified xsi:type="dcterms:W3CDTF">2017-01-30T12:28:43Z</dcterms:modified>
  <cp:category/>
</cp:coreProperties>
</file>