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iEfSR6flZl6D5B8u98PoaKbJ/C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
          <p:cNvSpPr txBox="1"/>
          <p:nvPr>
            <p:ph type="ctrTitle"/>
          </p:nvPr>
        </p:nvSpPr>
        <p:spPr>
          <a:xfrm>
            <a:off x="984142" y="788961"/>
            <a:ext cx="10223715" cy="228123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b="1"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7"/>
          <p:cNvSpPr txBox="1"/>
          <p:nvPr>
            <p:ph idx="1" type="subTitle"/>
          </p:nvPr>
        </p:nvSpPr>
        <p:spPr>
          <a:xfrm>
            <a:off x="984142" y="3429000"/>
            <a:ext cx="10223715" cy="1362075"/>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 name="Google Shape;12;p7"/>
          <p:cNvSpPr/>
          <p:nvPr/>
        </p:nvSpPr>
        <p:spPr>
          <a:xfrm>
            <a:off x="0" y="5653488"/>
            <a:ext cx="12192000" cy="1228725"/>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 name="Google Shape;13;p7"/>
          <p:cNvPicPr preferRelativeResize="0"/>
          <p:nvPr/>
        </p:nvPicPr>
        <p:blipFill rotWithShape="1">
          <a:blip r:embed="rId2">
            <a:alphaModFix/>
          </a:blip>
          <a:srcRect b="0" l="0" r="0" t="0"/>
          <a:stretch/>
        </p:blipFill>
        <p:spPr>
          <a:xfrm>
            <a:off x="480447" y="6015174"/>
            <a:ext cx="1649665" cy="505353"/>
          </a:xfrm>
          <a:prstGeom prst="rect">
            <a:avLst/>
          </a:prstGeom>
          <a:noFill/>
          <a:ln>
            <a:noFill/>
          </a:ln>
        </p:spPr>
      </p:pic>
      <p:sp>
        <p:nvSpPr>
          <p:cNvPr id="14" name="Google Shape;14;p7"/>
          <p:cNvSpPr txBox="1"/>
          <p:nvPr/>
        </p:nvSpPr>
        <p:spPr>
          <a:xfrm>
            <a:off x="8009467" y="6037018"/>
            <a:ext cx="3894666" cy="46166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sp>
        <p:nvSpPr>
          <p:cNvPr id="15" name="Google Shape;15;p7"/>
          <p:cNvSpPr txBox="1"/>
          <p:nvPr/>
        </p:nvSpPr>
        <p:spPr>
          <a:xfrm>
            <a:off x="1997035" y="5938968"/>
            <a:ext cx="966900" cy="620100"/>
          </a:xfrm>
          <a:prstGeom prst="rect">
            <a:avLst/>
          </a:prstGeom>
          <a:noFill/>
          <a:ln>
            <a:noFill/>
          </a:ln>
        </p:spPr>
        <p:txBody>
          <a:bodyPr anchorCtr="0" anchor="t" bIns="45700" lIns="91425" spcFirstLastPara="1" rIns="91425" wrap="square" tIns="45700">
            <a:noAutofit/>
          </a:bodyPr>
          <a:lstStyle/>
          <a:p>
            <a:pPr indent="0" lvl="0" marL="0" marR="0" rtl="0" algn="l">
              <a:lnSpc>
                <a:spcPct val="123076"/>
              </a:lnSpc>
              <a:spcBef>
                <a:spcPts val="2700"/>
              </a:spcBef>
              <a:spcAft>
                <a:spcPts val="0"/>
              </a:spcAft>
              <a:buClr>
                <a:schemeClr val="dk1"/>
              </a:buClr>
              <a:buSzPts val="1100"/>
              <a:buFont typeface="Arial"/>
              <a:buNone/>
            </a:pPr>
            <a:r>
              <a:rPr b="0" i="0" lang="en-US" sz="1200" u="none" cap="none" strike="noStrike">
                <a:solidFill>
                  <a:srgbClr val="FFFFFF"/>
                </a:solidFill>
                <a:latin typeface="Arial"/>
                <a:ea typeface="Arial"/>
                <a:cs typeface="Arial"/>
                <a:sym typeface="Arial"/>
              </a:rPr>
              <a:t>®</a:t>
            </a:r>
            <a:endParaRPr b="0" i="0" sz="1950" u="none" cap="none" strike="noStrike">
              <a:solidFill>
                <a:srgbClr val="FFFFFF"/>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8"/>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i="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
          <p:cNvSpPr txBox="1"/>
          <p:nvPr>
            <p:ph idx="1" type="body"/>
          </p:nvPr>
        </p:nvSpPr>
        <p:spPr>
          <a:xfrm>
            <a:off x="838200" y="1801412"/>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0" name="Google Shape;20;p8"/>
          <p:cNvGrpSpPr/>
          <p:nvPr/>
        </p:nvGrpSpPr>
        <p:grpSpPr>
          <a:xfrm>
            <a:off x="0" y="6152750"/>
            <a:ext cx="12192000" cy="705250"/>
            <a:chOff x="0" y="6152750"/>
            <a:chExt cx="12192000" cy="705250"/>
          </a:xfrm>
        </p:grpSpPr>
        <p:sp>
          <p:nvSpPr>
            <p:cNvPr id="21" name="Google Shape;21;p8"/>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8"/>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23" name="Google Shape;23;p8"/>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Callout">
  <p:cSld name="Title and Content with Callout">
    <p:spTree>
      <p:nvGrpSpPr>
        <p:cNvPr id="24" name="Shape 24"/>
        <p:cNvGrpSpPr/>
        <p:nvPr/>
      </p:nvGrpSpPr>
      <p:grpSpPr>
        <a:xfrm>
          <a:off x="0" y="0"/>
          <a:ext cx="0" cy="0"/>
          <a:chOff x="0" y="0"/>
          <a:chExt cx="0" cy="0"/>
        </a:xfrm>
      </p:grpSpPr>
      <p:sp>
        <p:nvSpPr>
          <p:cNvPr id="25" name="Google Shape;25;p9"/>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i="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8" name="Google Shape;28;p9"/>
          <p:cNvGrpSpPr/>
          <p:nvPr/>
        </p:nvGrpSpPr>
        <p:grpSpPr>
          <a:xfrm>
            <a:off x="0" y="6152750"/>
            <a:ext cx="12192000" cy="705250"/>
            <a:chOff x="0" y="6152750"/>
            <a:chExt cx="12192000" cy="705250"/>
          </a:xfrm>
        </p:grpSpPr>
        <p:sp>
          <p:nvSpPr>
            <p:cNvPr id="29" name="Google Shape;29;p9"/>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9"/>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31" name="Google Shape;31;p9"/>
          <p:cNvSpPr txBox="1"/>
          <p:nvPr/>
        </p:nvSpPr>
        <p:spPr>
          <a:xfrm>
            <a:off x="8358809" y="3428999"/>
            <a:ext cx="2994992" cy="22467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7F7F7F"/>
                </a:solidFill>
                <a:latin typeface="Calibri"/>
                <a:ea typeface="Calibri"/>
                <a:cs typeface="Calibri"/>
                <a:sym typeface="Calibri"/>
              </a:rPr>
              <a:t>“Sample call out quote design for highlighting a particular point in your bullets”</a:t>
            </a:r>
            <a:endParaRPr b="0" i="0" sz="1400" u="none" cap="none" strike="noStrike">
              <a:solidFill>
                <a:srgbClr val="000000"/>
              </a:solidFill>
              <a:latin typeface="Arial"/>
              <a:ea typeface="Arial"/>
              <a:cs typeface="Arial"/>
              <a:sym typeface="Arial"/>
            </a:endParaRPr>
          </a:p>
        </p:txBody>
      </p:sp>
      <p:sp>
        <p:nvSpPr>
          <p:cNvPr id="32" name="Google Shape;32;p9"/>
          <p:cNvSpPr/>
          <p:nvPr/>
        </p:nvSpPr>
        <p:spPr>
          <a:xfrm>
            <a:off x="8001000" y="3428999"/>
            <a:ext cx="149087" cy="2166731"/>
          </a:xfrm>
          <a:prstGeom prst="snip2DiagRect">
            <a:avLst>
              <a:gd fmla="val 50000" name="adj1"/>
              <a:gd fmla="val 46305" name="adj2"/>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 name="Google Shape;33;p9"/>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grpSp>
        <p:nvGrpSpPr>
          <p:cNvPr id="35" name="Google Shape;35;p10"/>
          <p:cNvGrpSpPr/>
          <p:nvPr/>
        </p:nvGrpSpPr>
        <p:grpSpPr>
          <a:xfrm>
            <a:off x="0" y="6152750"/>
            <a:ext cx="12192000" cy="705250"/>
            <a:chOff x="0" y="6152750"/>
            <a:chExt cx="12192000" cy="705250"/>
          </a:xfrm>
        </p:grpSpPr>
        <p:sp>
          <p:nvSpPr>
            <p:cNvPr id="36" name="Google Shape;36;p10"/>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10"/>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38" name="Google Shape;38;p10"/>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10"/>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grpSp>
        <p:nvGrpSpPr>
          <p:cNvPr id="44" name="Google Shape;44;p11"/>
          <p:cNvGrpSpPr/>
          <p:nvPr/>
        </p:nvGrpSpPr>
        <p:grpSpPr>
          <a:xfrm>
            <a:off x="0" y="6152750"/>
            <a:ext cx="12192000" cy="705250"/>
            <a:chOff x="0" y="6152750"/>
            <a:chExt cx="12192000" cy="705250"/>
          </a:xfrm>
        </p:grpSpPr>
        <p:sp>
          <p:nvSpPr>
            <p:cNvPr id="45" name="Google Shape;45;p11"/>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11"/>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47" name="Google Shape;4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1D7BD7"/>
              </a:buClr>
              <a:buSzPts val="2400"/>
              <a:buNone/>
              <a:defRPr b="1" sz="2400">
                <a:solidFill>
                  <a:srgbClr val="1D7BD7"/>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1D7BD7"/>
              </a:buClr>
              <a:buSzPts val="2400"/>
              <a:buNone/>
              <a:defRPr b="1" sz="2400">
                <a:solidFill>
                  <a:srgbClr val="1D7BD7"/>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11"/>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grpSp>
        <p:nvGrpSpPr>
          <p:cNvPr id="55" name="Google Shape;55;p12"/>
          <p:cNvGrpSpPr/>
          <p:nvPr/>
        </p:nvGrpSpPr>
        <p:grpSpPr>
          <a:xfrm>
            <a:off x="0" y="6152750"/>
            <a:ext cx="12192000" cy="705250"/>
            <a:chOff x="0" y="6152750"/>
            <a:chExt cx="12192000" cy="705250"/>
          </a:xfrm>
        </p:grpSpPr>
        <p:sp>
          <p:nvSpPr>
            <p:cNvPr id="56" name="Google Shape;56;p12"/>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12"/>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58" name="Google Shape;58;p12"/>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2" type="sldNum"/>
          </p:nvPr>
        </p:nvSpPr>
        <p:spPr>
          <a:xfrm>
            <a:off x="8610600" y="631031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12"/>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grpSp>
        <p:nvGrpSpPr>
          <p:cNvPr id="62" name="Google Shape;62;p13"/>
          <p:cNvGrpSpPr/>
          <p:nvPr/>
        </p:nvGrpSpPr>
        <p:grpSpPr>
          <a:xfrm>
            <a:off x="0" y="6152750"/>
            <a:ext cx="12192000" cy="705250"/>
            <a:chOff x="0" y="6152750"/>
            <a:chExt cx="12192000" cy="705250"/>
          </a:xfrm>
        </p:grpSpPr>
        <p:sp>
          <p:nvSpPr>
            <p:cNvPr id="63" name="Google Shape;63;p13"/>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13"/>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65" name="Google Shape;6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13"/>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7" name="Shape 67"/>
        <p:cNvGrpSpPr/>
        <p:nvPr/>
      </p:nvGrpSpPr>
      <p:grpSpPr>
        <a:xfrm>
          <a:off x="0" y="0"/>
          <a:ext cx="0" cy="0"/>
          <a:chOff x="0" y="0"/>
          <a:chExt cx="0" cy="0"/>
        </a:xfrm>
      </p:grpSpPr>
      <p:sp>
        <p:nvSpPr>
          <p:cNvPr id="68" name="Google Shape;68;p14"/>
          <p:cNvSpPr/>
          <p:nvPr/>
        </p:nvSpPr>
        <p:spPr>
          <a:xfrm>
            <a:off x="0" y="0"/>
            <a:ext cx="12192000" cy="685800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9" name="Google Shape;69;p14"/>
          <p:cNvPicPr preferRelativeResize="0"/>
          <p:nvPr/>
        </p:nvPicPr>
        <p:blipFill rotWithShape="1">
          <a:blip r:embed="rId2">
            <a:alphaModFix/>
          </a:blip>
          <a:srcRect b="0" l="0" r="0" t="0"/>
          <a:stretch/>
        </p:blipFill>
        <p:spPr>
          <a:xfrm>
            <a:off x="2125986" y="2213562"/>
            <a:ext cx="7940024" cy="2430874"/>
          </a:xfrm>
          <a:prstGeom prst="rect">
            <a:avLst/>
          </a:prstGeom>
          <a:noFill/>
          <a:ln>
            <a:noFill/>
          </a:ln>
        </p:spPr>
      </p:pic>
      <p:sp>
        <p:nvSpPr>
          <p:cNvPr id="70" name="Google Shape;70;p14"/>
          <p:cNvSpPr txBox="1"/>
          <p:nvPr/>
        </p:nvSpPr>
        <p:spPr>
          <a:xfrm>
            <a:off x="9726175" y="3819150"/>
            <a:ext cx="822900" cy="6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TM</a:t>
            </a:r>
            <a:endParaRPr b="0" i="0" sz="1800" u="none" cap="none" strike="noStrike">
              <a:solidFill>
                <a:srgbClr val="FFFFF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5"/>
          <p:cNvGrpSpPr/>
          <p:nvPr/>
        </p:nvGrpSpPr>
        <p:grpSpPr>
          <a:xfrm>
            <a:off x="0" y="6152750"/>
            <a:ext cx="12192000" cy="705250"/>
            <a:chOff x="0" y="6152750"/>
            <a:chExt cx="12192000" cy="705250"/>
          </a:xfrm>
        </p:grpSpPr>
        <p:sp>
          <p:nvSpPr>
            <p:cNvPr id="73" name="Google Shape;73;p15"/>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 name="Google Shape;74;p15"/>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75" name="Google Shape;7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p:nvPr>
            <p:ph idx="2" type="pic"/>
          </p:nvPr>
        </p:nvSpPr>
        <p:spPr>
          <a:xfrm>
            <a:off x="5183188" y="987425"/>
            <a:ext cx="6172200" cy="4873625"/>
          </a:xfrm>
          <a:prstGeom prst="rect">
            <a:avLst/>
          </a:prstGeom>
          <a:noFill/>
          <a:ln>
            <a:noFill/>
          </a:ln>
        </p:spPr>
      </p:sp>
      <p:sp>
        <p:nvSpPr>
          <p:cNvPr id="77" name="Google Shape;77;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5"/>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65000">
              <a:srgbClr val="F5F7FC"/>
            </a:gs>
            <a:gs pos="100000">
              <a:srgbClr val="D8D8D8"/>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members.owasp.org/" TargetMode="External"/><Relationship Id="rId4" Type="http://schemas.openxmlformats.org/officeDocument/2006/relationships/hyperlink" Target="https://www.secureflag.com/owasp.html" TargetMode="External"/><Relationship Id="rId5" Type="http://schemas.openxmlformats.org/officeDocument/2006/relationships/hyperlink" Target="https://learning.appsecengineer.com/signup/partner/Y29tcGFueV9hY2I4ODBkMC02M2Y3LTRkMzctYjI0ZS0yMDQ5ZDYwYzhmMjU" TargetMode="External"/><Relationship Id="rId6" Type="http://schemas.openxmlformats.org/officeDocument/2006/relationships/hyperlink" Target="https://appsecphoenix.cloud/signup/owasp" TargetMode="External"/><Relationship Id="rId7" Type="http://schemas.openxmlformats.org/officeDocument/2006/relationships/hyperlink" Target="https://owasp.securityjourney.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owasp.org/www-board/elections/" TargetMode="External"/><Relationship Id="rId4" Type="http://schemas.openxmlformats.org/officeDocument/2006/relationships/hyperlink" Target="https://owasp.org/awards/" TargetMode="External"/><Relationship Id="rId5" Type="http://schemas.openxmlformats.org/officeDocument/2006/relationships/hyperlink" Target="https://owasp.org/new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984150" y="699217"/>
            <a:ext cx="10223700" cy="953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rPr lang="en-US" sz="4400"/>
              <a:t>OWASP AUGUST 2022</a:t>
            </a:r>
            <a:endParaRPr sz="4400"/>
          </a:p>
        </p:txBody>
      </p:sp>
      <p:pic>
        <p:nvPicPr>
          <p:cNvPr id="85" name="Google Shape;85;p1"/>
          <p:cNvPicPr preferRelativeResize="0"/>
          <p:nvPr/>
        </p:nvPicPr>
        <p:blipFill rotWithShape="1">
          <a:blip r:embed="rId3">
            <a:alphaModFix/>
          </a:blip>
          <a:srcRect b="0" l="0" r="0" t="0"/>
          <a:stretch/>
        </p:blipFill>
        <p:spPr>
          <a:xfrm>
            <a:off x="3221585" y="1754760"/>
            <a:ext cx="5748829" cy="2150988"/>
          </a:xfrm>
          <a:prstGeom prst="rect">
            <a:avLst/>
          </a:prstGeom>
          <a:noFill/>
          <a:ln>
            <a:noFill/>
          </a:ln>
        </p:spPr>
      </p:pic>
      <p:sp>
        <p:nvSpPr>
          <p:cNvPr id="86" name="Google Shape;86;p1"/>
          <p:cNvSpPr txBox="1"/>
          <p:nvPr/>
        </p:nvSpPr>
        <p:spPr>
          <a:xfrm>
            <a:off x="1874520" y="4762045"/>
            <a:ext cx="897940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For complete and up to date information please visit https://owasp.org/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326136" y="117254"/>
            <a:ext cx="10515600" cy="114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sz="3000">
                <a:latin typeface="Calibri"/>
                <a:ea typeface="Calibri"/>
                <a:cs typeface="Calibri"/>
                <a:sym typeface="Calibri"/>
              </a:rPr>
              <a:t>A few of the Benefits of becoming an OWASP Member:</a:t>
            </a:r>
            <a:endParaRPr sz="3000">
              <a:latin typeface="Calibri"/>
              <a:ea typeface="Calibri"/>
              <a:cs typeface="Calibri"/>
              <a:sym typeface="Calibri"/>
            </a:endParaRPr>
          </a:p>
        </p:txBody>
      </p:sp>
      <p:sp>
        <p:nvSpPr>
          <p:cNvPr id="92" name="Google Shape;92;p2"/>
          <p:cNvSpPr txBox="1"/>
          <p:nvPr/>
        </p:nvSpPr>
        <p:spPr>
          <a:xfrm>
            <a:off x="399288" y="1020663"/>
            <a:ext cx="8799576" cy="4685868"/>
          </a:xfrm>
          <a:prstGeom prst="rect">
            <a:avLst/>
          </a:prstGeom>
          <a:noFill/>
          <a:ln>
            <a:noFill/>
          </a:ln>
        </p:spPr>
        <p:txBody>
          <a:bodyPr anchorCtr="0" anchor="t" bIns="91425" lIns="91425" spcFirstLastPara="1" rIns="91425" wrap="square" tIns="91425">
            <a:spAutoFit/>
          </a:bodyPr>
          <a:lstStyle/>
          <a:p>
            <a:pPr indent="-285750" lvl="0" marL="285750" marR="0" rtl="0" algn="l">
              <a:lnSpc>
                <a:spcPct val="150000"/>
              </a:lnSpc>
              <a:spcBef>
                <a:spcPts val="0"/>
              </a:spcBef>
              <a:spcAft>
                <a:spcPts val="0"/>
              </a:spcAft>
              <a:buClr>
                <a:srgbClr val="000000"/>
              </a:buClr>
              <a:buSzPts val="1500"/>
              <a:buFont typeface="Noto Sans Symbols"/>
              <a:buChar char="⮚"/>
            </a:pPr>
            <a:r>
              <a:rPr b="0" i="0" lang="en-US" sz="1500" u="none" cap="none" strike="noStrike">
                <a:solidFill>
                  <a:srgbClr val="000000"/>
                </a:solidFill>
                <a:latin typeface="Arial"/>
                <a:ea typeface="Arial"/>
                <a:cs typeface="Arial"/>
                <a:sym typeface="Arial"/>
              </a:rPr>
              <a:t>Professional Networking and job opportunities</a:t>
            </a:r>
            <a:endParaRPr/>
          </a:p>
          <a:p>
            <a:pPr indent="-285750" lvl="0" marL="285750" marR="0" rtl="0" algn="l">
              <a:lnSpc>
                <a:spcPct val="150000"/>
              </a:lnSpc>
              <a:spcBef>
                <a:spcPts val="0"/>
              </a:spcBef>
              <a:spcAft>
                <a:spcPts val="0"/>
              </a:spcAft>
              <a:buClr>
                <a:srgbClr val="000000"/>
              </a:buClr>
              <a:buSzPts val="1500"/>
              <a:buFont typeface="Noto Sans Symbols"/>
              <a:buChar char="⮚"/>
            </a:pPr>
            <a:r>
              <a:rPr b="0" i="0" lang="en-US" sz="1500" u="none" cap="none" strike="noStrike">
                <a:solidFill>
                  <a:srgbClr val="000000"/>
                </a:solidFill>
                <a:latin typeface="Arial"/>
                <a:ea typeface="Arial"/>
                <a:cs typeface="Arial"/>
                <a:sym typeface="Arial"/>
              </a:rPr>
              <a:t>Industry Experts knowledge on OWASP projects </a:t>
            </a:r>
            <a:endParaRPr/>
          </a:p>
          <a:p>
            <a:pPr indent="-285750" lvl="0" marL="285750" marR="0" rtl="0" algn="l">
              <a:lnSpc>
                <a:spcPct val="150000"/>
              </a:lnSpc>
              <a:spcBef>
                <a:spcPts val="0"/>
              </a:spcBef>
              <a:spcAft>
                <a:spcPts val="0"/>
              </a:spcAft>
              <a:buClr>
                <a:srgbClr val="000000"/>
              </a:buClr>
              <a:buSzPts val="1500"/>
              <a:buFont typeface="Noto Sans Symbols"/>
              <a:buChar char="⮚"/>
            </a:pPr>
            <a:r>
              <a:rPr b="0" i="0" lang="en-US" sz="1500" u="none" cap="none" strike="noStrike">
                <a:solidFill>
                  <a:srgbClr val="000000"/>
                </a:solidFill>
                <a:latin typeface="Arial"/>
                <a:ea typeface="Arial"/>
                <a:cs typeface="Arial"/>
                <a:sym typeface="Arial"/>
              </a:rPr>
              <a:t>Volunteer opportunities </a:t>
            </a:r>
            <a:endParaRPr b="0" i="0" sz="15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500"/>
              <a:buFont typeface="Noto Sans Symbols"/>
              <a:buChar char="⮚"/>
            </a:pPr>
            <a:r>
              <a:rPr b="0" i="0" lang="en-US" sz="1500" u="sng" cap="none" strike="noStrike">
                <a:solidFill>
                  <a:srgbClr val="1D7BD7"/>
                </a:solidFill>
                <a:latin typeface="Arial"/>
                <a:ea typeface="Arial"/>
                <a:cs typeface="Arial"/>
                <a:sym typeface="Arial"/>
                <a:hlinkClick r:id="rId3">
                  <a:extLst>
                    <a:ext uri="{A12FA001-AC4F-418D-AE19-62706E023703}">
                      <ahyp:hlinkClr val="tx"/>
                    </a:ext>
                  </a:extLst>
                </a:hlinkClick>
              </a:rPr>
              <a:t>Membership Portal</a:t>
            </a:r>
            <a:r>
              <a:rPr b="0" i="0" lang="en-US" sz="1500" u="none" cap="none" strike="noStrike">
                <a:solidFill>
                  <a:srgbClr val="1D7BD7"/>
                </a:solidFill>
                <a:latin typeface="Arial"/>
                <a:ea typeface="Arial"/>
                <a:cs typeface="Arial"/>
                <a:sym typeface="Arial"/>
              </a:rPr>
              <a:t> </a:t>
            </a:r>
            <a:r>
              <a:rPr b="0" i="0" lang="en-US" sz="1500" u="none" cap="none" strike="noStrike">
                <a:solidFill>
                  <a:srgbClr val="000000"/>
                </a:solidFill>
                <a:latin typeface="Arial"/>
                <a:ea typeface="Arial"/>
                <a:cs typeface="Arial"/>
                <a:sym typeface="Arial"/>
              </a:rPr>
              <a:t> access using owasp.org email address.</a:t>
            </a:r>
            <a:endParaRPr/>
          </a:p>
          <a:p>
            <a:pPr indent="-285750" lvl="0" marL="285750" marR="0" rtl="0" algn="l">
              <a:lnSpc>
                <a:spcPct val="150000"/>
              </a:lnSpc>
              <a:spcBef>
                <a:spcPts val="0"/>
              </a:spcBef>
              <a:spcAft>
                <a:spcPts val="0"/>
              </a:spcAft>
              <a:buClr>
                <a:srgbClr val="000000"/>
              </a:buClr>
              <a:buSzPts val="1500"/>
              <a:buFont typeface="Noto Sans Symbols"/>
              <a:buChar char="⮚"/>
            </a:pPr>
            <a:r>
              <a:rPr b="0" i="0" lang="en-US" sz="1500" u="none" cap="none" strike="noStrike">
                <a:solidFill>
                  <a:srgbClr val="000000"/>
                </a:solidFill>
                <a:latin typeface="Arial"/>
                <a:ea typeface="Arial"/>
                <a:cs typeface="Arial"/>
                <a:sym typeface="Arial"/>
              </a:rPr>
              <a:t>Discounts offered for our global and participating regional conferences</a:t>
            </a:r>
            <a:endParaRPr/>
          </a:p>
          <a:p>
            <a:pPr indent="-285750" lvl="0" marL="285750" marR="0" rtl="0" algn="l">
              <a:lnSpc>
                <a:spcPct val="150000"/>
              </a:lnSpc>
              <a:spcBef>
                <a:spcPts val="0"/>
              </a:spcBef>
              <a:spcAft>
                <a:spcPts val="0"/>
              </a:spcAft>
              <a:buClr>
                <a:srgbClr val="000000"/>
              </a:buClr>
              <a:buSzPts val="1500"/>
              <a:buFont typeface="Noto Sans Symbols"/>
              <a:buChar char="⮚"/>
            </a:pPr>
            <a:r>
              <a:rPr b="0" i="0" lang="en-US" sz="1500" u="none" cap="none" strike="noStrike">
                <a:solidFill>
                  <a:srgbClr val="000000"/>
                </a:solidFill>
                <a:latin typeface="Arial"/>
                <a:ea typeface="Arial"/>
                <a:cs typeface="Arial"/>
                <a:sym typeface="Arial"/>
              </a:rPr>
              <a:t>Training discounts</a:t>
            </a:r>
            <a:endParaRPr/>
          </a:p>
          <a:p>
            <a:pPr indent="-285750" lvl="0" marL="285750" marR="0" rtl="0" algn="l">
              <a:lnSpc>
                <a:spcPct val="150000"/>
              </a:lnSpc>
              <a:spcBef>
                <a:spcPts val="0"/>
              </a:spcBef>
              <a:spcAft>
                <a:spcPts val="0"/>
              </a:spcAft>
              <a:buClr>
                <a:srgbClr val="000000"/>
              </a:buClr>
              <a:buSzPts val="1500"/>
              <a:buFont typeface="Noto Sans Symbols"/>
              <a:buChar char="⮚"/>
            </a:pPr>
            <a:r>
              <a:rPr b="0" i="0" lang="en-US" sz="1500" u="none" cap="none" strike="noStrike">
                <a:solidFill>
                  <a:srgbClr val="000000"/>
                </a:solidFill>
                <a:latin typeface="Arial"/>
                <a:ea typeface="Arial"/>
                <a:cs typeface="Arial"/>
                <a:sym typeface="Arial"/>
              </a:rPr>
              <a:t>OWASP account with Google Workplace access</a:t>
            </a:r>
            <a:endParaRPr/>
          </a:p>
          <a:p>
            <a:pPr indent="-285750" lvl="0" marL="285750" marR="0" rtl="0" algn="l">
              <a:lnSpc>
                <a:spcPct val="150000"/>
              </a:lnSpc>
              <a:spcBef>
                <a:spcPts val="0"/>
              </a:spcBef>
              <a:spcAft>
                <a:spcPts val="0"/>
              </a:spcAft>
              <a:buClr>
                <a:srgbClr val="000000"/>
              </a:buClr>
              <a:buSzPts val="1500"/>
              <a:buFont typeface="Noto Sans Symbols"/>
              <a:buChar char="⮚"/>
            </a:pPr>
            <a:r>
              <a:rPr b="0" i="0" lang="en-US" sz="1500" u="none" cap="none" strike="noStrike">
                <a:solidFill>
                  <a:srgbClr val="000000"/>
                </a:solidFill>
                <a:latin typeface="Arial"/>
                <a:ea typeface="Arial"/>
                <a:cs typeface="Arial"/>
                <a:sym typeface="Arial"/>
              </a:rPr>
              <a:t>A vote in our OWASP Global Board elections</a:t>
            </a:r>
            <a:endParaRPr/>
          </a:p>
          <a:p>
            <a:pPr indent="0" lvl="0" marL="0" marR="0" rtl="0" algn="l">
              <a:lnSpc>
                <a:spcPct val="150000"/>
              </a:lnSpc>
              <a:spcBef>
                <a:spcPts val="0"/>
              </a:spcBef>
              <a:spcAft>
                <a:spcPts val="0"/>
              </a:spcAft>
              <a:buNone/>
            </a:pPr>
            <a:r>
              <a:rPr b="1" i="0" lang="en-US" sz="1500" u="none" cap="none" strike="noStrike">
                <a:solidFill>
                  <a:srgbClr val="000000"/>
                </a:solidFill>
                <a:latin typeface="Arial"/>
                <a:ea typeface="Arial"/>
                <a:cs typeface="Arial"/>
                <a:sym typeface="Arial"/>
              </a:rPr>
              <a:t>Vendor Offered Membership Benefits:</a:t>
            </a:r>
            <a:endParaRPr b="1" i="0" sz="15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500"/>
              <a:buFont typeface="Noto Sans Symbols"/>
              <a:buChar char="⮚"/>
            </a:pPr>
            <a:r>
              <a:rPr b="0" i="0" lang="en-US" sz="1500" u="none" cap="none" strike="noStrike">
                <a:solidFill>
                  <a:srgbClr val="000000"/>
                </a:solidFill>
                <a:latin typeface="Arial"/>
                <a:ea typeface="Arial"/>
                <a:cs typeface="Arial"/>
                <a:sym typeface="Arial"/>
              </a:rPr>
              <a:t>Hands-on application security training through the </a:t>
            </a:r>
            <a:r>
              <a:rPr b="0" i="0" lang="en-US" sz="1500" u="sng" cap="none" strike="noStrike">
                <a:solidFill>
                  <a:srgbClr val="1D7BD7"/>
                </a:solidFill>
                <a:latin typeface="Arial"/>
                <a:ea typeface="Arial"/>
                <a:cs typeface="Arial"/>
                <a:sym typeface="Arial"/>
                <a:hlinkClick r:id="rId4">
                  <a:extLst>
                    <a:ext uri="{A12FA001-AC4F-418D-AE19-62706E023703}">
                      <ahyp:hlinkClr val="tx"/>
                    </a:ext>
                  </a:extLst>
                </a:hlinkClick>
              </a:rPr>
              <a:t>SecureFlag Platform</a:t>
            </a:r>
            <a:endParaRPr b="0" i="0" sz="15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500"/>
              <a:buFont typeface="Noto Sans Symbols"/>
              <a:buChar char="⮚"/>
            </a:pPr>
            <a:r>
              <a:rPr b="0" i="0" lang="en-US" sz="1500" u="none" cap="none" strike="noStrike">
                <a:solidFill>
                  <a:srgbClr val="000000"/>
                </a:solidFill>
                <a:latin typeface="Arial"/>
                <a:ea typeface="Arial"/>
                <a:cs typeface="Arial"/>
                <a:sym typeface="Arial"/>
              </a:rPr>
              <a:t>Access to DevSecOps training from we45 </a:t>
            </a:r>
            <a:r>
              <a:rPr b="0" i="0" lang="en-US" sz="1500" u="sng" cap="none" strike="noStrike">
                <a:solidFill>
                  <a:srgbClr val="1D7BD7"/>
                </a:solidFill>
                <a:latin typeface="Arial"/>
                <a:ea typeface="Arial"/>
                <a:cs typeface="Arial"/>
                <a:sym typeface="Arial"/>
                <a:hlinkClick r:id="rId5">
                  <a:extLst>
                    <a:ext uri="{A12FA001-AC4F-418D-AE19-62706E023703}">
                      <ahyp:hlinkClr val="tx"/>
                    </a:ext>
                  </a:extLst>
                </a:hlinkClick>
              </a:rPr>
              <a:t>AppSecEngineer</a:t>
            </a:r>
            <a:endParaRPr b="0" i="0" sz="15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500"/>
              <a:buFont typeface="Noto Sans Symbols"/>
              <a:buChar char="⮚"/>
            </a:pPr>
            <a:r>
              <a:rPr b="0" i="0" lang="en-US" sz="1500" u="none" cap="none" strike="noStrike">
                <a:solidFill>
                  <a:srgbClr val="000000"/>
                </a:solidFill>
                <a:latin typeface="Arial"/>
                <a:ea typeface="Arial"/>
                <a:cs typeface="Arial"/>
                <a:sym typeface="Arial"/>
              </a:rPr>
              <a:t>Free access to an application security posture platform with </a:t>
            </a:r>
            <a:r>
              <a:rPr b="0" i="0" lang="en-US" sz="1500" u="sng" cap="none" strike="noStrike">
                <a:solidFill>
                  <a:srgbClr val="1D7BD7"/>
                </a:solidFill>
                <a:latin typeface="Arial"/>
                <a:ea typeface="Arial"/>
                <a:cs typeface="Arial"/>
                <a:sym typeface="Arial"/>
                <a:hlinkClick r:id="rId6">
                  <a:extLst>
                    <a:ext uri="{A12FA001-AC4F-418D-AE19-62706E023703}">
                      <ahyp:hlinkClr val="tx"/>
                    </a:ext>
                  </a:extLst>
                </a:hlinkClick>
              </a:rPr>
              <a:t>AppSecPhoenix Community Edition</a:t>
            </a:r>
            <a:endParaRPr b="0" i="0" sz="1500" u="none" cap="none" strike="noStrike">
              <a:solidFill>
                <a:srgbClr val="1D7BD7"/>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500"/>
              <a:buFont typeface="Noto Sans Symbols"/>
              <a:buChar char="⮚"/>
            </a:pPr>
            <a:r>
              <a:rPr b="0" i="0" lang="en-US" sz="1500" u="none" cap="none" strike="noStrike">
                <a:solidFill>
                  <a:srgbClr val="000000"/>
                </a:solidFill>
                <a:latin typeface="Arial"/>
                <a:ea typeface="Arial"/>
                <a:cs typeface="Arial"/>
                <a:sym typeface="Arial"/>
              </a:rPr>
              <a:t>Get your Security Journey Belt Certification for OWASP® Core Concepts at </a:t>
            </a:r>
            <a:r>
              <a:rPr b="0" i="0" lang="en-US" sz="1500" u="sng" cap="none" strike="noStrike">
                <a:solidFill>
                  <a:srgbClr val="000000"/>
                </a:solidFill>
                <a:latin typeface="Arial"/>
                <a:ea typeface="Arial"/>
                <a:cs typeface="Arial"/>
                <a:sym typeface="Arial"/>
                <a:hlinkClick r:id="rId7">
                  <a:extLst>
                    <a:ext uri="{A12FA001-AC4F-418D-AE19-62706E023703}">
                      <ahyp:hlinkClr val="tx"/>
                    </a:ext>
                  </a:extLst>
                </a:hlinkClick>
              </a:rPr>
              <a:t>Security Journey</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527304" y="216045"/>
            <a:ext cx="10515600" cy="754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400"/>
              <a:buNone/>
            </a:pPr>
            <a:r>
              <a:rPr lang="en-US" sz="3000"/>
              <a:t>OWASP Global Events</a:t>
            </a:r>
            <a:endParaRPr sz="3000"/>
          </a:p>
        </p:txBody>
      </p:sp>
      <p:sp>
        <p:nvSpPr>
          <p:cNvPr id="98" name="Google Shape;98;p3"/>
          <p:cNvSpPr txBox="1"/>
          <p:nvPr>
            <p:ph idx="1" type="body"/>
          </p:nvPr>
        </p:nvSpPr>
        <p:spPr>
          <a:xfrm>
            <a:off x="117086" y="970844"/>
            <a:ext cx="11248905" cy="5183067"/>
          </a:xfrm>
          <a:prstGeom prst="rect">
            <a:avLst/>
          </a:prstGeom>
          <a:noFill/>
          <a:ln>
            <a:noFill/>
          </a:ln>
        </p:spPr>
        <p:txBody>
          <a:bodyPr anchorCtr="0" anchor="t" bIns="45700" lIns="91425" spcFirstLastPara="1" rIns="91425" wrap="square" tIns="45700">
            <a:noAutofit/>
          </a:bodyPr>
          <a:lstStyle/>
          <a:p>
            <a:pPr indent="-285750" lvl="0" marL="742950" rtl="0" algn="l">
              <a:lnSpc>
                <a:spcPct val="100000"/>
              </a:lnSpc>
              <a:spcBef>
                <a:spcPts val="600"/>
              </a:spcBef>
              <a:spcAft>
                <a:spcPts val="0"/>
              </a:spcAft>
              <a:buSzPts val="1800"/>
              <a:buChar char="•"/>
            </a:pPr>
            <a:r>
              <a:rPr b="1" lang="en-US" sz="1500"/>
              <a:t>OWASP End of Summer Training September 13 - 14, 2022 (BST)</a:t>
            </a:r>
            <a:endParaRPr/>
          </a:p>
          <a:p>
            <a:pPr indent="0" lvl="1" marL="914400" rtl="0" algn="l">
              <a:lnSpc>
                <a:spcPct val="100000"/>
              </a:lnSpc>
              <a:spcBef>
                <a:spcPts val="600"/>
              </a:spcBef>
              <a:spcAft>
                <a:spcPts val="0"/>
              </a:spcAft>
              <a:buSzPts val="1800"/>
              <a:buNone/>
            </a:pPr>
            <a:r>
              <a:rPr lang="en-US" sz="1500"/>
              <a:t>Register now for some of the hottest training courses OWASP has to offer!</a:t>
            </a:r>
            <a:endParaRPr/>
          </a:p>
          <a:p>
            <a:pPr indent="-285750" lvl="0" marL="742950" rtl="0" algn="l">
              <a:lnSpc>
                <a:spcPct val="100000"/>
              </a:lnSpc>
              <a:spcBef>
                <a:spcPts val="600"/>
              </a:spcBef>
              <a:spcAft>
                <a:spcPts val="0"/>
              </a:spcAft>
              <a:buSzPts val="1800"/>
              <a:buChar char="•"/>
            </a:pPr>
            <a:r>
              <a:rPr b="1" lang="en-US" sz="1500"/>
              <a:t>OWASP September Webinar September 22-23, 2022, Eastern Daylight Time (EDT)</a:t>
            </a:r>
            <a:endParaRPr/>
          </a:p>
          <a:p>
            <a:pPr indent="0" lvl="1" marL="914400" rtl="0" algn="l">
              <a:lnSpc>
                <a:spcPct val="100000"/>
              </a:lnSpc>
              <a:spcBef>
                <a:spcPts val="600"/>
              </a:spcBef>
              <a:spcAft>
                <a:spcPts val="0"/>
              </a:spcAft>
              <a:buSzPts val="1800"/>
              <a:buNone/>
            </a:pPr>
            <a:r>
              <a:rPr lang="en-US" sz="1500"/>
              <a:t>Designed for the software developer, this 2-day webinar will further educate developers to write more secure code using the OWASP Top 10 as a guide. The webinar will include a mix of lectures, demonstrations, and labs. Join us for a fun, relaxed, virtual environment to level-up your skills. Registration closes September 20.</a:t>
            </a:r>
            <a:endParaRPr/>
          </a:p>
          <a:p>
            <a:pPr indent="-285750" lvl="0" marL="742950" rtl="0" algn="l">
              <a:lnSpc>
                <a:spcPct val="100000"/>
              </a:lnSpc>
              <a:spcBef>
                <a:spcPts val="600"/>
              </a:spcBef>
              <a:spcAft>
                <a:spcPts val="0"/>
              </a:spcAft>
              <a:buSzPts val="1800"/>
              <a:buChar char="•"/>
            </a:pPr>
            <a:r>
              <a:rPr b="1" lang="en-US" sz="1500"/>
              <a:t>OWASP October Webinar October 11-12, 2022, Australian Western Standard Time (AWST)</a:t>
            </a:r>
            <a:endParaRPr/>
          </a:p>
          <a:p>
            <a:pPr indent="0" lvl="1" marL="914400" rtl="0" algn="l">
              <a:lnSpc>
                <a:spcPct val="100000"/>
              </a:lnSpc>
              <a:spcBef>
                <a:spcPts val="600"/>
              </a:spcBef>
              <a:spcAft>
                <a:spcPts val="0"/>
              </a:spcAft>
              <a:buSzPts val="1800"/>
              <a:buNone/>
            </a:pPr>
            <a:r>
              <a:rPr lang="en-US" sz="1500"/>
              <a:t>Designed for the software developer, this 2-day webinar will further educate developers to write more secure code using the OWASP Top 10 as a guide. The webinar will include a mix of lectures, demonstrations, and labs. Join us for a fun, relaxed, virtual environment to level-up your skills. Registration closes October 7.</a:t>
            </a:r>
            <a:endParaRPr/>
          </a:p>
          <a:p>
            <a:pPr indent="-285750" lvl="0" marL="742950" rtl="0" algn="l">
              <a:lnSpc>
                <a:spcPct val="100000"/>
              </a:lnSpc>
              <a:spcBef>
                <a:spcPts val="600"/>
              </a:spcBef>
              <a:spcAft>
                <a:spcPts val="0"/>
              </a:spcAft>
              <a:buSzPts val="1800"/>
              <a:buChar char="•"/>
            </a:pPr>
            <a:r>
              <a:rPr b="1" lang="en-US" sz="1500"/>
              <a:t>OWASP 2022 Global AppSec San Francisco November 14-18, 2022, Pacific Standard Time (PST)</a:t>
            </a:r>
            <a:endParaRPr/>
          </a:p>
          <a:p>
            <a:pPr indent="0" lvl="1" marL="914400" rtl="0" algn="l">
              <a:lnSpc>
                <a:spcPct val="100000"/>
              </a:lnSpc>
              <a:spcBef>
                <a:spcPts val="600"/>
              </a:spcBef>
              <a:spcAft>
                <a:spcPts val="0"/>
              </a:spcAft>
              <a:buSzPts val="1800"/>
              <a:buNone/>
            </a:pPr>
            <a:r>
              <a:rPr lang="en-US" sz="1500"/>
              <a:t>Join us in-person in San Francisco for three days of training followed by two conference days with multiple tracks and an exhibit hall. Call for Papers and Call for Trainers are now open. Exhibitor opportunities are available.</a:t>
            </a:r>
            <a:endParaRPr/>
          </a:p>
          <a:p>
            <a:pPr indent="-285750" lvl="0" marL="742950" rtl="0" algn="l">
              <a:lnSpc>
                <a:spcPct val="100000"/>
              </a:lnSpc>
              <a:spcBef>
                <a:spcPts val="600"/>
              </a:spcBef>
              <a:spcAft>
                <a:spcPts val="0"/>
              </a:spcAft>
              <a:buSzPts val="1800"/>
              <a:buChar char="•"/>
            </a:pPr>
            <a:r>
              <a:rPr b="1" lang="en-US" sz="1500"/>
              <a:t>Happy Holidays Training December 12-13, 2022, Eastern Standard Time (EST)</a:t>
            </a:r>
            <a:endParaRPr/>
          </a:p>
          <a:p>
            <a:pPr indent="0" lvl="1" marL="914400" rtl="0" algn="l">
              <a:lnSpc>
                <a:spcPct val="100000"/>
              </a:lnSpc>
              <a:spcBef>
                <a:spcPts val="600"/>
              </a:spcBef>
              <a:spcAft>
                <a:spcPts val="0"/>
              </a:spcAft>
              <a:buSzPts val="1800"/>
              <a:buNone/>
            </a:pPr>
            <a:r>
              <a:rPr lang="en-US" sz="1500"/>
              <a:t>OWASP is pleased to bring you our Happy Holiday’s Training. Don’t miss this multi-day virtual developer training to retool and level-up. More details coming soon!</a:t>
            </a:r>
            <a:endParaRPr/>
          </a:p>
          <a:p>
            <a:pPr indent="-285750" lvl="0" marL="742950" rtl="0" algn="l">
              <a:lnSpc>
                <a:spcPct val="100000"/>
              </a:lnSpc>
              <a:spcBef>
                <a:spcPts val="600"/>
              </a:spcBef>
              <a:spcAft>
                <a:spcPts val="0"/>
              </a:spcAft>
              <a:buSzPts val="1800"/>
              <a:buChar char="•"/>
            </a:pPr>
            <a:r>
              <a:rPr b="1" lang="en-US" sz="1500"/>
              <a:t>OWASP Global AppSec Dublin 2023 </a:t>
            </a:r>
            <a:r>
              <a:rPr lang="en-US" sz="1500"/>
              <a:t>February 13-16, 2023</a:t>
            </a:r>
            <a:endParaRPr/>
          </a:p>
          <a:p>
            <a:pPr indent="0" lvl="1" marL="914400" rtl="0" algn="l">
              <a:lnSpc>
                <a:spcPct val="100000"/>
              </a:lnSpc>
              <a:spcBef>
                <a:spcPts val="600"/>
              </a:spcBef>
              <a:spcAft>
                <a:spcPts val="0"/>
              </a:spcAft>
              <a:buSzPts val="1800"/>
              <a:buNone/>
            </a:pPr>
            <a:r>
              <a:rPr lang="en-US" sz="1500"/>
              <a:t>Join us in-person in Dublin for two days of training followed by two conference days with multiple tracks.</a:t>
            </a:r>
            <a:endParaRPr/>
          </a:p>
          <a:p>
            <a:pPr indent="0" lvl="0" marL="457200" rtl="0" algn="l">
              <a:lnSpc>
                <a:spcPct val="100000"/>
              </a:lnSpc>
              <a:spcBef>
                <a:spcPts val="600"/>
              </a:spcBef>
              <a:spcAft>
                <a:spcPts val="0"/>
              </a:spcAft>
              <a:buSzPts val="1800"/>
              <a:buNone/>
            </a:pPr>
            <a:r>
              <a:t/>
            </a:r>
            <a:endParaRPr sz="1500"/>
          </a:p>
          <a:p>
            <a:pPr indent="0" lvl="0" marL="457200" rtl="0" algn="l">
              <a:lnSpc>
                <a:spcPct val="100000"/>
              </a:lnSpc>
              <a:spcBef>
                <a:spcPts val="600"/>
              </a:spcBef>
              <a:spcAft>
                <a:spcPts val="0"/>
              </a:spcAft>
              <a:buSzPts val="1800"/>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554736" y="261771"/>
            <a:ext cx="10515600" cy="854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200"/>
              </a:spcBef>
              <a:spcAft>
                <a:spcPts val="600"/>
              </a:spcAft>
              <a:buClr>
                <a:schemeClr val="dk1"/>
              </a:buClr>
              <a:buSzPts val="1100"/>
              <a:buFont typeface="Arial"/>
              <a:buNone/>
            </a:pPr>
            <a:br>
              <a:rPr lang="en-US" sz="3000"/>
            </a:br>
            <a:r>
              <a:rPr lang="en-US" sz="3000"/>
              <a:t>OWASP AppSec Day(s) Events</a:t>
            </a:r>
            <a:endParaRPr sz="3000"/>
          </a:p>
        </p:txBody>
      </p:sp>
      <p:sp>
        <p:nvSpPr>
          <p:cNvPr id="104" name="Google Shape;104;p4"/>
          <p:cNvSpPr txBox="1"/>
          <p:nvPr>
            <p:ph idx="1" type="body"/>
          </p:nvPr>
        </p:nvSpPr>
        <p:spPr>
          <a:xfrm>
            <a:off x="399288" y="951578"/>
            <a:ext cx="10515600" cy="5110893"/>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OWASP 2022 LASCON October 25-28, 2022</a:t>
            </a:r>
            <a:endParaRPr/>
          </a:p>
          <a:p>
            <a:pPr indent="-342900" lvl="0" marL="4572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OWASP 2023 SnowFROC -Postponed to March 2023</a:t>
            </a:r>
            <a:endParaRPr/>
          </a:p>
          <a:p>
            <a:pPr indent="-342900" lvl="0" marL="4572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OWASP 2023 BASC April 1, 2023</a:t>
            </a:r>
            <a:endParaRPr/>
          </a:p>
          <a:p>
            <a:pPr indent="-342900" lvl="0" marL="4572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AppSec Days Pacific Northwest June 10, 2023</a:t>
            </a:r>
            <a:endParaRPr/>
          </a:p>
          <a:p>
            <a:pPr indent="0" lvl="0" marL="114300" rtl="0" algn="l">
              <a:lnSpc>
                <a:spcPct val="90000"/>
              </a:lnSpc>
              <a:spcBef>
                <a:spcPts val="1000"/>
              </a:spcBef>
              <a:spcAft>
                <a:spcPts val="0"/>
              </a:spcAft>
              <a:buSzPts val="1800"/>
              <a:buNone/>
            </a:pPr>
            <a:r>
              <a:t/>
            </a:r>
            <a:endParaRPr b="1" sz="1800">
              <a:latin typeface="Arial"/>
              <a:ea typeface="Arial"/>
              <a:cs typeface="Arial"/>
              <a:sym typeface="Arial"/>
            </a:endParaRPr>
          </a:p>
          <a:p>
            <a:pPr indent="0" lvl="0" marL="114300" rtl="0" algn="l">
              <a:lnSpc>
                <a:spcPct val="90000"/>
              </a:lnSpc>
              <a:spcBef>
                <a:spcPts val="1000"/>
              </a:spcBef>
              <a:spcAft>
                <a:spcPts val="0"/>
              </a:spcAft>
              <a:buSzPts val="1800"/>
              <a:buNone/>
            </a:pPr>
            <a:r>
              <a:rPr b="1" lang="en-US" sz="3000">
                <a:latin typeface="Arial"/>
                <a:ea typeface="Arial"/>
                <a:cs typeface="Arial"/>
                <a:sym typeface="Arial"/>
              </a:rPr>
              <a:t>OWASP Foundation Partnership </a:t>
            </a:r>
            <a:endParaRPr/>
          </a:p>
          <a:p>
            <a:pPr indent="-342900" lvl="0" marL="4572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DevOps India Summit 2022 - August 28, 2022, India</a:t>
            </a:r>
            <a:endParaRPr/>
          </a:p>
          <a:p>
            <a:pPr indent="-342900" lvl="0" marL="4572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Sikkerhets Festivalen 2022 - August 29, 2022 - August 31, 2022, Norway</a:t>
            </a:r>
            <a:endParaRPr/>
          </a:p>
          <a:p>
            <a:pPr indent="-342900" lvl="0" marL="4572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sec4dev Conference &amp; Bootcamp - September 6, 2022 - September 9, 2022, Vienna, Austria 20% Discount Code - SECURITYNOWMORETHANEVER</a:t>
            </a:r>
            <a:endParaRPr/>
          </a:p>
          <a:p>
            <a:pPr indent="0" lvl="0" marL="114300" rtl="0" algn="l">
              <a:lnSpc>
                <a:spcPct val="90000"/>
              </a:lnSpc>
              <a:spcBef>
                <a:spcPts val="1000"/>
              </a:spcBef>
              <a:spcAft>
                <a:spcPts val="0"/>
              </a:spcAft>
              <a:buSzPts val="1800"/>
              <a:buNone/>
            </a:pPr>
            <a:r>
              <a:t/>
            </a:r>
            <a:endParaRPr b="1" sz="1800">
              <a:latin typeface="Arial"/>
              <a:ea typeface="Arial"/>
              <a:cs typeface="Arial"/>
              <a:sym typeface="Arial"/>
            </a:endParaRPr>
          </a:p>
          <a:p>
            <a:pPr indent="0" lvl="0" marL="114300" rtl="0" algn="ctr">
              <a:lnSpc>
                <a:spcPct val="90000"/>
              </a:lnSpc>
              <a:spcBef>
                <a:spcPts val="1000"/>
              </a:spcBef>
              <a:spcAft>
                <a:spcPts val="0"/>
              </a:spcAft>
              <a:buSzPts val="1800"/>
              <a:buNone/>
            </a:pPr>
            <a:r>
              <a:rPr b="1" lang="en-US" sz="1800">
                <a:latin typeface="Arial"/>
                <a:ea typeface="Arial"/>
                <a:cs typeface="Arial"/>
                <a:sym typeface="Arial"/>
              </a:rPr>
              <a:t>Visit the OWASP website for new events that are continually being added. </a:t>
            </a:r>
            <a:endParaRPr/>
          </a:p>
          <a:p>
            <a:pPr indent="0" lvl="0" marL="114300" rtl="0" algn="ctr">
              <a:lnSpc>
                <a:spcPct val="90000"/>
              </a:lnSpc>
              <a:spcBef>
                <a:spcPts val="1000"/>
              </a:spcBef>
              <a:spcAft>
                <a:spcPts val="0"/>
              </a:spcAft>
              <a:buSzPts val="1800"/>
              <a:buNone/>
            </a:pPr>
            <a:r>
              <a:rPr b="1" lang="en-US" sz="1800">
                <a:latin typeface="Arial"/>
                <a:ea typeface="Arial"/>
                <a:cs typeface="Arial"/>
                <a:sym typeface="Arial"/>
              </a:rPr>
              <a:t>https://owasp.org/events/</a:t>
            </a:r>
            <a:endParaRPr/>
          </a:p>
          <a:p>
            <a:pPr indent="-228600" lvl="0" marL="45720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0" lvl="0" marL="114300" rtl="0" algn="l">
              <a:lnSpc>
                <a:spcPct val="90000"/>
              </a:lnSpc>
              <a:spcBef>
                <a:spcPts val="100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359664" y="237744"/>
            <a:ext cx="11472672" cy="68640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3000"/>
              <a:t>Other Announcements</a:t>
            </a:r>
            <a:endParaRPr sz="3000"/>
          </a:p>
        </p:txBody>
      </p:sp>
      <p:sp>
        <p:nvSpPr>
          <p:cNvPr id="110" name="Google Shape;110;p5"/>
          <p:cNvSpPr txBox="1"/>
          <p:nvPr>
            <p:ph idx="1" type="body"/>
          </p:nvPr>
        </p:nvSpPr>
        <p:spPr>
          <a:xfrm>
            <a:off x="472440" y="1253331"/>
            <a:ext cx="11039856"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Font typeface="Noto Sans Symbols"/>
              <a:buChar char="⮚"/>
            </a:pPr>
            <a:r>
              <a:rPr lang="en-US" sz="1800">
                <a:latin typeface="Arial"/>
                <a:ea typeface="Arial"/>
                <a:cs typeface="Arial"/>
                <a:sym typeface="Arial"/>
              </a:rPr>
              <a:t>Global OWASP Board Elections for more information visit: </a:t>
            </a:r>
            <a:r>
              <a:rPr lang="en-US" sz="1800" u="sng">
                <a:solidFill>
                  <a:schemeClr val="hlink"/>
                </a:solidFill>
                <a:latin typeface="Arial"/>
                <a:ea typeface="Arial"/>
                <a:cs typeface="Arial"/>
                <a:sym typeface="Arial"/>
                <a:hlinkClick r:id="rId3"/>
              </a:rPr>
              <a:t>https://owasp.org/www-board/elections/</a:t>
            </a:r>
            <a:endParaRPr sz="1800">
              <a:latin typeface="Arial"/>
              <a:ea typeface="Arial"/>
              <a:cs typeface="Arial"/>
              <a:sym typeface="Arial"/>
            </a:endParaRPr>
          </a:p>
          <a:p>
            <a:pPr indent="-228600" lvl="0" marL="457200" rtl="0" algn="l">
              <a:lnSpc>
                <a:spcPct val="90000"/>
              </a:lnSpc>
              <a:spcBef>
                <a:spcPts val="1000"/>
              </a:spcBef>
              <a:spcAft>
                <a:spcPts val="0"/>
              </a:spcAft>
              <a:buClr>
                <a:schemeClr val="dk1"/>
              </a:buClr>
              <a:buSzPts val="1800"/>
              <a:buFont typeface="Noto Sans Symbols"/>
              <a:buNone/>
            </a:pPr>
            <a:r>
              <a:t/>
            </a:r>
            <a:endParaRPr sz="1800">
              <a:latin typeface="Arial"/>
              <a:ea typeface="Arial"/>
              <a:cs typeface="Arial"/>
              <a:sym typeface="Arial"/>
            </a:endParaRPr>
          </a:p>
          <a:p>
            <a:pPr indent="-342900" lvl="0" marL="457200" rtl="0" algn="l">
              <a:lnSpc>
                <a:spcPct val="90000"/>
              </a:lnSpc>
              <a:spcBef>
                <a:spcPts val="1000"/>
              </a:spcBef>
              <a:spcAft>
                <a:spcPts val="0"/>
              </a:spcAft>
              <a:buClr>
                <a:schemeClr val="dk1"/>
              </a:buClr>
              <a:buSzPts val="1800"/>
              <a:buFont typeface="Noto Sans Symbols"/>
              <a:buChar char="⮚"/>
            </a:pPr>
            <a:r>
              <a:rPr lang="en-US" sz="1800">
                <a:latin typeface="Arial"/>
                <a:ea typeface="Arial"/>
                <a:cs typeface="Arial"/>
                <a:sym typeface="Arial"/>
              </a:rPr>
              <a:t>OWASP 2022 WASPY Awards: </a:t>
            </a:r>
            <a:r>
              <a:rPr lang="en-US" sz="1800" u="sng">
                <a:solidFill>
                  <a:schemeClr val="hlink"/>
                </a:solidFill>
                <a:latin typeface="Arial"/>
                <a:ea typeface="Arial"/>
                <a:cs typeface="Arial"/>
                <a:sym typeface="Arial"/>
                <a:hlinkClick r:id="rId4"/>
              </a:rPr>
              <a:t>https://owasp.org/awards/</a:t>
            </a:r>
            <a:endParaRPr sz="1800">
              <a:latin typeface="Arial"/>
              <a:ea typeface="Arial"/>
              <a:cs typeface="Arial"/>
              <a:sym typeface="Arial"/>
            </a:endParaRPr>
          </a:p>
          <a:p>
            <a:pPr indent="-228600" lvl="0" marL="457200" rtl="0" algn="l">
              <a:lnSpc>
                <a:spcPct val="90000"/>
              </a:lnSpc>
              <a:spcBef>
                <a:spcPts val="1000"/>
              </a:spcBef>
              <a:spcAft>
                <a:spcPts val="0"/>
              </a:spcAft>
              <a:buClr>
                <a:schemeClr val="dk1"/>
              </a:buClr>
              <a:buSzPts val="1800"/>
              <a:buFont typeface="Noto Sans Symbols"/>
              <a:buNone/>
            </a:pPr>
            <a:r>
              <a:t/>
            </a:r>
            <a:endParaRPr sz="1800">
              <a:latin typeface="Arial"/>
              <a:ea typeface="Arial"/>
              <a:cs typeface="Arial"/>
              <a:sym typeface="Arial"/>
            </a:endParaRPr>
          </a:p>
          <a:p>
            <a:pPr indent="-342900" lvl="0" marL="457200" rtl="0" algn="l">
              <a:lnSpc>
                <a:spcPct val="90000"/>
              </a:lnSpc>
              <a:spcBef>
                <a:spcPts val="1000"/>
              </a:spcBef>
              <a:spcAft>
                <a:spcPts val="0"/>
              </a:spcAft>
              <a:buClr>
                <a:schemeClr val="dk1"/>
              </a:buClr>
              <a:buSzPts val="1800"/>
              <a:buFont typeface="Noto Sans Symbols"/>
              <a:buChar char="⮚"/>
            </a:pPr>
            <a:r>
              <a:rPr lang="en-US" sz="1800">
                <a:latin typeface="Arial"/>
                <a:ea typeface="Arial"/>
                <a:cs typeface="Arial"/>
                <a:sym typeface="Arial"/>
              </a:rPr>
              <a:t>Also visit the OWASP News for up coming announcements. </a:t>
            </a:r>
            <a:r>
              <a:rPr lang="en-US" sz="1800" u="sng">
                <a:solidFill>
                  <a:schemeClr val="hlink"/>
                </a:solidFill>
                <a:latin typeface="Arial"/>
                <a:ea typeface="Arial"/>
                <a:cs typeface="Arial"/>
                <a:sym typeface="Arial"/>
                <a:hlinkClick r:id="rId5"/>
              </a:rPr>
              <a:t>https://owasp.org/news/</a:t>
            </a:r>
            <a:endParaRPr sz="18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Lisa Jones</dc:creator>
</cp:coreProperties>
</file>