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rs.gov/charities-non-profits/charitable-organization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wasp.org/chapters/statu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wasp.org/www-community/initiatives/gsoc/gsoc2020" TargetMode="External"/><Relationship Id="rId3" Type="http://schemas.openxmlformats.org/officeDocument/2006/relationships/hyperlink" Target="https://owasp.org/committe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wasp.org/www-staff/budget/2020-modelz"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3a1d7001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a3a1d70019_5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3f88d24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3f88d24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Check out OWASP Global and Regional Events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3a1d70019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OWASP </a:t>
            </a:r>
            <a:r>
              <a:rPr lang="en-US"/>
              <a:t>Foundation</a:t>
            </a:r>
            <a:r>
              <a:rPr lang="en-US"/>
              <a:t> is a </a:t>
            </a:r>
            <a:r>
              <a:rPr lang="en-US" u="sng">
                <a:solidFill>
                  <a:schemeClr val="hlink"/>
                </a:solidFill>
                <a:hlinkClick r:id="rId2"/>
              </a:rPr>
              <a:t>501 c 3 </a:t>
            </a:r>
            <a:r>
              <a:rPr lang="en-US"/>
              <a:t> nonprofit that was  incorporated in the United States by Mark Curphey, September 9, 2001 and the Foundation was established in 2004.  In 2011</a:t>
            </a:r>
            <a:r>
              <a:rPr lang="en-US" sz="1050">
                <a:solidFill>
                  <a:srgbClr val="202122"/>
                </a:solidFill>
                <a:highlight>
                  <a:srgbClr val="FFFFFF"/>
                </a:highlight>
              </a:rPr>
              <a:t>, OWASP is also registered as a non-profit organization in Belgium under the name of OWASP Europe VZW.  </a:t>
            </a:r>
            <a:endParaRPr baseline="30000" sz="1400">
              <a:solidFill>
                <a:srgbClr val="0B0080"/>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new OWASP Website was launched on </a:t>
            </a:r>
            <a:r>
              <a:rPr lang="en-US"/>
              <a:t>January</a:t>
            </a:r>
            <a:r>
              <a:rPr lang="en-US"/>
              <a:t> 16, 2020 it is built on GitHub </a:t>
            </a:r>
            <a:r>
              <a:rPr lang="en-US"/>
              <a:t>platform</a:t>
            </a:r>
            <a:r>
              <a:rPr lang="en-US"/>
              <a:t>.</a:t>
            </a:r>
            <a:endParaRPr/>
          </a:p>
        </p:txBody>
      </p:sp>
      <p:sp>
        <p:nvSpPr>
          <p:cNvPr id="76" name="Google Shape;76;ga3a1d70019_5_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3a1d70019_5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3a1d70019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Current as of Oct 15, 2020 &gt; this information can be found on the Chapter page &gt; Important Links (right side) &gt; OWASP Meetu</a:t>
            </a:r>
            <a:r>
              <a:rPr lang="en-US"/>
              <a:t>p</a:t>
            </a:r>
            <a:endParaRPr/>
          </a:p>
          <a:p>
            <a:pPr indent="0" lvl="0" marL="0" rtl="0" algn="l">
              <a:spcBef>
                <a:spcPts val="0"/>
              </a:spcBef>
              <a:spcAft>
                <a:spcPts val="0"/>
              </a:spcAft>
              <a:buNone/>
            </a:pPr>
            <a:r>
              <a:rPr lang="en-US"/>
              <a:t>If you do not see your chapter listed on the OWASP Local Chapter page, under important link click on </a:t>
            </a:r>
            <a:r>
              <a:rPr lang="en-US" u="sng">
                <a:solidFill>
                  <a:schemeClr val="hlink"/>
                </a:solidFill>
                <a:hlinkClick r:id="rId2"/>
              </a:rPr>
              <a:t>Chapter Status</a:t>
            </a:r>
            <a:r>
              <a:rPr lang="en-US"/>
              <a:t>.  These are the chapter pages that need attention.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3a1d70019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All leaders and community are accessible through various </a:t>
            </a:r>
            <a:r>
              <a:rPr lang="en-US"/>
              <a:t>platforms ie.</a:t>
            </a:r>
            <a:r>
              <a:rPr lang="en-US"/>
              <a:t> social media, owasp.org website, slack, Meetup and once COVID has past in person Global AppSec Conferences.</a:t>
            </a:r>
            <a:endParaRPr/>
          </a:p>
          <a:p>
            <a:pPr indent="-298450" lvl="0" marL="457200" rtl="0" algn="l">
              <a:spcBef>
                <a:spcPts val="0"/>
              </a:spcBef>
              <a:spcAft>
                <a:spcPts val="0"/>
              </a:spcAft>
              <a:buSzPts val="1100"/>
              <a:buChar char="●"/>
            </a:pPr>
            <a:r>
              <a:rPr lang="en-US"/>
              <a:t>Virtual AppSec Days Summer of Security - June, July and August the Foundation hosted </a:t>
            </a:r>
            <a:r>
              <a:rPr lang="en-US"/>
              <a:t>its</a:t>
            </a:r>
            <a:r>
              <a:rPr lang="en-US"/>
              <a:t> first </a:t>
            </a:r>
            <a:r>
              <a:rPr lang="en-US"/>
              <a:t>online</a:t>
            </a:r>
            <a:r>
              <a:rPr lang="en-US"/>
              <a:t> virtual training sessions. </a:t>
            </a:r>
            <a:endParaRPr/>
          </a:p>
          <a:p>
            <a:pPr indent="-298450" lvl="0" marL="457200" rtl="0" algn="l">
              <a:spcBef>
                <a:spcPts val="0"/>
              </a:spcBef>
              <a:spcAft>
                <a:spcPts val="0"/>
              </a:spcAft>
              <a:buSzPts val="1100"/>
              <a:buChar char="●"/>
            </a:pPr>
            <a:r>
              <a:rPr lang="en-US"/>
              <a:t>WIA offers mentoring </a:t>
            </a:r>
            <a:endParaRPr/>
          </a:p>
          <a:p>
            <a:pPr indent="-298450" lvl="0" marL="457200" rtl="0" algn="l">
              <a:spcBef>
                <a:spcPts val="0"/>
              </a:spcBef>
              <a:spcAft>
                <a:spcPts val="0"/>
              </a:spcAft>
              <a:buSzPts val="1100"/>
              <a:buChar char="●"/>
            </a:pPr>
            <a:r>
              <a:rPr lang="en-US"/>
              <a:t>OWASP is also involved with </a:t>
            </a:r>
            <a:r>
              <a:rPr lang="en-US" u="sng">
                <a:solidFill>
                  <a:schemeClr val="hlink"/>
                </a:solidFill>
                <a:hlinkClick r:id="rId2"/>
              </a:rPr>
              <a:t>Google Summer of Code </a:t>
            </a:r>
            <a:endParaRPr/>
          </a:p>
          <a:p>
            <a:pPr indent="-298450" lvl="0" marL="457200" rtl="0" algn="l">
              <a:spcBef>
                <a:spcPts val="0"/>
              </a:spcBef>
              <a:spcAft>
                <a:spcPts val="0"/>
              </a:spcAft>
              <a:buSzPts val="1100"/>
              <a:buChar char="●"/>
            </a:pPr>
            <a:r>
              <a:rPr lang="en-US"/>
              <a:t>OWASP</a:t>
            </a:r>
            <a:r>
              <a:rPr lang="en-US" u="sng">
                <a:solidFill>
                  <a:schemeClr val="hlink"/>
                </a:solidFill>
                <a:hlinkClick r:id="rId3"/>
              </a:rPr>
              <a:t> Committees</a:t>
            </a:r>
            <a:r>
              <a:rPr lang="en-US"/>
              <a:t> - currently 6  and Global AppSec Program Teams</a:t>
            </a:r>
            <a:endParaRPr/>
          </a:p>
          <a:p>
            <a:pPr indent="-298450" lvl="0" marL="457200" rtl="0" algn="l">
              <a:spcBef>
                <a:spcPts val="0"/>
              </a:spcBef>
              <a:spcAft>
                <a:spcPts val="0"/>
              </a:spcAft>
              <a:buSzPts val="1100"/>
              <a:buChar char="●"/>
            </a:pPr>
            <a:r>
              <a:rPr lang="en-US"/>
              <a:t>Discounts on industry conferences - BlackHat, DefCon, OWASP Global AppSec Conferences, Secure Flag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found on the Membership page of the website.  The Membership page is located on the “About” drop down menu.</a:t>
            </a:r>
            <a:endParaRPr/>
          </a:p>
        </p:txBody>
      </p:sp>
      <p:sp>
        <p:nvSpPr>
          <p:cNvPr id="89" name="Google Shape;89;ga3a1d70019_5_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3a1d70019_5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3a1d70019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About OWASP drop menu contains a list of important subject matter: </a:t>
            </a:r>
            <a:endParaRPr/>
          </a:p>
          <a:p>
            <a:pPr indent="0" lvl="0" marL="0" rtl="0" algn="l">
              <a:spcBef>
                <a:spcPts val="0"/>
              </a:spcBef>
              <a:spcAft>
                <a:spcPts val="0"/>
              </a:spcAft>
              <a:buNone/>
            </a:pPr>
            <a:r>
              <a:rPr lang="en-US"/>
              <a:t>Board &amp; Staff </a:t>
            </a:r>
            <a:endParaRPr/>
          </a:p>
          <a:p>
            <a:pPr indent="0" lvl="0" marL="0" rtl="0" algn="l">
              <a:spcBef>
                <a:spcPts val="0"/>
              </a:spcBef>
              <a:spcAft>
                <a:spcPts val="0"/>
              </a:spcAft>
              <a:buNone/>
            </a:pPr>
            <a:r>
              <a:rPr lang="en-US"/>
              <a:t>Careers</a:t>
            </a:r>
            <a:endParaRPr/>
          </a:p>
          <a:p>
            <a:pPr indent="0" lvl="0" marL="0" rtl="0" algn="l">
              <a:spcBef>
                <a:spcPts val="0"/>
              </a:spcBef>
              <a:spcAft>
                <a:spcPts val="0"/>
              </a:spcAft>
              <a:buNone/>
            </a:pPr>
            <a:r>
              <a:rPr lang="en-US"/>
              <a:t>Committees</a:t>
            </a:r>
            <a:endParaRPr/>
          </a:p>
          <a:p>
            <a:pPr indent="0" lvl="0" marL="0" rtl="0" algn="l">
              <a:spcBef>
                <a:spcPts val="0"/>
              </a:spcBef>
              <a:spcAft>
                <a:spcPts val="0"/>
              </a:spcAft>
              <a:buNone/>
            </a:pPr>
            <a:r>
              <a:rPr lang="en-US"/>
              <a:t>Contact Us</a:t>
            </a:r>
            <a:endParaRPr/>
          </a:p>
          <a:p>
            <a:pPr indent="0" lvl="0" marL="0" rtl="0" algn="l">
              <a:spcBef>
                <a:spcPts val="0"/>
              </a:spcBef>
              <a:spcAft>
                <a:spcPts val="0"/>
              </a:spcAft>
              <a:buNone/>
            </a:pPr>
            <a:r>
              <a:rPr lang="en-US"/>
              <a:t>Contributed Content</a:t>
            </a:r>
            <a:endParaRPr/>
          </a:p>
          <a:p>
            <a:pPr indent="0" lvl="0" marL="0" rtl="0" algn="l">
              <a:spcBef>
                <a:spcPts val="0"/>
              </a:spcBef>
              <a:spcAft>
                <a:spcPts val="0"/>
              </a:spcAft>
              <a:buNone/>
            </a:pPr>
            <a:r>
              <a:rPr lang="en-US"/>
              <a:t>Donate</a:t>
            </a:r>
            <a:endParaRPr/>
          </a:p>
          <a:p>
            <a:pPr indent="0" lvl="0" marL="0" rtl="0" algn="l">
              <a:spcBef>
                <a:spcPts val="0"/>
              </a:spcBef>
              <a:spcAft>
                <a:spcPts val="0"/>
              </a:spcAft>
              <a:buNone/>
            </a:pPr>
            <a:r>
              <a:rPr lang="en-US"/>
              <a:t>Finance</a:t>
            </a:r>
            <a:endParaRPr/>
          </a:p>
          <a:p>
            <a:pPr indent="0" lvl="0" marL="0" rtl="0" algn="l">
              <a:spcBef>
                <a:spcPts val="0"/>
              </a:spcBef>
              <a:spcAft>
                <a:spcPts val="0"/>
              </a:spcAft>
              <a:buNone/>
            </a:pPr>
            <a:r>
              <a:rPr lang="en-US"/>
              <a:t>Global Board</a:t>
            </a:r>
            <a:endParaRPr/>
          </a:p>
          <a:p>
            <a:pPr indent="0" lvl="0" marL="0" rtl="0" algn="l">
              <a:spcBef>
                <a:spcPts val="0"/>
              </a:spcBef>
              <a:spcAft>
                <a:spcPts val="0"/>
              </a:spcAft>
              <a:buNone/>
            </a:pPr>
            <a:r>
              <a:rPr lang="en-US"/>
              <a:t>Governance</a:t>
            </a:r>
            <a:endParaRPr/>
          </a:p>
          <a:p>
            <a:pPr indent="0" lvl="0" marL="0" rtl="0" algn="l">
              <a:spcBef>
                <a:spcPts val="0"/>
              </a:spcBef>
              <a:spcAft>
                <a:spcPts val="0"/>
              </a:spcAft>
              <a:buNone/>
            </a:pPr>
            <a:r>
              <a:rPr lang="en-US"/>
              <a:t>Membership</a:t>
            </a:r>
            <a:endParaRPr/>
          </a:p>
          <a:p>
            <a:pPr indent="0" lvl="0" marL="0" rtl="0" algn="l">
              <a:spcBef>
                <a:spcPts val="0"/>
              </a:spcBef>
              <a:spcAft>
                <a:spcPts val="0"/>
              </a:spcAft>
              <a:buNone/>
            </a:pPr>
            <a:r>
              <a:rPr lang="en-US"/>
              <a:t>Opinions &amp; News</a:t>
            </a:r>
            <a:endParaRPr/>
          </a:p>
          <a:p>
            <a:pPr indent="0" lvl="0" marL="0" rtl="0" algn="l">
              <a:spcBef>
                <a:spcPts val="0"/>
              </a:spcBef>
              <a:spcAft>
                <a:spcPts val="0"/>
              </a:spcAft>
              <a:buNone/>
            </a:pPr>
            <a:r>
              <a:rPr lang="en-US"/>
              <a:t>Policies &amp; Procedures</a:t>
            </a:r>
            <a:endParaRPr/>
          </a:p>
          <a:p>
            <a:pPr indent="0" lvl="0" marL="0" rtl="0" algn="l">
              <a:spcBef>
                <a:spcPts val="0"/>
              </a:spcBef>
              <a:spcAft>
                <a:spcPts val="0"/>
              </a:spcAft>
              <a:buNone/>
            </a:pPr>
            <a:r>
              <a:rPr lang="en-US"/>
              <a:t>Staff Projects</a:t>
            </a:r>
            <a:endParaRPr/>
          </a:p>
          <a:p>
            <a:pPr indent="0" lvl="0" marL="0" rtl="0" algn="l">
              <a:spcBef>
                <a:spcPts val="0"/>
              </a:spcBef>
              <a:spcAft>
                <a:spcPts val="0"/>
              </a:spcAft>
              <a:buNone/>
            </a:pPr>
            <a:r>
              <a:rPr lang="en-US"/>
              <a:t>Supporters</a:t>
            </a:r>
            <a:endParaRPr/>
          </a:p>
          <a:p>
            <a:pPr indent="0" lvl="0" marL="0" rtl="0" algn="l">
              <a:spcBef>
                <a:spcPts val="0"/>
              </a:spcBef>
              <a:spcAft>
                <a:spcPts val="0"/>
              </a:spcAft>
              <a:buNone/>
            </a:pPr>
            <a:r>
              <a:rPr lang="en-US"/>
              <a:t>Video</a:t>
            </a:r>
            <a:endParaRPr/>
          </a:p>
          <a:p>
            <a:pPr indent="0" lvl="0" marL="0" rtl="0" algn="l">
              <a:spcBef>
                <a:spcPts val="0"/>
              </a:spcBef>
              <a:spcAft>
                <a:spcPts val="0"/>
              </a:spcAft>
              <a:buNone/>
            </a:pPr>
            <a:r>
              <a:rPr lang="en-US"/>
              <a:t>Get the OWASP Connector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3a1d70019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Policies and Procedures can be found on the “About” drop down menu.  All of the information contain</a:t>
            </a:r>
            <a:r>
              <a:rPr lang="en-US"/>
              <a:t>ed on this page applies to the community at large.  We are currently going through a review of all policies and procedures.  Most have been reviewed updated and voted on. The DRAFT WIP are the ones remaining that in the process and should be completed sho </a:t>
            </a:r>
            <a:endParaRPr/>
          </a:p>
          <a:p>
            <a:pPr indent="0" lvl="0" marL="0" rtl="0" algn="l">
              <a:spcBef>
                <a:spcPts val="0"/>
              </a:spcBef>
              <a:spcAft>
                <a:spcPts val="0"/>
              </a:spcAft>
              <a:buNone/>
            </a:pPr>
            <a:r>
              <a:rPr lang="en-US"/>
              <a:t>These slides can be found on this webpage &gt; Branding</a:t>
            </a:r>
            <a:endParaRPr/>
          </a:p>
        </p:txBody>
      </p:sp>
      <p:sp>
        <p:nvSpPr>
          <p:cNvPr id="107" name="Google Shape;107;ga3a1d70019_5_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3a1d70019_5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3a1d70019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Membership can be found on the “About” drop down Menu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Membership is a revenue stream that helps keep the Foundation and the OWASP mission going.  During these difficult economic times every penny helps.  </a:t>
            </a:r>
            <a:endParaRPr/>
          </a:p>
          <a:p>
            <a:pPr indent="0" lvl="0" marL="0" rtl="0" algn="l">
              <a:spcBef>
                <a:spcPts val="0"/>
              </a:spcBef>
              <a:spcAft>
                <a:spcPts val="0"/>
              </a:spcAft>
              <a:buNone/>
            </a:pPr>
            <a:r>
              <a:rPr lang="en-US"/>
              <a:t>Finance</a:t>
            </a:r>
            <a:endParaRPr/>
          </a:p>
          <a:p>
            <a:pPr indent="0" lvl="0" marL="0" rtl="0" algn="l">
              <a:spcBef>
                <a:spcPts val="0"/>
              </a:spcBef>
              <a:spcAft>
                <a:spcPts val="0"/>
              </a:spcAft>
              <a:buNone/>
            </a:pPr>
            <a:r>
              <a:rPr lang="en-US"/>
              <a:t>Annual Budget&gt; </a:t>
            </a:r>
            <a:r>
              <a:rPr lang="en-US" u="sng">
                <a:solidFill>
                  <a:schemeClr val="hlink"/>
                </a:solidFill>
                <a:hlinkClick r:id="rId2"/>
              </a:rPr>
              <a:t>2020 COVID Response Budget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99af9c26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99af9c2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99af9c26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99af9c2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Contact Us and </a:t>
            </a:r>
            <a:r>
              <a:rPr lang="en-US"/>
              <a:t>Committee can be found on the “About” drop down menu.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84142" y="788961"/>
            <a:ext cx="10223715" cy="228123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2"/>
          <p:cNvSpPr txBox="1"/>
          <p:nvPr>
            <p:ph idx="1" type="subTitle"/>
          </p:nvPr>
        </p:nvSpPr>
        <p:spPr>
          <a:xfrm>
            <a:off x="984142" y="3429000"/>
            <a:ext cx="10223715" cy="1362075"/>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 name="Google Shape;12;p2"/>
          <p:cNvSpPr/>
          <p:nvPr/>
        </p:nvSpPr>
        <p:spPr>
          <a:xfrm>
            <a:off x="0" y="5653475"/>
            <a:ext cx="12192000" cy="122880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 name="Google Shape;13;p2"/>
          <p:cNvPicPr preferRelativeResize="0"/>
          <p:nvPr/>
        </p:nvPicPr>
        <p:blipFill rotWithShape="1">
          <a:blip r:embed="rId2">
            <a:alphaModFix/>
          </a:blip>
          <a:srcRect b="0" l="0" r="0" t="0"/>
          <a:stretch/>
        </p:blipFill>
        <p:spPr>
          <a:xfrm>
            <a:off x="480447" y="6015174"/>
            <a:ext cx="1649665" cy="505353"/>
          </a:xfrm>
          <a:prstGeom prst="rect">
            <a:avLst/>
          </a:prstGeom>
          <a:noFill/>
          <a:ln>
            <a:noFill/>
          </a:ln>
        </p:spPr>
      </p:pic>
      <p:sp>
        <p:nvSpPr>
          <p:cNvPr id="14" name="Google Shape;14;p2"/>
          <p:cNvSpPr txBox="1"/>
          <p:nvPr/>
        </p:nvSpPr>
        <p:spPr>
          <a:xfrm>
            <a:off x="8009467" y="6037018"/>
            <a:ext cx="3894666"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rgbClr val="FFFFFF"/>
                </a:solidFill>
              </a:rPr>
              <a:t> </a:t>
            </a:r>
            <a:r>
              <a:rPr b="1" lang="en-US" sz="1800">
                <a:solidFill>
                  <a:srgbClr val="FFFFFF"/>
                </a:solidFill>
              </a:rPr>
              <a:t>OWASP® Foundation</a:t>
            </a:r>
            <a:endParaRPr b="1" sz="1800">
              <a:solidFill>
                <a:srgbClr val="FFFFFF"/>
              </a:solidFill>
            </a:endParaRPr>
          </a:p>
        </p:txBody>
      </p:sp>
      <p:sp>
        <p:nvSpPr>
          <p:cNvPr id="15" name="Google Shape;15;p2"/>
          <p:cNvSpPr txBox="1"/>
          <p:nvPr/>
        </p:nvSpPr>
        <p:spPr>
          <a:xfrm>
            <a:off x="1997035" y="5938968"/>
            <a:ext cx="966900" cy="620100"/>
          </a:xfrm>
          <a:prstGeom prst="rect">
            <a:avLst/>
          </a:prstGeom>
          <a:noFill/>
          <a:ln>
            <a:noFill/>
          </a:ln>
        </p:spPr>
        <p:txBody>
          <a:bodyPr anchorCtr="0" anchor="t" bIns="45700" lIns="91425" spcFirstLastPara="1" rIns="91425" wrap="square" tIns="45700">
            <a:noAutofit/>
          </a:bodyPr>
          <a:lstStyle/>
          <a:p>
            <a:pPr indent="0" lvl="0" marL="0" rtl="0" algn="l">
              <a:lnSpc>
                <a:spcPct val="123076"/>
              </a:lnSpc>
              <a:spcBef>
                <a:spcPts val="2700"/>
              </a:spcBef>
              <a:spcAft>
                <a:spcPts val="0"/>
              </a:spcAft>
              <a:buClr>
                <a:schemeClr val="dk1"/>
              </a:buClr>
              <a:buSzPts val="1100"/>
              <a:buFont typeface="Arial"/>
              <a:buNone/>
            </a:pPr>
            <a:r>
              <a:rPr lang="en-US" sz="1200">
                <a:solidFill>
                  <a:srgbClr val="FFFFFF"/>
                </a:solidFill>
              </a:rPr>
              <a:t>®</a:t>
            </a:r>
            <a:endParaRPr sz="1950">
              <a:solidFill>
                <a:srgbClr val="FFFFFF"/>
              </a:solidFill>
            </a:endParaRPr>
          </a:p>
          <a:p>
            <a:pPr indent="0" lvl="0" marL="0" marR="0" rtl="0" algn="l">
              <a:spcBef>
                <a:spcPts val="1800"/>
              </a:spcBef>
              <a:spcAft>
                <a:spcPts val="0"/>
              </a:spcAft>
              <a:buNone/>
            </a:pPr>
            <a:r>
              <a:t/>
            </a:r>
            <a:endParaRPr>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838200" y="1801412"/>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0" name="Google Shape;20;p3"/>
          <p:cNvGrpSpPr/>
          <p:nvPr/>
        </p:nvGrpSpPr>
        <p:grpSpPr>
          <a:xfrm>
            <a:off x="0" y="6152750"/>
            <a:ext cx="12192000" cy="705250"/>
            <a:chOff x="0" y="6152750"/>
            <a:chExt cx="12192000" cy="705250"/>
          </a:xfrm>
        </p:grpSpPr>
        <p:sp>
          <p:nvSpPr>
            <p:cNvPr id="21" name="Google Shape;21;p3"/>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 name="Google Shape;22;p3"/>
            <p:cNvSpPr txBox="1"/>
            <p:nvPr/>
          </p:nvSpPr>
          <p:spPr>
            <a:xfrm>
              <a:off x="8309000" y="6320713"/>
              <a:ext cx="3599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rPr>
                <a:t>OWASP® Foundation</a:t>
              </a:r>
              <a:endParaRPr sz="180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Callout">
  <p:cSld name="Title and Content with Callout">
    <p:spTree>
      <p:nvGrpSpPr>
        <p:cNvPr id="23" name="Shape 23"/>
        <p:cNvGrpSpPr/>
        <p:nvPr/>
      </p:nvGrpSpPr>
      <p:grpSpPr>
        <a:xfrm>
          <a:off x="0" y="0"/>
          <a:ext cx="0" cy="0"/>
          <a:chOff x="0" y="0"/>
          <a:chExt cx="0" cy="0"/>
        </a:xfrm>
      </p:grpSpPr>
      <p:sp>
        <p:nvSpPr>
          <p:cNvPr id="24" name="Google Shape;24;p4"/>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4"/>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 name="Google Shape;28;p4"/>
          <p:cNvSpPr txBox="1"/>
          <p:nvPr/>
        </p:nvSpPr>
        <p:spPr>
          <a:xfrm>
            <a:off x="8358809" y="3428999"/>
            <a:ext cx="2994992"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7F7F7F"/>
                </a:solidFill>
                <a:latin typeface="Calibri"/>
                <a:ea typeface="Calibri"/>
                <a:cs typeface="Calibri"/>
                <a:sym typeface="Calibri"/>
              </a:rPr>
              <a:t>“Sample call out quote design for highlighting a particular point in your bullets”</a:t>
            </a:r>
            <a:endParaRPr/>
          </a:p>
        </p:txBody>
      </p:sp>
      <p:sp>
        <p:nvSpPr>
          <p:cNvPr id="29" name="Google Shape;29;p4"/>
          <p:cNvSpPr/>
          <p:nvPr/>
        </p:nvSpPr>
        <p:spPr>
          <a:xfrm>
            <a:off x="8001000" y="3428999"/>
            <a:ext cx="149087" cy="2166731"/>
          </a:xfrm>
          <a:prstGeom prst="snip2DiagRect">
            <a:avLst>
              <a:gd fmla="val 50000" name="adj1"/>
              <a:gd fmla="val 46305" name="adj2"/>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 name="Google Shape;30;p4"/>
          <p:cNvSpPr txBox="1"/>
          <p:nvPr/>
        </p:nvSpPr>
        <p:spPr>
          <a:xfrm>
            <a:off x="8256825" y="6354263"/>
            <a:ext cx="35997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solidFill>
                  <a:schemeClr val="lt1"/>
                </a:solidFill>
              </a:rPr>
              <a:t>OWASP® Foundation</a:t>
            </a:r>
            <a:endParaRPr sz="1800"/>
          </a:p>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grpSp>
        <p:nvGrpSpPr>
          <p:cNvPr id="32" name="Google Shape;32;p5"/>
          <p:cNvGrpSpPr/>
          <p:nvPr/>
        </p:nvGrpSpPr>
        <p:grpSpPr>
          <a:xfrm>
            <a:off x="0" y="6257050"/>
            <a:ext cx="12192000" cy="705250"/>
            <a:chOff x="0" y="6152750"/>
            <a:chExt cx="12192000" cy="705250"/>
          </a:xfrm>
        </p:grpSpPr>
        <p:sp>
          <p:nvSpPr>
            <p:cNvPr id="33" name="Google Shape;33;p5"/>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5"/>
            <p:cNvSpPr txBox="1"/>
            <p:nvPr/>
          </p:nvSpPr>
          <p:spPr>
            <a:xfrm>
              <a:off x="8165575" y="6320713"/>
              <a:ext cx="3599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grpSp>
      <p:sp>
        <p:nvSpPr>
          <p:cNvPr id="35" name="Google Shape;35;p5"/>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nvSpPr>
        <p:spPr>
          <a:xfrm>
            <a:off x="8308975" y="6460988"/>
            <a:ext cx="35997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solidFill>
                  <a:schemeClr val="lt1"/>
                </a:solidFill>
              </a:rPr>
              <a:t>OWASP® Foundation</a:t>
            </a:r>
            <a:endParaRPr sz="1800"/>
          </a:p>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grpSp>
        <p:nvGrpSpPr>
          <p:cNvPr id="40" name="Google Shape;40;p6"/>
          <p:cNvGrpSpPr/>
          <p:nvPr/>
        </p:nvGrpSpPr>
        <p:grpSpPr>
          <a:xfrm>
            <a:off x="0" y="6152750"/>
            <a:ext cx="12192000" cy="705250"/>
            <a:chOff x="0" y="6152750"/>
            <a:chExt cx="12192000" cy="705250"/>
          </a:xfrm>
        </p:grpSpPr>
        <p:sp>
          <p:nvSpPr>
            <p:cNvPr id="41" name="Google Shape;41;p6"/>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 name="Google Shape;42;p6"/>
            <p:cNvSpPr txBox="1"/>
            <p:nvPr/>
          </p:nvSpPr>
          <p:spPr>
            <a:xfrm>
              <a:off x="8295950" y="6320713"/>
              <a:ext cx="3599700" cy="369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800">
                  <a:solidFill>
                    <a:schemeClr val="lt1"/>
                  </a:solidFill>
                </a:rPr>
                <a:t> </a:t>
              </a:r>
              <a:r>
                <a:rPr b="1" lang="en-US" sz="1800">
                  <a:solidFill>
                    <a:schemeClr val="lt1"/>
                  </a:solidFill>
                </a:rPr>
                <a:t>OWASP® Foundation</a:t>
              </a:r>
              <a:endParaRPr b="1" sz="1800">
                <a:solidFill>
                  <a:schemeClr val="lt1"/>
                </a:solidFill>
              </a:endParaRPr>
            </a:p>
            <a:p>
              <a:pPr indent="0" lvl="0" marL="0" rtl="0" algn="r">
                <a:spcBef>
                  <a:spcPts val="0"/>
                </a:spcBef>
                <a:spcAft>
                  <a:spcPts val="0"/>
                </a:spcAft>
                <a:buNone/>
              </a:pPr>
              <a:r>
                <a:t/>
              </a:r>
              <a:endParaRPr sz="12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p:txBody>
        </p:sp>
      </p:grpSp>
      <p:sp>
        <p:nvSpPr>
          <p:cNvPr id="43" name="Google Shape;43;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1D7BD7"/>
              </a:buClr>
              <a:buSzPts val="2400"/>
              <a:buNone/>
              <a:defRPr b="1" sz="2400">
                <a:solidFill>
                  <a:srgbClr val="1D7BD7"/>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2" type="body"/>
          </p:nvPr>
        </p:nvSpPr>
        <p:spPr>
          <a:xfrm>
            <a:off x="2921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1D7BD7"/>
              </a:buClr>
              <a:buSzPts val="2400"/>
              <a:buNone/>
              <a:defRPr b="1" sz="2400">
                <a:solidFill>
                  <a:srgbClr val="1D7BD7"/>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grpSp>
        <p:nvGrpSpPr>
          <p:cNvPr id="49" name="Google Shape;49;p7"/>
          <p:cNvGrpSpPr/>
          <p:nvPr/>
        </p:nvGrpSpPr>
        <p:grpSpPr>
          <a:xfrm>
            <a:off x="0" y="6152750"/>
            <a:ext cx="12192000" cy="705250"/>
            <a:chOff x="0" y="6152750"/>
            <a:chExt cx="12192000" cy="705250"/>
          </a:xfrm>
        </p:grpSpPr>
        <p:sp>
          <p:nvSpPr>
            <p:cNvPr id="50" name="Google Shape;50;p7"/>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7"/>
            <p:cNvSpPr txBox="1"/>
            <p:nvPr/>
          </p:nvSpPr>
          <p:spPr>
            <a:xfrm>
              <a:off x="8269875" y="6320713"/>
              <a:ext cx="3599700" cy="369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800">
                  <a:solidFill>
                    <a:schemeClr val="lt1"/>
                  </a:solidFill>
                </a:rPr>
                <a:t> </a:t>
              </a:r>
              <a:r>
                <a:rPr b="1" lang="en-US" sz="1800">
                  <a:solidFill>
                    <a:schemeClr val="lt1"/>
                  </a:solidFill>
                </a:rPr>
                <a:t>OWASP® Foundation</a:t>
              </a:r>
              <a:endParaRPr b="1" sz="1800">
                <a:solidFill>
                  <a:schemeClr val="lt1"/>
                </a:solidFill>
              </a:endParaRPr>
            </a:p>
            <a:p>
              <a:pPr indent="0" lvl="0" marL="0" rtl="0" algn="r">
                <a:spcBef>
                  <a:spcPts val="0"/>
                </a:spcBef>
                <a:spcAft>
                  <a:spcPts val="0"/>
                </a:spcAft>
                <a:buNone/>
              </a:pPr>
              <a:r>
                <a:t/>
              </a:r>
              <a:endParaRPr sz="12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p:txBody>
        </p:sp>
      </p:grpSp>
      <p:sp>
        <p:nvSpPr>
          <p:cNvPr id="52" name="Google Shape;52;p7"/>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grpSp>
        <p:nvGrpSpPr>
          <p:cNvPr id="54" name="Google Shape;54;p8"/>
          <p:cNvGrpSpPr/>
          <p:nvPr/>
        </p:nvGrpSpPr>
        <p:grpSpPr>
          <a:xfrm>
            <a:off x="-65175" y="6152750"/>
            <a:ext cx="12192000" cy="705250"/>
            <a:chOff x="0" y="6152750"/>
            <a:chExt cx="12192000" cy="705250"/>
          </a:xfrm>
        </p:grpSpPr>
        <p:sp>
          <p:nvSpPr>
            <p:cNvPr id="55" name="Google Shape;55;p8"/>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 name="Google Shape;56;p8"/>
            <p:cNvSpPr txBox="1"/>
            <p:nvPr/>
          </p:nvSpPr>
          <p:spPr>
            <a:xfrm>
              <a:off x="8295950" y="6320713"/>
              <a:ext cx="3599700" cy="369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Font typeface="Arial"/>
                <a:buNone/>
              </a:pPr>
              <a:r>
                <a:rPr b="1" lang="en-US" sz="1800">
                  <a:solidFill>
                    <a:schemeClr val="lt1"/>
                  </a:solidFill>
                </a:rPr>
                <a:t>OWASP® Foundation</a:t>
              </a:r>
              <a:endParaRPr b="1" sz="1800">
                <a:solidFill>
                  <a:schemeClr val="lt1"/>
                </a:solidFil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57" name="Shape 57"/>
        <p:cNvGrpSpPr/>
        <p:nvPr/>
      </p:nvGrpSpPr>
      <p:grpSpPr>
        <a:xfrm>
          <a:off x="0" y="0"/>
          <a:ext cx="0" cy="0"/>
          <a:chOff x="0" y="0"/>
          <a:chExt cx="0" cy="0"/>
        </a:xfrm>
      </p:grpSpPr>
      <p:sp>
        <p:nvSpPr>
          <p:cNvPr id="58" name="Google Shape;58;p9"/>
          <p:cNvSpPr/>
          <p:nvPr/>
        </p:nvSpPr>
        <p:spPr>
          <a:xfrm>
            <a:off x="0" y="0"/>
            <a:ext cx="12192000" cy="685800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9" name="Google Shape;59;p9"/>
          <p:cNvPicPr preferRelativeResize="0"/>
          <p:nvPr/>
        </p:nvPicPr>
        <p:blipFill rotWithShape="1">
          <a:blip r:embed="rId2">
            <a:alphaModFix/>
          </a:blip>
          <a:srcRect b="0" l="0" r="0" t="0"/>
          <a:stretch/>
        </p:blipFill>
        <p:spPr>
          <a:xfrm>
            <a:off x="2125986" y="2213562"/>
            <a:ext cx="7940024" cy="2430874"/>
          </a:xfrm>
          <a:prstGeom prst="rect">
            <a:avLst/>
          </a:prstGeom>
          <a:noFill/>
          <a:ln>
            <a:noFill/>
          </a:ln>
        </p:spPr>
      </p:pic>
      <p:sp>
        <p:nvSpPr>
          <p:cNvPr id="60" name="Google Shape;60;p9"/>
          <p:cNvSpPr txBox="1"/>
          <p:nvPr/>
        </p:nvSpPr>
        <p:spPr>
          <a:xfrm>
            <a:off x="9973900" y="3633900"/>
            <a:ext cx="822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600">
                <a:solidFill>
                  <a:schemeClr val="lt1"/>
                </a:solidFill>
              </a:rPr>
              <a:t>®</a:t>
            </a:r>
            <a:endParaRPr sz="2600">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grpSp>
        <p:nvGrpSpPr>
          <p:cNvPr id="62" name="Google Shape;62;p10"/>
          <p:cNvGrpSpPr/>
          <p:nvPr/>
        </p:nvGrpSpPr>
        <p:grpSpPr>
          <a:xfrm>
            <a:off x="0" y="6152750"/>
            <a:ext cx="12192000" cy="705250"/>
            <a:chOff x="0" y="6152750"/>
            <a:chExt cx="12192000" cy="705250"/>
          </a:xfrm>
        </p:grpSpPr>
        <p:sp>
          <p:nvSpPr>
            <p:cNvPr id="63" name="Google Shape;63;p10"/>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 name="Google Shape;64;p10"/>
            <p:cNvSpPr txBox="1"/>
            <p:nvPr/>
          </p:nvSpPr>
          <p:spPr>
            <a:xfrm>
              <a:off x="8269875" y="6320713"/>
              <a:ext cx="3599700" cy="369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100"/>
                <a:buFont typeface="Arial"/>
                <a:buNone/>
              </a:pPr>
              <a:r>
                <a:rPr b="1" lang="en-US" sz="1800">
                  <a:solidFill>
                    <a:schemeClr val="lt1"/>
                  </a:solidFill>
                </a:rPr>
                <a:t>OWASP® Foundation</a:t>
              </a:r>
              <a:endParaRPr/>
            </a:p>
          </p:txBody>
        </p:sp>
      </p:grpSp>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7" name="Google Shape;67;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65000">
              <a:srgbClr val="F5F7FC"/>
            </a:gs>
            <a:gs pos="100000">
              <a:srgbClr val="D8D8D8"/>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virtual.globalappsec.org/?utm_source=owasp-web&amp;utm_medium=event-page&amp;utm_campaign=none" TargetMode="External"/><Relationship Id="rId4" Type="http://schemas.openxmlformats.org/officeDocument/2006/relationships/hyperlink" Target="https://appsecil.org/?utm_source=owasp-web&amp;utm_medium=event-page&amp;utm_campaign=none" TargetMode="External"/><Relationship Id="rId5" Type="http://schemas.openxmlformats.org/officeDocument/2006/relationships/hyperlink" Target="https://appsecafrica.com/?utm_source=owasp-web&amp;utm_medium=event-page&amp;utm_campaign=none" TargetMode="External"/><Relationship Id="rId6" Type="http://schemas.openxmlformats.org/officeDocument/2006/relationships/hyperlink" Target="https://appsec2020.owasp.or.id/?utm_source=owasp-web&amp;utm_medium=event-page&amp;utm_campaign=no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irs.gov/charities-non-profits/charitable-organizations" TargetMode="External"/><Relationship Id="rId4" Type="http://schemas.openxmlformats.org/officeDocument/2006/relationships/hyperlink" Target="https://www.irs.gov/charities-non-profits/charitable-organizations" TargetMode="External"/><Relationship Id="rId5" Type="http://schemas.openxmlformats.org/officeDocument/2006/relationships/hyperlink" Target="https://owasp.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owasp.org/manage-membershi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mailto:compliance@owasp.org" TargetMode="External"/><Relationship Id="rId4" Type="http://schemas.openxmlformats.org/officeDocument/2006/relationships/hyperlink" Target="https://owasp.org/www-polic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ctrTitle"/>
          </p:nvPr>
        </p:nvSpPr>
        <p:spPr>
          <a:xfrm>
            <a:off x="984142" y="967461"/>
            <a:ext cx="10223700" cy="2281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sz="5900"/>
              <a:t>Chapter Basic Information Slides</a:t>
            </a:r>
            <a:endParaRPr sz="5900"/>
          </a:p>
        </p:txBody>
      </p:sp>
      <p:sp>
        <p:nvSpPr>
          <p:cNvPr id="73" name="Google Shape;73;p11"/>
          <p:cNvSpPr txBox="1"/>
          <p:nvPr>
            <p:ph idx="1" type="subTitle"/>
          </p:nvPr>
        </p:nvSpPr>
        <p:spPr>
          <a:xfrm>
            <a:off x="875517" y="4048375"/>
            <a:ext cx="10223700" cy="13620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200"/>
              </a:spcBef>
              <a:spcAft>
                <a:spcPts val="0"/>
              </a:spcAft>
              <a:buClr>
                <a:schemeClr val="dk1"/>
              </a:buClr>
              <a:buSzPts val="1100"/>
              <a:buFont typeface="Arial"/>
              <a:buNone/>
            </a:pPr>
            <a:r>
              <a:rPr b="1" lang="en-US" sz="3400"/>
              <a:t>The OWASP</a:t>
            </a:r>
            <a:r>
              <a:rPr b="1" baseline="30000" lang="en-US" sz="3400"/>
              <a:t>®</a:t>
            </a:r>
            <a:r>
              <a:rPr b="1" lang="en-US" sz="3400"/>
              <a:t> Foundation</a:t>
            </a:r>
            <a:endParaRPr b="1" sz="3400"/>
          </a:p>
          <a:p>
            <a:pPr indent="0" lvl="0" marL="0" rtl="0" algn="ctr">
              <a:lnSpc>
                <a:spcPct val="100000"/>
              </a:lnSpc>
              <a:spcBef>
                <a:spcPts val="600"/>
              </a:spcBef>
              <a:spcAft>
                <a:spcPts val="0"/>
              </a:spcAft>
              <a:buClr>
                <a:schemeClr val="dk1"/>
              </a:buClr>
              <a:buFont typeface="Arial"/>
              <a:buNone/>
            </a:pPr>
            <a:r>
              <a:t/>
            </a:r>
            <a:endParaRPr b="1" sz="3400"/>
          </a:p>
          <a:p>
            <a:pPr indent="0" lvl="0" marL="0" rtl="0" algn="ctr">
              <a:lnSpc>
                <a:spcPct val="90000"/>
              </a:lnSpc>
              <a:spcBef>
                <a:spcPts val="0"/>
              </a:spcBef>
              <a:spcAft>
                <a:spcPts val="0"/>
              </a:spcAft>
              <a:buClr>
                <a:schemeClr val="dk1"/>
              </a:buClr>
              <a:buSzPts val="2400"/>
              <a:buNone/>
            </a:pPr>
            <a:r>
              <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838200" y="216049"/>
            <a:ext cx="10515600" cy="71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500"/>
              <a:t>Upcoming OWASP </a:t>
            </a:r>
            <a:r>
              <a:rPr lang="en-US" sz="2500"/>
              <a:t>Events</a:t>
            </a:r>
            <a:endParaRPr sz="2500"/>
          </a:p>
        </p:txBody>
      </p:sp>
      <p:sp>
        <p:nvSpPr>
          <p:cNvPr id="140" name="Google Shape;140;p20"/>
          <p:cNvSpPr txBox="1"/>
          <p:nvPr>
            <p:ph idx="1" type="body"/>
          </p:nvPr>
        </p:nvSpPr>
        <p:spPr>
          <a:xfrm>
            <a:off x="939900" y="791700"/>
            <a:ext cx="10515600" cy="5274600"/>
          </a:xfrm>
          <a:prstGeom prst="rect">
            <a:avLst/>
          </a:prstGeom>
        </p:spPr>
        <p:txBody>
          <a:bodyPr anchorCtr="0" anchor="t" bIns="45700" lIns="91425" spcFirstLastPara="1" rIns="91425" wrap="square" tIns="45700">
            <a:noAutofit/>
          </a:bodyPr>
          <a:lstStyle/>
          <a:p>
            <a:pPr indent="0" lvl="0" marL="0" rtl="0" algn="l">
              <a:lnSpc>
                <a:spcPct val="115000"/>
              </a:lnSpc>
              <a:spcBef>
                <a:spcPts val="200"/>
              </a:spcBef>
              <a:spcAft>
                <a:spcPts val="0"/>
              </a:spcAft>
              <a:buNone/>
            </a:pPr>
            <a:r>
              <a:rPr b="1" lang="en-US" sz="1800">
                <a:latin typeface="Arial"/>
                <a:ea typeface="Arial"/>
                <a:cs typeface="Arial"/>
                <a:sym typeface="Arial"/>
              </a:rPr>
              <a:t>Global Events</a:t>
            </a:r>
            <a:endParaRPr b="1" sz="1800">
              <a:latin typeface="Arial"/>
              <a:ea typeface="Arial"/>
              <a:cs typeface="Arial"/>
              <a:sym typeface="Arial"/>
            </a:endParaRPr>
          </a:p>
          <a:p>
            <a:pPr indent="0" lvl="0" marL="0" rtl="0" algn="l">
              <a:lnSpc>
                <a:spcPct val="100000"/>
              </a:lnSpc>
              <a:spcBef>
                <a:spcPts val="600"/>
              </a:spcBef>
              <a:spcAft>
                <a:spcPts val="0"/>
              </a:spcAft>
              <a:buNone/>
            </a:pPr>
            <a:r>
              <a:rPr b="1" lang="en-US" sz="1400">
                <a:latin typeface="Arial"/>
                <a:ea typeface="Arial"/>
                <a:cs typeface="Arial"/>
                <a:sym typeface="Arial"/>
              </a:rPr>
              <a:t>Global AppSec 2020 - Virtual</a:t>
            </a:r>
            <a:endParaRPr b="1" sz="1400">
              <a:latin typeface="Arial"/>
              <a:ea typeface="Arial"/>
              <a:cs typeface="Arial"/>
              <a:sym typeface="Arial"/>
            </a:endParaRPr>
          </a:p>
          <a:p>
            <a:pPr indent="-317500" lvl="0" marL="457200" rtl="0" algn="l">
              <a:lnSpc>
                <a:spcPct val="100000"/>
              </a:lnSpc>
              <a:spcBef>
                <a:spcPts val="1400"/>
              </a:spcBef>
              <a:spcAft>
                <a:spcPts val="0"/>
              </a:spcAft>
              <a:buSzPts val="1400"/>
              <a:buFont typeface="Arial"/>
              <a:buChar char="●"/>
            </a:pPr>
            <a:r>
              <a:rPr lang="en-US" sz="1400">
                <a:latin typeface="Arial"/>
                <a:ea typeface="Arial"/>
                <a:cs typeface="Arial"/>
                <a:sym typeface="Arial"/>
              </a:rPr>
              <a:t>October 19-23, 2020</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US" sz="1400">
                <a:latin typeface="Arial"/>
                <a:ea typeface="Arial"/>
                <a:cs typeface="Arial"/>
                <a:sym typeface="Arial"/>
              </a:rPr>
              <a:t>Registration Open</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US" sz="1400">
                <a:solidFill>
                  <a:srgbClr val="1D7BD7"/>
                </a:solidFill>
                <a:uFill>
                  <a:noFill/>
                </a:uFill>
                <a:latin typeface="Arial"/>
                <a:ea typeface="Arial"/>
                <a:cs typeface="Arial"/>
                <a:sym typeface="Arial"/>
                <a:hlinkClick r:id="rId3">
                  <a:extLst>
                    <a:ext uri="{A12FA001-AC4F-418D-AE19-62706E023703}">
                      <ahyp:hlinkClr val="tx"/>
                    </a:ext>
                  </a:extLst>
                </a:hlinkClick>
              </a:rPr>
              <a:t>https://virtual.globalappsec.org</a:t>
            </a:r>
            <a:endParaRPr sz="1400">
              <a:latin typeface="Arial"/>
              <a:ea typeface="Arial"/>
              <a:cs typeface="Arial"/>
              <a:sym typeface="Arial"/>
            </a:endParaRPr>
          </a:p>
          <a:p>
            <a:pPr indent="0" lvl="0" marL="0" marR="292100" rtl="0" algn="l">
              <a:lnSpc>
                <a:spcPct val="100000"/>
              </a:lnSpc>
              <a:spcBef>
                <a:spcPts val="1400"/>
              </a:spcBef>
              <a:spcAft>
                <a:spcPts val="0"/>
              </a:spcAft>
              <a:buClr>
                <a:schemeClr val="dk1"/>
              </a:buClr>
              <a:buSzPts val="1100"/>
              <a:buFont typeface="Arial"/>
              <a:buNone/>
            </a:pPr>
            <a:r>
              <a:rPr b="1" lang="en-US" sz="1800">
                <a:latin typeface="Arial"/>
                <a:ea typeface="Arial"/>
                <a:cs typeface="Arial"/>
                <a:sym typeface="Arial"/>
              </a:rPr>
              <a:t>Regional Events</a:t>
            </a:r>
            <a:endParaRPr sz="1800">
              <a:latin typeface="Arial"/>
              <a:ea typeface="Arial"/>
              <a:cs typeface="Arial"/>
              <a:sym typeface="Arial"/>
            </a:endParaRPr>
          </a:p>
          <a:p>
            <a:pPr indent="0" lvl="0" marL="0" marR="292100" rtl="0" algn="l">
              <a:lnSpc>
                <a:spcPct val="100000"/>
              </a:lnSpc>
              <a:spcBef>
                <a:spcPts val="600"/>
              </a:spcBef>
              <a:spcAft>
                <a:spcPts val="0"/>
              </a:spcAft>
              <a:buClr>
                <a:schemeClr val="dk1"/>
              </a:buClr>
              <a:buSzPts val="1100"/>
              <a:buFont typeface="Arial"/>
              <a:buNone/>
            </a:pPr>
            <a:r>
              <a:rPr b="1" lang="en-US" sz="1400">
                <a:latin typeface="Arial"/>
                <a:ea typeface="Arial"/>
                <a:cs typeface="Arial"/>
                <a:sym typeface="Arial"/>
              </a:rPr>
              <a:t>OWASP AppSec Israel 2020 - Virtual</a:t>
            </a:r>
            <a:endParaRPr b="1" sz="1400">
              <a:latin typeface="Arial"/>
              <a:ea typeface="Arial"/>
              <a:cs typeface="Arial"/>
              <a:sym typeface="Arial"/>
            </a:endParaRPr>
          </a:p>
          <a:p>
            <a:pPr indent="-317500" lvl="0" marL="457200" marR="292100" rtl="0" algn="l">
              <a:lnSpc>
                <a:spcPct val="100000"/>
              </a:lnSpc>
              <a:spcBef>
                <a:spcPts val="1400"/>
              </a:spcBef>
              <a:spcAft>
                <a:spcPts val="0"/>
              </a:spcAft>
              <a:buSzPts val="1400"/>
              <a:buFont typeface="Arial"/>
              <a:buChar char="●"/>
            </a:pPr>
            <a:r>
              <a:rPr lang="en-US" sz="1400">
                <a:latin typeface="Arial"/>
                <a:ea typeface="Arial"/>
                <a:cs typeface="Arial"/>
                <a:sym typeface="Arial"/>
              </a:rPr>
              <a:t>October 27-28, 2020</a:t>
            </a:r>
            <a:endParaRPr sz="1400">
              <a:latin typeface="Arial"/>
              <a:ea typeface="Arial"/>
              <a:cs typeface="Arial"/>
              <a:sym typeface="Arial"/>
            </a:endParaRPr>
          </a:p>
          <a:p>
            <a:pPr indent="-317500" lvl="0" marL="457200" marR="292100" rtl="0" algn="l">
              <a:lnSpc>
                <a:spcPct val="100000"/>
              </a:lnSpc>
              <a:spcBef>
                <a:spcPts val="0"/>
              </a:spcBef>
              <a:spcAft>
                <a:spcPts val="0"/>
              </a:spcAft>
              <a:buSzPts val="1400"/>
              <a:buFont typeface="Arial"/>
              <a:buChar char="●"/>
            </a:pPr>
            <a:r>
              <a:rPr lang="en-US" sz="1400">
                <a:solidFill>
                  <a:srgbClr val="1D7BD7"/>
                </a:solidFill>
                <a:uFill>
                  <a:noFill/>
                </a:uFill>
                <a:latin typeface="Arial"/>
                <a:ea typeface="Arial"/>
                <a:cs typeface="Arial"/>
                <a:sym typeface="Arial"/>
                <a:hlinkClick r:id="rId4">
                  <a:extLst>
                    <a:ext uri="{A12FA001-AC4F-418D-AE19-62706E023703}">
                      <ahyp:hlinkClr val="tx"/>
                    </a:ext>
                  </a:extLst>
                </a:hlinkClick>
              </a:rPr>
              <a:t>https://appsecil.org/</a:t>
            </a:r>
            <a:endParaRPr sz="1400">
              <a:solidFill>
                <a:srgbClr val="1D7BD7"/>
              </a:solidFill>
              <a:latin typeface="Arial"/>
              <a:ea typeface="Arial"/>
              <a:cs typeface="Arial"/>
              <a:sym typeface="Arial"/>
            </a:endParaRPr>
          </a:p>
          <a:p>
            <a:pPr indent="0" lvl="0" marL="0" marR="292100" rtl="0" algn="l">
              <a:lnSpc>
                <a:spcPct val="100000"/>
              </a:lnSpc>
              <a:spcBef>
                <a:spcPts val="1400"/>
              </a:spcBef>
              <a:spcAft>
                <a:spcPts val="0"/>
              </a:spcAft>
              <a:buClr>
                <a:schemeClr val="dk1"/>
              </a:buClr>
              <a:buSzPts val="1100"/>
              <a:buFont typeface="Arial"/>
              <a:buNone/>
            </a:pPr>
            <a:r>
              <a:rPr b="1" lang="en-US" sz="1400">
                <a:latin typeface="Arial"/>
                <a:ea typeface="Arial"/>
                <a:cs typeface="Arial"/>
                <a:sym typeface="Arial"/>
              </a:rPr>
              <a:t>AppSec Morocco &amp; Africa 2020</a:t>
            </a:r>
            <a:endParaRPr b="1" sz="1400">
              <a:latin typeface="Arial"/>
              <a:ea typeface="Arial"/>
              <a:cs typeface="Arial"/>
              <a:sym typeface="Arial"/>
            </a:endParaRPr>
          </a:p>
          <a:p>
            <a:pPr indent="-317500" lvl="0" marL="457200" marR="292100" rtl="0" algn="l">
              <a:lnSpc>
                <a:spcPct val="100000"/>
              </a:lnSpc>
              <a:spcBef>
                <a:spcPts val="1400"/>
              </a:spcBef>
              <a:spcAft>
                <a:spcPts val="0"/>
              </a:spcAft>
              <a:buSzPts val="1400"/>
              <a:buFont typeface="Arial"/>
              <a:buChar char="●"/>
            </a:pPr>
            <a:r>
              <a:rPr lang="en-US" sz="1400">
                <a:latin typeface="Arial"/>
                <a:ea typeface="Arial"/>
                <a:cs typeface="Arial"/>
                <a:sym typeface="Arial"/>
              </a:rPr>
              <a:t>November 5-6, 2020</a:t>
            </a:r>
            <a:endParaRPr sz="1400">
              <a:latin typeface="Arial"/>
              <a:ea typeface="Arial"/>
              <a:cs typeface="Arial"/>
              <a:sym typeface="Arial"/>
            </a:endParaRPr>
          </a:p>
          <a:p>
            <a:pPr indent="-317500" lvl="0" marL="457200" marR="292100" rtl="0" algn="l">
              <a:lnSpc>
                <a:spcPct val="100000"/>
              </a:lnSpc>
              <a:spcBef>
                <a:spcPts val="0"/>
              </a:spcBef>
              <a:spcAft>
                <a:spcPts val="0"/>
              </a:spcAft>
              <a:buSzPts val="1400"/>
              <a:buFont typeface="Arial"/>
              <a:buChar char="●"/>
            </a:pPr>
            <a:r>
              <a:rPr lang="en-US" sz="1400">
                <a:latin typeface="Arial"/>
                <a:ea typeface="Arial"/>
                <a:cs typeface="Arial"/>
                <a:sym typeface="Arial"/>
              </a:rPr>
              <a:t>Rabat, Morocco</a:t>
            </a:r>
            <a:endParaRPr sz="1400">
              <a:latin typeface="Arial"/>
              <a:ea typeface="Arial"/>
              <a:cs typeface="Arial"/>
              <a:sym typeface="Arial"/>
            </a:endParaRPr>
          </a:p>
          <a:p>
            <a:pPr indent="-317500" lvl="0" marL="457200" marR="292100" rtl="0" algn="l">
              <a:lnSpc>
                <a:spcPct val="100000"/>
              </a:lnSpc>
              <a:spcBef>
                <a:spcPts val="0"/>
              </a:spcBef>
              <a:spcAft>
                <a:spcPts val="0"/>
              </a:spcAft>
              <a:buSzPts val="1400"/>
              <a:buFont typeface="Arial"/>
              <a:buChar char="●"/>
            </a:pPr>
            <a:r>
              <a:rPr lang="en-US" sz="1400">
                <a:solidFill>
                  <a:srgbClr val="1D7BD7"/>
                </a:solidFill>
                <a:uFill>
                  <a:noFill/>
                </a:uFill>
                <a:latin typeface="Arial"/>
                <a:ea typeface="Arial"/>
                <a:cs typeface="Arial"/>
                <a:sym typeface="Arial"/>
                <a:hlinkClick r:id="rId5">
                  <a:extLst>
                    <a:ext uri="{A12FA001-AC4F-418D-AE19-62706E023703}">
                      <ahyp:hlinkClr val="tx"/>
                    </a:ext>
                  </a:extLst>
                </a:hlinkClick>
              </a:rPr>
              <a:t>https://appsecafrica.com/</a:t>
            </a:r>
            <a:endParaRPr sz="1400">
              <a:solidFill>
                <a:srgbClr val="1D7BD7"/>
              </a:solidFill>
              <a:latin typeface="Arial"/>
              <a:ea typeface="Arial"/>
              <a:cs typeface="Arial"/>
              <a:sym typeface="Arial"/>
            </a:endParaRPr>
          </a:p>
          <a:p>
            <a:pPr indent="0" lvl="0" marL="0" marR="292100" rtl="0" algn="l">
              <a:lnSpc>
                <a:spcPct val="100000"/>
              </a:lnSpc>
              <a:spcBef>
                <a:spcPts val="1400"/>
              </a:spcBef>
              <a:spcAft>
                <a:spcPts val="0"/>
              </a:spcAft>
              <a:buClr>
                <a:schemeClr val="dk1"/>
              </a:buClr>
              <a:buSzPts val="1100"/>
              <a:buFont typeface="Arial"/>
              <a:buNone/>
            </a:pPr>
            <a:r>
              <a:rPr b="1" lang="en-US" sz="1400">
                <a:latin typeface="Arial"/>
                <a:ea typeface="Arial"/>
                <a:cs typeface="Arial"/>
                <a:sym typeface="Arial"/>
              </a:rPr>
              <a:t>Virtual AppSec Indonesia 2020</a:t>
            </a:r>
            <a:endParaRPr b="1" sz="1400">
              <a:latin typeface="Arial"/>
              <a:ea typeface="Arial"/>
              <a:cs typeface="Arial"/>
              <a:sym typeface="Arial"/>
            </a:endParaRPr>
          </a:p>
          <a:p>
            <a:pPr indent="-317500" lvl="0" marL="457200" marR="292100" rtl="0" algn="l">
              <a:lnSpc>
                <a:spcPct val="100000"/>
              </a:lnSpc>
              <a:spcBef>
                <a:spcPts val="1400"/>
              </a:spcBef>
              <a:spcAft>
                <a:spcPts val="0"/>
              </a:spcAft>
              <a:buSzPts val="1400"/>
              <a:buFont typeface="Arial"/>
              <a:buChar char="●"/>
            </a:pPr>
            <a:r>
              <a:rPr lang="en-US" sz="1400">
                <a:latin typeface="Arial"/>
                <a:ea typeface="Arial"/>
                <a:cs typeface="Arial"/>
                <a:sym typeface="Arial"/>
              </a:rPr>
              <a:t>November 21-22, 2020</a:t>
            </a:r>
            <a:endParaRPr sz="1400">
              <a:latin typeface="Arial"/>
              <a:ea typeface="Arial"/>
              <a:cs typeface="Arial"/>
              <a:sym typeface="Arial"/>
            </a:endParaRPr>
          </a:p>
          <a:p>
            <a:pPr indent="-317500" lvl="0" marL="457200" marR="292100" rtl="0" algn="l">
              <a:lnSpc>
                <a:spcPct val="100000"/>
              </a:lnSpc>
              <a:spcBef>
                <a:spcPts val="0"/>
              </a:spcBef>
              <a:spcAft>
                <a:spcPts val="0"/>
              </a:spcAft>
              <a:buSzPts val="1400"/>
              <a:buFont typeface="Arial"/>
              <a:buChar char="●"/>
            </a:pPr>
            <a:r>
              <a:rPr lang="en-US" sz="1400">
                <a:solidFill>
                  <a:srgbClr val="1D7BD7"/>
                </a:solidFill>
                <a:uFill>
                  <a:noFill/>
                </a:uFill>
                <a:latin typeface="Arial"/>
                <a:ea typeface="Arial"/>
                <a:cs typeface="Arial"/>
                <a:sym typeface="Arial"/>
                <a:hlinkClick r:id="rId6">
                  <a:extLst>
                    <a:ext uri="{A12FA001-AC4F-418D-AE19-62706E023703}">
                      <ahyp:hlinkClr val="tx"/>
                    </a:ext>
                  </a:extLst>
                </a:hlinkClick>
              </a:rPr>
              <a:t>https://appsec2020.owasp.or.id/</a:t>
            </a:r>
            <a:endParaRPr sz="1400">
              <a:solidFill>
                <a:srgbClr val="1D7BD7"/>
              </a:solidFill>
              <a:latin typeface="Arial"/>
              <a:ea typeface="Arial"/>
              <a:cs typeface="Arial"/>
              <a:sym typeface="Arial"/>
            </a:endParaRPr>
          </a:p>
          <a:p>
            <a:pPr indent="0" lvl="0" marL="0" marR="469900" rtl="0" algn="l">
              <a:lnSpc>
                <a:spcPct val="115000"/>
              </a:lnSpc>
              <a:spcBef>
                <a:spcPts val="3900"/>
              </a:spcBef>
              <a:spcAft>
                <a:spcPts val="0"/>
              </a:spcAft>
              <a:buNone/>
            </a:pPr>
            <a:r>
              <a:t/>
            </a:r>
            <a:endParaRPr sz="1300">
              <a:solidFill>
                <a:srgbClr val="1D7BD7"/>
              </a:solidFill>
              <a:highlight>
                <a:srgbClr val="F4F6FC"/>
              </a:highlight>
              <a:latin typeface="Roboto"/>
              <a:ea typeface="Roboto"/>
              <a:cs typeface="Roboto"/>
              <a:sym typeface="Roboto"/>
            </a:endParaRPr>
          </a:p>
          <a:p>
            <a:pPr indent="0" lvl="0" marL="0" rtl="0" algn="l">
              <a:spcBef>
                <a:spcPts val="39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ph type="title"/>
          </p:nvPr>
        </p:nvSpPr>
        <p:spPr>
          <a:xfrm>
            <a:off x="248600" y="184996"/>
            <a:ext cx="10515600" cy="929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3700"/>
              <a:t>MISSION</a:t>
            </a:r>
            <a:endParaRPr sz="3700"/>
          </a:p>
        </p:txBody>
      </p:sp>
      <p:sp>
        <p:nvSpPr>
          <p:cNvPr id="79" name="Google Shape;79;p12"/>
          <p:cNvSpPr txBox="1"/>
          <p:nvPr>
            <p:ph idx="1" type="body"/>
          </p:nvPr>
        </p:nvSpPr>
        <p:spPr>
          <a:xfrm>
            <a:off x="357200" y="998025"/>
            <a:ext cx="11065200" cy="505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sz="1800"/>
              <a:t>The Open Web Application Security Project®(OWASP®) is a </a:t>
            </a:r>
            <a:r>
              <a:rPr lang="en-US" sz="1800" u="sng">
                <a:solidFill>
                  <a:schemeClr val="hlink"/>
                </a:solidFill>
                <a:hlinkClick r:id="rId3"/>
              </a:rPr>
              <a:t>501 c</a:t>
            </a:r>
            <a:r>
              <a:rPr lang="en-US" sz="1800" u="sng">
                <a:solidFill>
                  <a:schemeClr val="hlink"/>
                </a:solidFill>
                <a:hlinkClick r:id="rId4"/>
              </a:rPr>
              <a:t> 3</a:t>
            </a:r>
            <a:r>
              <a:rPr lang="en-US" sz="1800"/>
              <a:t>  worldwide non-profit charitable organization focused on improving the security of software. Our mission is to make software security visible, so that individuals and organizations are able to make informed decisions. </a:t>
            </a:r>
            <a:r>
              <a:rPr lang="en-US" sz="1800"/>
              <a:t> OWASP®</a:t>
            </a:r>
            <a:r>
              <a:rPr lang="en-US" sz="1800"/>
              <a:t> is in a unique position to provide impartial, practical information about AppSec to individuals, corporations, universities, government agencies, and other organizations worldwide. Operating as a community of like-minded professionals, </a:t>
            </a:r>
            <a:r>
              <a:rPr lang="en-US" sz="1800"/>
              <a:t> OWASP®</a:t>
            </a:r>
            <a:r>
              <a:rPr lang="en-US" sz="1800"/>
              <a:t> issues software tools and knowledge-based documentation on application security.</a:t>
            </a:r>
            <a:endParaRPr sz="1800"/>
          </a:p>
          <a:p>
            <a:pPr indent="0" lvl="0" marL="0" rtl="0" algn="l">
              <a:lnSpc>
                <a:spcPct val="100000"/>
              </a:lnSpc>
              <a:spcBef>
                <a:spcPts val="0"/>
              </a:spcBef>
              <a:spcAft>
                <a:spcPts val="0"/>
              </a:spcAft>
              <a:buClr>
                <a:schemeClr val="dk1"/>
              </a:buClr>
              <a:buSzPts val="2800"/>
              <a:buNone/>
            </a:pPr>
            <a:r>
              <a:t/>
            </a:r>
            <a:endParaRPr sz="1800"/>
          </a:p>
          <a:p>
            <a:pPr indent="0" lvl="0" marL="0" rtl="0" algn="l">
              <a:lnSpc>
                <a:spcPct val="100000"/>
              </a:lnSpc>
              <a:spcBef>
                <a:spcPts val="0"/>
              </a:spcBef>
              <a:spcAft>
                <a:spcPts val="0"/>
              </a:spcAft>
              <a:buClr>
                <a:schemeClr val="dk1"/>
              </a:buClr>
              <a:buSzPts val="2800"/>
              <a:buNone/>
            </a:pPr>
            <a:r>
              <a:rPr lang="en-US" sz="1800"/>
              <a:t>Everyone is free to participate in</a:t>
            </a:r>
            <a:r>
              <a:rPr lang="en-US" sz="1800"/>
              <a:t> OWASP®</a:t>
            </a:r>
            <a:r>
              <a:rPr lang="en-US" sz="1800"/>
              <a:t> and all of our materials are available under a free and open software license. You'll find everything about </a:t>
            </a:r>
            <a:r>
              <a:rPr lang="en-US" sz="1800"/>
              <a:t> OWASP® </a:t>
            </a:r>
            <a:r>
              <a:rPr lang="en-US" sz="1800"/>
              <a:t>here on the NEW </a:t>
            </a:r>
            <a:r>
              <a:rPr lang="en-US" sz="1800" u="sng">
                <a:solidFill>
                  <a:schemeClr val="hlink"/>
                </a:solidFill>
                <a:hlinkClick r:id="rId5"/>
              </a:rPr>
              <a:t> owasp.org</a:t>
            </a:r>
            <a:r>
              <a:rPr lang="en-US" sz="1800"/>
              <a:t> website. </a:t>
            </a:r>
            <a:r>
              <a:rPr lang="en-US" sz="1800"/>
              <a:t> OWASP®</a:t>
            </a:r>
            <a:r>
              <a:rPr lang="en-US" sz="1800"/>
              <a:t> does not endorse or recommend commercial products or services, allowing our community to remain vendor neutral with the collective wisdom of the best minds in software security worldwide.</a:t>
            </a:r>
            <a:endParaRPr sz="1800"/>
          </a:p>
          <a:p>
            <a:pPr indent="0" lvl="0" marL="0" rtl="0" algn="l">
              <a:lnSpc>
                <a:spcPct val="100000"/>
              </a:lnSpc>
              <a:spcBef>
                <a:spcPts val="0"/>
              </a:spcBef>
              <a:spcAft>
                <a:spcPts val="0"/>
              </a:spcAft>
              <a:buClr>
                <a:schemeClr val="dk1"/>
              </a:buClr>
              <a:buSzPts val="2800"/>
              <a:buNone/>
            </a:pPr>
            <a:r>
              <a:t/>
            </a:r>
            <a:endParaRPr sz="1700"/>
          </a:p>
          <a:p>
            <a:pPr indent="0" lvl="0" marL="0" rtl="0" algn="l">
              <a:lnSpc>
                <a:spcPct val="100000"/>
              </a:lnSpc>
              <a:spcBef>
                <a:spcPts val="0"/>
              </a:spcBef>
              <a:spcAft>
                <a:spcPts val="0"/>
              </a:spcAft>
              <a:buClr>
                <a:schemeClr val="dk1"/>
              </a:buClr>
              <a:buSzPts val="2800"/>
              <a:buNone/>
            </a:pPr>
            <a:r>
              <a:rPr b="1" lang="en-US" sz="1800"/>
              <a:t>Core Values</a:t>
            </a:r>
            <a:endParaRPr b="1" sz="1800"/>
          </a:p>
          <a:p>
            <a:pPr indent="0" lvl="0" marL="0" rtl="0" algn="l">
              <a:lnSpc>
                <a:spcPct val="100000"/>
              </a:lnSpc>
              <a:spcBef>
                <a:spcPts val="0"/>
              </a:spcBef>
              <a:spcAft>
                <a:spcPts val="0"/>
              </a:spcAft>
              <a:buClr>
                <a:schemeClr val="dk1"/>
              </a:buClr>
              <a:buSzPts val="2800"/>
              <a:buNone/>
            </a:pPr>
            <a:r>
              <a:t/>
            </a:r>
            <a:endParaRPr b="1" sz="1800"/>
          </a:p>
          <a:p>
            <a:pPr indent="0" lvl="0" marL="0" rtl="0" algn="l">
              <a:lnSpc>
                <a:spcPct val="100000"/>
              </a:lnSpc>
              <a:spcBef>
                <a:spcPts val="0"/>
              </a:spcBef>
              <a:spcAft>
                <a:spcPts val="0"/>
              </a:spcAft>
              <a:buClr>
                <a:schemeClr val="dk1"/>
              </a:buClr>
              <a:buSzPts val="2800"/>
              <a:buNone/>
            </a:pPr>
            <a:r>
              <a:rPr b="1" lang="en-US" sz="1800"/>
              <a:t>Open: </a:t>
            </a:r>
            <a:r>
              <a:rPr lang="en-US" sz="1800"/>
              <a:t>Everything at OWASP is radically transparent from our finances to our code.</a:t>
            </a:r>
            <a:endParaRPr sz="1800"/>
          </a:p>
          <a:p>
            <a:pPr indent="0" lvl="0" marL="0" rtl="0" algn="l">
              <a:lnSpc>
                <a:spcPct val="100000"/>
              </a:lnSpc>
              <a:spcBef>
                <a:spcPts val="0"/>
              </a:spcBef>
              <a:spcAft>
                <a:spcPts val="0"/>
              </a:spcAft>
              <a:buClr>
                <a:schemeClr val="dk1"/>
              </a:buClr>
              <a:buSzPts val="2800"/>
              <a:buNone/>
            </a:pPr>
            <a:r>
              <a:rPr b="1" lang="en-US" sz="1800"/>
              <a:t>Innovative: </a:t>
            </a:r>
            <a:r>
              <a:rPr lang="en-US" sz="1800"/>
              <a:t>We encourage and support innovation and experiments for solutions to software security challenges.</a:t>
            </a:r>
            <a:endParaRPr sz="1800"/>
          </a:p>
          <a:p>
            <a:pPr indent="0" lvl="0" marL="0" rtl="0" algn="l">
              <a:lnSpc>
                <a:spcPct val="100000"/>
              </a:lnSpc>
              <a:spcBef>
                <a:spcPts val="0"/>
              </a:spcBef>
              <a:spcAft>
                <a:spcPts val="0"/>
              </a:spcAft>
              <a:buClr>
                <a:schemeClr val="dk1"/>
              </a:buClr>
              <a:buSzPts val="2800"/>
              <a:buNone/>
            </a:pPr>
            <a:r>
              <a:rPr b="1" lang="en-US" sz="1800"/>
              <a:t>Global: </a:t>
            </a:r>
            <a:r>
              <a:rPr lang="en-US" sz="1800"/>
              <a:t>Anyone around the world is encouraged to participate in the OWASP community.</a:t>
            </a:r>
            <a:endParaRPr sz="1800"/>
          </a:p>
          <a:p>
            <a:pPr indent="0" lvl="0" marL="0" rtl="0" algn="l">
              <a:lnSpc>
                <a:spcPct val="100000"/>
              </a:lnSpc>
              <a:spcBef>
                <a:spcPts val="0"/>
              </a:spcBef>
              <a:spcAft>
                <a:spcPts val="0"/>
              </a:spcAft>
              <a:buClr>
                <a:schemeClr val="dk1"/>
              </a:buClr>
              <a:buSzPts val="2800"/>
              <a:buNone/>
            </a:pPr>
            <a:r>
              <a:rPr b="1" lang="en-US" sz="1800"/>
              <a:t>Integrity:</a:t>
            </a:r>
            <a:r>
              <a:rPr lang="en-US" sz="1800"/>
              <a:t> Our community is respectful, supportive, truthful, and vendor neutral</a:t>
            </a:r>
            <a:endParaRPr sz="1800"/>
          </a:p>
          <a:p>
            <a:pPr indent="0" lvl="0" marL="0" rtl="0" algn="l">
              <a:lnSpc>
                <a:spcPct val="90000"/>
              </a:lnSpc>
              <a:spcBef>
                <a:spcPts val="0"/>
              </a:spcBef>
              <a:spcAft>
                <a:spcPts val="0"/>
              </a:spcAft>
              <a:buClr>
                <a:schemeClr val="dk1"/>
              </a:buClr>
              <a:buSzPts val="2800"/>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idx="1" type="body"/>
          </p:nvPr>
        </p:nvSpPr>
        <p:spPr>
          <a:xfrm>
            <a:off x="1318750" y="5236475"/>
            <a:ext cx="10030500" cy="803400"/>
          </a:xfrm>
          <a:prstGeom prst="rect">
            <a:avLst/>
          </a:prstGeom>
        </p:spPr>
        <p:txBody>
          <a:bodyPr anchorCtr="0" anchor="t" bIns="45700" lIns="91425" spcFirstLastPara="1" rIns="91425" wrap="square" tIns="45700">
            <a:noAutofit/>
          </a:bodyPr>
          <a:lstStyle/>
          <a:p>
            <a:pPr indent="0" lvl="0" marL="342900" rtl="0" algn="ctr">
              <a:lnSpc>
                <a:spcPct val="100000"/>
              </a:lnSpc>
              <a:spcBef>
                <a:spcPts val="0"/>
              </a:spcBef>
              <a:spcAft>
                <a:spcPts val="0"/>
              </a:spcAft>
              <a:buNone/>
            </a:pPr>
            <a:r>
              <a:rPr b="1" lang="en-US" sz="2000"/>
              <a:t>Countries</a:t>
            </a:r>
            <a:r>
              <a:rPr b="1" lang="en-US" sz="2000"/>
              <a:t>                       Groups                               Members</a:t>
            </a:r>
            <a:endParaRPr b="1" sz="2000"/>
          </a:p>
          <a:p>
            <a:pPr indent="0" lvl="0" marL="342900" rtl="0" algn="ctr">
              <a:lnSpc>
                <a:spcPct val="100000"/>
              </a:lnSpc>
              <a:spcBef>
                <a:spcPts val="0"/>
              </a:spcBef>
              <a:spcAft>
                <a:spcPts val="0"/>
              </a:spcAft>
              <a:buNone/>
            </a:pPr>
            <a:r>
              <a:rPr b="1" lang="en-US" sz="2000"/>
              <a:t>      67                                245                                      71,259</a:t>
            </a:r>
            <a:endParaRPr b="1" sz="2000"/>
          </a:p>
          <a:p>
            <a:pPr indent="0" lvl="0" marL="0" rtl="0" algn="ctr">
              <a:spcBef>
                <a:spcPts val="1000"/>
              </a:spcBef>
              <a:spcAft>
                <a:spcPts val="0"/>
              </a:spcAft>
              <a:buNone/>
            </a:pPr>
            <a:r>
              <a:t/>
            </a:r>
            <a:endParaRPr b="1" sz="2600"/>
          </a:p>
        </p:txBody>
      </p:sp>
      <p:sp>
        <p:nvSpPr>
          <p:cNvPr id="85" name="Google Shape;85;p13"/>
          <p:cNvSpPr txBox="1"/>
          <p:nvPr/>
        </p:nvSpPr>
        <p:spPr>
          <a:xfrm>
            <a:off x="1408025" y="246950"/>
            <a:ext cx="8568900" cy="5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700">
                <a:latin typeface="Calibri"/>
                <a:ea typeface="Calibri"/>
                <a:cs typeface="Calibri"/>
                <a:sym typeface="Calibri"/>
              </a:rPr>
              <a:t>OWASP® Foundation World Wide </a:t>
            </a:r>
            <a:endParaRPr b="1" sz="3700">
              <a:latin typeface="Calibri"/>
              <a:ea typeface="Calibri"/>
              <a:cs typeface="Calibri"/>
              <a:sym typeface="Calibri"/>
            </a:endParaRPr>
          </a:p>
        </p:txBody>
      </p:sp>
      <p:pic>
        <p:nvPicPr>
          <p:cNvPr id="86" name="Google Shape;86;p13"/>
          <p:cNvPicPr preferRelativeResize="0"/>
          <p:nvPr/>
        </p:nvPicPr>
        <p:blipFill>
          <a:blip r:embed="rId3">
            <a:alphaModFix/>
          </a:blip>
          <a:stretch>
            <a:fillRect/>
          </a:stretch>
        </p:blipFill>
        <p:spPr>
          <a:xfrm>
            <a:off x="1318738" y="1102250"/>
            <a:ext cx="9427933" cy="413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216038"/>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3700"/>
              <a:t>Benefits of Becoming a Member </a:t>
            </a:r>
            <a:endParaRPr sz="3700"/>
          </a:p>
        </p:txBody>
      </p:sp>
      <p:sp>
        <p:nvSpPr>
          <p:cNvPr id="92" name="Google Shape;92;p14"/>
          <p:cNvSpPr txBox="1"/>
          <p:nvPr>
            <p:ph idx="1" type="body"/>
          </p:nvPr>
        </p:nvSpPr>
        <p:spPr>
          <a:xfrm>
            <a:off x="838200" y="1223300"/>
            <a:ext cx="6924000" cy="3626400"/>
          </a:xfrm>
          <a:prstGeom prst="rect">
            <a:avLst/>
          </a:prstGeom>
          <a:noFill/>
          <a:ln>
            <a:noFill/>
          </a:ln>
        </p:spPr>
        <p:txBody>
          <a:bodyPr anchorCtr="0" anchor="t" bIns="45700" lIns="91425" spcFirstLastPara="1" rIns="91425" wrap="square" tIns="45700">
            <a:noAutofit/>
          </a:bodyPr>
          <a:lstStyle/>
          <a:p>
            <a:pPr indent="-361950" lvl="0" marL="342900" rtl="0" algn="l">
              <a:lnSpc>
                <a:spcPct val="100000"/>
              </a:lnSpc>
              <a:spcBef>
                <a:spcPts val="0"/>
              </a:spcBef>
              <a:spcAft>
                <a:spcPts val="0"/>
              </a:spcAft>
              <a:buClr>
                <a:srgbClr val="000000"/>
              </a:buClr>
              <a:buSzPts val="3100"/>
              <a:buChar char="•"/>
            </a:pPr>
            <a:r>
              <a:rPr lang="en-US" sz="3100">
                <a:solidFill>
                  <a:srgbClr val="000000"/>
                </a:solidFill>
              </a:rPr>
              <a:t>Networking and directory access</a:t>
            </a:r>
            <a:endParaRPr sz="3100">
              <a:solidFill>
                <a:srgbClr val="000000"/>
              </a:solidFill>
            </a:endParaRPr>
          </a:p>
          <a:p>
            <a:pPr indent="-361950" lvl="0" marL="342900" rtl="0" algn="l">
              <a:lnSpc>
                <a:spcPct val="100000"/>
              </a:lnSpc>
              <a:spcBef>
                <a:spcPts val="0"/>
              </a:spcBef>
              <a:spcAft>
                <a:spcPts val="0"/>
              </a:spcAft>
              <a:buClr>
                <a:srgbClr val="000000"/>
              </a:buClr>
              <a:buSzPts val="3100"/>
              <a:buChar char="•"/>
            </a:pPr>
            <a:r>
              <a:rPr lang="en-US" sz="3100">
                <a:solidFill>
                  <a:srgbClr val="000000"/>
                </a:solidFill>
              </a:rPr>
              <a:t>Flexible online learning discounts</a:t>
            </a:r>
            <a:endParaRPr sz="3100">
              <a:solidFill>
                <a:srgbClr val="000000"/>
              </a:solidFill>
            </a:endParaRPr>
          </a:p>
          <a:p>
            <a:pPr indent="-361950" lvl="0" marL="342900" rtl="0" algn="l">
              <a:lnSpc>
                <a:spcPct val="100000"/>
              </a:lnSpc>
              <a:spcBef>
                <a:spcPts val="0"/>
              </a:spcBef>
              <a:spcAft>
                <a:spcPts val="0"/>
              </a:spcAft>
              <a:buClr>
                <a:srgbClr val="000000"/>
              </a:buClr>
              <a:buSzPts val="3100"/>
              <a:buChar char="•"/>
            </a:pPr>
            <a:r>
              <a:rPr lang="en-US" sz="3100">
                <a:solidFill>
                  <a:srgbClr val="000000"/>
                </a:solidFill>
              </a:rPr>
              <a:t>Professional mentoring programs</a:t>
            </a:r>
            <a:endParaRPr sz="3100">
              <a:solidFill>
                <a:srgbClr val="000000"/>
              </a:solidFill>
            </a:endParaRPr>
          </a:p>
          <a:p>
            <a:pPr indent="-361950" lvl="0" marL="342900" rtl="0" algn="l">
              <a:lnSpc>
                <a:spcPct val="100000"/>
              </a:lnSpc>
              <a:spcBef>
                <a:spcPts val="0"/>
              </a:spcBef>
              <a:spcAft>
                <a:spcPts val="0"/>
              </a:spcAft>
              <a:buClr>
                <a:srgbClr val="000000"/>
              </a:buClr>
              <a:buSzPts val="3100"/>
              <a:buChar char="•"/>
            </a:pPr>
            <a:r>
              <a:rPr lang="en-US" sz="3100">
                <a:solidFill>
                  <a:srgbClr val="000000"/>
                </a:solidFill>
              </a:rPr>
              <a:t>Meaningful volunteer opportunities</a:t>
            </a:r>
            <a:endParaRPr sz="3100">
              <a:solidFill>
                <a:srgbClr val="000000"/>
              </a:solidFill>
            </a:endParaRPr>
          </a:p>
          <a:p>
            <a:pPr indent="-361950" lvl="0" marL="342900" rtl="0" algn="l">
              <a:lnSpc>
                <a:spcPct val="100000"/>
              </a:lnSpc>
              <a:spcBef>
                <a:spcPts val="0"/>
              </a:spcBef>
              <a:spcAft>
                <a:spcPts val="0"/>
              </a:spcAft>
              <a:buClr>
                <a:srgbClr val="000000"/>
              </a:buClr>
              <a:buSzPts val="3100"/>
              <a:buChar char="•"/>
            </a:pPr>
            <a:r>
              <a:rPr lang="en-US" sz="3100">
                <a:solidFill>
                  <a:srgbClr val="000000"/>
                </a:solidFill>
              </a:rPr>
              <a:t>Exclusive, industry-specific offers</a:t>
            </a:r>
            <a:endParaRPr sz="3100">
              <a:solidFill>
                <a:srgbClr val="000000"/>
              </a:solidFill>
            </a:endParaRPr>
          </a:p>
          <a:p>
            <a:pPr indent="-361950" lvl="0" marL="342900" rtl="0" algn="l">
              <a:lnSpc>
                <a:spcPct val="100000"/>
              </a:lnSpc>
              <a:spcBef>
                <a:spcPts val="0"/>
              </a:spcBef>
              <a:spcAft>
                <a:spcPts val="0"/>
              </a:spcAft>
              <a:buClr>
                <a:srgbClr val="000000"/>
              </a:buClr>
              <a:buSzPts val="3100"/>
              <a:buChar char="•"/>
            </a:pPr>
            <a:r>
              <a:rPr lang="en-US" sz="3100">
                <a:solidFill>
                  <a:srgbClr val="000000"/>
                </a:solidFill>
              </a:rPr>
              <a:t>Regional and full-time student special pricing is available </a:t>
            </a:r>
            <a:endParaRPr sz="3100">
              <a:solidFill>
                <a:srgbClr val="000000"/>
              </a:solidFill>
            </a:endParaRPr>
          </a:p>
          <a:p>
            <a:pPr indent="0" lvl="0" marL="228600" rtl="0" algn="l">
              <a:lnSpc>
                <a:spcPct val="100000"/>
              </a:lnSpc>
              <a:spcBef>
                <a:spcPts val="0"/>
              </a:spcBef>
              <a:spcAft>
                <a:spcPts val="0"/>
              </a:spcAft>
              <a:buNone/>
            </a:pPr>
            <a:r>
              <a:t/>
            </a:r>
            <a:endParaRPr sz="3400">
              <a:solidFill>
                <a:srgbClr val="000000"/>
              </a:solidFill>
            </a:endParaRPr>
          </a:p>
          <a:p>
            <a:pPr indent="0" lvl="0" marL="228600" rtl="0" algn="l">
              <a:lnSpc>
                <a:spcPct val="100000"/>
              </a:lnSpc>
              <a:spcBef>
                <a:spcPts val="700"/>
              </a:spcBef>
              <a:spcAft>
                <a:spcPts val="0"/>
              </a:spcAft>
              <a:buNone/>
            </a:pPr>
            <a:r>
              <a:t/>
            </a:r>
            <a:endParaRPr/>
          </a:p>
        </p:txBody>
      </p:sp>
      <p:pic>
        <p:nvPicPr>
          <p:cNvPr id="93" name="Google Shape;93;p14"/>
          <p:cNvPicPr preferRelativeResize="0"/>
          <p:nvPr/>
        </p:nvPicPr>
        <p:blipFill rotWithShape="1">
          <a:blip r:embed="rId3">
            <a:alphaModFix/>
          </a:blip>
          <a:srcRect b="0" l="24354" r="32025" t="0"/>
          <a:stretch/>
        </p:blipFill>
        <p:spPr>
          <a:xfrm>
            <a:off x="7762175" y="2079625"/>
            <a:ext cx="3890999" cy="2918250"/>
          </a:xfrm>
          <a:prstGeom prst="rect">
            <a:avLst/>
          </a:prstGeom>
          <a:noFill/>
          <a:ln>
            <a:noFill/>
          </a:ln>
        </p:spPr>
      </p:pic>
      <p:sp>
        <p:nvSpPr>
          <p:cNvPr id="94" name="Google Shape;94;p14"/>
          <p:cNvSpPr txBox="1"/>
          <p:nvPr/>
        </p:nvSpPr>
        <p:spPr>
          <a:xfrm>
            <a:off x="8166100" y="5508625"/>
            <a:ext cx="3535680"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100">
                <a:solidFill>
                  <a:srgbClr val="7F7F7F"/>
                </a:solidFill>
                <a:latin typeface="Calibri"/>
                <a:ea typeface="Calibri"/>
                <a:cs typeface="Calibri"/>
                <a:sym typeface="Calibri"/>
              </a:rPr>
              <a:t>Member Lounge at OWASP Conference</a:t>
            </a:r>
            <a:endParaRPr/>
          </a:p>
        </p:txBody>
      </p:sp>
      <p:sp>
        <p:nvSpPr>
          <p:cNvPr id="95" name="Google Shape;95;p14"/>
          <p:cNvSpPr txBox="1"/>
          <p:nvPr/>
        </p:nvSpPr>
        <p:spPr>
          <a:xfrm>
            <a:off x="343125" y="4849700"/>
            <a:ext cx="7140600" cy="7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700">
                <a:solidFill>
                  <a:srgbClr val="0000FF"/>
                </a:solidFill>
                <a:latin typeface="Calibri"/>
                <a:ea typeface="Calibri"/>
                <a:cs typeface="Calibri"/>
                <a:sym typeface="Calibri"/>
              </a:rPr>
              <a:t>Visit: https://owasp.org/membership/</a:t>
            </a:r>
            <a:endParaRPr b="1" sz="2700">
              <a:solidFill>
                <a:srgbClr val="0000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261550" y="87175"/>
            <a:ext cx="83691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latin typeface="Calibri"/>
                <a:ea typeface="Calibri"/>
                <a:cs typeface="Calibri"/>
                <a:sym typeface="Calibri"/>
              </a:rPr>
              <a:t>The New OWASP® Foundation Website</a:t>
            </a:r>
            <a:endParaRPr b="1" sz="2500">
              <a:latin typeface="Calibri"/>
              <a:ea typeface="Calibri"/>
              <a:cs typeface="Calibri"/>
              <a:sym typeface="Calibri"/>
            </a:endParaRPr>
          </a:p>
        </p:txBody>
      </p:sp>
      <p:pic>
        <p:nvPicPr>
          <p:cNvPr id="101" name="Google Shape;101;p15"/>
          <p:cNvPicPr preferRelativeResize="0"/>
          <p:nvPr/>
        </p:nvPicPr>
        <p:blipFill>
          <a:blip r:embed="rId3">
            <a:alphaModFix/>
          </a:blip>
          <a:stretch>
            <a:fillRect/>
          </a:stretch>
        </p:blipFill>
        <p:spPr>
          <a:xfrm>
            <a:off x="6144225" y="304375"/>
            <a:ext cx="5054050" cy="5892975"/>
          </a:xfrm>
          <a:prstGeom prst="rect">
            <a:avLst/>
          </a:prstGeom>
          <a:noFill/>
          <a:ln>
            <a:noFill/>
          </a:ln>
        </p:spPr>
      </p:pic>
      <p:pic>
        <p:nvPicPr>
          <p:cNvPr id="102" name="Google Shape;102;p15"/>
          <p:cNvPicPr preferRelativeResize="0"/>
          <p:nvPr/>
        </p:nvPicPr>
        <p:blipFill>
          <a:blip r:embed="rId4">
            <a:alphaModFix/>
          </a:blip>
          <a:stretch>
            <a:fillRect/>
          </a:stretch>
        </p:blipFill>
        <p:spPr>
          <a:xfrm>
            <a:off x="0" y="1036925"/>
            <a:ext cx="6268605" cy="1078200"/>
          </a:xfrm>
          <a:prstGeom prst="rect">
            <a:avLst/>
          </a:prstGeom>
          <a:noFill/>
          <a:ln>
            <a:noFill/>
          </a:ln>
        </p:spPr>
      </p:pic>
      <p:sp>
        <p:nvSpPr>
          <p:cNvPr id="103" name="Google Shape;103;p15"/>
          <p:cNvSpPr/>
          <p:nvPr/>
        </p:nvSpPr>
        <p:spPr>
          <a:xfrm>
            <a:off x="2125675" y="1714525"/>
            <a:ext cx="2307600" cy="3708300"/>
          </a:xfrm>
          <a:prstGeom prst="upArrowCallout">
            <a:avLst>
              <a:gd fmla="val 25000" name="adj1"/>
              <a:gd fmla="val 25000" name="adj2"/>
              <a:gd fmla="val 25000" name="adj3"/>
              <a:gd fmla="val 66318"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Click on for drop down menus for project, chapter and event </a:t>
            </a:r>
            <a:r>
              <a:rPr b="1" lang="en-US"/>
              <a:t>information</a:t>
            </a:r>
            <a:endParaRPr b="1"/>
          </a:p>
        </p:txBody>
      </p:sp>
      <p:sp>
        <p:nvSpPr>
          <p:cNvPr id="104" name="Google Shape;104;p15"/>
          <p:cNvSpPr/>
          <p:nvPr/>
        </p:nvSpPr>
        <p:spPr>
          <a:xfrm>
            <a:off x="8937100" y="304375"/>
            <a:ext cx="3099600" cy="968400"/>
          </a:xfrm>
          <a:prstGeom prst="leftArrowCallout">
            <a:avLst>
              <a:gd fmla="val 25000" name="adj1"/>
              <a:gd fmla="val 25000" name="adj2"/>
              <a:gd fmla="val 17623"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“About” s where majority of information is located.</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243150" y="97024"/>
            <a:ext cx="10515600" cy="63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2500"/>
              <a:t>Policies and Procedures</a:t>
            </a:r>
            <a:endParaRPr sz="2500"/>
          </a:p>
        </p:txBody>
      </p:sp>
      <p:sp>
        <p:nvSpPr>
          <p:cNvPr id="110" name="Google Shape;110;p16"/>
          <p:cNvSpPr txBox="1"/>
          <p:nvPr>
            <p:ph idx="1" type="body"/>
          </p:nvPr>
        </p:nvSpPr>
        <p:spPr>
          <a:xfrm>
            <a:off x="711550" y="643050"/>
            <a:ext cx="11111400" cy="531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700"/>
              </a:spcBef>
              <a:spcAft>
                <a:spcPts val="0"/>
              </a:spcAft>
              <a:buNone/>
            </a:pPr>
            <a:r>
              <a:rPr lang="en-US" sz="2000"/>
              <a:t>                                    </a:t>
            </a:r>
            <a:endParaRPr sz="2000"/>
          </a:p>
          <a:p>
            <a:pPr indent="0" lvl="0" marL="0" rtl="0" algn="l">
              <a:lnSpc>
                <a:spcPct val="100000"/>
              </a:lnSpc>
              <a:spcBef>
                <a:spcPts val="700"/>
              </a:spcBef>
              <a:spcAft>
                <a:spcPts val="0"/>
              </a:spcAft>
              <a:buNone/>
            </a:pPr>
            <a:r>
              <a:rPr lang="en-US" sz="2000"/>
              <a:t>		</a:t>
            </a:r>
            <a:endParaRPr sz="2000"/>
          </a:p>
          <a:p>
            <a:pPr indent="0" lvl="0" marL="0" rtl="0" algn="l">
              <a:lnSpc>
                <a:spcPct val="100000"/>
              </a:lnSpc>
              <a:spcBef>
                <a:spcPts val="700"/>
              </a:spcBef>
              <a:spcAft>
                <a:spcPts val="0"/>
              </a:spcAft>
              <a:buNone/>
            </a:pPr>
            <a:r>
              <a:t/>
            </a:r>
            <a:endParaRPr sz="2000"/>
          </a:p>
          <a:p>
            <a:pPr indent="0" lvl="0" marL="457200" rtl="0" algn="l">
              <a:lnSpc>
                <a:spcPct val="100000"/>
              </a:lnSpc>
              <a:spcBef>
                <a:spcPts val="700"/>
              </a:spcBef>
              <a:spcAft>
                <a:spcPts val="0"/>
              </a:spcAft>
              <a:buNone/>
            </a:pPr>
            <a:r>
              <a:t/>
            </a:r>
            <a:endParaRPr/>
          </a:p>
        </p:txBody>
      </p:sp>
      <p:pic>
        <p:nvPicPr>
          <p:cNvPr id="111" name="Google Shape;111;p16"/>
          <p:cNvPicPr preferRelativeResize="0"/>
          <p:nvPr/>
        </p:nvPicPr>
        <p:blipFill>
          <a:blip r:embed="rId3">
            <a:alphaModFix/>
          </a:blip>
          <a:stretch>
            <a:fillRect/>
          </a:stretch>
        </p:blipFill>
        <p:spPr>
          <a:xfrm>
            <a:off x="418923" y="548550"/>
            <a:ext cx="3602350" cy="5405401"/>
          </a:xfrm>
          <a:prstGeom prst="rect">
            <a:avLst/>
          </a:prstGeom>
          <a:noFill/>
          <a:ln>
            <a:noFill/>
          </a:ln>
        </p:spPr>
      </p:pic>
      <p:pic>
        <p:nvPicPr>
          <p:cNvPr id="112" name="Google Shape;112;p16"/>
          <p:cNvPicPr preferRelativeResize="0"/>
          <p:nvPr/>
        </p:nvPicPr>
        <p:blipFill>
          <a:blip r:embed="rId4">
            <a:alphaModFix/>
          </a:blip>
          <a:stretch>
            <a:fillRect/>
          </a:stretch>
        </p:blipFill>
        <p:spPr>
          <a:xfrm>
            <a:off x="4306974" y="1320750"/>
            <a:ext cx="2782200" cy="2821651"/>
          </a:xfrm>
          <a:prstGeom prst="rect">
            <a:avLst/>
          </a:prstGeom>
          <a:noFill/>
          <a:ln>
            <a:noFill/>
          </a:ln>
        </p:spPr>
      </p:pic>
      <p:sp>
        <p:nvSpPr>
          <p:cNvPr id="113" name="Google Shape;113;p16"/>
          <p:cNvSpPr txBox="1"/>
          <p:nvPr/>
        </p:nvSpPr>
        <p:spPr>
          <a:xfrm>
            <a:off x="5361425" y="5495250"/>
            <a:ext cx="6131400" cy="458700"/>
          </a:xfrm>
          <a:prstGeom prst="rect">
            <a:avLst/>
          </a:prstGeom>
          <a:noFill/>
          <a:ln>
            <a:noFill/>
          </a:ln>
        </p:spPr>
        <p:txBody>
          <a:bodyPr anchorCtr="0" anchor="b" bIns="91425" lIns="91425" spcFirstLastPara="1" rIns="91425" wrap="square" tIns="91425">
            <a:noAutofit/>
          </a:bodyPr>
          <a:lstStyle/>
          <a:p>
            <a:pPr indent="0" lvl="0" marL="0" rtl="0" algn="l">
              <a:spcBef>
                <a:spcPts val="700"/>
              </a:spcBef>
              <a:spcAft>
                <a:spcPts val="0"/>
              </a:spcAft>
              <a:buClr>
                <a:schemeClr val="dk1"/>
              </a:buClr>
              <a:buSzPts val="1100"/>
              <a:buFont typeface="Arial"/>
              <a:buNone/>
            </a:pPr>
            <a:r>
              <a:rPr b="1" lang="en-US" sz="2000">
                <a:solidFill>
                  <a:srgbClr val="FF0000"/>
                </a:solidFill>
                <a:latin typeface="Calibri"/>
                <a:ea typeface="Calibri"/>
                <a:cs typeface="Calibri"/>
                <a:sym typeface="Calibri"/>
              </a:rPr>
              <a:t>Temporary COVID Restriction Policy enacted 9/3/2020</a:t>
            </a:r>
            <a:endParaRPr b="1">
              <a:latin typeface="Calibri"/>
              <a:ea typeface="Calibri"/>
              <a:cs typeface="Calibri"/>
              <a:sym typeface="Calibri"/>
            </a:endParaRPr>
          </a:p>
        </p:txBody>
      </p:sp>
      <p:sp>
        <p:nvSpPr>
          <p:cNvPr id="114" name="Google Shape;114;p16"/>
          <p:cNvSpPr/>
          <p:nvPr/>
        </p:nvSpPr>
        <p:spPr>
          <a:xfrm>
            <a:off x="2744000" y="5387125"/>
            <a:ext cx="2617500" cy="458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4125"/>
              </a:highlight>
            </a:endParaRPr>
          </a:p>
        </p:txBody>
      </p:sp>
      <p:sp>
        <p:nvSpPr>
          <p:cNvPr id="115" name="Google Shape;115;p16"/>
          <p:cNvSpPr txBox="1"/>
          <p:nvPr/>
        </p:nvSpPr>
        <p:spPr>
          <a:xfrm>
            <a:off x="7628075" y="548550"/>
            <a:ext cx="4194600" cy="417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2200" u="sng">
                <a:solidFill>
                  <a:srgbClr val="FF0000"/>
                </a:solidFill>
              </a:rPr>
              <a:t>Stay up to Date</a:t>
            </a:r>
            <a:endParaRPr b="1" sz="2200" u="sng">
              <a:solidFill>
                <a:srgbClr val="FF0000"/>
              </a:solidFill>
            </a:endParaRPr>
          </a:p>
          <a:p>
            <a:pPr indent="0" lvl="0" marL="0" rtl="0" algn="ctr">
              <a:lnSpc>
                <a:spcPct val="115000"/>
              </a:lnSpc>
              <a:spcBef>
                <a:spcPts val="0"/>
              </a:spcBef>
              <a:spcAft>
                <a:spcPts val="0"/>
              </a:spcAft>
              <a:buClr>
                <a:schemeClr val="dk1"/>
              </a:buClr>
              <a:buSzPts val="1100"/>
              <a:buFont typeface="Arial"/>
              <a:buNone/>
            </a:pPr>
            <a:r>
              <a:t/>
            </a:r>
            <a:endParaRPr sz="2200" u="sng">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en-US" sz="2200">
                <a:solidFill>
                  <a:srgbClr val="FF0000"/>
                </a:solidFill>
              </a:rPr>
              <a:t>ALL of the OWASP Foundation policies and procedures are centralized in one location. </a:t>
            </a:r>
            <a:endParaRPr sz="2200">
              <a:solidFill>
                <a:srgbClr val="FF0000"/>
              </a:solidFill>
            </a:endParaRPr>
          </a:p>
          <a:p>
            <a:pPr indent="0" lvl="0" marL="0" rtl="0" algn="l">
              <a:lnSpc>
                <a:spcPct val="115000"/>
              </a:lnSpc>
              <a:spcBef>
                <a:spcPts val="0"/>
              </a:spcBef>
              <a:spcAft>
                <a:spcPts val="0"/>
              </a:spcAft>
              <a:buClr>
                <a:schemeClr val="dk1"/>
              </a:buClr>
              <a:buSzPts val="1100"/>
              <a:buFont typeface="Arial"/>
              <a:buNone/>
            </a:pPr>
            <a:r>
              <a:t/>
            </a:r>
            <a:endParaRPr sz="7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7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sz="2200">
                <a:solidFill>
                  <a:srgbClr val="FF0000"/>
                </a:solidFill>
              </a:rPr>
              <a:t>This page will be reviewed and updated consistently to meet the financial and legal guidelines and requirements that affect the Foundation.</a:t>
            </a:r>
            <a:endParaRPr sz="16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nvSpPr>
        <p:spPr>
          <a:xfrm>
            <a:off x="1017075" y="479475"/>
            <a:ext cx="83691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latin typeface="Calibri"/>
                <a:ea typeface="Calibri"/>
                <a:cs typeface="Calibri"/>
                <a:sym typeface="Calibri"/>
              </a:rPr>
              <a:t>Membership</a:t>
            </a:r>
            <a:endParaRPr b="1" sz="2500">
              <a:latin typeface="Calibri"/>
              <a:ea typeface="Calibri"/>
              <a:cs typeface="Calibri"/>
              <a:sym typeface="Calibri"/>
            </a:endParaRPr>
          </a:p>
        </p:txBody>
      </p:sp>
      <p:sp>
        <p:nvSpPr>
          <p:cNvPr id="121" name="Google Shape;121;p17"/>
          <p:cNvSpPr txBox="1"/>
          <p:nvPr/>
        </p:nvSpPr>
        <p:spPr>
          <a:xfrm>
            <a:off x="1205975" y="900975"/>
            <a:ext cx="8369100" cy="11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“You can </a:t>
            </a:r>
            <a:r>
              <a:rPr lang="en-US" sz="2000">
                <a:solidFill>
                  <a:srgbClr val="1D7BD7"/>
                </a:solidFill>
                <a:uFill>
                  <a:noFill/>
                </a:uFill>
                <a:latin typeface="Calibri"/>
                <a:ea typeface="Calibri"/>
                <a:cs typeface="Calibri"/>
                <a:sym typeface="Calibri"/>
                <a:hlinkClick r:id="rId3">
                  <a:extLst>
                    <a:ext uri="{A12FA001-AC4F-418D-AE19-62706E023703}">
                      <ahyp:hlinkClr val="tx"/>
                    </a:ext>
                  </a:extLst>
                </a:hlinkClick>
              </a:rPr>
              <a:t>Manage your Membership</a:t>
            </a:r>
            <a:r>
              <a:rPr lang="en-US" sz="2000">
                <a:solidFill>
                  <a:schemeClr val="dk1"/>
                </a:solidFill>
                <a:latin typeface="Calibri"/>
                <a:ea typeface="Calibri"/>
                <a:cs typeface="Calibri"/>
                <a:sym typeface="Calibri"/>
              </a:rPr>
              <a:t> to provision an OWASP email address, check your renewal date or, for recurring donations and memberships, update billing details or cancel the recurring bill.”</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22" name="Google Shape;122;p17"/>
          <p:cNvSpPr txBox="1"/>
          <p:nvPr/>
        </p:nvSpPr>
        <p:spPr>
          <a:xfrm>
            <a:off x="1205975" y="1993425"/>
            <a:ext cx="9546600" cy="356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only information that will be displayed is the “Membership type and Membership end date.”</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Self-provision your owasp.org email address</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To access or renew your OWASP Membership, you “Must” use the same email address you entered when you registered/paid for a membership.  This email address is your ID, and the receipt goes to this address.</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Full-time student membership link at the bottom of the page under the “submit” button.</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Special regional pricing coming soon for two and lifetime membership.</a:t>
            </a:r>
            <a:endParaRPr sz="20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233075" y="324647"/>
            <a:ext cx="10515600" cy="963300"/>
          </a:xfrm>
          <a:prstGeom prst="rect">
            <a:avLst/>
          </a:prstGeom>
        </p:spPr>
        <p:txBody>
          <a:bodyPr anchorCtr="0" anchor="ctr" bIns="45700" lIns="91425" spcFirstLastPara="1" rIns="91425" wrap="square" tIns="45700">
            <a:noAutofit/>
          </a:bodyPr>
          <a:lstStyle/>
          <a:p>
            <a:pPr indent="0" lvl="0" marL="0" rtl="0" algn="l">
              <a:lnSpc>
                <a:spcPct val="115000"/>
              </a:lnSpc>
              <a:spcBef>
                <a:spcPts val="200"/>
              </a:spcBef>
              <a:spcAft>
                <a:spcPts val="600"/>
              </a:spcAft>
              <a:buNone/>
            </a:pPr>
            <a:r>
              <a:rPr lang="en-US" sz="2500"/>
              <a:t> OWASP</a:t>
            </a:r>
            <a:r>
              <a:rPr baseline="30000" lang="en-US" sz="2500"/>
              <a:t>® </a:t>
            </a:r>
            <a:r>
              <a:rPr lang="en-US" sz="2500"/>
              <a:t>Committees</a:t>
            </a:r>
            <a:endParaRPr sz="2500"/>
          </a:p>
        </p:txBody>
      </p:sp>
      <p:sp>
        <p:nvSpPr>
          <p:cNvPr id="128" name="Google Shape;128;p18"/>
          <p:cNvSpPr txBox="1"/>
          <p:nvPr>
            <p:ph idx="1" type="body"/>
          </p:nvPr>
        </p:nvSpPr>
        <p:spPr>
          <a:xfrm>
            <a:off x="706175" y="1057374"/>
            <a:ext cx="10946100" cy="47610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rPr b="1" lang="en-US" sz="2000"/>
              <a:t>List of Committees</a:t>
            </a:r>
            <a:endParaRPr b="1" sz="2000"/>
          </a:p>
          <a:p>
            <a:pPr indent="-355600" lvl="0" marL="457200" rtl="0" algn="l">
              <a:lnSpc>
                <a:spcPct val="115000"/>
              </a:lnSpc>
              <a:spcBef>
                <a:spcPts val="1000"/>
              </a:spcBef>
              <a:spcAft>
                <a:spcPts val="0"/>
              </a:spcAft>
              <a:buSzPts val="2000"/>
              <a:buChar char="•"/>
            </a:pPr>
            <a:r>
              <a:rPr lang="en-US" sz="2000"/>
              <a:t>OWASP Chapter Committee</a:t>
            </a:r>
            <a:endParaRPr sz="2000"/>
          </a:p>
          <a:p>
            <a:pPr indent="-355600" lvl="0" marL="457200" rtl="0" algn="l">
              <a:lnSpc>
                <a:spcPct val="115000"/>
              </a:lnSpc>
              <a:spcBef>
                <a:spcPts val="0"/>
              </a:spcBef>
              <a:spcAft>
                <a:spcPts val="0"/>
              </a:spcAft>
              <a:buSzPts val="2000"/>
              <a:buChar char="•"/>
            </a:pPr>
            <a:r>
              <a:rPr lang="en-US" sz="2000"/>
              <a:t>OWASP Education and Training Committee</a:t>
            </a:r>
            <a:endParaRPr sz="2000"/>
          </a:p>
          <a:p>
            <a:pPr indent="-355600" lvl="0" marL="457200" rtl="0" algn="l">
              <a:lnSpc>
                <a:spcPct val="115000"/>
              </a:lnSpc>
              <a:spcBef>
                <a:spcPts val="0"/>
              </a:spcBef>
              <a:spcAft>
                <a:spcPts val="0"/>
              </a:spcAft>
              <a:buSzPts val="2000"/>
              <a:buChar char="•"/>
            </a:pPr>
            <a:r>
              <a:rPr lang="en-US" sz="2000"/>
              <a:t>OWASP Outreach Committee</a:t>
            </a:r>
            <a:endParaRPr sz="2000"/>
          </a:p>
          <a:p>
            <a:pPr indent="-355600" lvl="0" marL="457200" rtl="0" algn="l">
              <a:lnSpc>
                <a:spcPct val="115000"/>
              </a:lnSpc>
              <a:spcBef>
                <a:spcPts val="0"/>
              </a:spcBef>
              <a:spcAft>
                <a:spcPts val="0"/>
              </a:spcAft>
              <a:buSzPts val="2000"/>
              <a:buChar char="•"/>
            </a:pPr>
            <a:r>
              <a:rPr lang="en-US" sz="2000"/>
              <a:t>OWASP Project Committee</a:t>
            </a:r>
            <a:endParaRPr sz="2000"/>
          </a:p>
          <a:p>
            <a:pPr indent="-355600" lvl="0" marL="457200" rtl="0" algn="l">
              <a:lnSpc>
                <a:spcPct val="115000"/>
              </a:lnSpc>
              <a:spcBef>
                <a:spcPts val="0"/>
              </a:spcBef>
              <a:spcAft>
                <a:spcPts val="0"/>
              </a:spcAft>
              <a:buSzPts val="2000"/>
              <a:buChar char="•"/>
            </a:pPr>
            <a:r>
              <a:rPr lang="en-US" sz="2000"/>
              <a:t>OWASP Compliance Committee</a:t>
            </a:r>
            <a:endParaRPr sz="2000"/>
          </a:p>
          <a:p>
            <a:pPr indent="-355600" lvl="0" marL="457200" rtl="0" algn="l">
              <a:lnSpc>
                <a:spcPct val="115000"/>
              </a:lnSpc>
              <a:spcBef>
                <a:spcPts val="0"/>
              </a:spcBef>
              <a:spcAft>
                <a:spcPts val="0"/>
              </a:spcAft>
              <a:buSzPts val="2000"/>
              <a:buChar char="•"/>
            </a:pPr>
            <a:r>
              <a:rPr lang="en-US" sz="2000"/>
              <a:t>OWASP Women in AppSec (WIA) Committee</a:t>
            </a:r>
            <a:endParaRPr sz="2000"/>
          </a:p>
          <a:p>
            <a:pPr indent="0" lvl="0" marL="0" rtl="0" algn="l">
              <a:lnSpc>
                <a:spcPct val="115000"/>
              </a:lnSpc>
              <a:spcBef>
                <a:spcPts val="1000"/>
              </a:spcBef>
              <a:spcAft>
                <a:spcPts val="0"/>
              </a:spcAft>
              <a:buNone/>
            </a:pPr>
            <a:r>
              <a:rPr lang="en-US" sz="2000"/>
              <a:t>To encourage focus and participation, we recommend that volunteers contribute to one primary committee. Individuals are welcome to participate in whatever committee they would like but may only be officially elected to serve on one committee.</a:t>
            </a:r>
            <a:endParaRPr sz="2000"/>
          </a:p>
          <a:p>
            <a:pPr indent="0" lvl="0" marL="0" rtl="0" algn="l">
              <a:lnSpc>
                <a:spcPct val="115000"/>
              </a:lnSpc>
              <a:spcBef>
                <a:spcPts val="1000"/>
              </a:spcBef>
              <a:spcAft>
                <a:spcPts val="0"/>
              </a:spcAft>
              <a:buNone/>
            </a:pPr>
            <a:r>
              <a:rPr lang="en-US" sz="2000"/>
              <a:t>*Reminder you must be an OWASP Member to join a committee.*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72725" y="200521"/>
            <a:ext cx="10515600" cy="87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500"/>
              <a:t>Reminders</a:t>
            </a:r>
            <a:endParaRPr sz="2500"/>
          </a:p>
        </p:txBody>
      </p:sp>
      <p:sp>
        <p:nvSpPr>
          <p:cNvPr id="134" name="Google Shape;134;p19"/>
          <p:cNvSpPr txBox="1"/>
          <p:nvPr>
            <p:ph idx="1" type="body"/>
          </p:nvPr>
        </p:nvSpPr>
        <p:spPr>
          <a:xfrm>
            <a:off x="527900" y="854500"/>
            <a:ext cx="11341800" cy="4825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000"/>
              <a:t>“Contact Us” </a:t>
            </a:r>
            <a:r>
              <a:rPr lang="en-US" sz="2000"/>
              <a:t>As always, we suggest the best way to place a request is through the ticket system, which will log, track, and route it to the correct staff member.  Anyone can create an account or multiple accounts using ANY email address. </a:t>
            </a:r>
            <a:r>
              <a:rPr b="1" lang="en-US" sz="2000">
                <a:solidFill>
                  <a:srgbClr val="0E101A"/>
                </a:solidFill>
              </a:rPr>
              <a:t> This is where you submit for Zoom account.</a:t>
            </a:r>
            <a:endParaRPr b="1" sz="2000">
              <a:solidFill>
                <a:srgbClr val="0E101A"/>
              </a:solidFill>
            </a:endParaRPr>
          </a:p>
          <a:p>
            <a:pPr indent="0" lvl="0" marL="0" rtl="0" algn="l">
              <a:spcBef>
                <a:spcPts val="1000"/>
              </a:spcBef>
              <a:spcAft>
                <a:spcPts val="0"/>
              </a:spcAft>
              <a:buNone/>
            </a:pPr>
            <a:r>
              <a:rPr b="1" lang="en-US" sz="2000"/>
              <a:t>OWASP.org email addresses - Leaders &amp; Members: </a:t>
            </a:r>
            <a:r>
              <a:rPr lang="en-US" sz="2000"/>
              <a:t>All important Foundation information goes to the owasp.org email address for both members and leaders.  If you do not check or Opted out of receiving emails, you will miss out on essential information.   We suggest Opt-in for owasp.org email (especially leaders) and log in to the account consistently.</a:t>
            </a:r>
            <a:endParaRPr sz="2000"/>
          </a:p>
          <a:p>
            <a:pPr indent="0" lvl="0" marL="0" rtl="0" algn="l">
              <a:spcBef>
                <a:spcPts val="1000"/>
              </a:spcBef>
              <a:spcAft>
                <a:spcPts val="0"/>
              </a:spcAft>
              <a:buNone/>
            </a:pPr>
            <a:r>
              <a:rPr b="1" lang="en-US" sz="2000"/>
              <a:t>Problem or Complaint: </a:t>
            </a:r>
            <a:r>
              <a:rPr lang="en-US" sz="2000"/>
              <a:t>The OWASP Compliance Committee is responsible for receiving and investigating complaints. The Compliance Committee can be reached by sending an email to </a:t>
            </a:r>
            <a:r>
              <a:rPr lang="en-US" sz="2000" u="sng">
                <a:solidFill>
                  <a:schemeClr val="hlink"/>
                </a:solidFill>
                <a:hlinkClick r:id="rId3"/>
              </a:rPr>
              <a:t>compliance@owasp.org</a:t>
            </a:r>
            <a:r>
              <a:rPr lang="en-US" sz="2000"/>
              <a:t>.</a:t>
            </a:r>
            <a:endParaRPr sz="2000"/>
          </a:p>
          <a:p>
            <a:pPr indent="0" lvl="0" marL="457200" rtl="0" algn="l">
              <a:lnSpc>
                <a:spcPct val="115000"/>
              </a:lnSpc>
              <a:spcBef>
                <a:spcPts val="0"/>
              </a:spcBef>
              <a:spcAft>
                <a:spcPts val="0"/>
              </a:spcAft>
              <a:buNone/>
            </a:pPr>
            <a:r>
              <a:t/>
            </a:r>
            <a:endParaRPr sz="1200">
              <a:solidFill>
                <a:srgbClr val="0E101A"/>
              </a:solidFill>
              <a:latin typeface="Arial"/>
              <a:ea typeface="Arial"/>
              <a:cs typeface="Arial"/>
              <a:sym typeface="Arial"/>
            </a:endParaRPr>
          </a:p>
          <a:p>
            <a:pPr indent="0" lvl="0" marL="0" rtl="0" algn="l">
              <a:lnSpc>
                <a:spcPct val="100000"/>
              </a:lnSpc>
              <a:spcBef>
                <a:spcPts val="0"/>
              </a:spcBef>
              <a:spcAft>
                <a:spcPts val="0"/>
              </a:spcAft>
              <a:buNone/>
            </a:pPr>
            <a:r>
              <a:rPr lang="en-US" sz="2000">
                <a:solidFill>
                  <a:srgbClr val="0E101A"/>
                </a:solidFill>
              </a:rPr>
              <a:t>Since the OWASP Foundation is a 501c3 non-profit organization responsible for following specific financial and legal guidelines that can change, we have created a central repository called </a:t>
            </a:r>
            <a:r>
              <a:rPr b="1" lang="en-US" sz="2000" u="sng">
                <a:solidFill>
                  <a:schemeClr val="hlink"/>
                </a:solidFill>
                <a:hlinkClick r:id="rId4"/>
              </a:rPr>
              <a:t>"Policies and Procedures"</a:t>
            </a:r>
            <a:r>
              <a:rPr lang="en-US" sz="2000">
                <a:solidFill>
                  <a:srgbClr val="0E101A"/>
                </a:solidFill>
              </a:rPr>
              <a:t>.  </a:t>
            </a:r>
            <a:r>
              <a:rPr lang="en-US" sz="2000">
                <a:solidFill>
                  <a:srgbClr val="0E101A"/>
                </a:solidFill>
              </a:rPr>
              <a:t>This repository holds all the information that all are responsible for following and abiding.  We ask to direct back to the central repository as these are the approved policies that will be followed.  We want to eliminate multiple and old versions of policies.  </a:t>
            </a:r>
            <a:endParaRPr sz="2000">
              <a:solidFill>
                <a:srgbClr val="0E101A"/>
              </a:solidFill>
            </a:endParaRPr>
          </a:p>
          <a:p>
            <a:pPr indent="0" lvl="0" marL="0" rtl="0" algn="l">
              <a:spcBef>
                <a:spcPts val="100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