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3145e95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3145e95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4142" y="788961"/>
            <a:ext cx="10223715" cy="228123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b="1"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2"/>
          <p:cNvSpPr txBox="1"/>
          <p:nvPr>
            <p:ph idx="1" type="subTitle"/>
          </p:nvPr>
        </p:nvSpPr>
        <p:spPr>
          <a:xfrm>
            <a:off x="984142" y="3429000"/>
            <a:ext cx="10223715" cy="1362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2"/>
          <p:cNvSpPr/>
          <p:nvPr/>
        </p:nvSpPr>
        <p:spPr>
          <a:xfrm>
            <a:off x="0" y="5653488"/>
            <a:ext cx="12192000" cy="1228725"/>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b="0" l="0" r="0" t="0"/>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sp>
        <p:nvSpPr>
          <p:cNvPr id="15" name="Google Shape;15;p2"/>
          <p:cNvSpPr txBox="1"/>
          <p:nvPr/>
        </p:nvSpPr>
        <p:spPr>
          <a:xfrm>
            <a:off x="1997035" y="5938968"/>
            <a:ext cx="966900" cy="620100"/>
          </a:xfrm>
          <a:prstGeom prst="rect">
            <a:avLst/>
          </a:prstGeom>
          <a:noFill/>
          <a:ln>
            <a:noFill/>
          </a:ln>
        </p:spPr>
        <p:txBody>
          <a:bodyPr anchorCtr="0" anchor="t" bIns="45700" lIns="91425" spcFirstLastPara="1" rIns="91425" wrap="square" tIns="45700">
            <a:noAutofit/>
          </a:bodyPr>
          <a:lstStyle/>
          <a:p>
            <a:pPr indent="0" lvl="0" marL="0" marR="0" rtl="0" algn="l">
              <a:lnSpc>
                <a:spcPct val="123076"/>
              </a:lnSpc>
              <a:spcBef>
                <a:spcPts val="2700"/>
              </a:spcBef>
              <a:spcAft>
                <a:spcPts val="0"/>
              </a:spcAft>
              <a:buClr>
                <a:schemeClr val="dk1"/>
              </a:buClr>
              <a:buSzPts val="1100"/>
              <a:buFont typeface="Arial"/>
              <a:buNone/>
            </a:pPr>
            <a:r>
              <a:rPr b="0" i="0" lang="en-US" sz="1200" u="none" cap="none" strike="noStrike">
                <a:solidFill>
                  <a:srgbClr val="FFFFFF"/>
                </a:solidFill>
                <a:latin typeface="Arial"/>
                <a:ea typeface="Arial"/>
                <a:cs typeface="Arial"/>
                <a:sym typeface="Arial"/>
              </a:rPr>
              <a:t>®</a:t>
            </a:r>
            <a:endParaRPr b="0" i="0" sz="1950" u="none" cap="none" strike="noStrike">
              <a:solidFill>
                <a:srgbClr val="FFFFFF"/>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838200" y="1801412"/>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23" name="Google Shape;23;p3"/>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Callout">
  <p:cSld name="Title and Content with Callout">
    <p:spTree>
      <p:nvGrpSpPr>
        <p:cNvPr id="24" name="Shape 24"/>
        <p:cNvGrpSpPr/>
        <p:nvPr/>
      </p:nvGrpSpPr>
      <p:grpSpPr>
        <a:xfrm>
          <a:off x="0" y="0"/>
          <a:ext cx="0" cy="0"/>
          <a:chOff x="0" y="0"/>
          <a:chExt cx="0" cy="0"/>
        </a:xfrm>
      </p:grpSpPr>
      <p:sp>
        <p:nvSpPr>
          <p:cNvPr id="25" name="Google Shape;25;p4"/>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8" name="Google Shape;28;p4"/>
          <p:cNvGrpSpPr/>
          <p:nvPr/>
        </p:nvGrpSpPr>
        <p:grpSpPr>
          <a:xfrm>
            <a:off x="0" y="6152750"/>
            <a:ext cx="12192000" cy="705250"/>
            <a:chOff x="0" y="6152750"/>
            <a:chExt cx="12192000" cy="705250"/>
          </a:xfrm>
        </p:grpSpPr>
        <p:sp>
          <p:nvSpPr>
            <p:cNvPr id="29" name="Google Shape;29;p4"/>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4"/>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31" name="Google Shape;31;p4"/>
          <p:cNvSpPr txBox="1"/>
          <p:nvPr/>
        </p:nvSpPr>
        <p:spPr>
          <a:xfrm>
            <a:off x="8358809" y="3428999"/>
            <a:ext cx="2994992" cy="2246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7F7F7F"/>
                </a:solidFill>
                <a:latin typeface="Calibri"/>
                <a:ea typeface="Calibri"/>
                <a:cs typeface="Calibri"/>
                <a:sym typeface="Calibri"/>
              </a:rPr>
              <a:t>“Sample call out quote design for highlighting a particular point in your bullets”</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8001000" y="3428999"/>
            <a:ext cx="149087" cy="2166731"/>
          </a:xfrm>
          <a:prstGeom prst="snip2DiagRect">
            <a:avLst>
              <a:gd fmla="val 50000" name="adj1"/>
              <a:gd fmla="val 46305" name="adj2"/>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4"/>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grpSp>
        <p:nvGrpSpPr>
          <p:cNvPr id="35" name="Google Shape;35;p5"/>
          <p:cNvGrpSpPr/>
          <p:nvPr/>
        </p:nvGrpSpPr>
        <p:grpSpPr>
          <a:xfrm>
            <a:off x="0" y="6152750"/>
            <a:ext cx="12192000" cy="705250"/>
            <a:chOff x="0" y="6152750"/>
            <a:chExt cx="12192000" cy="705250"/>
          </a:xfrm>
        </p:grpSpPr>
        <p:sp>
          <p:nvSpPr>
            <p:cNvPr id="36" name="Google Shape;36;p5"/>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5"/>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grpSp>
        <p:nvGrpSpPr>
          <p:cNvPr id="44" name="Google Shape;44;p6"/>
          <p:cNvGrpSpPr/>
          <p:nvPr/>
        </p:nvGrpSpPr>
        <p:grpSpPr>
          <a:xfrm>
            <a:off x="0" y="6152750"/>
            <a:ext cx="12192000" cy="705250"/>
            <a:chOff x="0" y="6152750"/>
            <a:chExt cx="12192000" cy="705250"/>
          </a:xfrm>
        </p:grpSpPr>
        <p:sp>
          <p:nvSpPr>
            <p:cNvPr id="45" name="Google Shape;45;p6"/>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6"/>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47" name="Google Shape;4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6"/>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7"/>
          <p:cNvGrpSpPr/>
          <p:nvPr/>
        </p:nvGrpSpPr>
        <p:grpSpPr>
          <a:xfrm>
            <a:off x="0" y="6152750"/>
            <a:ext cx="12192000" cy="705250"/>
            <a:chOff x="0" y="6152750"/>
            <a:chExt cx="12192000" cy="705250"/>
          </a:xfrm>
        </p:grpSpPr>
        <p:sp>
          <p:nvSpPr>
            <p:cNvPr id="56" name="Google Shape;56;p7"/>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58" name="Google Shape;58;p7"/>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2" type="sldNum"/>
          </p:nvPr>
        </p:nvSpPr>
        <p:spPr>
          <a:xfrm>
            <a:off x="8610600" y="631031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7"/>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grpSp>
        <p:nvGrpSpPr>
          <p:cNvPr id="62" name="Google Shape;62;p8"/>
          <p:cNvGrpSpPr/>
          <p:nvPr/>
        </p:nvGrpSpPr>
        <p:grpSpPr>
          <a:xfrm>
            <a:off x="0" y="6152750"/>
            <a:ext cx="12192000" cy="705250"/>
            <a:chOff x="0" y="6152750"/>
            <a:chExt cx="12192000" cy="705250"/>
          </a:xfrm>
        </p:grpSpPr>
        <p:sp>
          <p:nvSpPr>
            <p:cNvPr id="63" name="Google Shape;63;p8"/>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8"/>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65" name="Google Shape;6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8"/>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7" name="Shape 67"/>
        <p:cNvGrpSpPr/>
        <p:nvPr/>
      </p:nvGrpSpPr>
      <p:grpSpPr>
        <a:xfrm>
          <a:off x="0" y="0"/>
          <a:ext cx="0" cy="0"/>
          <a:chOff x="0" y="0"/>
          <a:chExt cx="0" cy="0"/>
        </a:xfrm>
      </p:grpSpPr>
      <p:sp>
        <p:nvSpPr>
          <p:cNvPr id="68" name="Google Shape;68;p9"/>
          <p:cNvSpPr/>
          <p:nvPr/>
        </p:nvSpPr>
        <p:spPr>
          <a:xfrm>
            <a:off x="0" y="0"/>
            <a:ext cx="12192000" cy="685800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 name="Google Shape;69;p9"/>
          <p:cNvPicPr preferRelativeResize="0"/>
          <p:nvPr/>
        </p:nvPicPr>
        <p:blipFill rotWithShape="1">
          <a:blip r:embed="rId2">
            <a:alphaModFix/>
          </a:blip>
          <a:srcRect b="0" l="0" r="0" t="0"/>
          <a:stretch/>
        </p:blipFill>
        <p:spPr>
          <a:xfrm>
            <a:off x="2125986" y="2213562"/>
            <a:ext cx="7940024" cy="2430874"/>
          </a:xfrm>
          <a:prstGeom prst="rect">
            <a:avLst/>
          </a:prstGeom>
          <a:noFill/>
          <a:ln>
            <a:noFill/>
          </a:ln>
        </p:spPr>
      </p:pic>
      <p:sp>
        <p:nvSpPr>
          <p:cNvPr id="70" name="Google Shape;70;p9"/>
          <p:cNvSpPr txBox="1"/>
          <p:nvPr/>
        </p:nvSpPr>
        <p:spPr>
          <a:xfrm>
            <a:off x="9726175" y="3819150"/>
            <a:ext cx="822900" cy="6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TM</a:t>
            </a:r>
            <a:endParaRPr b="0" i="0" sz="1800" u="none" cap="none" strike="noStrike">
              <a:solidFill>
                <a:srgbClr val="FFFFFF"/>
              </a:solidFill>
              <a:latin typeface="Calibri"/>
              <a:ea typeface="Calibri"/>
              <a:cs typeface="Calibri"/>
              <a:sym typeface="Calibri"/>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0" y="6152750"/>
            <a:ext cx="12192000" cy="705250"/>
            <a:chOff x="0" y="6152750"/>
            <a:chExt cx="12192000" cy="705250"/>
          </a:xfrm>
        </p:grpSpPr>
        <p:sp>
          <p:nvSpPr>
            <p:cNvPr id="73" name="Google Shape;73;p10"/>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10"/>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75" name="Google Shape;7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5000">
              <a:srgbClr val="F5F7FC"/>
            </a:gs>
            <a:gs pos="100000">
              <a:srgbClr val="D8D8D8"/>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20thanniversary.owasp.org/" TargetMode="External"/><Relationship Id="rId4" Type="http://schemas.openxmlformats.org/officeDocument/2006/relationships/hyperlink" Target="https://github.com/OWASP/www-committee-chapter/tree/master/resources/logos" TargetMode="External"/><Relationship Id="rId5" Type="http://schemas.openxmlformats.org/officeDocument/2006/relationships/hyperlink" Target="https://www.zazzle.com/store/owasp_foundation" TargetMode="External"/><Relationship Id="rId6" Type="http://schemas.openxmlformats.org/officeDocument/2006/relationships/image" Target="../media/image4.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wasp.org/membership/2021/06/06/memportal-email-cleanup.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wasp.org/www-polic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owasp.org/www-policy/" TargetMode="External"/><Relationship Id="rId4" Type="http://schemas.openxmlformats.org/officeDocument/2006/relationships/hyperlink" Target="https://owasp.org/www-committee-chapter/" TargetMode="External"/><Relationship Id="rId5" Type="http://schemas.openxmlformats.org/officeDocument/2006/relationships/hyperlink" Target="mailto:chapter-committee@owasp.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youtu.be/RrUQYkzda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type="ctrTitle"/>
          </p:nvPr>
        </p:nvSpPr>
        <p:spPr>
          <a:xfrm>
            <a:off x="872238" y="435176"/>
            <a:ext cx="10223700" cy="953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a:t>June 2021 - Mid Year </a:t>
            </a:r>
            <a:endParaRPr/>
          </a:p>
        </p:txBody>
      </p:sp>
      <p:sp>
        <p:nvSpPr>
          <p:cNvPr id="85" name="Google Shape;85;p11"/>
          <p:cNvSpPr txBox="1"/>
          <p:nvPr>
            <p:ph idx="1" type="subTitle"/>
          </p:nvPr>
        </p:nvSpPr>
        <p:spPr>
          <a:xfrm>
            <a:off x="872238" y="1388875"/>
            <a:ext cx="10223700" cy="95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400"/>
              <a:buNone/>
            </a:pPr>
            <a:r>
              <a:rPr lang="en-US" sz="2600"/>
              <a:t>Chapter News</a:t>
            </a:r>
            <a:endParaRPr sz="2600"/>
          </a:p>
          <a:p>
            <a:pPr indent="0" lvl="0" marL="0" rtl="0" algn="ctr">
              <a:lnSpc>
                <a:spcPct val="90000"/>
              </a:lnSpc>
              <a:spcBef>
                <a:spcPts val="1000"/>
              </a:spcBef>
              <a:spcAft>
                <a:spcPts val="0"/>
              </a:spcAft>
              <a:buSzPts val="2400"/>
              <a:buNone/>
            </a:pPr>
            <a:r>
              <a:rPr lang="en-US" sz="2600"/>
              <a:t>Mark your calendars September 24, 2021</a:t>
            </a:r>
            <a:endParaRPr sz="2600"/>
          </a:p>
          <a:p>
            <a:pPr indent="0" lvl="0" marL="0" rtl="0" algn="ctr">
              <a:lnSpc>
                <a:spcPct val="90000"/>
              </a:lnSpc>
              <a:spcBef>
                <a:spcPts val="1000"/>
              </a:spcBef>
              <a:spcAft>
                <a:spcPts val="0"/>
              </a:spcAft>
              <a:buSzPts val="2400"/>
              <a:buNone/>
            </a:pPr>
            <a:r>
              <a:t/>
            </a:r>
            <a:endParaRPr sz="2600"/>
          </a:p>
          <a:p>
            <a:pPr indent="0" lvl="0" marL="0" rtl="0" algn="ctr">
              <a:lnSpc>
                <a:spcPct val="90000"/>
              </a:lnSpc>
              <a:spcBef>
                <a:spcPts val="1000"/>
              </a:spcBef>
              <a:spcAft>
                <a:spcPts val="0"/>
              </a:spcAft>
              <a:buSzPts val="2400"/>
              <a:buNone/>
            </a:pPr>
            <a:r>
              <a:t/>
            </a:r>
            <a:endParaRPr sz="2600"/>
          </a:p>
        </p:txBody>
      </p:sp>
      <p:pic>
        <p:nvPicPr>
          <p:cNvPr id="86" name="Google Shape;86;p11"/>
          <p:cNvPicPr preferRelativeResize="0"/>
          <p:nvPr/>
        </p:nvPicPr>
        <p:blipFill rotWithShape="1">
          <a:blip r:embed="rId3">
            <a:alphaModFix/>
          </a:blip>
          <a:srcRect b="0" l="0" r="0" t="0"/>
          <a:stretch/>
        </p:blipFill>
        <p:spPr>
          <a:xfrm>
            <a:off x="2489275" y="2979975"/>
            <a:ext cx="6989624" cy="232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647225" y="136075"/>
            <a:ext cx="10537800" cy="92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i="0" lang="en-US"/>
              <a:t>What's New?</a:t>
            </a:r>
            <a:endParaRPr>
              <a:latin typeface="Arial"/>
              <a:ea typeface="Arial"/>
              <a:cs typeface="Arial"/>
              <a:sym typeface="Arial"/>
            </a:endParaRPr>
          </a:p>
        </p:txBody>
      </p:sp>
      <p:sp>
        <p:nvSpPr>
          <p:cNvPr id="92" name="Google Shape;92;p12"/>
          <p:cNvSpPr txBox="1"/>
          <p:nvPr/>
        </p:nvSpPr>
        <p:spPr>
          <a:xfrm>
            <a:off x="4667425" y="2203025"/>
            <a:ext cx="7169100" cy="83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3" name="Google Shape;93;p12"/>
          <p:cNvSpPr txBox="1"/>
          <p:nvPr/>
        </p:nvSpPr>
        <p:spPr>
          <a:xfrm>
            <a:off x="647225" y="1223775"/>
            <a:ext cx="10231500" cy="42843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rgbClr val="000000"/>
              </a:buClr>
              <a:buSzPts val="1700"/>
              <a:buFont typeface="Arial"/>
              <a:buChar char="●"/>
            </a:pPr>
            <a:r>
              <a:rPr b="0" i="0" lang="en-US" sz="1700" u="sng" cap="none" strike="noStrike">
                <a:solidFill>
                  <a:schemeClr val="hlink"/>
                </a:solidFill>
                <a:latin typeface="Arial"/>
                <a:ea typeface="Arial"/>
                <a:cs typeface="Arial"/>
                <a:sym typeface="Arial"/>
                <a:hlinkClick r:id="rId3"/>
              </a:rPr>
              <a:t>OWASP’s 20th Anniversary</a:t>
            </a:r>
            <a:r>
              <a:rPr b="0" i="0" lang="en-US" sz="1700" u="none" cap="none" strike="noStrike">
                <a:solidFill>
                  <a:srgbClr val="0E101A"/>
                </a:solidFill>
                <a:latin typeface="Arial"/>
                <a:ea typeface="Arial"/>
                <a:cs typeface="Arial"/>
                <a:sym typeface="Arial"/>
              </a:rPr>
              <a:t> is right around the corner. Mark your calendars for September 24, 2021. Let’s try to get every OWASP chapter to promote and attend this historic event.</a:t>
            </a:r>
            <a:r>
              <a:rPr b="0" i="0" lang="en-US" sz="1700" u="sng" cap="none" strike="noStrike">
                <a:solidFill>
                  <a:schemeClr val="hlink"/>
                </a:solidFill>
                <a:latin typeface="Arial"/>
                <a:ea typeface="Arial"/>
                <a:cs typeface="Arial"/>
                <a:sym typeface="Arial"/>
                <a:hlinkClick r:id="rId4"/>
              </a:rPr>
              <a:t> Anniversary Banners</a:t>
            </a:r>
            <a:endParaRPr b="0" i="0" sz="1700" u="sng" cap="none" strike="noStrike">
              <a:solidFill>
                <a:srgbClr val="4A6EE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E101A"/>
              </a:solidFill>
              <a:latin typeface="Arial"/>
              <a:ea typeface="Arial"/>
              <a:cs typeface="Arial"/>
              <a:sym typeface="Arial"/>
            </a:endParaRPr>
          </a:p>
          <a:p>
            <a:pPr indent="-336550" lvl="0" marL="457200" marR="0" rtl="0" algn="l">
              <a:lnSpc>
                <a:spcPct val="115000"/>
              </a:lnSpc>
              <a:spcBef>
                <a:spcPts val="0"/>
              </a:spcBef>
              <a:spcAft>
                <a:spcPts val="0"/>
              </a:spcAft>
              <a:buClr>
                <a:srgbClr val="000000"/>
              </a:buClr>
              <a:buSzPts val="1700"/>
              <a:buFont typeface="Arial"/>
              <a:buChar char="●"/>
            </a:pPr>
            <a:r>
              <a:rPr b="0" i="0" lang="en-US" sz="1700" u="sng" cap="none" strike="noStrike">
                <a:solidFill>
                  <a:schemeClr val="hlink"/>
                </a:solidFill>
                <a:latin typeface="Arial"/>
                <a:ea typeface="Arial"/>
                <a:cs typeface="Arial"/>
                <a:sym typeface="Arial"/>
                <a:hlinkClick r:id="rId5"/>
              </a:rPr>
              <a:t>OWASP Online Retail Store</a:t>
            </a:r>
            <a:r>
              <a:rPr b="0" i="0" lang="en-US" sz="1700" u="none" cap="none" strike="noStrike">
                <a:solidFill>
                  <a:srgbClr val="0E101A"/>
                </a:solidFill>
                <a:latin typeface="Arial"/>
                <a:ea typeface="Arial"/>
                <a:cs typeface="Arial"/>
                <a:sym typeface="Arial"/>
              </a:rPr>
              <a:t> - This is</a:t>
            </a:r>
            <a:r>
              <a:rPr b="1" i="0" lang="en-US" sz="1700" u="none" cap="none" strike="noStrike">
                <a:solidFill>
                  <a:srgbClr val="0E101A"/>
                </a:solidFill>
                <a:latin typeface="Arial"/>
                <a:ea typeface="Arial"/>
                <a:cs typeface="Arial"/>
                <a:sym typeface="Arial"/>
              </a:rPr>
              <a:t> NOT SWAG</a:t>
            </a:r>
            <a:r>
              <a:rPr b="0" i="0" lang="en-US" sz="1700" u="none" cap="none" strike="noStrike">
                <a:solidFill>
                  <a:srgbClr val="0E101A"/>
                </a:solidFill>
                <a:latin typeface="Arial"/>
                <a:ea typeface="Arial"/>
                <a:cs typeface="Arial"/>
                <a:sym typeface="Arial"/>
              </a:rPr>
              <a:t> and can not be submitted for reimbursement. It is an online retail store open to the public to purchase OWASP Gear. It is on the top of every OWASP page.</a:t>
            </a:r>
            <a:endParaRPr b="0" i="0" sz="1700" u="none" cap="none" strike="noStrike">
              <a:solidFill>
                <a:srgbClr val="0E101A"/>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12"/>
          <p:cNvPicPr preferRelativeResize="0"/>
          <p:nvPr/>
        </p:nvPicPr>
        <p:blipFill rotWithShape="1">
          <a:blip r:embed="rId6">
            <a:alphaModFix/>
          </a:blip>
          <a:srcRect b="0" l="0" r="0" t="0"/>
          <a:stretch/>
        </p:blipFill>
        <p:spPr>
          <a:xfrm>
            <a:off x="843651" y="3579350"/>
            <a:ext cx="4376026" cy="2149525"/>
          </a:xfrm>
          <a:prstGeom prst="rect">
            <a:avLst/>
          </a:prstGeom>
          <a:noFill/>
          <a:ln>
            <a:noFill/>
          </a:ln>
        </p:spPr>
      </p:pic>
      <p:cxnSp>
        <p:nvCxnSpPr>
          <p:cNvPr id="95" name="Google Shape;95;p12"/>
          <p:cNvCxnSpPr/>
          <p:nvPr/>
        </p:nvCxnSpPr>
        <p:spPr>
          <a:xfrm>
            <a:off x="3197675" y="3249525"/>
            <a:ext cx="250500" cy="794400"/>
          </a:xfrm>
          <a:prstGeom prst="straightConnector1">
            <a:avLst/>
          </a:prstGeom>
          <a:noFill/>
          <a:ln cap="flat" cmpd="sng" w="76200">
            <a:solidFill>
              <a:srgbClr val="FF0000"/>
            </a:solidFill>
            <a:prstDash val="solid"/>
            <a:round/>
            <a:headEnd len="sm" w="sm" type="none"/>
            <a:tailEnd len="med" w="med" type="triangle"/>
          </a:ln>
        </p:spPr>
      </p:cxnSp>
      <p:pic>
        <p:nvPicPr>
          <p:cNvPr id="96" name="Google Shape;96;p12"/>
          <p:cNvPicPr preferRelativeResize="0"/>
          <p:nvPr/>
        </p:nvPicPr>
        <p:blipFill rotWithShape="1">
          <a:blip r:embed="rId7">
            <a:alphaModFix/>
          </a:blip>
          <a:srcRect b="0" l="0" r="0" t="0"/>
          <a:stretch/>
        </p:blipFill>
        <p:spPr>
          <a:xfrm>
            <a:off x="7198169" y="3371925"/>
            <a:ext cx="2968025" cy="256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838200" y="216038"/>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What’s New? (continued)</a:t>
            </a:r>
            <a:endParaRPr/>
          </a:p>
        </p:txBody>
      </p:sp>
      <p:sp>
        <p:nvSpPr>
          <p:cNvPr id="102" name="Google Shape;102;p13"/>
          <p:cNvSpPr txBox="1"/>
          <p:nvPr>
            <p:ph idx="1" type="body"/>
          </p:nvPr>
        </p:nvSpPr>
        <p:spPr>
          <a:xfrm>
            <a:off x="960650" y="1365987"/>
            <a:ext cx="105156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sz="2300"/>
          </a:p>
          <a:p>
            <a:pPr indent="-374650" lvl="0" marL="457200" rtl="0" algn="l">
              <a:spcBef>
                <a:spcPts val="1000"/>
              </a:spcBef>
              <a:spcAft>
                <a:spcPts val="0"/>
              </a:spcAft>
              <a:buSzPts val="2300"/>
              <a:buChar char="•"/>
            </a:pPr>
            <a:r>
              <a:rPr lang="en-US" sz="2300"/>
              <a:t>OWASP Membership Portal and Email Cleanup</a:t>
            </a:r>
            <a:endParaRPr sz="2300"/>
          </a:p>
          <a:p>
            <a:pPr indent="0" lvl="0" marL="457200" rtl="0" algn="l">
              <a:spcBef>
                <a:spcPts val="1000"/>
              </a:spcBef>
              <a:spcAft>
                <a:spcPts val="0"/>
              </a:spcAft>
              <a:buClr>
                <a:schemeClr val="dk1"/>
              </a:buClr>
              <a:buSzPts val="1100"/>
              <a:buFont typeface="Arial"/>
              <a:buNone/>
            </a:pPr>
            <a:r>
              <a:rPr lang="en-US" sz="2300"/>
              <a:t>Important dates to keep in mind for the initial campaign:</a:t>
            </a:r>
            <a:endParaRPr sz="2300"/>
          </a:p>
          <a:p>
            <a:pPr indent="-374650" lvl="0" marL="914400" rtl="0" algn="l">
              <a:spcBef>
                <a:spcPts val="1000"/>
              </a:spcBef>
              <a:spcAft>
                <a:spcPts val="0"/>
              </a:spcAft>
              <a:buSzPts val="2300"/>
              <a:buChar char="•"/>
            </a:pPr>
            <a:r>
              <a:rPr lang="en-US" sz="2300"/>
              <a:t>July 1: Membership Portal opens</a:t>
            </a:r>
            <a:endParaRPr sz="2300"/>
          </a:p>
          <a:p>
            <a:pPr indent="-374650" lvl="0" marL="914400" rtl="0" algn="l">
              <a:spcBef>
                <a:spcPts val="0"/>
              </a:spcBef>
              <a:spcAft>
                <a:spcPts val="0"/>
              </a:spcAft>
              <a:buSzPts val="2300"/>
              <a:buChar char="•"/>
            </a:pPr>
            <a:r>
              <a:rPr lang="en-US" sz="2300"/>
              <a:t>July 26: Membership email cleanup begins - first notices of deactivation</a:t>
            </a:r>
            <a:endParaRPr sz="2300"/>
          </a:p>
          <a:p>
            <a:pPr indent="-374650" lvl="0" marL="914400" rtl="0" algn="l">
              <a:spcBef>
                <a:spcPts val="0"/>
              </a:spcBef>
              <a:spcAft>
                <a:spcPts val="0"/>
              </a:spcAft>
              <a:buSzPts val="2300"/>
              <a:buChar char="•"/>
            </a:pPr>
            <a:r>
              <a:rPr lang="en-US" sz="2300"/>
              <a:t>August 2: Second notice of deactivation</a:t>
            </a:r>
            <a:endParaRPr sz="2300"/>
          </a:p>
          <a:p>
            <a:pPr indent="-374650" lvl="0" marL="914400" rtl="0" algn="l">
              <a:spcBef>
                <a:spcPts val="0"/>
              </a:spcBef>
              <a:spcAft>
                <a:spcPts val="0"/>
              </a:spcAft>
              <a:buSzPts val="2300"/>
              <a:buChar char="•"/>
            </a:pPr>
            <a:r>
              <a:rPr lang="en-US" sz="2300"/>
              <a:t>August 8: Final notice of deactivation</a:t>
            </a:r>
            <a:endParaRPr sz="2300"/>
          </a:p>
          <a:p>
            <a:pPr indent="-374650" lvl="0" marL="914400" rtl="0" algn="l">
              <a:spcBef>
                <a:spcPts val="0"/>
              </a:spcBef>
              <a:spcAft>
                <a:spcPts val="0"/>
              </a:spcAft>
              <a:buSzPts val="2300"/>
              <a:buChar char="•"/>
            </a:pPr>
            <a:r>
              <a:rPr lang="en-US" sz="2300"/>
              <a:t>August 9: Email deactivation if no action was taken</a:t>
            </a:r>
            <a:endParaRPr sz="2300"/>
          </a:p>
          <a:p>
            <a:pPr indent="-374650" lvl="0" marL="914400" rtl="0" algn="l">
              <a:spcBef>
                <a:spcPts val="0"/>
              </a:spcBef>
              <a:spcAft>
                <a:spcPts val="0"/>
              </a:spcAft>
              <a:buSzPts val="2300"/>
              <a:buChar char="•"/>
            </a:pPr>
            <a:r>
              <a:rPr lang="en-US" sz="2300"/>
              <a:t>Click on the</a:t>
            </a:r>
            <a:r>
              <a:rPr lang="en-US" sz="2300" u="sng">
                <a:solidFill>
                  <a:schemeClr val="hlink"/>
                </a:solidFill>
                <a:hlinkClick r:id="rId3"/>
              </a:rPr>
              <a:t> link</a:t>
            </a:r>
            <a:r>
              <a:rPr lang="en-US" sz="2300"/>
              <a:t> for complete details.</a:t>
            </a:r>
            <a:endParaRPr sz="2300"/>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484725" y="253421"/>
            <a:ext cx="10515600" cy="8544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200"/>
              </a:spcBef>
              <a:spcAft>
                <a:spcPts val="600"/>
              </a:spcAft>
              <a:buClr>
                <a:schemeClr val="dk1"/>
              </a:buClr>
              <a:buSzPts val="1100"/>
              <a:buFont typeface="Arial"/>
              <a:buNone/>
            </a:pPr>
            <a:r>
              <a:rPr lang="en-US"/>
              <a:t>Chapter Page Updates </a:t>
            </a:r>
            <a:endParaRPr/>
          </a:p>
        </p:txBody>
      </p:sp>
      <p:sp>
        <p:nvSpPr>
          <p:cNvPr id="108" name="Google Shape;108;p14"/>
          <p:cNvSpPr txBox="1"/>
          <p:nvPr>
            <p:ph idx="1" type="body"/>
          </p:nvPr>
        </p:nvSpPr>
        <p:spPr>
          <a:xfrm>
            <a:off x="838200" y="1107823"/>
            <a:ext cx="10515600" cy="490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0E101A"/>
                </a:solidFill>
                <a:latin typeface="Arial"/>
                <a:ea typeface="Arial"/>
                <a:cs typeface="Arial"/>
                <a:sym typeface="Arial"/>
              </a:rPr>
              <a:t>URL Updates required on (some) chapter pages.   </a:t>
            </a:r>
            <a:endParaRPr b="1"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Chapter Handbook is Chapter Policy</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Speaker Agreement</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Code of Conduct</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Donations</a:t>
            </a:r>
            <a:endParaRPr sz="1800">
              <a:solidFill>
                <a:srgbClr val="0E101A"/>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solidFill>
                  <a:srgbClr val="0E101A"/>
                </a:solidFill>
                <a:latin typeface="Arial"/>
                <a:ea typeface="Arial"/>
                <a:cs typeface="Arial"/>
                <a:sym typeface="Arial"/>
              </a:rPr>
              <a:t>OPTIONS:</a:t>
            </a:r>
            <a:endParaRPr b="1"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Use the Policy page URL. [</a:t>
            </a:r>
            <a:r>
              <a:rPr lang="en-US" sz="1800" u="sng">
                <a:solidFill>
                  <a:schemeClr val="hlink"/>
                </a:solidFill>
                <a:latin typeface="Arial"/>
                <a:ea typeface="Arial"/>
                <a:cs typeface="Arial"/>
                <a:sym typeface="Arial"/>
                <a:hlinkClick r:id="rId3"/>
              </a:rPr>
              <a:t>https://owasp.org/www-policy/</a:t>
            </a:r>
            <a:r>
              <a:rPr lang="en-US" sz="1800">
                <a:solidFill>
                  <a:srgbClr val="0E101A"/>
                </a:solidFill>
                <a:latin typeface="Arial"/>
                <a:ea typeface="Arial"/>
                <a:cs typeface="Arial"/>
                <a:sym typeface="Arial"/>
              </a:rPr>
              <a:t>] This page will always have the current version and list of ALL OWASP policies. This page is regularly reviewed and maintained by the Foundation to be financially and legally compliant in some instances. </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Or you can reference the specific document. With this choice, you will need to check and maintain the chapter page regularly. For example, the Chapter handbook changed names to chapter policy. </a:t>
            </a:r>
            <a:endParaRPr sz="1800">
              <a:solidFill>
                <a:srgbClr val="0E101A"/>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solidFill>
                <a:srgbClr val="0E101A"/>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solidFill>
                  <a:srgbClr val="0E101A"/>
                </a:solidFill>
                <a:latin typeface="Arial"/>
                <a:ea typeface="Arial"/>
                <a:cs typeface="Arial"/>
                <a:sym typeface="Arial"/>
              </a:rPr>
              <a:t>*</a:t>
            </a:r>
            <a:r>
              <a:rPr lang="en-US" sz="1700">
                <a:solidFill>
                  <a:srgbClr val="FF0000"/>
                </a:solidFill>
                <a:latin typeface="Arial"/>
                <a:ea typeface="Arial"/>
                <a:cs typeface="Arial"/>
                <a:sym typeface="Arial"/>
              </a:rPr>
              <a:t>* Any wiki links or redirects for information will need to be changed. The wiki site with the information will be retired at a future date. If you want the information, download it to the GitHub chapter repository. **</a:t>
            </a:r>
            <a:endParaRPr sz="1700">
              <a:solidFill>
                <a:srgbClr val="FF0000"/>
              </a:solidFill>
              <a:latin typeface="Arial"/>
              <a:ea typeface="Arial"/>
              <a:cs typeface="Arial"/>
              <a:sym typeface="Arial"/>
            </a:endParaRPr>
          </a:p>
          <a:p>
            <a:pPr indent="0" lvl="0" marL="0" rtl="0" algn="l">
              <a:lnSpc>
                <a:spcPct val="115000"/>
              </a:lnSpc>
              <a:spcBef>
                <a:spcPts val="200"/>
              </a:spcBef>
              <a:spcAft>
                <a:spcPts val="0"/>
              </a:spcAft>
              <a:buSzPts val="1800"/>
              <a:buNone/>
            </a:pPr>
            <a:r>
              <a:t/>
            </a:r>
            <a:endParaRPr b="1" sz="1900" u="sng"/>
          </a:p>
          <a:p>
            <a:pPr indent="0" lvl="0" marL="457200" rtl="0" algn="l">
              <a:lnSpc>
                <a:spcPct val="115000"/>
              </a:lnSpc>
              <a:spcBef>
                <a:spcPts val="1400"/>
              </a:spcBef>
              <a:spcAft>
                <a:spcPts val="0"/>
              </a:spcAft>
              <a:buSzPts val="1800"/>
              <a:buNone/>
            </a:pPr>
            <a:r>
              <a:t/>
            </a:r>
            <a:endParaRPr sz="1550"/>
          </a:p>
          <a:p>
            <a:pPr indent="0" lvl="0" marL="0" rtl="0" algn="l">
              <a:lnSpc>
                <a:spcPct val="90000"/>
              </a:lnSpc>
              <a:spcBef>
                <a:spcPts val="1400"/>
              </a:spcBef>
              <a:spcAft>
                <a:spcPts val="0"/>
              </a:spcAft>
              <a:buSzPts val="1800"/>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838200" y="216050"/>
            <a:ext cx="10632600" cy="831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t>Only 6 months left in 2021</a:t>
            </a:r>
            <a:endParaRPr/>
          </a:p>
        </p:txBody>
      </p:sp>
      <p:sp>
        <p:nvSpPr>
          <p:cNvPr id="114" name="Google Shape;114;p15"/>
          <p:cNvSpPr txBox="1"/>
          <p:nvPr>
            <p:ph idx="1" type="body"/>
          </p:nvPr>
        </p:nvSpPr>
        <p:spPr>
          <a:xfrm>
            <a:off x="896700" y="1047650"/>
            <a:ext cx="10515600" cy="4953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900">
                <a:solidFill>
                  <a:srgbClr val="0E101A"/>
                </a:solidFill>
              </a:rPr>
              <a:t>The Pandemic was devastating, but we are surviving and successfully moved chapter meetings to Zoom.  </a:t>
            </a:r>
            <a:endParaRPr sz="1900">
              <a:solidFill>
                <a:srgbClr val="0E101A"/>
              </a:solidFill>
            </a:endParaRPr>
          </a:p>
          <a:p>
            <a:pPr indent="0" lvl="0" marL="0" rtl="0" algn="l">
              <a:lnSpc>
                <a:spcPct val="115000"/>
              </a:lnSpc>
              <a:spcBef>
                <a:spcPts val="0"/>
              </a:spcBef>
              <a:spcAft>
                <a:spcPts val="0"/>
              </a:spcAft>
              <a:buSzPts val="1800"/>
              <a:buNone/>
            </a:pPr>
            <a:r>
              <a:rPr lang="en-US" sz="1900">
                <a:solidFill>
                  <a:srgbClr val="0E101A"/>
                </a:solidFill>
              </a:rPr>
              <a:t>Suppose you need a Zoom account to enter a Contact Us ticket with topic shared services. </a:t>
            </a:r>
            <a:endParaRPr sz="1900">
              <a:solidFill>
                <a:srgbClr val="0E101A"/>
              </a:solidFill>
            </a:endParaRPr>
          </a:p>
          <a:p>
            <a:pPr indent="0" lvl="0" marL="0" rtl="0" algn="l">
              <a:lnSpc>
                <a:spcPct val="115000"/>
              </a:lnSpc>
              <a:spcBef>
                <a:spcPts val="0"/>
              </a:spcBef>
              <a:spcAft>
                <a:spcPts val="0"/>
              </a:spcAft>
              <a:buSzPts val="1800"/>
              <a:buNone/>
            </a:pPr>
            <a:r>
              <a:rPr lang="en-US" sz="1900">
                <a:solidFill>
                  <a:srgbClr val="0E101A"/>
                </a:solidFill>
              </a:rPr>
              <a:t>Company put the chapter name and link OWASP chapter page.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E101A"/>
              </a:solidFill>
            </a:endParaRPr>
          </a:p>
          <a:p>
            <a:pPr indent="0" lvl="0" marL="0" rtl="0" algn="l">
              <a:lnSpc>
                <a:spcPct val="115000"/>
              </a:lnSpc>
              <a:spcBef>
                <a:spcPts val="0"/>
              </a:spcBef>
              <a:spcAft>
                <a:spcPts val="0"/>
              </a:spcAft>
              <a:buSzPts val="1800"/>
              <a:buNone/>
            </a:pPr>
            <a:r>
              <a:rPr lang="en-US" sz="1900">
                <a:solidFill>
                  <a:srgbClr val="0E101A"/>
                </a:solidFill>
              </a:rPr>
              <a:t>Make sure that your leader.md file has leaders’ names and emails because there is automation in the backend that sends the ID and password to all the leaders in the file.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0E101A"/>
                </a:solidFill>
              </a:rPr>
              <a:t>The </a:t>
            </a:r>
            <a:r>
              <a:rPr lang="en-US" sz="1900" u="sng">
                <a:solidFill>
                  <a:schemeClr val="hlink"/>
                </a:solidFill>
                <a:hlinkClick r:id="rId3"/>
              </a:rPr>
              <a:t>new chapter policy</a:t>
            </a:r>
            <a:r>
              <a:rPr lang="en-US" sz="1900">
                <a:solidFill>
                  <a:srgbClr val="0E101A"/>
                </a:solidFill>
              </a:rPr>
              <a:t> only calls for </a:t>
            </a:r>
            <a:r>
              <a:rPr b="1" lang="en-US" sz="1900">
                <a:solidFill>
                  <a:srgbClr val="0E101A"/>
                </a:solidFill>
              </a:rPr>
              <a:t>three meetings/activities in 12 months</a:t>
            </a:r>
            <a:r>
              <a:rPr lang="en-US" sz="1900">
                <a:solidFill>
                  <a:srgbClr val="0E101A"/>
                </a:solidFill>
              </a:rPr>
              <a:t>. Ensure that your OWASP chapter page has the date, time, and location/URL before it starts.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0E101A"/>
                </a:solidFill>
              </a:rPr>
              <a:t>If you use the free Meetup Pro account provided by the Foundation with the metadata, this is done automatically when you schedule your Meetup.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E101A"/>
              </a:solidFill>
            </a:endParaRPr>
          </a:p>
          <a:p>
            <a:pPr indent="0" lvl="0" marL="0" rtl="0" algn="l">
              <a:lnSpc>
                <a:spcPct val="115000"/>
              </a:lnSpc>
              <a:spcBef>
                <a:spcPts val="0"/>
              </a:spcBef>
              <a:spcAft>
                <a:spcPts val="0"/>
              </a:spcAft>
              <a:buSzPts val="1800"/>
              <a:buNone/>
            </a:pPr>
            <a:r>
              <a:rPr lang="en-US" sz="1900">
                <a:solidFill>
                  <a:srgbClr val="0E101A"/>
                </a:solidFill>
              </a:rPr>
              <a:t>If you need additional assistance or resource to get going, please visit the </a:t>
            </a:r>
            <a:r>
              <a:rPr lang="en-US" sz="1900" u="sng">
                <a:solidFill>
                  <a:schemeClr val="hlink"/>
                </a:solidFill>
                <a:hlinkClick r:id="rId4"/>
              </a:rPr>
              <a:t>Chapter Committee Resource page</a:t>
            </a:r>
            <a:r>
              <a:rPr lang="en-US" sz="1900">
                <a:solidFill>
                  <a:srgbClr val="0E101A"/>
                </a:solidFill>
              </a:rPr>
              <a:t> or reach out to them </a:t>
            </a:r>
            <a:r>
              <a:rPr lang="en-US" sz="1900" u="sng">
                <a:solidFill>
                  <a:schemeClr val="hlink"/>
                </a:solidFill>
                <a:hlinkClick r:id="rId5"/>
              </a:rPr>
              <a:t>chapter-committee@owasp.org</a:t>
            </a:r>
            <a:endParaRPr sz="1900">
              <a:solidFill>
                <a:srgbClr val="4A6EE0"/>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4A6EE0"/>
              </a:solidFill>
            </a:endParaRPr>
          </a:p>
          <a:p>
            <a:pPr indent="0" lvl="0" marL="0" rtl="0" algn="l">
              <a:lnSpc>
                <a:spcPct val="90000"/>
              </a:lnSpc>
              <a:spcBef>
                <a:spcPts val="1000"/>
              </a:spcBef>
              <a:spcAft>
                <a:spcPts val="0"/>
              </a:spcAft>
              <a:buSzPts val="18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38200" y="216047"/>
            <a:ext cx="10515600" cy="1022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lang="en-US"/>
              <a:t>Membership</a:t>
            </a:r>
            <a:endParaRPr/>
          </a:p>
        </p:txBody>
      </p:sp>
      <p:sp>
        <p:nvSpPr>
          <p:cNvPr id="120" name="Google Shape;120;p16"/>
          <p:cNvSpPr txBox="1"/>
          <p:nvPr>
            <p:ph idx="1" type="body"/>
          </p:nvPr>
        </p:nvSpPr>
        <p:spPr>
          <a:xfrm>
            <a:off x="838200" y="1360725"/>
            <a:ext cx="10515600" cy="4354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700">
                <a:solidFill>
                  <a:srgbClr val="0E101A"/>
                </a:solidFill>
              </a:rPr>
              <a:t>The OWASP Foundation, just like many others, has been hit hard financially. The in-person Global Appsec events that the Foundation hosts annually did not take place in 2020. Those two events provide approximately 80% of the annual revenue needed for the Foundation to stay solvent.  </a:t>
            </a:r>
            <a:endParaRPr sz="27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2700">
                <a:solidFill>
                  <a:srgbClr val="0E101A"/>
                </a:solidFill>
              </a:rPr>
              <a:t>Let’s actively start promoting individual membership at all chapter meetings. We have a great community, and I am sure they would like to help keep OWASP around for another 20 years.  </a:t>
            </a:r>
            <a:endParaRPr sz="27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2700">
                <a:solidFill>
                  <a:srgbClr val="0E101A"/>
                </a:solidFill>
              </a:rPr>
              <a:t>“</a:t>
            </a:r>
            <a:r>
              <a:rPr lang="en-US" sz="2700" u="sng">
                <a:solidFill>
                  <a:schemeClr val="hlink"/>
                </a:solidFill>
                <a:hlinkClick r:id="rId3"/>
              </a:rPr>
              <a:t>Why you should become an OWASP Member?</a:t>
            </a:r>
            <a:r>
              <a:rPr lang="en-US" sz="2700">
                <a:solidFill>
                  <a:srgbClr val="0E101A"/>
                </a:solidFill>
              </a:rPr>
              <a:t>”</a:t>
            </a:r>
            <a:endParaRPr sz="2700">
              <a:solidFill>
                <a:srgbClr val="0E101A"/>
              </a:solidFill>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