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40A7A-D557-44D4-9B82-0456B50A5DF8}">
  <a:tblStyle styleId="{F3340A7A-D557-44D4-9B82-0456B50A5DF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447" y="6015174"/>
            <a:ext cx="1649665" cy="50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997035" y="5938968"/>
            <a:ext cx="966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076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sz="19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838200" y="18014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1" name="Google Shape;21;p3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Callout">
  <p:cSld name="Title and Content with Call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9" name="Google Shape;29;p4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/>
          <p:nvPr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“Sample call out quote design for highlighting a particular point in your bullets”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36" name="Google Shape;36;p5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45" name="Google Shape;45;p6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sz="2400" b="1">
                <a:solidFill>
                  <a:srgbClr val="1D7BD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sz="2400" b="1">
                <a:solidFill>
                  <a:srgbClr val="1D7BD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56" name="Google Shape;56;p7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3" name="Google Shape;63;p8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3" name="Google Shape;73;p10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65000">
              <a:srgbClr val="F5F7FC"/>
            </a:gs>
            <a:gs pos="100000">
              <a:srgbClr val="D8D8D8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mbers.owasp.org/" TargetMode="External"/><Relationship Id="rId7" Type="http://schemas.openxmlformats.org/officeDocument/2006/relationships/hyperlink" Target="https://appsecphoenix.cloud/signup/ow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appsecengineer.com/signup/partner/Y29tcGFueV9hY2I4ODBkMC02M2Y3LTRkMzctYjI0ZS0yMDQ5ZDYwYzhmMjU" TargetMode="External"/><Relationship Id="rId5" Type="http://schemas.openxmlformats.org/officeDocument/2006/relationships/hyperlink" Target="https://academy.wehackpurple.com/enroll/1756874?th__ug=29f310de&amp;th__c=owaspmembers" TargetMode="External"/><Relationship Id="rId4" Type="http://schemas.openxmlformats.org/officeDocument/2006/relationships/hyperlink" Target="https://www.secureflag.com/owas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even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ev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eve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>
            <a:off x="764694" y="1742650"/>
            <a:ext cx="10223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 dirty="0"/>
              <a:t>OWASP April 2022</a:t>
            </a:r>
            <a:br>
              <a:rPr lang="en-US" sz="4000" dirty="0"/>
            </a:br>
            <a:r>
              <a:rPr lang="en-US" sz="4000" dirty="0"/>
              <a:t>Membership and Event </a:t>
            </a:r>
            <a:br>
              <a:rPr lang="en-US" sz="4000" dirty="0"/>
            </a:br>
            <a:r>
              <a:rPr lang="en-US" sz="4000" dirty="0"/>
              <a:t>Information</a:t>
            </a:r>
            <a:endParaRPr sz="4000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984150" y="1742650"/>
            <a:ext cx="102237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br>
              <a:rPr lang="en-US" sz="2600" dirty="0"/>
            </a:br>
            <a:endParaRPr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46EC3E-8555-43DA-AC63-DD93ACA7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35" y="2849820"/>
            <a:ext cx="4700529" cy="1758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D3A9F-3B2A-42BA-A107-58A3A23DFA1C}"/>
              </a:ext>
            </a:extLst>
          </p:cNvPr>
          <p:cNvSpPr txBox="1"/>
          <p:nvPr/>
        </p:nvSpPr>
        <p:spPr>
          <a:xfrm>
            <a:off x="1874520" y="4762045"/>
            <a:ext cx="897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complete and up to date information please visit https://owasp.org/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326136" y="117254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few of the Benefits of becoming an OWASP Member:</a:t>
            </a:r>
            <a:endParaRPr sz="3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399288" y="1020663"/>
            <a:ext cx="8799576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Professional Networking and job opportunities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+mn-lt"/>
                <a:ea typeface="Verdana" panose="020B0604030504040204" pitchFamily="34" charset="0"/>
              </a:rPr>
              <a:t>Industry Experts knowledge on OWASP projects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+mn-lt"/>
                <a:ea typeface="Verdana" panose="020B0604030504040204" pitchFamily="34" charset="0"/>
              </a:rPr>
              <a:t>Volunteer opportunities </a:t>
            </a:r>
            <a:endParaRPr lang="en-US" sz="1500" b="0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u="none" strike="noStrike" dirty="0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3"/>
              </a:rPr>
              <a:t>Membership Portal</a:t>
            </a:r>
            <a:r>
              <a:rPr lang="en-US" sz="1500" b="0" i="0" u="none" strike="noStrike" dirty="0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</a:rPr>
              <a:t>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 access using owasp.org email address.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Discounts offered for our global and participating regional conferences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Training discounts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OWASP account with Google Workplace access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A vote in our OWASP Global Board elections</a:t>
            </a:r>
          </a:p>
          <a:p>
            <a:pPr algn="l">
              <a:lnSpc>
                <a:spcPct val="150000"/>
              </a:lnSpc>
            </a:pPr>
            <a:r>
              <a:rPr lang="en-US" sz="1500" b="1" dirty="0">
                <a:latin typeface="+mn-lt"/>
                <a:ea typeface="Verdana" panose="020B0604030504040204" pitchFamily="34" charset="0"/>
              </a:rPr>
              <a:t>Vendor Offered Membership Benefits:</a:t>
            </a:r>
            <a:endParaRPr lang="en-US" sz="1500" b="1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Hands-on application security training through the </a:t>
            </a:r>
            <a:r>
              <a:rPr lang="en-US" sz="1500" b="0" i="0" u="none" strike="noStrike" dirty="0" err="1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4"/>
              </a:rPr>
              <a:t>SecureFlag</a:t>
            </a:r>
            <a:r>
              <a:rPr lang="en-US" sz="1500" b="0" i="0" u="none" strike="noStrike" dirty="0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4"/>
              </a:rPr>
              <a:t> Platform</a:t>
            </a:r>
            <a:endParaRPr lang="en-US" sz="1500" b="0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Learn application security fundamentals through </a:t>
            </a:r>
            <a:r>
              <a:rPr lang="en-US" sz="1500" b="0" i="0" u="none" strike="noStrike" dirty="0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5"/>
              </a:rPr>
              <a:t>We Hack Purple’s Application Security Foundations Level 1 Course</a:t>
            </a:r>
            <a:endParaRPr lang="en-US" sz="1500" b="0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Access to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DevSecOps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 training from we45 </a:t>
            </a:r>
            <a:r>
              <a:rPr lang="en-US" sz="1500" b="0" i="0" u="none" strike="noStrike" dirty="0" err="1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6"/>
              </a:rPr>
              <a:t>AppSecEngineer</a:t>
            </a:r>
            <a:endParaRPr lang="en-US" sz="1500" b="0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Free access to an application security posture platform with </a:t>
            </a:r>
            <a:r>
              <a:rPr lang="en-US" sz="1500" b="0" i="0" u="none" strike="noStrike" dirty="0" err="1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7"/>
              </a:rPr>
              <a:t>AppSecPhoenix</a:t>
            </a:r>
            <a:r>
              <a:rPr lang="en-US" sz="1500" b="0" i="0" u="none" strike="noStrike" dirty="0">
                <a:solidFill>
                  <a:srgbClr val="1D7BD7"/>
                </a:solidFill>
                <a:effectLst/>
                <a:latin typeface="+mn-lt"/>
                <a:ea typeface="Verdana" panose="020B0604030504040204" pitchFamily="34" charset="0"/>
                <a:hlinkClick r:id="rId7"/>
              </a:rPr>
              <a:t> Community Edition</a:t>
            </a:r>
            <a:endParaRPr lang="en-US" sz="1500" b="0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527304" y="216045"/>
            <a:ext cx="10515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 dirty="0"/>
              <a:t>OWASP Global Events</a:t>
            </a:r>
            <a:endParaRPr sz="3000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17087" y="970845"/>
            <a:ext cx="105156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n-lt"/>
              </a:rPr>
              <a:t>OWASP April Webinar - April 12-13, 2022 UTC/GMT +3 hours</a:t>
            </a:r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Designed for the software developer, this 2-day webinar will further educate developers to write more secure code using the OWASP Top 10 as a guide. The webinar will include a mix of lectures, demonstrations, and labs. Join us for a fun, relaxed, virtual environment to level-up your skills. Registration closes April 7.</a:t>
            </a:r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latin typeface="+mn-lt"/>
            </a:endParaRPr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n-lt"/>
              </a:rPr>
              <a:t>OWASP 2022 Global AppSec Europe Virtual Event - June 6-10, 2022 Irish Standard Time (IST)</a:t>
            </a:r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Exhibitor and Sponsorship Opportunities are now available. Early Bird Registration is now open! We are now accepting Call for Moderators. Our event program will be announced the middle of March.</a:t>
            </a:r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OWASP 2022 Global AppSec </a:t>
            </a:r>
            <a:r>
              <a:rPr lang="en-US" sz="1600" b="1" dirty="0" err="1"/>
              <a:t>AsiaPac</a:t>
            </a:r>
            <a:r>
              <a:rPr lang="en-US" sz="1600" b="1" dirty="0"/>
              <a:t> Virtual Event - August 29 - September 1, 2022 Singapore Time (SGT)</a:t>
            </a:r>
          </a:p>
          <a:p>
            <a:pPr marL="4572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Call for Papers and Call for Trainers will open in early April. Exhibitor and Sponsorship Opportunities - now available! Call for Moderators - now accepting applications.</a:t>
            </a: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n-lt"/>
              </a:rPr>
              <a:t>And so much more visit the </a:t>
            </a:r>
            <a:r>
              <a:rPr lang="en-US" sz="1600" b="1" dirty="0">
                <a:latin typeface="+mn-lt"/>
                <a:hlinkClick r:id="rId3"/>
              </a:rPr>
              <a:t>OWASP Events </a:t>
            </a:r>
            <a:r>
              <a:rPr lang="en-US" sz="1600" b="1" dirty="0">
                <a:latin typeface="+mn-lt"/>
              </a:rPr>
              <a:t>page for the full listing!</a:t>
            </a: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554736" y="261771"/>
            <a:ext cx="105156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3000" dirty="0"/>
            </a:br>
            <a:r>
              <a:rPr lang="en-US" sz="3000" dirty="0"/>
              <a:t>OWASP AppSec Day(s) Events</a:t>
            </a:r>
            <a:endParaRPr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539E-1C3A-44B4-A1D1-CB05F493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288" y="951578"/>
            <a:ext cx="10515600" cy="5110893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+mn-lt"/>
              </a:rPr>
              <a:t>Ranging from a single day to week-long events, local OWASP volunteers organize and host conferences around the world.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b="1" dirty="0">
                <a:latin typeface="+mn-lt"/>
              </a:rPr>
              <a:t>AppSec Days </a:t>
            </a:r>
            <a:r>
              <a:rPr lang="en-US" sz="1800" b="1" dirty="0" err="1">
                <a:latin typeface="+mn-lt"/>
              </a:rPr>
              <a:t>BeNeLux</a:t>
            </a:r>
            <a:r>
              <a:rPr lang="en-US" sz="1800" b="1" dirty="0">
                <a:latin typeface="+mn-lt"/>
              </a:rPr>
              <a:t> - March 31 - April 1, 2022</a:t>
            </a: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pPr marL="114300" indent="0">
              <a:buNone/>
            </a:pPr>
            <a:r>
              <a:rPr lang="en-US" sz="1800" b="1" dirty="0">
                <a:latin typeface="+mn-lt"/>
              </a:rPr>
              <a:t>AppSec Days Pacific Northwest - June 11, 2022</a:t>
            </a: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pPr marL="114300" indent="0">
              <a:buNone/>
            </a:pPr>
            <a:r>
              <a:rPr lang="en-US" sz="1800" b="1" dirty="0">
                <a:latin typeface="+mn-lt"/>
              </a:rPr>
              <a:t>OWASP 2022 LASCON October 25-28, 2022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b="1" dirty="0">
                <a:latin typeface="+mn-lt"/>
              </a:rPr>
              <a:t>OWASP 2023 </a:t>
            </a:r>
            <a:r>
              <a:rPr lang="en-US" sz="1800" b="1" dirty="0" err="1">
                <a:latin typeface="+mn-lt"/>
              </a:rPr>
              <a:t>SnowFROC</a:t>
            </a:r>
            <a:r>
              <a:rPr lang="en-US" sz="1800" b="1" dirty="0">
                <a:latin typeface="+mn-lt"/>
              </a:rPr>
              <a:t> -Postponed to March 2023</a:t>
            </a: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And so much more visit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  <a:hlinkClick r:id="rId3"/>
              </a:rPr>
              <a:t>OWASP Events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page for the full listing!</a:t>
            </a: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pPr marL="114300" indent="0">
              <a:buNone/>
            </a:pPr>
            <a:endParaRPr lang="en-US" sz="18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82168" y="152030"/>
            <a:ext cx="114726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dirty="0"/>
              <a:t>Partner Events</a:t>
            </a:r>
            <a:endParaRPr sz="30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7244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+mn-lt"/>
              </a:rPr>
              <a:t>Throughout the year, the OWASP Foundation partners with major AppSec conferences to offer discounted tickets and other benefits for OWASP members. If you would like to establish a global partnership with us, please contact Partnership Marketing for more information.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+mn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+mn-lt"/>
              </a:rPr>
              <a:t>The Big Fix - February 18, 2022 - December 31, 2022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+mn-lt"/>
              </a:rPr>
              <a:t>Virtual event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+mn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 err="1">
                <a:latin typeface="+mn-lt"/>
              </a:rPr>
              <a:t>Sikkerhets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Festivalen</a:t>
            </a:r>
            <a:r>
              <a:rPr lang="en-US" sz="1800" b="1" dirty="0">
                <a:latin typeface="+mn-lt"/>
              </a:rPr>
              <a:t> 2022 - August 29, 2022 - August 31, 2022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+mn-lt"/>
              </a:rPr>
              <a:t>Norway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+mn-lt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+mn-lt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alibri"/>
                <a:sym typeface="Calibri"/>
              </a:rPr>
              <a:t>And so much more visit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alibri"/>
                <a:sym typeface="Calibri"/>
                <a:hlinkClick r:id="rId3"/>
              </a:rPr>
              <a:t>OWASP Events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alibri"/>
                <a:sym typeface="Calibri"/>
              </a:rPr>
              <a:t>page for the full listing!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OWASP April 2022 Membership and Event  Information</vt:lpstr>
      <vt:lpstr>A few of the Benefits of becoming an OWASP Member:</vt:lpstr>
      <vt:lpstr>OWASP Global Events</vt:lpstr>
      <vt:lpstr> OWASP AppSec Day(s) Events</vt:lpstr>
      <vt:lpstr>Partner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April 2022 Membership and Event  Information</dc:title>
  <cp:lastModifiedBy>Lisa Jones</cp:lastModifiedBy>
  <cp:revision>1</cp:revision>
  <dcterms:modified xsi:type="dcterms:W3CDTF">2022-03-31T14:02:24Z</dcterms:modified>
</cp:coreProperties>
</file>