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0"/>
  </p:notesMasterIdLst>
  <p:sldIdLst>
    <p:sldId id="256" r:id="rId2"/>
    <p:sldId id="257" r:id="rId3"/>
    <p:sldId id="259" r:id="rId4"/>
    <p:sldId id="258" r:id="rId5"/>
    <p:sldId id="260" r:id="rId6"/>
    <p:sldId id="262" r:id="rId7"/>
    <p:sldId id="261"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d2ff71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d2ff71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445c53d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445c53d8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c70f867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c70f867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c70f867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c70f867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Chapter leaders, if you have local sponsors such as someone paying for the location, covering food &amp; drink expenses, or indeed financial supporters of your chapter, please include and thank them here! If you don’t have any corporate supporters, </a:t>
            </a:r>
          </a:p>
        </p:txBody>
      </p:sp>
    </p:spTree>
    <p:extLst>
      <p:ext uri="{BB962C8B-B14F-4D97-AF65-F5344CB8AC3E}">
        <p14:creationId xmlns:p14="http://schemas.microsoft.com/office/powerpoint/2010/main" val="1609101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Chapter leaders, please encourage your participants to become members. Membership is not mandatory, but it’s a great way to demonstrate their support for this chapter, OWASP and OWASP’s mission.</a:t>
            </a:r>
          </a:p>
        </p:txBody>
      </p:sp>
    </p:spTree>
    <p:extLst>
      <p:ext uri="{BB962C8B-B14F-4D97-AF65-F5344CB8AC3E}">
        <p14:creationId xmlns:p14="http://schemas.microsoft.com/office/powerpoint/2010/main" val="350288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Chapter leaders, please encourage your participants to become members. Membership is not mandatory, but it’s a great way to demonstrate their support for this chapter, OWASP and OWASP’s mission.</a:t>
            </a:r>
          </a:p>
          <a:p>
            <a:r>
              <a:rPr lang="en-US" dirty="0"/>
              <a:t>If there are questions around corporate membership, please refer the queries to Kelly </a:t>
            </a:r>
            <a:r>
              <a:rPr lang="en-US" dirty="0" err="1"/>
              <a:t>Santalucia</a:t>
            </a:r>
            <a:r>
              <a:rPr lang="en-US" dirty="0"/>
              <a:t> (Kelly.santalucia@owasp.com) </a:t>
            </a:r>
          </a:p>
        </p:txBody>
      </p:sp>
    </p:spTree>
    <p:extLst>
      <p:ext uri="{BB962C8B-B14F-4D97-AF65-F5344CB8AC3E}">
        <p14:creationId xmlns:p14="http://schemas.microsoft.com/office/powerpoint/2010/main" val="2999474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4142" y="788961"/>
            <a:ext cx="10223715" cy="228123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2"/>
          <p:cNvSpPr txBox="1">
            <a:spLocks noGrp="1"/>
          </p:cNvSpPr>
          <p:nvPr>
            <p:ph type="subTitle" idx="1"/>
          </p:nvPr>
        </p:nvSpPr>
        <p:spPr>
          <a:xfrm>
            <a:off x="984142" y="3429000"/>
            <a:ext cx="10223715" cy="1362075"/>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 name="Google Shape;12;p2"/>
          <p:cNvSpPr/>
          <p:nvPr/>
        </p:nvSpPr>
        <p:spPr>
          <a:xfrm>
            <a:off x="0" y="5653488"/>
            <a:ext cx="12192000" cy="1228725"/>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 name="Google Shape;13;p2"/>
          <p:cNvPicPr preferRelativeResize="0"/>
          <p:nvPr/>
        </p:nvPicPr>
        <p:blipFill rotWithShape="1">
          <a:blip r:embed="rId2">
            <a:alphaModFix/>
          </a:blip>
          <a:srcRect/>
          <a:stretch/>
        </p:blipFill>
        <p:spPr>
          <a:xfrm>
            <a:off x="480447" y="6015174"/>
            <a:ext cx="1649665" cy="505353"/>
          </a:xfrm>
          <a:prstGeom prst="rect">
            <a:avLst/>
          </a:prstGeom>
          <a:noFill/>
          <a:ln>
            <a:noFill/>
          </a:ln>
        </p:spPr>
      </p:pic>
      <p:sp>
        <p:nvSpPr>
          <p:cNvPr id="14" name="Google Shape;14;p2"/>
          <p:cNvSpPr txBox="1"/>
          <p:nvPr/>
        </p:nvSpPr>
        <p:spPr>
          <a:xfrm>
            <a:off x="8009467" y="6037018"/>
            <a:ext cx="3894666"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b="1" i="0" u="none" strike="noStrike" cap="none">
                <a:solidFill>
                  <a:schemeClr val="lt1"/>
                </a:solidFill>
                <a:latin typeface="Calibri"/>
                <a:ea typeface="Calibri"/>
                <a:cs typeface="Calibri"/>
                <a:sym typeface="Calibri"/>
              </a:rPr>
              <a:t>OWASP FOUNDATION</a:t>
            </a:r>
            <a:endParaRPr/>
          </a:p>
        </p:txBody>
      </p:sp>
      <p:sp>
        <p:nvSpPr>
          <p:cNvPr id="15" name="Google Shape;15;p2"/>
          <p:cNvSpPr txBox="1"/>
          <p:nvPr/>
        </p:nvSpPr>
        <p:spPr>
          <a:xfrm>
            <a:off x="1997035" y="5938968"/>
            <a:ext cx="966900" cy="620100"/>
          </a:xfrm>
          <a:prstGeom prst="rect">
            <a:avLst/>
          </a:prstGeom>
          <a:noFill/>
          <a:ln>
            <a:noFill/>
          </a:ln>
        </p:spPr>
        <p:txBody>
          <a:bodyPr spcFirstLastPara="1" wrap="square" lIns="91425" tIns="45700" rIns="91425" bIns="45700" anchor="t" anchorCtr="0">
            <a:noAutofit/>
          </a:bodyPr>
          <a:lstStyle/>
          <a:p>
            <a:pPr marL="0" lvl="0" indent="0" algn="l" rtl="0">
              <a:lnSpc>
                <a:spcPct val="123076"/>
              </a:lnSpc>
              <a:spcBef>
                <a:spcPts val="2700"/>
              </a:spcBef>
              <a:spcAft>
                <a:spcPts val="0"/>
              </a:spcAft>
              <a:buClr>
                <a:schemeClr val="dk1"/>
              </a:buClr>
              <a:buSzPts val="1100"/>
              <a:buFont typeface="Arial"/>
              <a:buNone/>
            </a:pPr>
            <a:r>
              <a:rPr lang="en-US" sz="1200">
                <a:solidFill>
                  <a:srgbClr val="FFFFFF"/>
                </a:solidFill>
              </a:rPr>
              <a:t>®</a:t>
            </a:r>
            <a:endParaRPr sz="1950">
              <a:solidFill>
                <a:srgbClr val="FFFFFF"/>
              </a:solidFill>
            </a:endParaRPr>
          </a:p>
          <a:p>
            <a:pPr marL="0" marR="0" lvl="0" indent="0" algn="l" rtl="0">
              <a:spcBef>
                <a:spcPts val="1800"/>
              </a:spcBef>
              <a:spcAft>
                <a:spcPts val="0"/>
              </a:spcAft>
              <a:buNone/>
            </a:pPr>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i="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838200" y="1801412"/>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20" name="Google Shape;20;p3"/>
          <p:cNvGrpSpPr/>
          <p:nvPr/>
        </p:nvGrpSpPr>
        <p:grpSpPr>
          <a:xfrm>
            <a:off x="0" y="6152750"/>
            <a:ext cx="12192000" cy="705250"/>
            <a:chOff x="0" y="6152750"/>
            <a:chExt cx="12192000" cy="705250"/>
          </a:xfrm>
        </p:grpSpPr>
        <p:sp>
          <p:nvSpPr>
            <p:cNvPr id="21" name="Google Shape;21;p3"/>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3"/>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23" name="Google Shape;23;p3"/>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with Callout">
  <p:cSld name="Title and Content with Callou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i="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28" name="Google Shape;28;p4"/>
          <p:cNvGrpSpPr/>
          <p:nvPr/>
        </p:nvGrpSpPr>
        <p:grpSpPr>
          <a:xfrm>
            <a:off x="0" y="6152750"/>
            <a:ext cx="12192000" cy="705250"/>
            <a:chOff x="0" y="6152750"/>
            <a:chExt cx="12192000" cy="705250"/>
          </a:xfrm>
        </p:grpSpPr>
        <p:sp>
          <p:nvSpPr>
            <p:cNvPr id="29" name="Google Shape;29;p4"/>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 name="Google Shape;30;p4"/>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31" name="Google Shape;31;p4"/>
          <p:cNvSpPr txBox="1"/>
          <p:nvPr/>
        </p:nvSpPr>
        <p:spPr>
          <a:xfrm>
            <a:off x="8358809" y="3428999"/>
            <a:ext cx="2994992" cy="22467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7F7F7F"/>
                </a:solidFill>
                <a:latin typeface="Calibri"/>
                <a:ea typeface="Calibri"/>
                <a:cs typeface="Calibri"/>
                <a:sym typeface="Calibri"/>
              </a:rPr>
              <a:t>“Sample call out quote design for highlighting a particular point in your bullets”</a:t>
            </a:r>
            <a:endParaRPr/>
          </a:p>
        </p:txBody>
      </p:sp>
      <p:sp>
        <p:nvSpPr>
          <p:cNvPr id="32" name="Google Shape;32;p4"/>
          <p:cNvSpPr/>
          <p:nvPr/>
        </p:nvSpPr>
        <p:spPr>
          <a:xfrm>
            <a:off x="8001000" y="3428999"/>
            <a:ext cx="149087" cy="2166731"/>
          </a:xfrm>
          <a:prstGeom prst="snip2DiagRect">
            <a:avLst>
              <a:gd name="adj1" fmla="val 50000"/>
              <a:gd name="adj2" fmla="val 46305"/>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 name="Google Shape;33;p4"/>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grpSp>
        <p:nvGrpSpPr>
          <p:cNvPr id="35" name="Google Shape;35;p5"/>
          <p:cNvGrpSpPr/>
          <p:nvPr/>
        </p:nvGrpSpPr>
        <p:grpSpPr>
          <a:xfrm>
            <a:off x="0" y="6152750"/>
            <a:ext cx="12192000" cy="705250"/>
            <a:chOff x="0" y="6152750"/>
            <a:chExt cx="12192000" cy="705250"/>
          </a:xfrm>
        </p:grpSpPr>
        <p:sp>
          <p:nvSpPr>
            <p:cNvPr id="36" name="Google Shape;36;p5"/>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7;p5"/>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38" name="Google Shape;38;p5"/>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5"/>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grpSp>
        <p:nvGrpSpPr>
          <p:cNvPr id="44" name="Google Shape;44;p6"/>
          <p:cNvGrpSpPr/>
          <p:nvPr/>
        </p:nvGrpSpPr>
        <p:grpSpPr>
          <a:xfrm>
            <a:off x="0" y="6152750"/>
            <a:ext cx="12192000" cy="705250"/>
            <a:chOff x="0" y="6152750"/>
            <a:chExt cx="12192000" cy="705250"/>
          </a:xfrm>
        </p:grpSpPr>
        <p:sp>
          <p:nvSpPr>
            <p:cNvPr id="45" name="Google Shape;45;p6"/>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 name="Google Shape;46;p6"/>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47" name="Google Shape;4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1D7BD7"/>
              </a:buClr>
              <a:buSzPts val="2400"/>
              <a:buNone/>
              <a:defRPr sz="2400" b="1">
                <a:solidFill>
                  <a:srgbClr val="1D7BD7"/>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1D7BD7"/>
              </a:buClr>
              <a:buSzPts val="2400"/>
              <a:buNone/>
              <a:defRPr sz="2400" b="1">
                <a:solidFill>
                  <a:srgbClr val="1D7BD7"/>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6"/>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grpSp>
        <p:nvGrpSpPr>
          <p:cNvPr id="55" name="Google Shape;55;p7"/>
          <p:cNvGrpSpPr/>
          <p:nvPr/>
        </p:nvGrpSpPr>
        <p:grpSpPr>
          <a:xfrm>
            <a:off x="0" y="6152750"/>
            <a:ext cx="12192000" cy="705250"/>
            <a:chOff x="0" y="6152750"/>
            <a:chExt cx="12192000" cy="705250"/>
          </a:xfrm>
        </p:grpSpPr>
        <p:sp>
          <p:nvSpPr>
            <p:cNvPr id="56" name="Google Shape;56;p7"/>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57;p7"/>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58" name="Google Shape;58;p7"/>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8610600" y="631031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7"/>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grpSp>
        <p:nvGrpSpPr>
          <p:cNvPr id="62" name="Google Shape;62;p8"/>
          <p:cNvGrpSpPr/>
          <p:nvPr/>
        </p:nvGrpSpPr>
        <p:grpSpPr>
          <a:xfrm>
            <a:off x="0" y="6152750"/>
            <a:ext cx="12192000" cy="705250"/>
            <a:chOff x="0" y="6152750"/>
            <a:chExt cx="12192000" cy="705250"/>
          </a:xfrm>
        </p:grpSpPr>
        <p:sp>
          <p:nvSpPr>
            <p:cNvPr id="63" name="Google Shape;63;p8"/>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 name="Google Shape;64;p8"/>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65" name="Google Shape;6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8"/>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67"/>
        <p:cNvGrpSpPr/>
        <p:nvPr/>
      </p:nvGrpSpPr>
      <p:grpSpPr>
        <a:xfrm>
          <a:off x="0" y="0"/>
          <a:ext cx="0" cy="0"/>
          <a:chOff x="0" y="0"/>
          <a:chExt cx="0" cy="0"/>
        </a:xfrm>
      </p:grpSpPr>
      <p:sp>
        <p:nvSpPr>
          <p:cNvPr id="68" name="Google Shape;68;p9"/>
          <p:cNvSpPr/>
          <p:nvPr/>
        </p:nvSpPr>
        <p:spPr>
          <a:xfrm>
            <a:off x="0" y="0"/>
            <a:ext cx="12192000" cy="685800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9" name="Google Shape;69;p9"/>
          <p:cNvPicPr preferRelativeResize="0"/>
          <p:nvPr/>
        </p:nvPicPr>
        <p:blipFill rotWithShape="1">
          <a:blip r:embed="rId2">
            <a:alphaModFix/>
          </a:blip>
          <a:srcRect/>
          <a:stretch/>
        </p:blipFill>
        <p:spPr>
          <a:xfrm>
            <a:off x="2125986" y="2213562"/>
            <a:ext cx="7940024" cy="2430874"/>
          </a:xfrm>
          <a:prstGeom prst="rect">
            <a:avLst/>
          </a:prstGeom>
          <a:noFill/>
          <a:ln>
            <a:noFill/>
          </a:ln>
        </p:spPr>
      </p:pic>
      <p:sp>
        <p:nvSpPr>
          <p:cNvPr id="70" name="Google Shape;70;p9"/>
          <p:cNvSpPr txBox="1"/>
          <p:nvPr/>
        </p:nvSpPr>
        <p:spPr>
          <a:xfrm>
            <a:off x="9726175" y="3819150"/>
            <a:ext cx="822900" cy="658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FFFFFF"/>
              </a:buClr>
              <a:buSzPts val="1800"/>
              <a:buFont typeface="Calibri"/>
              <a:buNone/>
            </a:pPr>
            <a:r>
              <a:rPr lang="en-US" sz="1800">
                <a:solidFill>
                  <a:srgbClr val="FFFFFF"/>
                </a:solidFill>
                <a:latin typeface="Calibri"/>
                <a:ea typeface="Calibri"/>
                <a:cs typeface="Calibri"/>
                <a:sym typeface="Calibri"/>
              </a:rPr>
              <a:t>TM</a:t>
            </a:r>
            <a:endParaRPr sz="1800">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10"/>
          <p:cNvGrpSpPr/>
          <p:nvPr/>
        </p:nvGrpSpPr>
        <p:grpSpPr>
          <a:xfrm>
            <a:off x="0" y="6152750"/>
            <a:ext cx="12192000" cy="705250"/>
            <a:chOff x="0" y="6152750"/>
            <a:chExt cx="12192000" cy="705250"/>
          </a:xfrm>
        </p:grpSpPr>
        <p:sp>
          <p:nvSpPr>
            <p:cNvPr id="73" name="Google Shape;73;p10"/>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 name="Google Shape;74;p10"/>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75" name="Google Shape;7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7" name="Google Shape;77;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10"/>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5F7FC"/>
            </a:gs>
            <a:gs pos="65000">
              <a:srgbClr val="F5F7FC"/>
            </a:gs>
            <a:gs pos="100000">
              <a:srgbClr val="D8D8D8"/>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owasp.org/stor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hyperlink" Target="https://20thanniversary.owasp.or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20thanniversary.owasp.org/?utm_source=owasp-web&amp;utm_medium=event-page&amp;utm_campaign=non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owasp.submittable.com/submit/188746/call-for-program-review-team-for-2021-owasps-20th-anniversary-2021-owasp-vi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brainbreak.owasp.org/?utm_source=owasp-web&amp;utm_medium=event-page&amp;utm_campaign=non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lightning.owasp.org/?utm_source=owasp-web&amp;utm_medium=event-page&amp;utm_campaign=none" TargetMode="External"/><Relationship Id="rId5" Type="http://schemas.openxmlformats.org/officeDocument/2006/relationships/hyperlink" Target="https://training.owasp.org/?utm_source=owasp-web&amp;utm_medium=event-page&amp;utm_campaign=none" TargetMode="External"/><Relationship Id="rId4" Type="http://schemas.openxmlformats.org/officeDocument/2006/relationships/hyperlink" Target="https://calltobattle.owasp.org/?utm_source=owasp-web&amp;utm_medium=event-page&amp;utm_campaign=non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lascon.org/" TargetMode="External"/><Relationship Id="rId2" Type="http://schemas.openxmlformats.org/officeDocument/2006/relationships/hyperlink" Target="https://owasp.org/www-event-2021-latam-at-home/index-en.html" TargetMode="External"/><Relationship Id="rId1" Type="http://schemas.openxmlformats.org/officeDocument/2006/relationships/slideLayout" Target="../slideLayouts/slideLayout2.xml"/><Relationship Id="rId4" Type="http://schemas.openxmlformats.org/officeDocument/2006/relationships/hyperlink" Target="https://owasp.org/www-community/meeting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elp%20support%20and%20fund%20OWASP&#8217;s%20mission%20and%20this%20chapt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txBox="1">
            <a:spLocks noGrp="1"/>
          </p:cNvSpPr>
          <p:nvPr>
            <p:ph type="ctrTitle"/>
          </p:nvPr>
        </p:nvSpPr>
        <p:spPr>
          <a:xfrm>
            <a:off x="984150" y="788951"/>
            <a:ext cx="10223700" cy="953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OWASP May 2021</a:t>
            </a:r>
            <a:endParaRPr dirty="0"/>
          </a:p>
        </p:txBody>
      </p:sp>
      <p:sp>
        <p:nvSpPr>
          <p:cNvPr id="85" name="Google Shape;85;p11"/>
          <p:cNvSpPr txBox="1">
            <a:spLocks noGrp="1"/>
          </p:cNvSpPr>
          <p:nvPr>
            <p:ph type="subTitle" idx="1"/>
          </p:nvPr>
        </p:nvSpPr>
        <p:spPr>
          <a:xfrm>
            <a:off x="984150" y="1742650"/>
            <a:ext cx="10223700" cy="13068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br>
              <a:rPr lang="en-US" sz="2600" dirty="0"/>
            </a:br>
            <a:r>
              <a:rPr lang="en-US" sz="2600" dirty="0"/>
              <a:t>OWASP's 20th Anniversary: Securing the next 20 years</a:t>
            </a:r>
            <a:endParaRPr sz="2600" dirty="0"/>
          </a:p>
        </p:txBody>
      </p:sp>
      <p:pic>
        <p:nvPicPr>
          <p:cNvPr id="86" name="Google Shape;86;p11"/>
          <p:cNvPicPr preferRelativeResize="0"/>
          <p:nvPr/>
        </p:nvPicPr>
        <p:blipFill>
          <a:blip r:embed="rId3">
            <a:alphaModFix/>
          </a:blip>
          <a:stretch>
            <a:fillRect/>
          </a:stretch>
        </p:blipFill>
        <p:spPr>
          <a:xfrm>
            <a:off x="2656325" y="3248400"/>
            <a:ext cx="6879350" cy="229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a:off x="838200" y="298725"/>
            <a:ext cx="10515600" cy="114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900">
                <a:latin typeface="Arial"/>
                <a:ea typeface="Arial"/>
                <a:cs typeface="Arial"/>
                <a:sym typeface="Arial"/>
              </a:rPr>
              <a:t>Checkout all that is New!</a:t>
            </a:r>
            <a:endParaRPr>
              <a:latin typeface="Arial"/>
              <a:ea typeface="Arial"/>
              <a:cs typeface="Arial"/>
              <a:sym typeface="Arial"/>
            </a:endParaRPr>
          </a:p>
        </p:txBody>
      </p:sp>
      <p:sp>
        <p:nvSpPr>
          <p:cNvPr id="92" name="Google Shape;92;p12"/>
          <p:cNvSpPr txBox="1"/>
          <p:nvPr/>
        </p:nvSpPr>
        <p:spPr>
          <a:xfrm>
            <a:off x="4667425" y="2203025"/>
            <a:ext cx="7169100" cy="83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93" name="Google Shape;93;p12"/>
          <p:cNvSpPr txBox="1"/>
          <p:nvPr/>
        </p:nvSpPr>
        <p:spPr>
          <a:xfrm>
            <a:off x="647225" y="1767425"/>
            <a:ext cx="10081800" cy="3554789"/>
          </a:xfrm>
          <a:prstGeom prst="rect">
            <a:avLst/>
          </a:prstGeom>
          <a:noFill/>
          <a:ln>
            <a:noFill/>
          </a:ln>
        </p:spPr>
        <p:txBody>
          <a:bodyPr spcFirstLastPara="1" wrap="square" lIns="91425" tIns="91425" rIns="91425" bIns="91425" anchor="t" anchorCtr="0">
            <a:spAutoFit/>
          </a:bodyPr>
          <a:lstStyle/>
          <a:p>
            <a:pPr marL="457200" indent="-368300">
              <a:lnSpc>
                <a:spcPct val="150000"/>
              </a:lnSpc>
              <a:buSzPts val="2200"/>
              <a:buFont typeface="Arial"/>
              <a:buChar char="●"/>
            </a:pPr>
            <a:r>
              <a:rPr lang="en-US" sz="2200" dirty="0"/>
              <a:t>Chapter Reactivation Program is complete</a:t>
            </a:r>
          </a:p>
          <a:p>
            <a:pPr marL="457200" lvl="0" indent="-368300" algn="l" rtl="0">
              <a:lnSpc>
                <a:spcPct val="150000"/>
              </a:lnSpc>
              <a:spcBef>
                <a:spcPts val="0"/>
              </a:spcBef>
              <a:spcAft>
                <a:spcPts val="0"/>
              </a:spcAft>
              <a:buSzPts val="2200"/>
              <a:buChar char="●"/>
            </a:pPr>
            <a:r>
              <a:rPr lang="en-US" sz="2200" dirty="0"/>
              <a:t>OWASP Merchandise Fundraising Store is open!</a:t>
            </a:r>
            <a:br>
              <a:rPr lang="en-US" sz="2200" dirty="0"/>
            </a:br>
            <a:r>
              <a:rPr lang="en-US" sz="1800" b="0" i="0" u="sng" strike="noStrike" dirty="0">
                <a:solidFill>
                  <a:srgbClr val="000000"/>
                </a:solidFill>
                <a:effectLst/>
                <a:latin typeface="Arial" panose="020B0604020202020204" pitchFamily="34" charset="0"/>
                <a:hlinkClick r:id="rId3"/>
              </a:rPr>
              <a:t>https://owasp.org/</a:t>
            </a:r>
            <a:r>
              <a:rPr lang="en-US" sz="1800" dirty="0">
                <a:latin typeface="Arial" panose="020B0604020202020204" pitchFamily="34" charset="0"/>
                <a:hlinkClick r:id="rId3"/>
              </a:rPr>
              <a:t>store</a:t>
            </a:r>
            <a:r>
              <a:rPr lang="en-US" sz="1800" dirty="0">
                <a:latin typeface="Arial" panose="020B0604020202020204" pitchFamily="34" charset="0"/>
              </a:rPr>
              <a:t> </a:t>
            </a:r>
            <a:endParaRPr lang="en-US" sz="2200" dirty="0"/>
          </a:p>
          <a:p>
            <a:pPr marL="457200" indent="-368300">
              <a:lnSpc>
                <a:spcPct val="150000"/>
              </a:lnSpc>
              <a:buSzPts val="2200"/>
              <a:buFont typeface="Arial"/>
              <a:buChar char="●"/>
            </a:pPr>
            <a:r>
              <a:rPr lang="en-US" sz="2200" dirty="0">
                <a:sym typeface="Calibri"/>
              </a:rPr>
              <a:t>OWASP 20th Anniversary is soon to announce keynotes!</a:t>
            </a:r>
            <a:br>
              <a:rPr lang="en-US" sz="2200" dirty="0">
                <a:sym typeface="Calibri"/>
              </a:rPr>
            </a:br>
            <a:r>
              <a:rPr lang="en-US" sz="1800" u="sng" dirty="0">
                <a:latin typeface="Arial" panose="020B0604020202020204" pitchFamily="34" charset="0"/>
                <a:sym typeface="Calibri"/>
                <a:hlinkClick r:id="rId4"/>
              </a:rPr>
              <a:t>https://20thanniversary.owasp.</a:t>
            </a:r>
            <a:r>
              <a:rPr lang="en-US" sz="1800" u="sng">
                <a:latin typeface="Arial" panose="020B0604020202020204" pitchFamily="34" charset="0"/>
                <a:sym typeface="Calibri"/>
                <a:hlinkClick r:id="rId4"/>
              </a:rPr>
              <a:t>org/</a:t>
            </a:r>
            <a:r>
              <a:rPr lang="en-US" sz="1800" u="sng" dirty="0">
                <a:latin typeface="Arial" panose="020B0604020202020204" pitchFamily="34" charset="0"/>
                <a:sym typeface="Calibri"/>
              </a:rPr>
              <a:t> </a:t>
            </a:r>
          </a:p>
          <a:p>
            <a:pPr marL="457200" lvl="0" indent="-368300" algn="l" rtl="0">
              <a:lnSpc>
                <a:spcPct val="150000"/>
              </a:lnSpc>
              <a:spcBef>
                <a:spcPts val="0"/>
              </a:spcBef>
              <a:spcAft>
                <a:spcPts val="0"/>
              </a:spcAft>
              <a:buSzPts val="2200"/>
              <a:buFont typeface="Calibri"/>
              <a:buChar char="●"/>
            </a:pPr>
            <a:r>
              <a:rPr lang="en-US" sz="2200" dirty="0">
                <a:latin typeface="Calibri"/>
                <a:ea typeface="Calibri"/>
                <a:cs typeface="Calibri"/>
                <a:sym typeface="Calibri"/>
              </a:rPr>
              <a:t>So many local, regional, and global events and activities</a:t>
            </a:r>
          </a:p>
          <a:p>
            <a:pPr marL="457200" lvl="0" indent="-368300" algn="l" rtl="0">
              <a:lnSpc>
                <a:spcPct val="150000"/>
              </a:lnSpc>
              <a:spcBef>
                <a:spcPts val="0"/>
              </a:spcBef>
              <a:spcAft>
                <a:spcPts val="0"/>
              </a:spcAft>
              <a:buSzPts val="2200"/>
              <a:buFont typeface="Calibri"/>
              <a:buChar char="●"/>
            </a:pPr>
            <a:r>
              <a:rPr lang="en-US" sz="2200" dirty="0">
                <a:latin typeface="Calibri"/>
                <a:ea typeface="Calibri"/>
                <a:cs typeface="Calibri"/>
                <a:sym typeface="Calibri"/>
              </a:rPr>
              <a:t>Elections for the OWASP Board are coming this August – consider running!</a:t>
            </a:r>
            <a:endParaRPr sz="2200" dirty="0">
              <a:latin typeface="Calibri"/>
              <a:ea typeface="Calibri"/>
              <a:cs typeface="Calibri"/>
              <a:sym typeface="Calibri"/>
            </a:endParaRPr>
          </a:p>
        </p:txBody>
      </p:sp>
      <p:pic>
        <p:nvPicPr>
          <p:cNvPr id="94" name="Google Shape;94;p12"/>
          <p:cNvPicPr preferRelativeResize="0"/>
          <p:nvPr/>
        </p:nvPicPr>
        <p:blipFill>
          <a:blip r:embed="rId5">
            <a:alphaModFix/>
          </a:blip>
          <a:stretch>
            <a:fillRect/>
          </a:stretch>
        </p:blipFill>
        <p:spPr>
          <a:xfrm>
            <a:off x="7171125" y="-71488"/>
            <a:ext cx="4950650" cy="1722825"/>
          </a:xfrm>
          <a:prstGeom prst="rect">
            <a:avLst/>
          </a:prstGeom>
          <a:noFill/>
          <a:ln>
            <a:noFill/>
          </a:ln>
        </p:spPr>
      </p:pic>
      <p:pic>
        <p:nvPicPr>
          <p:cNvPr id="95" name="Google Shape;95;p12"/>
          <p:cNvPicPr preferRelativeResize="0"/>
          <p:nvPr/>
        </p:nvPicPr>
        <p:blipFill>
          <a:blip r:embed="rId6">
            <a:alphaModFix/>
          </a:blip>
          <a:stretch>
            <a:fillRect/>
          </a:stretch>
        </p:blipFill>
        <p:spPr>
          <a:xfrm>
            <a:off x="9132100" y="2208851"/>
            <a:ext cx="2857500" cy="1609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838200" y="216045"/>
            <a:ext cx="10515600" cy="754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a:t>Global Events</a:t>
            </a:r>
            <a:endParaRPr sz="3000"/>
          </a:p>
        </p:txBody>
      </p:sp>
      <p:sp>
        <p:nvSpPr>
          <p:cNvPr id="108" name="Google Shape;108;p14"/>
          <p:cNvSpPr txBox="1">
            <a:spLocks noGrp="1"/>
          </p:cNvSpPr>
          <p:nvPr>
            <p:ph type="body" idx="1"/>
          </p:nvPr>
        </p:nvSpPr>
        <p:spPr>
          <a:xfrm>
            <a:off x="1049775" y="1203999"/>
            <a:ext cx="10515600" cy="4857300"/>
          </a:xfrm>
          <a:prstGeom prst="rect">
            <a:avLst/>
          </a:prstGeom>
        </p:spPr>
        <p:txBody>
          <a:bodyPr spcFirstLastPara="1" wrap="square" lIns="91425" tIns="45700" rIns="91425" bIns="45700" anchor="t" anchorCtr="0">
            <a:noAutofit/>
          </a:bodyPr>
          <a:lstStyle/>
          <a:p>
            <a:pPr marL="0" lvl="0" indent="0" algn="l" rtl="0">
              <a:lnSpc>
                <a:spcPct val="115000"/>
              </a:lnSpc>
              <a:spcBef>
                <a:spcPts val="200"/>
              </a:spcBef>
              <a:spcAft>
                <a:spcPts val="0"/>
              </a:spcAft>
              <a:buNone/>
            </a:pPr>
            <a:r>
              <a:rPr lang="en-US" sz="1550" b="1" dirty="0">
                <a:solidFill>
                  <a:srgbClr val="1D7BD7"/>
                </a:solidFill>
                <a:uFill>
                  <a:noFill/>
                </a:uFill>
                <a:hlinkClick r:id="rId3">
                  <a:extLst>
                    <a:ext uri="{A12FA001-AC4F-418D-AE19-62706E023703}">
                      <ahyp:hlinkClr xmlns:ahyp="http://schemas.microsoft.com/office/drawing/2018/hyperlinkcolor" val="tx"/>
                    </a:ext>
                  </a:extLst>
                </a:hlinkClick>
              </a:rPr>
              <a:t>OWASP's 20th Anniversary Celebration Event</a:t>
            </a:r>
            <a:r>
              <a:rPr lang="en-US" sz="1550" dirty="0"/>
              <a:t> September 24, 2021</a:t>
            </a:r>
            <a:endParaRPr sz="1550" dirty="0"/>
          </a:p>
          <a:p>
            <a:pPr marL="457200" lvl="0" indent="-327025" algn="l" rtl="0">
              <a:lnSpc>
                <a:spcPct val="115000"/>
              </a:lnSpc>
              <a:spcBef>
                <a:spcPts val="600"/>
              </a:spcBef>
              <a:spcAft>
                <a:spcPts val="0"/>
              </a:spcAft>
              <a:buSzPts val="1550"/>
              <a:buFont typeface="Calibri"/>
              <a:buChar char="•"/>
            </a:pPr>
            <a:r>
              <a:rPr lang="en-US" sz="1550" dirty="0"/>
              <a:t>2021 marks the 20th anniversary of the OWASP Foundation. We have been working hard to secure the world through challenges and discovery. And now, it's time to celebrate! Many of you have played a crucial role in the enduring history of the Foundation and we encourage you to participate in the celebration coming this September!</a:t>
            </a:r>
            <a:endParaRPr sz="1550" dirty="0"/>
          </a:p>
          <a:p>
            <a:pPr marL="0" lvl="0" indent="0" algn="l" rtl="0">
              <a:lnSpc>
                <a:spcPct val="115000"/>
              </a:lnSpc>
              <a:spcBef>
                <a:spcPts val="600"/>
              </a:spcBef>
              <a:spcAft>
                <a:spcPts val="0"/>
              </a:spcAft>
              <a:buNone/>
            </a:pPr>
            <a:r>
              <a:rPr lang="en-US" sz="1550" b="1" dirty="0"/>
              <a:t>Global AppSec USA 2021 Virtual Event </a:t>
            </a:r>
            <a:r>
              <a:rPr lang="en-US" sz="1550" dirty="0"/>
              <a:t>November 8-12</a:t>
            </a:r>
            <a:endParaRPr sz="1550" dirty="0"/>
          </a:p>
          <a:p>
            <a:pPr marL="457200" lvl="0" indent="-327025" algn="l" rtl="0">
              <a:lnSpc>
                <a:spcPct val="115000"/>
              </a:lnSpc>
              <a:spcBef>
                <a:spcPts val="600"/>
              </a:spcBef>
              <a:spcAft>
                <a:spcPts val="0"/>
              </a:spcAft>
              <a:buSzPts val="1550"/>
              <a:buFont typeface="Calibri"/>
              <a:buChar char="•"/>
            </a:pPr>
            <a:r>
              <a:rPr lang="en-US" sz="1550" dirty="0"/>
              <a:t>Call for Program Review Team is now open! </a:t>
            </a:r>
            <a:r>
              <a:rPr lang="en-US" sz="1550" dirty="0">
                <a:solidFill>
                  <a:srgbClr val="1D7BD7"/>
                </a:solidFill>
                <a:uFill>
                  <a:noFill/>
                </a:uFill>
                <a:hlinkClick r:id="rId4">
                  <a:extLst>
                    <a:ext uri="{A12FA001-AC4F-418D-AE19-62706E023703}">
                      <ahyp:hlinkClr xmlns:ahyp="http://schemas.microsoft.com/office/drawing/2018/hyperlinkcolor" val="tx"/>
                    </a:ext>
                  </a:extLst>
                </a:hlinkClick>
              </a:rPr>
              <a:t>SUBMIT HERE</a:t>
            </a:r>
            <a:br>
              <a:rPr lang="en-US" sz="1550" dirty="0">
                <a:solidFill>
                  <a:srgbClr val="1D7BD7"/>
                </a:solidFill>
                <a:uFill>
                  <a:noFill/>
                </a:uFill>
                <a:hlinkClick r:id="rId4">
                  <a:extLst>
                    <a:ext uri="{A12FA001-AC4F-418D-AE19-62706E023703}">
                      <ahyp:hlinkClr xmlns:ahyp="http://schemas.microsoft.com/office/drawing/2018/hyperlinkcolor" val="tx"/>
                    </a:ext>
                  </a:extLst>
                </a:hlinkClick>
              </a:rPr>
            </a:br>
            <a:r>
              <a:rPr lang="en-US" sz="1550" dirty="0"/>
              <a:t>Call for Papers and Call for Trainers will be opening in early March.</a:t>
            </a:r>
            <a:br>
              <a:rPr lang="en-US" sz="1550" dirty="0"/>
            </a:br>
            <a:r>
              <a:rPr lang="en-US" sz="1550" dirty="0"/>
              <a:t>Additional details coming soon!</a:t>
            </a:r>
            <a:endParaRPr sz="1550" dirty="0"/>
          </a:p>
          <a:p>
            <a:pPr marL="0" lvl="0" indent="0" algn="l" rtl="0">
              <a:lnSpc>
                <a:spcPct val="115000"/>
              </a:lnSpc>
              <a:spcBef>
                <a:spcPts val="600"/>
              </a:spcBef>
              <a:spcAft>
                <a:spcPts val="0"/>
              </a:spcAft>
              <a:buNone/>
            </a:pPr>
            <a:r>
              <a:rPr lang="en-US" sz="1550" b="1" dirty="0"/>
              <a:t>OWASP Global AppSec Dublin </a:t>
            </a:r>
            <a:r>
              <a:rPr lang="en-US" sz="1550" dirty="0"/>
              <a:t>June 6-10, 2022</a:t>
            </a:r>
            <a:endParaRPr sz="1550" dirty="0"/>
          </a:p>
          <a:p>
            <a:pPr marL="457200" lvl="0" indent="-327025" algn="l" rtl="0">
              <a:lnSpc>
                <a:spcPct val="115000"/>
              </a:lnSpc>
              <a:spcBef>
                <a:spcPts val="600"/>
              </a:spcBef>
              <a:spcAft>
                <a:spcPts val="0"/>
              </a:spcAft>
              <a:buSzPts val="1550"/>
              <a:buFont typeface="Calibri"/>
              <a:buChar char="•"/>
            </a:pPr>
            <a:r>
              <a:rPr lang="en-US" sz="1550" dirty="0"/>
              <a:t>Due to COVID 19 and the desire to put on the best AppSec events possible, Global AppSec Dublin and Global AppSec San Francisco have been postponed until 2022.</a:t>
            </a:r>
            <a:endParaRPr sz="1550" dirty="0"/>
          </a:p>
          <a:p>
            <a:pPr marL="0" lvl="0" indent="0" algn="l" rtl="0">
              <a:lnSpc>
                <a:spcPct val="115000"/>
              </a:lnSpc>
              <a:spcBef>
                <a:spcPts val="600"/>
              </a:spcBef>
              <a:spcAft>
                <a:spcPts val="0"/>
              </a:spcAft>
              <a:buNone/>
            </a:pPr>
            <a:r>
              <a:rPr lang="en-US" sz="1550" b="1" dirty="0"/>
              <a:t>OWASP Global AppSec San Francisco </a:t>
            </a:r>
            <a:r>
              <a:rPr lang="en-US" sz="1550" dirty="0"/>
              <a:t>September 19-23, 2022</a:t>
            </a:r>
            <a:endParaRPr sz="1550" dirty="0"/>
          </a:p>
          <a:p>
            <a:pPr marL="457200" lvl="0" indent="-327025" algn="l" rtl="0">
              <a:lnSpc>
                <a:spcPct val="115000"/>
              </a:lnSpc>
              <a:spcBef>
                <a:spcPts val="600"/>
              </a:spcBef>
              <a:spcAft>
                <a:spcPts val="0"/>
              </a:spcAft>
              <a:buSzPts val="1550"/>
              <a:buFont typeface="Calibri"/>
              <a:buChar char="•"/>
            </a:pPr>
            <a:r>
              <a:rPr lang="en-US" sz="1550" dirty="0"/>
              <a:t>Due to COVID 19 and the desire to put on the best AppSec events possible, Global AppSec Dublin and Global AppSec San Francisco have been postponed until 2022.</a:t>
            </a:r>
            <a:endParaRPr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838200" y="191171"/>
            <a:ext cx="10515600" cy="854400"/>
          </a:xfrm>
          <a:prstGeom prst="rect">
            <a:avLst/>
          </a:prstGeom>
        </p:spPr>
        <p:txBody>
          <a:bodyPr spcFirstLastPara="1" wrap="square" lIns="91425" tIns="45700" rIns="91425" bIns="45700" anchor="b" anchorCtr="0">
            <a:noAutofit/>
          </a:bodyPr>
          <a:lstStyle/>
          <a:p>
            <a:pPr marL="0" lvl="0" indent="0" algn="l" rtl="0">
              <a:lnSpc>
                <a:spcPct val="115000"/>
              </a:lnSpc>
              <a:spcBef>
                <a:spcPts val="200"/>
              </a:spcBef>
              <a:spcAft>
                <a:spcPts val="600"/>
              </a:spcAft>
              <a:buClr>
                <a:schemeClr val="dk1"/>
              </a:buClr>
              <a:buSzPts val="1100"/>
              <a:buFont typeface="Arial"/>
              <a:buNone/>
            </a:pPr>
            <a:r>
              <a:rPr lang="en-US" sz="3000" dirty="0"/>
              <a:t>Even more Global Events</a:t>
            </a:r>
            <a:endParaRPr sz="3000" dirty="0"/>
          </a:p>
        </p:txBody>
      </p:sp>
      <p:sp>
        <p:nvSpPr>
          <p:cNvPr id="102" name="Google Shape;102;p13"/>
          <p:cNvSpPr txBox="1">
            <a:spLocks noGrp="1"/>
          </p:cNvSpPr>
          <p:nvPr>
            <p:ph type="body" idx="1"/>
          </p:nvPr>
        </p:nvSpPr>
        <p:spPr>
          <a:xfrm>
            <a:off x="838200" y="975448"/>
            <a:ext cx="10515600" cy="4907100"/>
          </a:xfrm>
          <a:prstGeom prst="rect">
            <a:avLst/>
          </a:prstGeom>
        </p:spPr>
        <p:txBody>
          <a:bodyPr spcFirstLastPara="1" wrap="square" lIns="91425" tIns="45700" rIns="91425" bIns="45700" anchor="t" anchorCtr="0">
            <a:noAutofit/>
          </a:bodyPr>
          <a:lstStyle/>
          <a:p>
            <a:pPr marL="0" lvl="0" indent="0" algn="l" rtl="0">
              <a:lnSpc>
                <a:spcPct val="100000"/>
              </a:lnSpc>
              <a:spcBef>
                <a:spcPts val="200"/>
              </a:spcBef>
              <a:spcAft>
                <a:spcPts val="0"/>
              </a:spcAft>
              <a:buNone/>
            </a:pPr>
            <a:r>
              <a:rPr lang="en-US" sz="1550" b="1" dirty="0">
                <a:solidFill>
                  <a:srgbClr val="1D7BD7"/>
                </a:solidFill>
                <a:uFill>
                  <a:noFill/>
                </a:uFill>
                <a:hlinkClick r:id="rId3">
                  <a:extLst>
                    <a:ext uri="{A12FA001-AC4F-418D-AE19-62706E023703}">
                      <ahyp:hlinkClr xmlns:ahyp="http://schemas.microsoft.com/office/drawing/2018/hyperlinkcolor" val="tx"/>
                    </a:ext>
                  </a:extLst>
                </a:hlinkClick>
              </a:rPr>
              <a:t>Brain Break</a:t>
            </a:r>
            <a:r>
              <a:rPr lang="en-US" sz="1550" b="1" dirty="0">
                <a:solidFill>
                  <a:srgbClr val="1D7BD7"/>
                </a:solidFill>
                <a:uFill>
                  <a:noFill/>
                </a:uFill>
              </a:rPr>
              <a:t> - </a:t>
            </a:r>
            <a:r>
              <a:rPr lang="en-US" sz="1550" dirty="0"/>
              <a:t>August 18, October 20, and December 16</a:t>
            </a:r>
            <a:endParaRPr sz="1550" dirty="0"/>
          </a:p>
          <a:p>
            <a:pPr marL="457200" lvl="0" indent="-327025" algn="l" rtl="0">
              <a:lnSpc>
                <a:spcPct val="100000"/>
              </a:lnSpc>
              <a:spcBef>
                <a:spcPts val="600"/>
              </a:spcBef>
              <a:spcAft>
                <a:spcPts val="0"/>
              </a:spcAft>
              <a:buSzPts val="1550"/>
              <a:buFont typeface="Calibri"/>
              <a:buChar char="•"/>
            </a:pPr>
            <a:r>
              <a:rPr lang="en-US" sz="1550" dirty="0"/>
              <a:t>Turn off the learning, find some balance, and show up for the networking and fun. Join us for this short entertainment program and let us provide some laughter and levity in your life.</a:t>
            </a:r>
          </a:p>
          <a:p>
            <a:pPr marL="457200" lvl="0" indent="-327025" algn="l" rtl="0">
              <a:lnSpc>
                <a:spcPct val="100000"/>
              </a:lnSpc>
              <a:spcBef>
                <a:spcPts val="600"/>
              </a:spcBef>
              <a:spcAft>
                <a:spcPts val="0"/>
              </a:spcAft>
              <a:buSzPts val="1550"/>
              <a:buFont typeface="Calibri"/>
              <a:buChar char="•"/>
            </a:pPr>
            <a:endParaRPr sz="1550" dirty="0"/>
          </a:p>
          <a:p>
            <a:pPr marL="0" lvl="0" indent="0" algn="l" rtl="0">
              <a:lnSpc>
                <a:spcPct val="115000"/>
              </a:lnSpc>
              <a:spcBef>
                <a:spcPts val="600"/>
              </a:spcBef>
              <a:spcAft>
                <a:spcPts val="0"/>
              </a:spcAft>
              <a:buNone/>
            </a:pPr>
            <a:r>
              <a:rPr lang="en-US" sz="1550" b="1" dirty="0">
                <a:solidFill>
                  <a:srgbClr val="1D7BD7"/>
                </a:solidFill>
                <a:uFill>
                  <a:noFill/>
                </a:uFill>
                <a:hlinkClick r:id="rId4">
                  <a:extLst>
                    <a:ext uri="{A12FA001-AC4F-418D-AE19-62706E023703}">
                      <ahyp:hlinkClr xmlns:ahyp="http://schemas.microsoft.com/office/drawing/2018/hyperlinkcolor" val="tx"/>
                    </a:ext>
                  </a:extLst>
                </a:hlinkClick>
              </a:rPr>
              <a:t>Call to Battle</a:t>
            </a:r>
            <a:r>
              <a:rPr lang="en-US" sz="1550" b="1" dirty="0">
                <a:solidFill>
                  <a:srgbClr val="1D7BD7"/>
                </a:solidFill>
                <a:uFill>
                  <a:noFill/>
                </a:uFill>
              </a:rPr>
              <a:t> - </a:t>
            </a:r>
            <a:r>
              <a:rPr lang="en-US" sz="1550" dirty="0"/>
              <a:t>August 27, and December 7</a:t>
            </a:r>
            <a:endParaRPr sz="1550" dirty="0"/>
          </a:p>
          <a:p>
            <a:pPr marL="457200" lvl="0" indent="-327025" algn="l" rtl="0">
              <a:lnSpc>
                <a:spcPct val="115000"/>
              </a:lnSpc>
              <a:spcBef>
                <a:spcPts val="0"/>
              </a:spcBef>
              <a:spcAft>
                <a:spcPts val="0"/>
              </a:spcAft>
              <a:buSzPts val="1550"/>
              <a:buFont typeface="Calibri"/>
              <a:buChar char="•"/>
            </a:pPr>
            <a:r>
              <a:rPr lang="en-US" sz="1550" dirty="0"/>
              <a:t>Calling all gamers, challenge champs, and fun-nerds this event is just for you. Submit your idea to host a virtual game challenge and we'll invite the community for the ultimate global game-a-thon.</a:t>
            </a:r>
          </a:p>
          <a:p>
            <a:pPr marL="457200" lvl="0" indent="-327025" algn="l" rtl="0">
              <a:lnSpc>
                <a:spcPct val="115000"/>
              </a:lnSpc>
              <a:spcBef>
                <a:spcPts val="0"/>
              </a:spcBef>
              <a:spcAft>
                <a:spcPts val="0"/>
              </a:spcAft>
              <a:buSzPts val="1550"/>
              <a:buFont typeface="Calibri"/>
              <a:buChar char="•"/>
            </a:pPr>
            <a:endParaRPr sz="1550" dirty="0"/>
          </a:p>
          <a:p>
            <a:pPr marL="0" indent="0">
              <a:lnSpc>
                <a:spcPct val="115000"/>
              </a:lnSpc>
              <a:spcBef>
                <a:spcPts val="600"/>
              </a:spcBef>
              <a:buNone/>
            </a:pPr>
            <a:r>
              <a:rPr lang="en-US" sz="1550" b="1" dirty="0">
                <a:solidFill>
                  <a:srgbClr val="1D7BD7"/>
                </a:solidFill>
                <a:uFill>
                  <a:noFill/>
                </a:uFill>
                <a:hlinkClick r:id="rId5">
                  <a:extLst>
                    <a:ext uri="{A12FA001-AC4F-418D-AE19-62706E023703}">
                      <ahyp:hlinkClr xmlns:ahyp="http://schemas.microsoft.com/office/drawing/2018/hyperlinkcolor" val="tx"/>
                    </a:ext>
                  </a:extLst>
                </a:hlinkClick>
              </a:rPr>
              <a:t>OWASP Virtual Training Courses</a:t>
            </a:r>
            <a:r>
              <a:rPr lang="en-US" sz="1550" b="1" dirty="0">
                <a:solidFill>
                  <a:srgbClr val="1D7BD7"/>
                </a:solidFill>
                <a:uFill>
                  <a:noFill/>
                </a:uFill>
              </a:rPr>
              <a:t> - </a:t>
            </a:r>
            <a:r>
              <a:rPr lang="en-US" sz="1550" dirty="0"/>
              <a:t>May 25, June 15, July 13, September 7, and November 3</a:t>
            </a:r>
          </a:p>
          <a:p>
            <a:pPr marL="457200" lvl="0" indent="-327025" algn="l" rtl="0">
              <a:lnSpc>
                <a:spcPct val="115000"/>
              </a:lnSpc>
              <a:spcBef>
                <a:spcPts val="0"/>
              </a:spcBef>
              <a:spcAft>
                <a:spcPts val="0"/>
              </a:spcAft>
              <a:buSzPts val="1550"/>
              <a:buFont typeface="Calibri"/>
              <a:buChar char="•"/>
            </a:pPr>
            <a:r>
              <a:rPr lang="en-US" sz="1550" dirty="0"/>
              <a:t>Offering new topics and skills, our OWASP Training Course line-up kicks off with these offerings this March. Don't miss out on these multi-day virtual trainings to retool and level-up.</a:t>
            </a:r>
          </a:p>
          <a:p>
            <a:pPr marL="457200" lvl="0" indent="-327025" algn="l" rtl="0">
              <a:lnSpc>
                <a:spcPct val="115000"/>
              </a:lnSpc>
              <a:spcBef>
                <a:spcPts val="0"/>
              </a:spcBef>
              <a:spcAft>
                <a:spcPts val="0"/>
              </a:spcAft>
              <a:buSzPts val="1550"/>
              <a:buFont typeface="Calibri"/>
              <a:buChar char="•"/>
            </a:pPr>
            <a:endParaRPr sz="1550" dirty="0"/>
          </a:p>
          <a:p>
            <a:pPr marL="0" indent="0">
              <a:lnSpc>
                <a:spcPct val="115000"/>
              </a:lnSpc>
              <a:spcBef>
                <a:spcPts val="600"/>
              </a:spcBef>
              <a:buNone/>
            </a:pPr>
            <a:r>
              <a:rPr lang="en-US" sz="1550" b="1" dirty="0">
                <a:solidFill>
                  <a:srgbClr val="1D7BD7"/>
                </a:solidFill>
                <a:uFill>
                  <a:noFill/>
                </a:uFill>
                <a:hlinkClick r:id="rId6">
                  <a:extLst>
                    <a:ext uri="{A12FA001-AC4F-418D-AE19-62706E023703}">
                      <ahyp:hlinkClr xmlns:ahyp="http://schemas.microsoft.com/office/drawing/2018/hyperlinkcolor" val="tx"/>
                    </a:ext>
                  </a:extLst>
                </a:hlinkClick>
              </a:rPr>
              <a:t>Lightning Conference</a:t>
            </a:r>
            <a:r>
              <a:rPr lang="en-US" sz="1550" b="1" dirty="0">
                <a:solidFill>
                  <a:srgbClr val="1D7BD7"/>
                </a:solidFill>
                <a:uFill>
                  <a:noFill/>
                </a:uFill>
              </a:rPr>
              <a:t> - </a:t>
            </a:r>
            <a:r>
              <a:rPr lang="en-US" sz="1550" dirty="0"/>
              <a:t>July 20, September 28, and November 16</a:t>
            </a:r>
          </a:p>
          <a:p>
            <a:pPr marL="457200" lvl="0" indent="-327025" algn="l" rtl="0">
              <a:lnSpc>
                <a:spcPct val="115000"/>
              </a:lnSpc>
              <a:spcBef>
                <a:spcPts val="0"/>
              </a:spcBef>
              <a:spcAft>
                <a:spcPts val="0"/>
              </a:spcAft>
              <a:buSzPts val="1550"/>
              <a:buFont typeface="Calibri"/>
              <a:buChar char="•"/>
            </a:pPr>
            <a:r>
              <a:rPr lang="en-US" sz="1550" dirty="0"/>
              <a:t>Fast, furious, and informative. Our Lightning Conference will feature an industry thought-leader and insights from sponsors all in a fast paced 90 minutes.</a:t>
            </a:r>
            <a:endParaRPr sz="1550" dirty="0"/>
          </a:p>
          <a:p>
            <a:pPr marL="457200" lvl="0" indent="0" algn="l" rtl="0">
              <a:lnSpc>
                <a:spcPct val="115000"/>
              </a:lnSpc>
              <a:spcBef>
                <a:spcPts val="1400"/>
              </a:spcBef>
              <a:spcAft>
                <a:spcPts val="0"/>
              </a:spcAft>
              <a:buNone/>
            </a:pPr>
            <a:endParaRPr sz="1550" dirty="0"/>
          </a:p>
          <a:p>
            <a:pPr marL="0" lvl="0" indent="0" algn="l" rtl="0">
              <a:spcBef>
                <a:spcPts val="1400"/>
              </a:spcBef>
              <a:spcAft>
                <a:spcPts val="0"/>
              </a:spcAft>
              <a:buNone/>
            </a:pPr>
            <a:endParaRPr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A4A-4550-447E-99C4-CD24556B6141}"/>
              </a:ext>
            </a:extLst>
          </p:cNvPr>
          <p:cNvSpPr>
            <a:spLocks noGrp="1"/>
          </p:cNvSpPr>
          <p:nvPr>
            <p:ph type="title"/>
          </p:nvPr>
        </p:nvSpPr>
        <p:spPr/>
        <p:txBody>
          <a:bodyPr/>
          <a:lstStyle/>
          <a:p>
            <a:r>
              <a:rPr lang="en-US"/>
              <a:t>Local and Regional </a:t>
            </a:r>
            <a:r>
              <a:rPr lang="en-US" dirty="0"/>
              <a:t>Events</a:t>
            </a:r>
          </a:p>
        </p:txBody>
      </p:sp>
      <p:sp>
        <p:nvSpPr>
          <p:cNvPr id="3" name="Text Placeholder 2">
            <a:extLst>
              <a:ext uri="{FF2B5EF4-FFF2-40B4-BE49-F238E27FC236}">
                <a16:creationId xmlns:a16="http://schemas.microsoft.com/office/drawing/2014/main" id="{AC16B207-5580-4542-823D-BBCD85F9D922}"/>
              </a:ext>
            </a:extLst>
          </p:cNvPr>
          <p:cNvSpPr>
            <a:spLocks noGrp="1"/>
          </p:cNvSpPr>
          <p:nvPr>
            <p:ph type="body" idx="1"/>
          </p:nvPr>
        </p:nvSpPr>
        <p:spPr/>
        <p:txBody>
          <a:bodyPr/>
          <a:lstStyle/>
          <a:p>
            <a:r>
              <a:rPr lang="en-US" dirty="0"/>
              <a:t>LATAM Tour @ Home 2021 </a:t>
            </a:r>
            <a:br>
              <a:rPr lang="en-US" dirty="0"/>
            </a:br>
            <a:r>
              <a:rPr lang="en-US" dirty="0">
                <a:hlinkClick r:id="rId2"/>
              </a:rPr>
              <a:t>https://owasp.org/www-event-2021-latam-at-home/index-en.html</a:t>
            </a:r>
            <a:endParaRPr lang="en-US" dirty="0"/>
          </a:p>
          <a:p>
            <a:endParaRPr lang="en-US" dirty="0"/>
          </a:p>
          <a:p>
            <a:r>
              <a:rPr lang="en-US" dirty="0"/>
              <a:t>LASCON 2021 – in person! </a:t>
            </a:r>
            <a:r>
              <a:rPr lang="en-US" dirty="0">
                <a:hlinkClick r:id="rId3"/>
              </a:rPr>
              <a:t>https://lascon.org/</a:t>
            </a:r>
            <a:r>
              <a:rPr lang="en-US" dirty="0"/>
              <a:t> </a:t>
            </a:r>
          </a:p>
          <a:p>
            <a:endParaRPr lang="en-US" dirty="0"/>
          </a:p>
          <a:p>
            <a:r>
              <a:rPr lang="en-US" dirty="0"/>
              <a:t>And hundreds more chapter meetings, local activities, and events</a:t>
            </a:r>
            <a:br>
              <a:rPr lang="en-US" dirty="0"/>
            </a:br>
            <a:r>
              <a:rPr lang="en-US" dirty="0">
                <a:hlinkClick r:id="rId4"/>
              </a:rPr>
              <a:t>https://owasp.org/www-community/meetings/</a:t>
            </a:r>
            <a:r>
              <a:rPr lang="en-US" dirty="0"/>
              <a:t> </a:t>
            </a:r>
          </a:p>
        </p:txBody>
      </p:sp>
    </p:spTree>
    <p:extLst>
      <p:ext uri="{BB962C8B-B14F-4D97-AF65-F5344CB8AC3E}">
        <p14:creationId xmlns:p14="http://schemas.microsoft.com/office/powerpoint/2010/main" val="3355150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D07D-3DBC-4C1B-A7E9-77B98C192F1B}"/>
              </a:ext>
            </a:extLst>
          </p:cNvPr>
          <p:cNvSpPr>
            <a:spLocks noGrp="1"/>
          </p:cNvSpPr>
          <p:nvPr>
            <p:ph type="title"/>
          </p:nvPr>
        </p:nvSpPr>
        <p:spPr/>
        <p:txBody>
          <a:bodyPr/>
          <a:lstStyle/>
          <a:p>
            <a:r>
              <a:rPr lang="en-US" dirty="0"/>
              <a:t>Chapter Supporters</a:t>
            </a:r>
          </a:p>
        </p:txBody>
      </p:sp>
      <p:sp>
        <p:nvSpPr>
          <p:cNvPr id="3" name="Text Placeholder 2">
            <a:extLst>
              <a:ext uri="{FF2B5EF4-FFF2-40B4-BE49-F238E27FC236}">
                <a16:creationId xmlns:a16="http://schemas.microsoft.com/office/drawing/2014/main" id="{4C00CD18-23F3-4BBD-AADE-32CD989189A3}"/>
              </a:ext>
            </a:extLst>
          </p:cNvPr>
          <p:cNvSpPr>
            <a:spLocks noGrp="1"/>
          </p:cNvSpPr>
          <p:nvPr>
            <p:ph type="body" idx="1"/>
          </p:nvPr>
        </p:nvSpPr>
        <p:spPr>
          <a:xfrm>
            <a:off x="838200" y="4061926"/>
            <a:ext cx="10515600" cy="1971869"/>
          </a:xfrm>
        </p:spPr>
        <p:txBody>
          <a:bodyPr/>
          <a:lstStyle/>
          <a:p>
            <a:r>
              <a:rPr lang="en-US" dirty="0"/>
              <a:t>If you wish to support this chapter financially, please use the “Donate” link on our chapter home page</a:t>
            </a:r>
          </a:p>
          <a:p>
            <a:r>
              <a:rPr lang="en-US" dirty="0"/>
              <a:t>Your logo here! If you can help sponsor food &amp; beverages, provide a free location, please contact chapter leadership after the meeting</a:t>
            </a:r>
          </a:p>
        </p:txBody>
      </p:sp>
    </p:spTree>
    <p:extLst>
      <p:ext uri="{BB962C8B-B14F-4D97-AF65-F5344CB8AC3E}">
        <p14:creationId xmlns:p14="http://schemas.microsoft.com/office/powerpoint/2010/main" val="339661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A09A-833E-41C9-A223-2EE32506CD45}"/>
              </a:ext>
            </a:extLst>
          </p:cNvPr>
          <p:cNvSpPr>
            <a:spLocks noGrp="1"/>
          </p:cNvSpPr>
          <p:nvPr>
            <p:ph type="title"/>
          </p:nvPr>
        </p:nvSpPr>
        <p:spPr/>
        <p:txBody>
          <a:bodyPr/>
          <a:lstStyle/>
          <a:p>
            <a:r>
              <a:rPr lang="en-US" dirty="0"/>
              <a:t>Become a member!</a:t>
            </a:r>
          </a:p>
        </p:txBody>
      </p:sp>
      <p:sp>
        <p:nvSpPr>
          <p:cNvPr id="3" name="Text Placeholder 2">
            <a:extLst>
              <a:ext uri="{FF2B5EF4-FFF2-40B4-BE49-F238E27FC236}">
                <a16:creationId xmlns:a16="http://schemas.microsoft.com/office/drawing/2014/main" id="{A69DB4A7-69BD-4159-BC5B-8963B1880E4C}"/>
              </a:ext>
            </a:extLst>
          </p:cNvPr>
          <p:cNvSpPr>
            <a:spLocks noGrp="1"/>
          </p:cNvSpPr>
          <p:nvPr>
            <p:ph type="body" idx="1"/>
          </p:nvPr>
        </p:nvSpPr>
        <p:spPr/>
        <p:txBody>
          <a:bodyPr/>
          <a:lstStyle/>
          <a:p>
            <a:pPr indent="-368300">
              <a:lnSpc>
                <a:spcPct val="150000"/>
              </a:lnSpc>
              <a:spcBef>
                <a:spcPts val="0"/>
              </a:spcBef>
              <a:buSzPts val="2200"/>
              <a:buFont typeface="Calibri"/>
              <a:buChar char="●"/>
            </a:pPr>
            <a:r>
              <a:rPr lang="en-US" dirty="0"/>
              <a:t>Help support and fund OWASP’s mission and this chapter</a:t>
            </a:r>
          </a:p>
          <a:p>
            <a:pPr marL="457200" lvl="0" indent="-368300" algn="l" rtl="0">
              <a:lnSpc>
                <a:spcPct val="150000"/>
              </a:lnSpc>
              <a:spcBef>
                <a:spcPts val="0"/>
              </a:spcBef>
              <a:spcAft>
                <a:spcPts val="0"/>
              </a:spcAft>
              <a:buSzPts val="2200"/>
              <a:buFont typeface="Calibri"/>
              <a:buChar char="●"/>
            </a:pPr>
            <a:endParaRPr lang="en-US" sz="2800" dirty="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endParaRPr lang="en-US" sz="2800" dirty="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endParaRPr lang="en-US" sz="2800" dirty="0">
              <a:latin typeface="Calibri"/>
              <a:ea typeface="Calibri"/>
              <a:cs typeface="Calibri"/>
              <a:sym typeface="Calibri"/>
            </a:endParaRPr>
          </a:p>
          <a:p>
            <a:pPr indent="-368300">
              <a:lnSpc>
                <a:spcPct val="150000"/>
              </a:lnSpc>
              <a:spcBef>
                <a:spcPts val="0"/>
              </a:spcBef>
              <a:buSzPts val="2200"/>
              <a:buFont typeface="Calibri"/>
              <a:buChar char="●"/>
            </a:pPr>
            <a:r>
              <a:rPr lang="en-US" dirty="0"/>
              <a:t>Member benefits include </a:t>
            </a:r>
            <a:r>
              <a:rPr lang="en-US" dirty="0" err="1"/>
              <a:t>SecureFlag</a:t>
            </a:r>
            <a:r>
              <a:rPr lang="en-US" dirty="0"/>
              <a:t> (</a:t>
            </a:r>
            <a:r>
              <a:rPr lang="en-US" dirty="0">
                <a:hlinkClick r:id="rId3" action="ppaction://hlinkfile"/>
              </a:rPr>
              <a:t>https://secureflag.owasp.org</a:t>
            </a:r>
            <a:r>
              <a:rPr lang="en-US" dirty="0"/>
              <a:t>) – a $200 per year benefit, a free owasp.org email address, &amp; more!</a:t>
            </a:r>
          </a:p>
        </p:txBody>
      </p:sp>
      <p:graphicFrame>
        <p:nvGraphicFramePr>
          <p:cNvPr id="4" name="Table 4">
            <a:extLst>
              <a:ext uri="{FF2B5EF4-FFF2-40B4-BE49-F238E27FC236}">
                <a16:creationId xmlns:a16="http://schemas.microsoft.com/office/drawing/2014/main" id="{E14BB3AA-5043-4AF0-8F34-BC63EF7286DB}"/>
              </a:ext>
            </a:extLst>
          </p:cNvPr>
          <p:cNvGraphicFramePr>
            <a:graphicFrameLocks noGrp="1"/>
          </p:cNvGraphicFramePr>
          <p:nvPr>
            <p:extLst>
              <p:ext uri="{D42A27DB-BD31-4B8C-83A1-F6EECF244321}">
                <p14:modId xmlns:p14="http://schemas.microsoft.com/office/powerpoint/2010/main" val="2978163743"/>
              </p:ext>
            </p:extLst>
          </p:nvPr>
        </p:nvGraphicFramePr>
        <p:xfrm>
          <a:off x="1745861" y="2871927"/>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669205229"/>
                    </a:ext>
                  </a:extLst>
                </a:gridCol>
                <a:gridCol w="1625600">
                  <a:extLst>
                    <a:ext uri="{9D8B030D-6E8A-4147-A177-3AD203B41FA5}">
                      <a16:colId xmlns:a16="http://schemas.microsoft.com/office/drawing/2014/main" val="1876860455"/>
                    </a:ext>
                  </a:extLst>
                </a:gridCol>
                <a:gridCol w="1625600">
                  <a:extLst>
                    <a:ext uri="{9D8B030D-6E8A-4147-A177-3AD203B41FA5}">
                      <a16:colId xmlns:a16="http://schemas.microsoft.com/office/drawing/2014/main" val="2133567879"/>
                    </a:ext>
                  </a:extLst>
                </a:gridCol>
                <a:gridCol w="1625600">
                  <a:extLst>
                    <a:ext uri="{9D8B030D-6E8A-4147-A177-3AD203B41FA5}">
                      <a16:colId xmlns:a16="http://schemas.microsoft.com/office/drawing/2014/main" val="2139945682"/>
                    </a:ext>
                  </a:extLst>
                </a:gridCol>
                <a:gridCol w="1625600">
                  <a:extLst>
                    <a:ext uri="{9D8B030D-6E8A-4147-A177-3AD203B41FA5}">
                      <a16:colId xmlns:a16="http://schemas.microsoft.com/office/drawing/2014/main" val="2796685759"/>
                    </a:ext>
                  </a:extLst>
                </a:gridCol>
              </a:tblGrid>
              <a:tr h="370840">
                <a:tc>
                  <a:txBody>
                    <a:bodyPr/>
                    <a:lstStyle/>
                    <a:p>
                      <a:endParaRPr lang="en-US" dirty="0"/>
                    </a:p>
                  </a:txBody>
                  <a:tcPr/>
                </a:tc>
                <a:tc>
                  <a:txBody>
                    <a:bodyPr/>
                    <a:lstStyle/>
                    <a:p>
                      <a:r>
                        <a:rPr lang="en-US" dirty="0"/>
                        <a:t>One Year</a:t>
                      </a:r>
                    </a:p>
                  </a:txBody>
                  <a:tcPr/>
                </a:tc>
                <a:tc>
                  <a:txBody>
                    <a:bodyPr/>
                    <a:lstStyle/>
                    <a:p>
                      <a:r>
                        <a:rPr lang="en-US" dirty="0"/>
                        <a:t>Two Year</a:t>
                      </a:r>
                    </a:p>
                  </a:txBody>
                  <a:tcPr/>
                </a:tc>
                <a:tc>
                  <a:txBody>
                    <a:bodyPr/>
                    <a:lstStyle/>
                    <a:p>
                      <a:r>
                        <a:rPr lang="en-US" dirty="0"/>
                        <a:t>Lifetime</a:t>
                      </a:r>
                    </a:p>
                  </a:txBody>
                  <a:tcPr/>
                </a:tc>
                <a:tc>
                  <a:txBody>
                    <a:bodyPr/>
                    <a:lstStyle/>
                    <a:p>
                      <a:r>
                        <a:rPr lang="en-US" dirty="0"/>
                        <a:t>Student</a:t>
                      </a:r>
                    </a:p>
                  </a:txBody>
                  <a:tcPr/>
                </a:tc>
                <a:extLst>
                  <a:ext uri="{0D108BD9-81ED-4DB2-BD59-A6C34878D82A}">
                    <a16:rowId xmlns:a16="http://schemas.microsoft.com/office/drawing/2014/main" val="3599452678"/>
                  </a:ext>
                </a:extLst>
              </a:tr>
              <a:tr h="370840">
                <a:tc>
                  <a:txBody>
                    <a:bodyPr/>
                    <a:lstStyle/>
                    <a:p>
                      <a:r>
                        <a:rPr lang="en-US" dirty="0"/>
                        <a:t>Global Pricing</a:t>
                      </a:r>
                    </a:p>
                  </a:txBody>
                  <a:tcPr/>
                </a:tc>
                <a:tc>
                  <a:txBody>
                    <a:bodyPr/>
                    <a:lstStyle/>
                    <a:p>
                      <a:r>
                        <a:rPr lang="en-US" dirty="0"/>
                        <a:t>$50 USD</a:t>
                      </a:r>
                    </a:p>
                  </a:txBody>
                  <a:tcPr/>
                </a:tc>
                <a:tc>
                  <a:txBody>
                    <a:bodyPr/>
                    <a:lstStyle/>
                    <a:p>
                      <a:r>
                        <a:rPr lang="en-US" dirty="0"/>
                        <a:t>$95 USD</a:t>
                      </a:r>
                    </a:p>
                  </a:txBody>
                  <a:tcPr/>
                </a:tc>
                <a:tc>
                  <a:txBody>
                    <a:bodyPr/>
                    <a:lstStyle/>
                    <a:p>
                      <a:r>
                        <a:rPr lang="en-US" dirty="0"/>
                        <a:t>$500 USD</a:t>
                      </a:r>
                    </a:p>
                  </a:txBody>
                  <a:tcPr/>
                </a:tc>
                <a:tc>
                  <a:txBody>
                    <a:bodyPr/>
                    <a:lstStyle/>
                    <a:p>
                      <a:r>
                        <a:rPr lang="en-US" dirty="0"/>
                        <a:t>$20</a:t>
                      </a:r>
                    </a:p>
                  </a:txBody>
                  <a:tcPr/>
                </a:tc>
                <a:extLst>
                  <a:ext uri="{0D108BD9-81ED-4DB2-BD59-A6C34878D82A}">
                    <a16:rowId xmlns:a16="http://schemas.microsoft.com/office/drawing/2014/main" val="3337288866"/>
                  </a:ext>
                </a:extLst>
              </a:tr>
              <a:tr h="370840">
                <a:tc>
                  <a:txBody>
                    <a:bodyPr/>
                    <a:lstStyle/>
                    <a:p>
                      <a:r>
                        <a:rPr lang="en-US" dirty="0"/>
                        <a:t>Regional Pricing</a:t>
                      </a:r>
                    </a:p>
                  </a:txBody>
                  <a:tcPr/>
                </a:tc>
                <a:tc>
                  <a:txBody>
                    <a:bodyPr/>
                    <a:lstStyle/>
                    <a:p>
                      <a:r>
                        <a:rPr lang="en-US" dirty="0"/>
                        <a:t>$20 USD</a:t>
                      </a:r>
                    </a:p>
                  </a:txBody>
                  <a:tcPr/>
                </a:tc>
                <a:tc>
                  <a:txBody>
                    <a:bodyPr/>
                    <a:lstStyle/>
                    <a:p>
                      <a:r>
                        <a:rPr lang="en-US" dirty="0"/>
                        <a:t>$35 USD</a:t>
                      </a:r>
                    </a:p>
                  </a:txBody>
                  <a:tcPr/>
                </a:tc>
                <a:tc>
                  <a:txBody>
                    <a:bodyPr/>
                    <a:lstStyle/>
                    <a:p>
                      <a:r>
                        <a:rPr lang="en-US" dirty="0"/>
                        <a:t>$200 USD</a:t>
                      </a:r>
                    </a:p>
                  </a:txBody>
                  <a:tcPr/>
                </a:tc>
                <a:tc>
                  <a:txBody>
                    <a:bodyPr/>
                    <a:lstStyle/>
                    <a:p>
                      <a:r>
                        <a:rPr lang="en-US" dirty="0"/>
                        <a:t>$8</a:t>
                      </a:r>
                    </a:p>
                  </a:txBody>
                  <a:tcPr/>
                </a:tc>
                <a:extLst>
                  <a:ext uri="{0D108BD9-81ED-4DB2-BD59-A6C34878D82A}">
                    <a16:rowId xmlns:a16="http://schemas.microsoft.com/office/drawing/2014/main" val="4190775264"/>
                  </a:ext>
                </a:extLst>
              </a:tr>
            </a:tbl>
          </a:graphicData>
        </a:graphic>
      </p:graphicFrame>
    </p:spTree>
    <p:extLst>
      <p:ext uri="{BB962C8B-B14F-4D97-AF65-F5344CB8AC3E}">
        <p14:creationId xmlns:p14="http://schemas.microsoft.com/office/powerpoint/2010/main" val="200515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A09A-833E-41C9-A223-2EE32506CD45}"/>
              </a:ext>
            </a:extLst>
          </p:cNvPr>
          <p:cNvSpPr>
            <a:spLocks noGrp="1"/>
          </p:cNvSpPr>
          <p:nvPr>
            <p:ph type="title"/>
          </p:nvPr>
        </p:nvSpPr>
        <p:spPr/>
        <p:txBody>
          <a:bodyPr/>
          <a:lstStyle/>
          <a:p>
            <a:r>
              <a:rPr lang="en-US" dirty="0"/>
              <a:t>Become a corporate member!</a:t>
            </a:r>
          </a:p>
        </p:txBody>
      </p:sp>
      <p:sp>
        <p:nvSpPr>
          <p:cNvPr id="3" name="Text Placeholder 2">
            <a:extLst>
              <a:ext uri="{FF2B5EF4-FFF2-40B4-BE49-F238E27FC236}">
                <a16:creationId xmlns:a16="http://schemas.microsoft.com/office/drawing/2014/main" id="{A69DB4A7-69BD-4159-BC5B-8963B1880E4C}"/>
              </a:ext>
            </a:extLst>
          </p:cNvPr>
          <p:cNvSpPr>
            <a:spLocks noGrp="1"/>
          </p:cNvSpPr>
          <p:nvPr>
            <p:ph type="body" idx="1"/>
          </p:nvPr>
        </p:nvSpPr>
        <p:spPr/>
        <p:txBody>
          <a:bodyPr/>
          <a:lstStyle/>
          <a:p>
            <a:pPr indent="-368300">
              <a:lnSpc>
                <a:spcPct val="150000"/>
              </a:lnSpc>
              <a:spcBef>
                <a:spcPts val="0"/>
              </a:spcBef>
              <a:buSzPts val="2200"/>
              <a:buFont typeface="Calibri"/>
              <a:buChar char="●"/>
            </a:pPr>
            <a:r>
              <a:rPr lang="en-US" dirty="0"/>
              <a:t>Help support and fund OWASP’s mission, programs, and initiatives</a:t>
            </a:r>
            <a:endParaRPr lang="en-US" sz="2800" dirty="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endParaRPr lang="en-US" sz="2800" dirty="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endParaRPr lang="en-US" sz="2800" dirty="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endParaRPr lang="en-US" sz="1400" dirty="0">
              <a:latin typeface="Calibri"/>
              <a:ea typeface="Calibri"/>
              <a:cs typeface="Calibri"/>
              <a:sym typeface="Calibri"/>
            </a:endParaRPr>
          </a:p>
          <a:p>
            <a:pPr indent="-368300">
              <a:lnSpc>
                <a:spcPct val="150000"/>
              </a:lnSpc>
              <a:spcBef>
                <a:spcPts val="0"/>
              </a:spcBef>
              <a:buSzPts val="2200"/>
              <a:buFont typeface="Calibri"/>
              <a:buChar char="●"/>
            </a:pPr>
            <a:r>
              <a:rPr lang="en-US" dirty="0"/>
              <a:t>Corporate membership reform is on its way </a:t>
            </a:r>
          </a:p>
          <a:p>
            <a:pPr lvl="1" indent="-368300">
              <a:lnSpc>
                <a:spcPct val="150000"/>
              </a:lnSpc>
              <a:spcBef>
                <a:spcPts val="0"/>
              </a:spcBef>
              <a:buSzPts val="2200"/>
              <a:buFont typeface="Calibri"/>
              <a:buChar char="●"/>
            </a:pPr>
            <a:r>
              <a:rPr lang="en-US" sz="1400" dirty="0"/>
              <a:t>Pricing will be similar but will have more benefits, and more tiers</a:t>
            </a:r>
          </a:p>
          <a:p>
            <a:pPr lvl="1" indent="-368300">
              <a:lnSpc>
                <a:spcPct val="150000"/>
              </a:lnSpc>
              <a:spcBef>
                <a:spcPts val="0"/>
              </a:spcBef>
              <a:buSzPts val="2200"/>
              <a:buFont typeface="Calibri"/>
              <a:buChar char="●"/>
            </a:pPr>
            <a:r>
              <a:rPr lang="en-US" sz="1400" dirty="0"/>
              <a:t>Corporate membership will include a trademark license, individual memberships, plus choice of sponsoring nominated chapters, projects or committees, and an official “OWASP Corporate Supporter” logo for your website</a:t>
            </a:r>
          </a:p>
          <a:p>
            <a:pPr lvl="1" indent="-368300">
              <a:lnSpc>
                <a:spcPct val="150000"/>
              </a:lnSpc>
              <a:spcBef>
                <a:spcPts val="0"/>
              </a:spcBef>
              <a:buSzPts val="2200"/>
              <a:buFont typeface="Calibri"/>
              <a:buChar char="●"/>
            </a:pPr>
            <a:r>
              <a:rPr lang="en-US" sz="1400" dirty="0"/>
              <a:t>Existing corporate members will be upgraded to the new plans as soon as they are announced</a:t>
            </a:r>
          </a:p>
        </p:txBody>
      </p:sp>
      <p:graphicFrame>
        <p:nvGraphicFramePr>
          <p:cNvPr id="4" name="Table 4">
            <a:extLst>
              <a:ext uri="{FF2B5EF4-FFF2-40B4-BE49-F238E27FC236}">
                <a16:creationId xmlns:a16="http://schemas.microsoft.com/office/drawing/2014/main" id="{E14BB3AA-5043-4AF0-8F34-BC63EF7286DB}"/>
              </a:ext>
            </a:extLst>
          </p:cNvPr>
          <p:cNvGraphicFramePr>
            <a:graphicFrameLocks noGrp="1"/>
          </p:cNvGraphicFramePr>
          <p:nvPr>
            <p:extLst>
              <p:ext uri="{D42A27DB-BD31-4B8C-83A1-F6EECF244321}">
                <p14:modId xmlns:p14="http://schemas.microsoft.com/office/powerpoint/2010/main" val="759741199"/>
              </p:ext>
            </p:extLst>
          </p:nvPr>
        </p:nvGraphicFramePr>
        <p:xfrm>
          <a:off x="3657600" y="2759959"/>
          <a:ext cx="48768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669205229"/>
                    </a:ext>
                  </a:extLst>
                </a:gridCol>
                <a:gridCol w="1625600">
                  <a:extLst>
                    <a:ext uri="{9D8B030D-6E8A-4147-A177-3AD203B41FA5}">
                      <a16:colId xmlns:a16="http://schemas.microsoft.com/office/drawing/2014/main" val="1876860455"/>
                    </a:ext>
                  </a:extLst>
                </a:gridCol>
                <a:gridCol w="1625600">
                  <a:extLst>
                    <a:ext uri="{9D8B030D-6E8A-4147-A177-3AD203B41FA5}">
                      <a16:colId xmlns:a16="http://schemas.microsoft.com/office/drawing/2014/main" val="2133567879"/>
                    </a:ext>
                  </a:extLst>
                </a:gridCol>
              </a:tblGrid>
              <a:tr h="370840">
                <a:tc>
                  <a:txBody>
                    <a:bodyPr/>
                    <a:lstStyle/>
                    <a:p>
                      <a:endParaRPr lang="en-US" dirty="0"/>
                    </a:p>
                  </a:txBody>
                  <a:tcPr/>
                </a:tc>
                <a:tc>
                  <a:txBody>
                    <a:bodyPr/>
                    <a:lstStyle/>
                    <a:p>
                      <a:r>
                        <a:rPr lang="en-US" dirty="0"/>
                        <a:t>One Year</a:t>
                      </a:r>
                    </a:p>
                  </a:txBody>
                  <a:tcPr/>
                </a:tc>
                <a:tc>
                  <a:txBody>
                    <a:bodyPr/>
                    <a:lstStyle/>
                    <a:p>
                      <a:r>
                        <a:rPr lang="en-US" dirty="0"/>
                        <a:t>Startup</a:t>
                      </a:r>
                    </a:p>
                  </a:txBody>
                  <a:tcPr/>
                </a:tc>
                <a:extLst>
                  <a:ext uri="{0D108BD9-81ED-4DB2-BD59-A6C34878D82A}">
                    <a16:rowId xmlns:a16="http://schemas.microsoft.com/office/drawing/2014/main" val="3599452678"/>
                  </a:ext>
                </a:extLst>
              </a:tr>
              <a:tr h="370840">
                <a:tc>
                  <a:txBody>
                    <a:bodyPr/>
                    <a:lstStyle/>
                    <a:p>
                      <a:r>
                        <a:rPr lang="en-US" dirty="0"/>
                        <a:t>Global Pricing</a:t>
                      </a:r>
                    </a:p>
                  </a:txBody>
                  <a:tcPr/>
                </a:tc>
                <a:tc>
                  <a:txBody>
                    <a:bodyPr/>
                    <a:lstStyle/>
                    <a:p>
                      <a:r>
                        <a:rPr lang="en-US" dirty="0"/>
                        <a:t>$5000 USD</a:t>
                      </a:r>
                    </a:p>
                  </a:txBody>
                  <a:tcPr/>
                </a:tc>
                <a:tc>
                  <a:txBody>
                    <a:bodyPr/>
                    <a:lstStyle/>
                    <a:p>
                      <a:r>
                        <a:rPr lang="en-US" dirty="0"/>
                        <a:t>$2000 USD</a:t>
                      </a:r>
                    </a:p>
                  </a:txBody>
                  <a:tcPr/>
                </a:tc>
                <a:extLst>
                  <a:ext uri="{0D108BD9-81ED-4DB2-BD59-A6C34878D82A}">
                    <a16:rowId xmlns:a16="http://schemas.microsoft.com/office/drawing/2014/main" val="3337288866"/>
                  </a:ext>
                </a:extLst>
              </a:tr>
              <a:tr h="370840">
                <a:tc>
                  <a:txBody>
                    <a:bodyPr/>
                    <a:lstStyle/>
                    <a:p>
                      <a:r>
                        <a:rPr lang="en-US" dirty="0"/>
                        <a:t>Regional Pricing</a:t>
                      </a:r>
                    </a:p>
                  </a:txBody>
                  <a:tcPr/>
                </a:tc>
                <a:tc>
                  <a:txBody>
                    <a:bodyPr/>
                    <a:lstStyle/>
                    <a:p>
                      <a:r>
                        <a:rPr lang="en-US" dirty="0"/>
                        <a:t>$2000 USD</a:t>
                      </a:r>
                    </a:p>
                  </a:txBody>
                  <a:tcPr/>
                </a:tc>
                <a:tc>
                  <a:txBody>
                    <a:bodyPr/>
                    <a:lstStyle/>
                    <a:p>
                      <a:r>
                        <a:rPr lang="en-US" dirty="0"/>
                        <a:t>$800 USD</a:t>
                      </a:r>
                    </a:p>
                  </a:txBody>
                  <a:tcPr/>
                </a:tc>
                <a:extLst>
                  <a:ext uri="{0D108BD9-81ED-4DB2-BD59-A6C34878D82A}">
                    <a16:rowId xmlns:a16="http://schemas.microsoft.com/office/drawing/2014/main" val="4190775264"/>
                  </a:ext>
                </a:extLst>
              </a:tr>
            </a:tbl>
          </a:graphicData>
        </a:graphic>
      </p:graphicFrame>
    </p:spTree>
    <p:extLst>
      <p:ext uri="{BB962C8B-B14F-4D97-AF65-F5344CB8AC3E}">
        <p14:creationId xmlns:p14="http://schemas.microsoft.com/office/powerpoint/2010/main" val="84521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881</Words>
  <Application>Microsoft Office PowerPoint</Application>
  <PresentationFormat>Widescreen</PresentationFormat>
  <Paragraphs>79</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OWASP May 2021</vt:lpstr>
      <vt:lpstr>Checkout all that is New!</vt:lpstr>
      <vt:lpstr>Global Events</vt:lpstr>
      <vt:lpstr>Even more Global Events</vt:lpstr>
      <vt:lpstr>Local and Regional Events</vt:lpstr>
      <vt:lpstr>Chapter Supporters</vt:lpstr>
      <vt:lpstr>Become a member!</vt:lpstr>
      <vt:lpstr>Become a corporate 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Madness</dc:title>
  <cp:lastModifiedBy>Andrew van der Stock</cp:lastModifiedBy>
  <cp:revision>10</cp:revision>
  <dcterms:modified xsi:type="dcterms:W3CDTF">2021-05-18T19:00:11Z</dcterms:modified>
</cp:coreProperties>
</file>