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56" r:id="rId1"/>
    <p:sldMasterId id="2147483661" r:id="rId2"/>
  </p:sldMasterIdLst>
  <p:notesMasterIdLst>
    <p:notesMasterId r:id="rId16"/>
  </p:notesMasterIdLst>
  <p:handoutMasterIdLst>
    <p:handoutMasterId r:id="rId17"/>
  </p:handoutMasterIdLst>
  <p:sldIdLst>
    <p:sldId id="353" r:id="rId3"/>
    <p:sldId id="355" r:id="rId4"/>
    <p:sldId id="359" r:id="rId5"/>
    <p:sldId id="372" r:id="rId6"/>
    <p:sldId id="371" r:id="rId7"/>
    <p:sldId id="370" r:id="rId8"/>
    <p:sldId id="360" r:id="rId9"/>
    <p:sldId id="361" r:id="rId10"/>
    <p:sldId id="362" r:id="rId11"/>
    <p:sldId id="363" r:id="rId12"/>
    <p:sldId id="364" r:id="rId13"/>
    <p:sldId id="365" r:id="rId14"/>
    <p:sldId id="366" r:id="rId15"/>
  </p:sldIdLst>
  <p:sldSz cx="9144000" cy="5143500" type="screen16x9"/>
  <p:notesSz cx="6662738" cy="9832975"/>
  <p:embeddedFontLst>
    <p:embeddedFont>
      <p:font typeface="Univers 47 CondensedLight" pitchFamily="2" charset="0"/>
      <p:bold r:id="rId18"/>
      <p:italic r:id="rId19"/>
      <p:boldItalic r:id="rId20"/>
    </p:embeddedFont>
    <p:embeddedFont>
      <p:font typeface="Univers 57 Condensed" pitchFamily="2" charset="0"/>
      <p:regular r:id="rId21"/>
      <p:italic r:id="rId22"/>
    </p:embeddedFont>
    <p:embeddedFont>
      <p:font typeface="Wingdings 3" pitchFamily="2" charset="2"/>
      <p:regular r:id="rId23"/>
    </p:embeddedFont>
  </p:embeddedFontLst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35779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71558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0733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43117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1788967" algn="l" defTabSz="7155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146761" algn="l" defTabSz="7155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2504554" algn="l" defTabSz="7155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2862347" algn="l" defTabSz="715587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70">
          <p15:clr>
            <a:srgbClr val="A4A3A4"/>
          </p15:clr>
        </p15:guide>
        <p15:guide id="2" orient="horz" pos="421">
          <p15:clr>
            <a:srgbClr val="A4A3A4"/>
          </p15:clr>
        </p15:guide>
        <p15:guide id="3" orient="horz" pos="695">
          <p15:clr>
            <a:srgbClr val="A4A3A4"/>
          </p15:clr>
        </p15:guide>
        <p15:guide id="4" pos="4457">
          <p15:clr>
            <a:srgbClr val="A4A3A4"/>
          </p15:clr>
        </p15:guide>
        <p15:guide id="5" pos="3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yenne Seur" initials="CS" lastIdx="1" clrIdx="0">
    <p:extLst>
      <p:ext uri="{19B8F6BF-5375-455C-9EA6-DF929625EA0E}">
        <p15:presenceInfo xmlns:p15="http://schemas.microsoft.com/office/powerpoint/2012/main" userId="S::cheyenne.seur@nl.abnamro.com::72b9d067-9fd8-4369-b2d2-17f067e9eac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ABE9"/>
    <a:srgbClr val="F3C000"/>
    <a:srgbClr val="94C23C"/>
    <a:srgbClr val="009286"/>
    <a:srgbClr val="006480"/>
    <a:srgbClr val="79838C"/>
    <a:srgbClr val="BBBEC3"/>
    <a:srgbClr val="004C4C"/>
    <a:srgbClr val="5464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92857" autoAdjust="0"/>
  </p:normalViewPr>
  <p:slideViewPr>
    <p:cSldViewPr snapToGrid="0">
      <p:cViewPr varScale="1">
        <p:scale>
          <a:sx n="152" d="100"/>
          <a:sy n="152" d="100"/>
        </p:scale>
        <p:origin x="1040" y="184"/>
      </p:cViewPr>
      <p:guideLst>
        <p:guide orient="horz" pos="1670"/>
        <p:guide orient="horz" pos="421"/>
        <p:guide orient="horz" pos="695"/>
        <p:guide pos="4457"/>
        <p:guide pos="3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39263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339263"/>
            <a:ext cx="288766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0C4DA24-0ABB-47A6-B75F-CFCBB26E199E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4015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766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nl-NL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55563" y="738188"/>
            <a:ext cx="6553200" cy="3686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670425"/>
            <a:ext cx="5329238" cy="4424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9263"/>
            <a:ext cx="288766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nl-NL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339263"/>
            <a:ext cx="2887662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B7466B6-60EA-4E33-84EF-0FD79CD76074}" type="slidenum">
              <a:rPr lang="nl-NL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288685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35779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715587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073380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431174" algn="l" rtl="0" fontAlgn="base">
      <a:spcBef>
        <a:spcPct val="30000"/>
      </a:spcBef>
      <a:spcAft>
        <a:spcPct val="0"/>
      </a:spcAft>
      <a:defRPr sz="9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1788967" algn="l" defTabSz="7155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146761" algn="l" defTabSz="7155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504554" algn="l" defTabSz="7155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862347" algn="l" defTabSz="715587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466B6-60EA-4E33-84EF-0FD79CD76074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636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utoShape 17"/>
          <p:cNvSpPr>
            <a:spLocks noChangeArrowheads="1"/>
          </p:cNvSpPr>
          <p:nvPr userDrawn="1"/>
        </p:nvSpPr>
        <p:spPr bwMode="gray">
          <a:xfrm rot="18900000">
            <a:off x="310240" y="404813"/>
            <a:ext cx="332643" cy="270272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7925" tIns="38963" rIns="77925" bIns="38963" anchor="ctr"/>
          <a:lstStyle/>
          <a:p>
            <a:endParaRPr lang="nl-NL"/>
          </a:p>
        </p:txBody>
      </p:sp>
      <p:sp>
        <p:nvSpPr>
          <p:cNvPr id="3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67287" y="1430370"/>
            <a:ext cx="7445790" cy="420291"/>
          </a:xfrm>
        </p:spPr>
        <p:txBody>
          <a:bodyPr tIns="0" rIns="0" bIns="0"/>
          <a:lstStyle>
            <a:lvl1pPr algn="l">
              <a:lnSpc>
                <a:spcPts val="3409"/>
              </a:lnSpc>
              <a:defRPr sz="27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nl-NL" noProof="0" dirty="0"/>
          </a:p>
        </p:txBody>
      </p:sp>
      <p:sp>
        <p:nvSpPr>
          <p:cNvPr id="37" name="Rectangle 9"/>
          <p:cNvSpPr>
            <a:spLocks noChangeArrowheads="1"/>
          </p:cNvSpPr>
          <p:nvPr userDrawn="1"/>
        </p:nvSpPr>
        <p:spPr bwMode="gray">
          <a:xfrm>
            <a:off x="1" y="0"/>
            <a:ext cx="9144000" cy="6072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7925" tIns="38963" rIns="77925" bIns="38963" anchor="ctr"/>
          <a:lstStyle/>
          <a:p>
            <a:endParaRPr lang="nl-NL"/>
          </a:p>
        </p:txBody>
      </p:sp>
      <p:sp>
        <p:nvSpPr>
          <p:cNvPr id="11" name="AutoShape 17"/>
          <p:cNvSpPr>
            <a:spLocks noChangeArrowheads="1"/>
          </p:cNvSpPr>
          <p:nvPr userDrawn="1"/>
        </p:nvSpPr>
        <p:spPr bwMode="gray">
          <a:xfrm rot="18900000">
            <a:off x="336093" y="349750"/>
            <a:ext cx="360363" cy="360363"/>
          </a:xfrm>
          <a:prstGeom prst="rtTriangle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36116" y="1665027"/>
            <a:ext cx="8280802" cy="2911449"/>
          </a:xfrm>
        </p:spPr>
        <p:txBody>
          <a:bodyPr/>
          <a:lstStyle>
            <a:lvl1pPr>
              <a:defRPr sz="1000" b="0">
                <a:solidFill>
                  <a:srgbClr val="54646C"/>
                </a:solidFill>
                <a:latin typeface="Univers 57 Condensed" panose="00000400000000000000" pitchFamily="2" charset="0"/>
              </a:defRPr>
            </a:lvl1pPr>
            <a:lvl2pPr>
              <a:defRPr sz="1000">
                <a:solidFill>
                  <a:srgbClr val="54646C"/>
                </a:solidFill>
                <a:latin typeface="Univers 57 Condensed" panose="00000400000000000000" pitchFamily="2" charset="0"/>
              </a:defRPr>
            </a:lvl2pPr>
            <a:lvl3pPr>
              <a:defRPr sz="1000">
                <a:solidFill>
                  <a:srgbClr val="54646C"/>
                </a:solidFill>
                <a:latin typeface="Univers 57 Condensed" panose="00000400000000000000" pitchFamily="2" charset="0"/>
              </a:defRPr>
            </a:lvl3pPr>
            <a:lvl4pPr>
              <a:defRPr sz="1000">
                <a:solidFill>
                  <a:srgbClr val="54646C"/>
                </a:solidFill>
                <a:latin typeface="Univers 57 Condensed" panose="00000400000000000000" pitchFamily="2" charset="0"/>
              </a:defRPr>
            </a:lvl4pPr>
            <a:lvl5pPr>
              <a:defRPr sz="1000">
                <a:solidFill>
                  <a:srgbClr val="54646C"/>
                </a:solidFill>
                <a:latin typeface="Univers 57 Condensed" panose="000004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436115" y="257486"/>
            <a:ext cx="8222172" cy="246773"/>
          </a:xfrm>
          <a:prstGeom prst="rect">
            <a:avLst/>
          </a:prstGeom>
          <a:solidFill>
            <a:srgbClr val="0092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ight Triangle 14"/>
          <p:cNvSpPr>
            <a:spLocks noChangeAspect="1"/>
          </p:cNvSpPr>
          <p:nvPr/>
        </p:nvSpPr>
        <p:spPr bwMode="auto">
          <a:xfrm rot="5400000">
            <a:off x="8487479" y="268615"/>
            <a:ext cx="245598" cy="223346"/>
          </a:xfrm>
          <a:prstGeom prst="rtTriangle">
            <a:avLst/>
          </a:prstGeom>
          <a:solidFill>
            <a:srgbClr val="0092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ight Triangle 15"/>
          <p:cNvSpPr>
            <a:spLocks noChangeAspect="1"/>
          </p:cNvSpPr>
          <p:nvPr userDrawn="1"/>
        </p:nvSpPr>
        <p:spPr bwMode="auto">
          <a:xfrm flipH="1">
            <a:off x="8498605" y="258658"/>
            <a:ext cx="223346" cy="245601"/>
          </a:xfrm>
          <a:prstGeom prst="rt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Tijdelijke aanduiding voor inhoud 2"/>
          <p:cNvSpPr>
            <a:spLocks noGrp="1"/>
          </p:cNvSpPr>
          <p:nvPr>
            <p:ph idx="10"/>
          </p:nvPr>
        </p:nvSpPr>
        <p:spPr>
          <a:xfrm>
            <a:off x="441150" y="715737"/>
            <a:ext cx="8280802" cy="691763"/>
          </a:xfrm>
        </p:spPr>
        <p:txBody>
          <a:bodyPr tIns="72000" anchor="ctr" anchorCtr="0"/>
          <a:lstStyle>
            <a:lvl1pPr>
              <a:defRPr sz="3200" b="0" spc="-100" baseline="0">
                <a:solidFill>
                  <a:schemeClr val="tx1"/>
                </a:solidFill>
                <a:latin typeface="Univers 47 CondensedLight" panose="00000700000000000000" pitchFamily="2" charset="0"/>
              </a:defRPr>
            </a:lvl1pPr>
            <a:lvl2pPr>
              <a:defRPr sz="1000">
                <a:solidFill>
                  <a:schemeClr val="tx1"/>
                </a:solidFill>
                <a:latin typeface="Univers 47 CondensedLight" panose="00000700000000000000" pitchFamily="2" charset="0"/>
              </a:defRPr>
            </a:lvl2pPr>
            <a:lvl3pPr>
              <a:defRPr sz="1000">
                <a:solidFill>
                  <a:schemeClr val="tx1"/>
                </a:solidFill>
                <a:latin typeface="Univers 47 CondensedLight" panose="00000700000000000000" pitchFamily="2" charset="0"/>
              </a:defRPr>
            </a:lvl3pPr>
            <a:lvl4pPr>
              <a:defRPr sz="1000">
                <a:solidFill>
                  <a:schemeClr val="tx1"/>
                </a:solidFill>
                <a:latin typeface="Univers 47 CondensedLight" panose="00000700000000000000" pitchFamily="2" charset="0"/>
              </a:defRPr>
            </a:lvl4pPr>
            <a:lvl5pPr>
              <a:defRPr sz="1000">
                <a:solidFill>
                  <a:schemeClr val="tx1"/>
                </a:solidFill>
                <a:latin typeface="Univers 47 CondensedLight" panose="000007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idx="11"/>
          </p:nvPr>
        </p:nvSpPr>
        <p:spPr>
          <a:xfrm>
            <a:off x="436115" y="258658"/>
            <a:ext cx="8248241" cy="245601"/>
          </a:xfrm>
        </p:spPr>
        <p:txBody>
          <a:bodyPr lIns="72000" tIns="0" bIns="0" anchor="ctr" anchorCtr="0"/>
          <a:lstStyle>
            <a:lvl1pPr>
              <a:defRPr sz="1100" b="0" spc="0" baseline="0">
                <a:solidFill>
                  <a:schemeClr val="bg1"/>
                </a:solidFill>
                <a:latin typeface="Univers 47 CondensedLight" panose="00000700000000000000" pitchFamily="2" charset="0"/>
              </a:defRPr>
            </a:lvl1pPr>
            <a:lvl2pPr>
              <a:defRPr sz="1000">
                <a:solidFill>
                  <a:schemeClr val="tx1"/>
                </a:solidFill>
                <a:latin typeface="Univers 47 CondensedLight" panose="00000700000000000000" pitchFamily="2" charset="0"/>
              </a:defRPr>
            </a:lvl2pPr>
            <a:lvl3pPr>
              <a:defRPr sz="1000">
                <a:solidFill>
                  <a:schemeClr val="tx1"/>
                </a:solidFill>
                <a:latin typeface="Univers 47 CondensedLight" panose="00000700000000000000" pitchFamily="2" charset="0"/>
              </a:defRPr>
            </a:lvl3pPr>
            <a:lvl4pPr>
              <a:defRPr sz="1000">
                <a:solidFill>
                  <a:schemeClr val="tx1"/>
                </a:solidFill>
                <a:latin typeface="Univers 47 CondensedLight" panose="00000700000000000000" pitchFamily="2" charset="0"/>
              </a:defRPr>
            </a:lvl4pPr>
            <a:lvl5pPr>
              <a:defRPr sz="1000">
                <a:solidFill>
                  <a:schemeClr val="tx1"/>
                </a:solidFill>
                <a:latin typeface="Univers 47 CondensedLight" panose="000007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87247"/>
            <a:ext cx="5257800" cy="1156253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" r="25360"/>
          <a:stretch/>
        </p:blipFill>
        <p:spPr>
          <a:xfrm>
            <a:off x="5244353" y="3998349"/>
            <a:ext cx="3924000" cy="11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3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11200" y="1525370"/>
            <a:ext cx="7445790" cy="432943"/>
          </a:xfrm>
        </p:spPr>
        <p:txBody>
          <a:bodyPr tIns="0" rIns="0" bIns="0"/>
          <a:lstStyle>
            <a:lvl1pPr algn="l">
              <a:lnSpc>
                <a:spcPts val="3409"/>
              </a:lnSpc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nl-NL" noProof="0" dirty="0"/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252000"/>
            <a:ext cx="149601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27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gray">
          <a:xfrm>
            <a:off x="2305033" y="4783646"/>
            <a:ext cx="6478333" cy="140400"/>
          </a:xfrm>
          <a:prstGeom prst="rect">
            <a:avLst/>
          </a:prstGeom>
          <a:solidFill>
            <a:srgbClr val="00928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ight Triangle 18"/>
          <p:cNvSpPr>
            <a:spLocks noChangeAspect="1"/>
          </p:cNvSpPr>
          <p:nvPr/>
        </p:nvSpPr>
        <p:spPr bwMode="ltGray">
          <a:xfrm flipH="1">
            <a:off x="8657039" y="4783432"/>
            <a:ext cx="127678" cy="140400"/>
          </a:xfrm>
          <a:prstGeom prst="rtTriangle">
            <a:avLst/>
          </a:prstGeom>
          <a:solidFill>
            <a:srgbClr val="005E5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title" hasCustomPrompt="1"/>
          </p:nvPr>
        </p:nvSpPr>
        <p:spPr>
          <a:xfrm>
            <a:off x="464401" y="44384"/>
            <a:ext cx="8318966" cy="508000"/>
          </a:xfrm>
          <a:noFill/>
        </p:spPr>
        <p:txBody>
          <a:bodyPr tIns="0" rIns="0" bIns="0" anchor="ctr" anchorCtr="0"/>
          <a:lstStyle>
            <a:lvl1pPr>
              <a:lnSpc>
                <a:spcPts val="2000"/>
              </a:lnSpc>
              <a:defRPr sz="1800">
                <a:solidFill>
                  <a:srgbClr val="009286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 userDrawn="1">
            <p:ph idx="1"/>
          </p:nvPr>
        </p:nvSpPr>
        <p:spPr>
          <a:xfrm>
            <a:off x="464401" y="839073"/>
            <a:ext cx="8318966" cy="3660815"/>
          </a:xfrm>
        </p:spPr>
        <p:txBody>
          <a:bodyPr tIns="0" bIns="0"/>
          <a:lstStyle>
            <a:lvl1pPr>
              <a:defRPr sz="1400" b="0">
                <a:solidFill>
                  <a:srgbClr val="54646C"/>
                </a:solidFill>
              </a:defRPr>
            </a:lvl1pPr>
            <a:lvl2pPr>
              <a:defRPr sz="1400" b="0">
                <a:solidFill>
                  <a:srgbClr val="54646C"/>
                </a:solidFill>
              </a:defRPr>
            </a:lvl2pPr>
            <a:lvl3pPr>
              <a:defRPr sz="1400" b="0">
                <a:solidFill>
                  <a:srgbClr val="54646C"/>
                </a:solidFill>
              </a:defRPr>
            </a:lvl3pPr>
            <a:lvl4pPr>
              <a:defRPr sz="1400" b="0">
                <a:solidFill>
                  <a:srgbClr val="54646C"/>
                </a:solidFill>
              </a:defRPr>
            </a:lvl4pPr>
            <a:lvl5pPr>
              <a:defRPr sz="1400" b="0">
                <a:solidFill>
                  <a:srgbClr val="54646C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 userDrawn="1">
            <p:ph type="sldNum" sz="quarter" idx="10"/>
          </p:nvPr>
        </p:nvSpPr>
        <p:spPr bwMode="white">
          <a:xfrm>
            <a:off x="7978071" y="4783482"/>
            <a:ext cx="650235" cy="140400"/>
          </a:xfrm>
        </p:spPr>
        <p:txBody>
          <a:bodyPr/>
          <a:lstStyle>
            <a:lvl1pPr>
              <a:lnSpc>
                <a:spcPts val="1106"/>
              </a:lnSpc>
              <a:defRPr b="1">
                <a:solidFill>
                  <a:srgbClr val="FFFFFF"/>
                </a:solidFill>
              </a:defRPr>
            </a:lvl1pPr>
          </a:lstStyle>
          <a:p>
            <a:fld id="{C23ADB4E-9B09-45A2-A801-D3601615BFC8}" type="slidenum">
              <a:rPr lang="nl-NL" smtClean="0"/>
              <a:pPr/>
              <a:t>‹#›</a:t>
            </a:fld>
            <a:endParaRPr lang="nl-NL" dirty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436115" y="397886"/>
            <a:ext cx="8347251" cy="210403"/>
            <a:chOff x="472458" y="532263"/>
            <a:chExt cx="8886288" cy="280537"/>
          </a:xfrm>
        </p:grpSpPr>
        <p:cxnSp>
          <p:nvCxnSpPr>
            <p:cNvPr id="14" name="Straight Connector 13"/>
            <p:cNvCxnSpPr/>
            <p:nvPr/>
          </p:nvCxnSpPr>
          <p:spPr bwMode="auto">
            <a:xfrm>
              <a:off x="472458" y="812800"/>
              <a:ext cx="853382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Connector 14"/>
            <p:cNvCxnSpPr/>
            <p:nvPr/>
          </p:nvCxnSpPr>
          <p:spPr bwMode="auto">
            <a:xfrm flipV="1">
              <a:off x="9006281" y="532263"/>
              <a:ext cx="352465" cy="280537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928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6194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6223" y="217057"/>
            <a:ext cx="6815919" cy="41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73249" bIns="3662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0053" y="4776339"/>
            <a:ext cx="650235" cy="183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16217">
              <a:defRPr sz="800">
                <a:solidFill>
                  <a:schemeClr val="hlink"/>
                </a:solidFill>
              </a:defRPr>
            </a:lvl1pPr>
          </a:lstStyle>
          <a:p>
            <a:fld id="{64968C61-D2AE-4356-8B19-3BEB45AA5B6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2664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6223" y="839073"/>
            <a:ext cx="6815919" cy="366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0" bIns="366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7" r:id="rId1"/>
    <p:sldLayoutId id="2147483660" r:id="rId2"/>
  </p:sldLayoutIdLst>
  <p:hf hdr="0" ftr="0" dt="0"/>
  <p:txStyles>
    <p:titleStyle>
      <a:lvl1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Univers 47 CondensedLight" panose="00000700000000000000" pitchFamily="2" charset="0"/>
          <a:ea typeface="+mj-ea"/>
          <a:cs typeface="+mj-cs"/>
        </a:defRPr>
      </a:lvl1pPr>
      <a:lvl2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2pPr>
      <a:lvl3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3pPr>
      <a:lvl4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4pPr>
      <a:lvl5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5pPr>
      <a:lvl6pPr marL="35779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6pPr>
      <a:lvl7pPr marL="715587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7pPr>
      <a:lvl8pPr marL="1073380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8pPr>
      <a:lvl9pPr marL="143117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 b="1">
          <a:solidFill>
            <a:schemeClr val="bg1"/>
          </a:solidFill>
          <a:latin typeface="+mn-lt"/>
          <a:ea typeface="+mn-ea"/>
          <a:cs typeface="+mn-cs"/>
        </a:defRPr>
      </a:lvl1pPr>
      <a:lvl2pPr marL="1243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>
          <a:solidFill>
            <a:schemeClr val="hlink"/>
          </a:solidFill>
          <a:latin typeface="+mn-lt"/>
          <a:cs typeface="+mn-cs"/>
        </a:defRPr>
      </a:lvl2pPr>
      <a:lvl3pPr marL="20871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buChar char="}"/>
        <a:defRPr sz="800">
          <a:solidFill>
            <a:schemeClr val="hlink"/>
          </a:solidFill>
          <a:latin typeface="+mn-lt"/>
          <a:cs typeface="+mn-cs"/>
        </a:defRPr>
      </a:lvl3pPr>
      <a:lvl4pPr marL="426122" indent="-216166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4pPr>
      <a:lvl5pPr marL="63359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5pPr>
      <a:lvl6pPr marL="99138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6pPr>
      <a:lvl7pPr marL="1349179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7pPr>
      <a:lvl8pPr marL="170697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8pPr>
      <a:lvl9pPr marL="206476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79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58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38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17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96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6761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455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234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36223" y="217057"/>
            <a:ext cx="6815919" cy="413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73249" bIns="3662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Klik om het opmaakprofiel te bewerken</a:t>
            </a: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10053" y="4776339"/>
            <a:ext cx="650235" cy="183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816217">
              <a:defRPr sz="800">
                <a:solidFill>
                  <a:schemeClr val="hlink"/>
                </a:solidFill>
              </a:defRPr>
            </a:lvl1pPr>
          </a:lstStyle>
          <a:p>
            <a:fld id="{64968C61-D2AE-4356-8B19-3BEB45AA5B63}" type="slidenum">
              <a:rPr lang="nl-NL"/>
              <a:pPr/>
              <a:t>‹#›</a:t>
            </a:fld>
            <a:endParaRPr lang="nl-NL"/>
          </a:p>
        </p:txBody>
      </p:sp>
      <p:sp>
        <p:nvSpPr>
          <p:cNvPr id="26643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6223" y="839073"/>
            <a:ext cx="6815919" cy="3660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6624" rIns="0" bIns="366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dirty="0"/>
              <a:t>Klik om de opmaakprofielen van de </a:t>
            </a:r>
            <a:r>
              <a:rPr lang="nl-NL" dirty="0" err="1"/>
              <a:t>modeltekst</a:t>
            </a:r>
            <a:r>
              <a:rPr lang="nl-NL" dirty="0"/>
              <a:t>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pic>
        <p:nvPicPr>
          <p:cNvPr id="2" name="Afbeelding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0" y="4759200"/>
            <a:ext cx="1092087" cy="2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62374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hdr="0" ftr="0" dt="0"/>
  <p:txStyles>
    <p:titleStyle>
      <a:lvl1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+mj-lt"/>
          <a:ea typeface="+mj-ea"/>
          <a:cs typeface="+mj-cs"/>
        </a:defRPr>
      </a:lvl1pPr>
      <a:lvl2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2pPr>
      <a:lvl3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3pPr>
      <a:lvl4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4pPr>
      <a:lvl5pPr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5pPr>
      <a:lvl6pPr marL="35779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6pPr>
      <a:lvl7pPr marL="715587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7pPr>
      <a:lvl8pPr marL="1073380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8pPr>
      <a:lvl9pPr marL="1431174" algn="l" defTabSz="816217" rtl="0" eaLnBrk="1" fontAlgn="base" hangingPunct="1">
        <a:lnSpc>
          <a:spcPts val="1878"/>
        </a:lnSpc>
        <a:spcBef>
          <a:spcPct val="0"/>
        </a:spcBef>
        <a:spcAft>
          <a:spcPct val="0"/>
        </a:spcAft>
        <a:defRPr b="1">
          <a:solidFill>
            <a:schemeClr val="hlink"/>
          </a:solidFill>
          <a:latin typeface="Arial" charset="0"/>
          <a:cs typeface="Arial" charset="0"/>
        </a:defRPr>
      </a:lvl9pPr>
    </p:titleStyle>
    <p:bodyStyle>
      <a:lvl1pPr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 b="1">
          <a:solidFill>
            <a:schemeClr val="bg1"/>
          </a:solidFill>
          <a:latin typeface="+mn-lt"/>
          <a:ea typeface="+mn-ea"/>
          <a:cs typeface="+mn-cs"/>
        </a:defRPr>
      </a:lvl1pPr>
      <a:lvl2pPr marL="1243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defRPr sz="800">
          <a:solidFill>
            <a:schemeClr val="hlink"/>
          </a:solidFill>
          <a:latin typeface="+mn-lt"/>
          <a:cs typeface="+mn-cs"/>
        </a:defRPr>
      </a:lvl2pPr>
      <a:lvl3pPr marL="20871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Wingdings 3" pitchFamily="18" charset="2"/>
        <a:buChar char="}"/>
        <a:defRPr sz="800">
          <a:solidFill>
            <a:schemeClr val="hlink"/>
          </a:solidFill>
          <a:latin typeface="+mn-lt"/>
          <a:cs typeface="+mn-cs"/>
        </a:defRPr>
      </a:lvl3pPr>
      <a:lvl4pPr marL="426122" indent="-216166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4pPr>
      <a:lvl5pPr marL="63359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5pPr>
      <a:lvl6pPr marL="99138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6pPr>
      <a:lvl7pPr marL="1349179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7pPr>
      <a:lvl8pPr marL="1706973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8pPr>
      <a:lvl9pPr marL="2064766" indent="-206228" algn="l" defTabSz="796339" rtl="0" eaLnBrk="1" fontAlgn="base" hangingPunct="1">
        <a:spcBef>
          <a:spcPct val="0"/>
        </a:spcBef>
        <a:spcAft>
          <a:spcPct val="40000"/>
        </a:spcAft>
        <a:buClr>
          <a:schemeClr val="hlink"/>
        </a:buClr>
        <a:buFont typeface="Arial" charset="0"/>
        <a:buChar char="−"/>
        <a:defRPr sz="800">
          <a:solidFill>
            <a:schemeClr val="hlink"/>
          </a:solidFill>
          <a:latin typeface="+mn-lt"/>
          <a:cs typeface="+mn-cs"/>
        </a:defRPr>
      </a:lvl9pPr>
    </p:bodyStyle>
    <p:otherStyle>
      <a:defPPr>
        <a:defRPr lang="nl-NL"/>
      </a:defPPr>
      <a:lvl1pPr marL="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779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1558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380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17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8896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46761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04554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62347" algn="l" defTabSz="71558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8"/>
          <p:cNvSpPr>
            <a:spLocks noGrp="1" noChangeArrowheads="1"/>
          </p:cNvSpPr>
          <p:nvPr>
            <p:ph type="ctrTitle"/>
          </p:nvPr>
        </p:nvSpPr>
        <p:spPr>
          <a:xfrm>
            <a:off x="504538" y="1555633"/>
            <a:ext cx="4362321" cy="1295144"/>
          </a:xfrm>
        </p:spPr>
        <p:txBody>
          <a:bodyPr/>
          <a:lstStyle/>
          <a:p>
            <a:pPr>
              <a:lnSpc>
                <a:spcPts val="3579"/>
              </a:lnSpc>
            </a:pPr>
            <a:r>
              <a:rPr lang="en-GB" sz="3200" b="1" kern="1200" spc="-100" dirty="0">
                <a:solidFill>
                  <a:srgbClr val="002060"/>
                </a:solidFill>
                <a:latin typeface="Univers 57 Condensed" panose="00000400000000000000" pitchFamily="2" charset="0"/>
                <a:ea typeface="+mn-ea"/>
                <a:cs typeface="+mn-cs"/>
              </a:rPr>
              <a:t>OWASP</a:t>
            </a:r>
            <a:br>
              <a:rPr lang="en-GB" sz="3200" b="1" kern="1200" spc="-100" dirty="0">
                <a:solidFill>
                  <a:srgbClr val="0070C0"/>
                </a:solidFill>
                <a:latin typeface="Univers 57 Condensed" panose="00000400000000000000" pitchFamily="2" charset="0"/>
                <a:ea typeface="+mn-ea"/>
                <a:cs typeface="+mn-cs"/>
              </a:rPr>
            </a:br>
            <a:r>
              <a:rPr lang="en-GB" sz="3200" b="1" kern="1200" spc="-100" dirty="0">
                <a:solidFill>
                  <a:srgbClr val="0070C0"/>
                </a:solidFill>
                <a:latin typeface="Univers 57 Condensed" panose="00000400000000000000" pitchFamily="2" charset="0"/>
                <a:ea typeface="+mn-ea"/>
                <a:cs typeface="+mn-cs"/>
              </a:rPr>
              <a:t>Security Champions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A5755A-A3BE-A7CC-EAF6-F011EA7B3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4" t="54746" r="2181" b="2067"/>
          <a:stretch/>
        </p:blipFill>
        <p:spPr>
          <a:xfrm>
            <a:off x="0" y="3551638"/>
            <a:ext cx="9144000" cy="168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7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FABC3F-CEA6-7141-AEDE-E4F089AE7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200" y="1072216"/>
            <a:ext cx="7445790" cy="432943"/>
          </a:xfrm>
        </p:spPr>
        <p:txBody>
          <a:bodyPr/>
          <a:lstStyle/>
          <a:p>
            <a:r>
              <a:rPr lang="en-US" sz="2000" kern="1200" dirty="0">
                <a:solidFill>
                  <a:srgbClr val="002060"/>
                </a:solidFill>
                <a:latin typeface="Univers 57 Condensed" panose="00000400000000000000" pitchFamily="2" charset="0"/>
                <a:ea typeface="+mn-ea"/>
                <a:cs typeface="+mn-cs"/>
              </a:rPr>
              <a:t>4. Set up communication channels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2F936-00AE-424A-94DA-103EFFD9A0D5}"/>
              </a:ext>
            </a:extLst>
          </p:cNvPr>
          <p:cNvSpPr/>
          <p:nvPr/>
        </p:nvSpPr>
        <p:spPr>
          <a:xfrm>
            <a:off x="511200" y="1958313"/>
            <a:ext cx="55399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Space for knowledge sharing (i.e. Confluence)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Teams  channel where members can meet/communicate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Monthly meet-ups with interesting presentations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Encouraging security champions to tell their stories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Weekly mailing list with security news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Creating working groups to work on improvements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1D7A90-C701-957D-445A-77AC85548962}"/>
              </a:ext>
            </a:extLst>
          </p:cNvPr>
          <p:cNvSpPr/>
          <p:nvPr/>
        </p:nvSpPr>
        <p:spPr bwMode="auto">
          <a:xfrm>
            <a:off x="96253" y="12670"/>
            <a:ext cx="2281187" cy="606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14AFAD-7038-AF30-C6A1-E836CD380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17" y="3485192"/>
            <a:ext cx="2011145" cy="16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95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FABC3F-CEA6-7141-AEDE-E4F089AE7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200" y="1072216"/>
            <a:ext cx="7445790" cy="432943"/>
          </a:xfrm>
        </p:spPr>
        <p:txBody>
          <a:bodyPr/>
          <a:lstStyle/>
          <a:p>
            <a:r>
              <a:rPr lang="en-US" sz="2000" kern="1200" dirty="0">
                <a:solidFill>
                  <a:srgbClr val="002060"/>
                </a:solidFill>
                <a:latin typeface="Univers 57 Condensed" panose="00000400000000000000" pitchFamily="2" charset="0"/>
                <a:ea typeface="+mn-ea"/>
                <a:cs typeface="+mn-cs"/>
              </a:rPr>
              <a:t>5. Build solid knowledge base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2F936-00AE-424A-94DA-103EFFD9A0D5}"/>
              </a:ext>
            </a:extLst>
          </p:cNvPr>
          <p:cNvSpPr/>
          <p:nvPr/>
        </p:nvSpPr>
        <p:spPr>
          <a:xfrm>
            <a:off x="511200" y="1958313"/>
            <a:ext cx="75211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Dedicated security champions knowledge space on confluence</a:t>
            </a:r>
          </a:p>
          <a:p>
            <a:pPr marL="643543" lvl="2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Topic based: AWS, Azure, Mobile, Web, API, Containers, Serverless etc.</a:t>
            </a:r>
          </a:p>
          <a:p>
            <a:pPr marL="643543" lvl="2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Generic e.g. secure development best practices, descriptions of common risks &amp; vulnerabilities, links to policies and standards</a:t>
            </a:r>
          </a:p>
          <a:p>
            <a:pPr marL="643544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Creating checklists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Monthly meet-ups with interesting presentations (external speakers)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Competitions among security champions (gamification)</a:t>
            </a:r>
          </a:p>
        </p:txBody>
      </p:sp>
      <p:sp>
        <p:nvSpPr>
          <p:cNvPr id="2" name="Cloud Callout 1">
            <a:extLst>
              <a:ext uri="{FF2B5EF4-FFF2-40B4-BE49-F238E27FC236}">
                <a16:creationId xmlns:a16="http://schemas.microsoft.com/office/drawing/2014/main" id="{192179D0-BF92-6E44-9174-EE2BB7DEED21}"/>
              </a:ext>
            </a:extLst>
          </p:cNvPr>
          <p:cNvSpPr/>
          <p:nvPr/>
        </p:nvSpPr>
        <p:spPr bwMode="auto">
          <a:xfrm>
            <a:off x="6042000" y="538340"/>
            <a:ext cx="2590800" cy="1416424"/>
          </a:xfrm>
          <a:prstGeom prst="cloudCallou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Univers 57 Condensed" panose="00000400000000000000" pitchFamily="2" charset="0"/>
              </a:rPr>
              <a:t>Topic SMEs will be asked to provide support (e.g. AWS, Azure, API triangle)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EF8506-553C-C969-2C5A-D00D7F3628E6}"/>
              </a:ext>
            </a:extLst>
          </p:cNvPr>
          <p:cNvSpPr/>
          <p:nvPr/>
        </p:nvSpPr>
        <p:spPr bwMode="auto">
          <a:xfrm>
            <a:off x="96253" y="12670"/>
            <a:ext cx="2281187" cy="606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AB8990-8A62-EB1E-C33F-07241BA6E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17" y="3485192"/>
            <a:ext cx="2011145" cy="16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054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FABC3F-CEA6-7141-AEDE-E4F089AE7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200" y="1072216"/>
            <a:ext cx="7445790" cy="432943"/>
          </a:xfrm>
        </p:spPr>
        <p:txBody>
          <a:bodyPr/>
          <a:lstStyle/>
          <a:p>
            <a:r>
              <a:rPr lang="en-US" sz="2000" kern="1200" dirty="0">
                <a:solidFill>
                  <a:srgbClr val="002060"/>
                </a:solidFill>
                <a:latin typeface="Univers 57 Condensed" panose="00000400000000000000" pitchFamily="2" charset="0"/>
                <a:ea typeface="+mn-ea"/>
                <a:cs typeface="+mn-cs"/>
              </a:rPr>
              <a:t>6. Maintain interest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2F936-00AE-424A-94DA-103EFFD9A0D5}"/>
              </a:ext>
            </a:extLst>
          </p:cNvPr>
          <p:cNvSpPr/>
          <p:nvPr/>
        </p:nvSpPr>
        <p:spPr>
          <a:xfrm>
            <a:off x="511200" y="1958313"/>
            <a:ext cx="75211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Provide continuous support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Provide with new learning material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Re-evaluate efficiency quarterly (ask the champions about their experiences)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Activities!!!</a:t>
            </a:r>
          </a:p>
          <a:p>
            <a:pPr marL="643544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Workshops &amp; trainings</a:t>
            </a:r>
          </a:p>
          <a:p>
            <a:pPr marL="643544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Pizza sessions</a:t>
            </a:r>
          </a:p>
          <a:p>
            <a:pPr marL="643544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Hacking days</a:t>
            </a:r>
          </a:p>
          <a:p>
            <a:pPr marL="643544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Bug-bounties</a:t>
            </a:r>
          </a:p>
          <a:p>
            <a:pPr marL="643544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Secure coding championships and awards</a:t>
            </a:r>
          </a:p>
          <a:p>
            <a:pPr marL="643544" lvl="1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Organize meet-ups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32BC53-C560-8266-45CE-3F1EC2940595}"/>
              </a:ext>
            </a:extLst>
          </p:cNvPr>
          <p:cNvSpPr/>
          <p:nvPr/>
        </p:nvSpPr>
        <p:spPr bwMode="auto">
          <a:xfrm>
            <a:off x="96253" y="12670"/>
            <a:ext cx="2281187" cy="606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11C0BA-C400-C15F-8872-67262F5FA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17" y="3485192"/>
            <a:ext cx="2011145" cy="16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6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E86852-2D50-8204-9489-551E177B7C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4" t="54746" r="2181" b="2067"/>
          <a:stretch/>
        </p:blipFill>
        <p:spPr>
          <a:xfrm>
            <a:off x="0" y="3551638"/>
            <a:ext cx="9144000" cy="1684421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5FB499-BD1D-A547-95E0-DA387C764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1600" dirty="0"/>
              <a:t>Obtaining management support 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1600" dirty="0"/>
              <a:t>Officially recognizing the role and mandate in the organisation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1600" dirty="0"/>
              <a:t>Start nominating security champions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1600" dirty="0"/>
              <a:t>Setting up the knowledge base and communication channels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1600" dirty="0"/>
              <a:t>Arrange swag/goodies</a:t>
            </a:r>
          </a:p>
          <a:p>
            <a:pPr marL="342900" indent="-342900" algn="ctr">
              <a:buFont typeface="Courier New" panose="02070309020205020404" pitchFamily="49" charset="0"/>
              <a:buChar char="o"/>
            </a:pPr>
            <a:r>
              <a:rPr lang="en-US" sz="1600" dirty="0"/>
              <a:t>Plan kick-off meetings with champions 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C19B-894B-8645-A04F-762F2D78CFE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ctr"/>
            <a:r>
              <a:rPr lang="en-US" kern="1200" dirty="0">
                <a:solidFill>
                  <a:srgbClr val="002060"/>
                </a:solidFill>
                <a:latin typeface="Univers 57 Condensed" panose="00000400000000000000" pitchFamily="2" charset="0"/>
              </a:rPr>
              <a:t>Getting started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8ABC4-58C3-1F46-A37F-B4BE3AE4460A}"/>
              </a:ext>
            </a:extLst>
          </p:cNvPr>
          <p:cNvSpPr txBox="1"/>
          <p:nvPr/>
        </p:nvSpPr>
        <p:spPr>
          <a:xfrm>
            <a:off x="340659" y="179294"/>
            <a:ext cx="8534400" cy="40341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3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FDB2C0-E4AC-7648-BF42-D797B39ED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1600" dirty="0"/>
              <a:t>Security Champions are active members of a team that help to make decisions about when to engage the Security Team. They act as a core element of security assurance process within the product or service, and hold the role of the Single Point of Contact (SPOC) within the team.</a:t>
            </a:r>
          </a:p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21B2-C426-1643-B7BF-3DE74C93186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algn="ctr"/>
            <a:r>
              <a:rPr lang="en-US" kern="1200" dirty="0">
                <a:solidFill>
                  <a:srgbClr val="002060"/>
                </a:solidFill>
                <a:latin typeface="Univers 57 Condensed" panose="00000400000000000000" pitchFamily="2" charset="0"/>
              </a:rPr>
              <a:t>What do they do?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4C102-6E51-B14E-B079-0132C48B01F8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B72C1-7C1B-514D-B8AE-85BEE6F8AC91}"/>
              </a:ext>
            </a:extLst>
          </p:cNvPr>
          <p:cNvSpPr txBox="1"/>
          <p:nvPr/>
        </p:nvSpPr>
        <p:spPr>
          <a:xfrm>
            <a:off x="340659" y="179294"/>
            <a:ext cx="8534400" cy="40341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C44EFD-10AC-6849-BC91-D2C4D6BD5ABE}"/>
              </a:ext>
            </a:extLst>
          </p:cNvPr>
          <p:cNvSpPr/>
          <p:nvPr/>
        </p:nvSpPr>
        <p:spPr>
          <a:xfrm>
            <a:off x="2811868" y="2782197"/>
            <a:ext cx="3591981" cy="338554"/>
          </a:xfrm>
          <a:prstGeom prst="rect">
            <a:avLst/>
          </a:prstGeom>
          <a:solidFill>
            <a:srgbClr val="002060">
              <a:alpha val="90000"/>
            </a:srgbClr>
          </a:solidFill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Univers 57 Condensed" panose="00000400000000000000" pitchFamily="2" charset="0"/>
                <a:cs typeface="+mn-cs"/>
              </a:rPr>
              <a:t>”Security Champion” VS “Security Spike”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D3F209-46E6-BF48-BA96-6DC44A4452DC}"/>
              </a:ext>
            </a:extLst>
          </p:cNvPr>
          <p:cNvSpPr/>
          <p:nvPr/>
        </p:nvSpPr>
        <p:spPr>
          <a:xfrm>
            <a:off x="2811868" y="3120751"/>
            <a:ext cx="165482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Univers 57 Condensed" panose="00000400000000000000" pitchFamily="2" charset="0"/>
              </a:rPr>
              <a:t>A community of security minded people</a:t>
            </a:r>
            <a:endParaRPr lang="en-US" sz="1100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793FD1-0197-564B-8353-1400571B2AD3}"/>
              </a:ext>
            </a:extLst>
          </p:cNvPr>
          <p:cNvSpPr/>
          <p:nvPr/>
        </p:nvSpPr>
        <p:spPr>
          <a:xfrm>
            <a:off x="4890197" y="3103801"/>
            <a:ext cx="165482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70C0"/>
                </a:solidFill>
                <a:latin typeface="Univers 57 Condensed" panose="00000400000000000000" pitchFamily="2" charset="0"/>
              </a:rPr>
              <a:t>A training curriculum</a:t>
            </a:r>
            <a:endParaRPr lang="en-US" sz="1100" dirty="0">
              <a:solidFill>
                <a:srgbClr val="0070C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09446E2-EE69-97B9-44E7-988D56B28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4" t="54746" r="2181" b="2067"/>
          <a:stretch/>
        </p:blipFill>
        <p:spPr>
          <a:xfrm>
            <a:off x="0" y="3551638"/>
            <a:ext cx="9144000" cy="168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59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6">
            <a:extLst>
              <a:ext uri="{FF2B5EF4-FFF2-40B4-BE49-F238E27FC236}">
                <a16:creationId xmlns:a16="http://schemas.microsoft.com/office/drawing/2014/main" id="{0E0FA059-5962-2849-BB8D-DF1F6C722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200" y="1072216"/>
            <a:ext cx="7445790" cy="432943"/>
          </a:xfrm>
        </p:spPr>
        <p:txBody>
          <a:bodyPr/>
          <a:lstStyle/>
          <a:p>
            <a:r>
              <a:rPr lang="en-US" sz="2000" kern="1200" dirty="0">
                <a:solidFill>
                  <a:srgbClr val="002060"/>
                </a:solidFill>
                <a:latin typeface="Univers 57 Condensed" panose="00000400000000000000" pitchFamily="2" charset="0"/>
                <a:ea typeface="+mn-ea"/>
                <a:cs typeface="+mn-cs"/>
              </a:rPr>
              <a:t>Benefits to your organization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4D69A8-3042-034A-B7AB-C4606C5FC965}"/>
              </a:ext>
            </a:extLst>
          </p:cNvPr>
          <p:cNvSpPr/>
          <p:nvPr/>
        </p:nvSpPr>
        <p:spPr>
          <a:xfrm>
            <a:off x="511199" y="1958313"/>
            <a:ext cx="62840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Scaling security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Engaging "non-security" people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Establishing a security culture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Less dependency on CISO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From “I had no time for security” to “I feel responsible for security 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1E5851-016D-214E-B965-10E0E4E98AED}"/>
              </a:ext>
            </a:extLst>
          </p:cNvPr>
          <p:cNvSpPr/>
          <p:nvPr/>
        </p:nvSpPr>
        <p:spPr>
          <a:xfrm>
            <a:off x="628175" y="3604616"/>
            <a:ext cx="6284046" cy="523220"/>
          </a:xfrm>
          <a:prstGeom prst="rect">
            <a:avLst/>
          </a:prstGeom>
          <a:solidFill>
            <a:srgbClr val="002060">
              <a:alpha val="90000"/>
            </a:srgb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Univers 57 Condensed" panose="00000400000000000000" pitchFamily="2" charset="0"/>
                <a:cs typeface="+mn-cs"/>
              </a:rPr>
              <a:t>The security champions concept should be regarded as part of an initiative, to enable responsible autonomy and continuous security education within your organisation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780F8D-D372-2CCC-DABF-1B22130CEEE9}"/>
              </a:ext>
            </a:extLst>
          </p:cNvPr>
          <p:cNvSpPr/>
          <p:nvPr/>
        </p:nvSpPr>
        <p:spPr bwMode="auto">
          <a:xfrm>
            <a:off x="96253" y="12670"/>
            <a:ext cx="2281187" cy="606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6D3502-E242-C6C6-4A00-DBCE7393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17" y="3485192"/>
            <a:ext cx="2011145" cy="16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39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6">
            <a:extLst>
              <a:ext uri="{FF2B5EF4-FFF2-40B4-BE49-F238E27FC236}">
                <a16:creationId xmlns:a16="http://schemas.microsoft.com/office/drawing/2014/main" id="{F6EB6FCC-5ECE-1F4C-85AF-A065C4D0A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200" y="1072216"/>
            <a:ext cx="7445790" cy="432943"/>
          </a:xfrm>
        </p:spPr>
        <p:txBody>
          <a:bodyPr/>
          <a:lstStyle/>
          <a:p>
            <a:r>
              <a:rPr lang="en-US" sz="2000" kern="1200" dirty="0">
                <a:solidFill>
                  <a:srgbClr val="002060"/>
                </a:solidFill>
                <a:latin typeface="Univers 57 Condensed" panose="00000400000000000000" pitchFamily="2" charset="0"/>
                <a:ea typeface="+mn-ea"/>
                <a:cs typeface="+mn-cs"/>
              </a:rPr>
              <a:t>Benefits to the champion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9D44E0-4562-AF42-841C-A93650D244C4}"/>
              </a:ext>
            </a:extLst>
          </p:cNvPr>
          <p:cNvSpPr/>
          <p:nvPr/>
        </p:nvSpPr>
        <p:spPr>
          <a:xfrm>
            <a:off x="511199" y="1958313"/>
            <a:ext cx="628404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Recognized roll = time to do this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Being part of a valued community within the organisation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Trainings and certifications on security topics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Increasing skill set (and thus market value)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Becoming a SME for the team/grid/topic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Responsible autonomy = security does not slow down the team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2A4458-B524-00CE-CE35-C6995EE2E978}"/>
              </a:ext>
            </a:extLst>
          </p:cNvPr>
          <p:cNvSpPr/>
          <p:nvPr/>
        </p:nvSpPr>
        <p:spPr bwMode="auto">
          <a:xfrm>
            <a:off x="96253" y="12670"/>
            <a:ext cx="2281187" cy="606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0CE913-1908-055C-8DDC-9BDAFBAAD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17" y="3485192"/>
            <a:ext cx="2011145" cy="16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6">
            <a:extLst>
              <a:ext uri="{FF2B5EF4-FFF2-40B4-BE49-F238E27FC236}">
                <a16:creationId xmlns:a16="http://schemas.microsoft.com/office/drawing/2014/main" id="{240CAF88-A838-D64B-8488-4C0620ADDC38}"/>
              </a:ext>
            </a:extLst>
          </p:cNvPr>
          <p:cNvSpPr txBox="1">
            <a:spLocks/>
          </p:cNvSpPr>
          <p:nvPr/>
        </p:nvSpPr>
        <p:spPr bwMode="auto">
          <a:xfrm>
            <a:off x="511200" y="1072216"/>
            <a:ext cx="7445790" cy="43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defTabSz="816217" rtl="0" eaLnBrk="1" fontAlgn="base" hangingPunct="1">
              <a:lnSpc>
                <a:spcPts val="3409"/>
              </a:lnSpc>
              <a:spcBef>
                <a:spcPct val="0"/>
              </a:spcBef>
              <a:spcAft>
                <a:spcPct val="0"/>
              </a:spcAft>
              <a:defRPr sz="2800" b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2pPr>
            <a:lvl3pPr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3pPr>
            <a:lvl4pPr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4pPr>
            <a:lvl5pPr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5pPr>
            <a:lvl6pPr marL="357794"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6pPr>
            <a:lvl7pPr marL="715587"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7pPr>
            <a:lvl8pPr marL="1073380"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8pPr>
            <a:lvl9pPr marL="1431174" algn="l" defTabSz="816217" rtl="0" eaLnBrk="1" fontAlgn="base" hangingPunct="1">
              <a:lnSpc>
                <a:spcPts val="1878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hlink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000" kern="1200" dirty="0">
                <a:solidFill>
                  <a:srgbClr val="002060"/>
                </a:solidFill>
                <a:latin typeface="Univers 57 Condensed" panose="00000400000000000000" pitchFamily="2" charset="0"/>
                <a:ea typeface="+mn-ea"/>
                <a:cs typeface="+mn-cs"/>
              </a:rPr>
              <a:t>The role of CISO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296960-6485-B04E-A3F1-64C4BCEC3AED}"/>
              </a:ext>
            </a:extLst>
          </p:cNvPr>
          <p:cNvSpPr/>
          <p:nvPr/>
        </p:nvSpPr>
        <p:spPr>
          <a:xfrm>
            <a:off x="511198" y="1958313"/>
            <a:ext cx="72163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</a:rPr>
              <a:t>Ensure management support for the concept of security champions (official status)</a:t>
            </a:r>
            <a:endParaRPr lang="en-US" sz="1600" dirty="0">
              <a:solidFill>
                <a:srgbClr val="54646C"/>
              </a:solidFill>
              <a:latin typeface="Univers 57 Condensed" panose="00000400000000000000" pitchFamily="2" charset="0"/>
              <a:cs typeface="+mn-cs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Facilitate the security champions program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Source of security knowledge for the community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Organising the (monthly) meetings together with the community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Contributing to and moderating the knowledge space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67CB64F-A4E8-0F55-E593-202BA5D233AE}"/>
              </a:ext>
            </a:extLst>
          </p:cNvPr>
          <p:cNvSpPr/>
          <p:nvPr/>
        </p:nvSpPr>
        <p:spPr bwMode="auto">
          <a:xfrm>
            <a:off x="96253" y="12670"/>
            <a:ext cx="2281187" cy="606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6FC075-6FE8-1B6A-7ACB-4605148D7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17" y="3495020"/>
            <a:ext cx="2011145" cy="16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62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FABC3F-CEA6-7141-AEDE-E4F089AE7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200" y="1072216"/>
            <a:ext cx="7445790" cy="432943"/>
          </a:xfrm>
        </p:spPr>
        <p:txBody>
          <a:bodyPr/>
          <a:lstStyle/>
          <a:p>
            <a:r>
              <a:rPr lang="en-US" sz="2000" kern="1200" dirty="0">
                <a:solidFill>
                  <a:srgbClr val="002060"/>
                </a:solidFill>
                <a:latin typeface="Univers 57 Condensed" panose="00000400000000000000" pitchFamily="2" charset="0"/>
                <a:ea typeface="+mn-ea"/>
                <a:cs typeface="+mn-cs"/>
              </a:rPr>
              <a:t>Building a security champions community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2F936-00AE-424A-94DA-103EFFD9A0D5}"/>
              </a:ext>
            </a:extLst>
          </p:cNvPr>
          <p:cNvSpPr/>
          <p:nvPr/>
        </p:nvSpPr>
        <p:spPr>
          <a:xfrm>
            <a:off x="511200" y="1958313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1. Identify teams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2. Define the role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3. Nominate Champions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4. Set up communication channels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5. Build solid knowledge base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6. Maintain interest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3168B2-557A-D74B-2E30-41D0F0FAFB8F}"/>
              </a:ext>
            </a:extLst>
          </p:cNvPr>
          <p:cNvSpPr/>
          <p:nvPr/>
        </p:nvSpPr>
        <p:spPr bwMode="auto">
          <a:xfrm>
            <a:off x="96253" y="12670"/>
            <a:ext cx="2281187" cy="606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2C1542-6FD8-9DDF-A690-0C1BCD48F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417" y="3485192"/>
            <a:ext cx="2011145" cy="16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5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FABC3F-CEA6-7141-AEDE-E4F089AE7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200" y="1072216"/>
            <a:ext cx="7445790" cy="432943"/>
          </a:xfrm>
        </p:spPr>
        <p:txBody>
          <a:bodyPr/>
          <a:lstStyle/>
          <a:p>
            <a:r>
              <a:rPr lang="en-US" sz="2000" kern="1200" dirty="0">
                <a:solidFill>
                  <a:srgbClr val="002060"/>
                </a:solidFill>
                <a:latin typeface="Univers 57 Condensed" panose="00000400000000000000" pitchFamily="2" charset="0"/>
                <a:ea typeface="+mn-ea"/>
                <a:cs typeface="+mn-cs"/>
              </a:rPr>
              <a:t>1. Identify teams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2F936-00AE-424A-94DA-103EFFD9A0D5}"/>
              </a:ext>
            </a:extLst>
          </p:cNvPr>
          <p:cNvSpPr/>
          <p:nvPr/>
        </p:nvSpPr>
        <p:spPr>
          <a:xfrm>
            <a:off x="511200" y="1505159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By roughly plotting teams we can identify</a:t>
            </a:r>
            <a:br>
              <a:rPr lang="en-US" sz="11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</a:br>
            <a:r>
              <a:rPr lang="en-US" sz="11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interesting candidates for security champions (topic based)</a:t>
            </a:r>
            <a:br>
              <a:rPr lang="en-US" sz="11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</a:br>
            <a:r>
              <a:rPr lang="en-US" sz="11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Not science, based on experience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A1A6A3-3380-FF48-A317-03AB40B74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381948"/>
              </p:ext>
            </p:extLst>
          </p:nvPr>
        </p:nvGraphicFramePr>
        <p:xfrm>
          <a:off x="1274811" y="1072216"/>
          <a:ext cx="6044296" cy="3315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2315">
                  <a:extLst>
                    <a:ext uri="{9D8B030D-6E8A-4147-A177-3AD203B41FA5}">
                      <a16:colId xmlns:a16="http://schemas.microsoft.com/office/drawing/2014/main" val="408407368"/>
                    </a:ext>
                  </a:extLst>
                </a:gridCol>
                <a:gridCol w="3041981">
                  <a:extLst>
                    <a:ext uri="{9D8B030D-6E8A-4147-A177-3AD203B41FA5}">
                      <a16:colId xmlns:a16="http://schemas.microsoft.com/office/drawing/2014/main" val="1488725720"/>
                    </a:ext>
                  </a:extLst>
                </a:gridCol>
              </a:tblGrid>
              <a:tr h="1657617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7998" marR="67998" marT="34000" marB="34000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7998" marR="67998" marT="34000" marB="34000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3011348"/>
                  </a:ext>
                </a:extLst>
              </a:tr>
              <a:tr h="1657617"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7998" marR="67998" marT="34000" marB="34000">
                    <a:lnL w="12700" cmpd="sng">
                      <a:noFill/>
                    </a:lnL>
                    <a:lnR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marL="67998" marR="67998" marT="34000" marB="34000">
                    <a:lnL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5725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5387C-FD51-5E42-B61F-0D048ED20FEF}"/>
              </a:ext>
            </a:extLst>
          </p:cNvPr>
          <p:cNvCxnSpPr>
            <a:cxnSpLocks/>
          </p:cNvCxnSpPr>
          <p:nvPr/>
        </p:nvCxnSpPr>
        <p:spPr>
          <a:xfrm>
            <a:off x="3719549" y="4617296"/>
            <a:ext cx="968992" cy="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51D900-9D69-D549-A50E-4B4D3E35C8BE}"/>
              </a:ext>
            </a:extLst>
          </p:cNvPr>
          <p:cNvCxnSpPr>
            <a:cxnSpLocks/>
          </p:cNvCxnSpPr>
          <p:nvPr/>
        </p:nvCxnSpPr>
        <p:spPr>
          <a:xfrm flipV="1">
            <a:off x="813435" y="2729865"/>
            <a:ext cx="0" cy="139827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9EF7412-CED4-F743-B9FB-7648601BBEE5}"/>
              </a:ext>
            </a:extLst>
          </p:cNvPr>
          <p:cNvSpPr txBox="1"/>
          <p:nvPr/>
        </p:nvSpPr>
        <p:spPr>
          <a:xfrm>
            <a:off x="3653246" y="4662477"/>
            <a:ext cx="231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Security Maturity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347F78-6E1A-FA49-AA42-0CE7DEC674A0}"/>
              </a:ext>
            </a:extLst>
          </p:cNvPr>
          <p:cNvCxnSpPr>
            <a:cxnSpLocks/>
          </p:cNvCxnSpPr>
          <p:nvPr/>
        </p:nvCxnSpPr>
        <p:spPr>
          <a:xfrm flipV="1">
            <a:off x="638316" y="2483305"/>
            <a:ext cx="0" cy="851566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50ADC02-982E-6F4E-AC16-47BA44011529}"/>
              </a:ext>
            </a:extLst>
          </p:cNvPr>
          <p:cNvSpPr txBox="1"/>
          <p:nvPr/>
        </p:nvSpPr>
        <p:spPr>
          <a:xfrm rot="16200000">
            <a:off x="-697732" y="1982212"/>
            <a:ext cx="231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Criticality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027117-FA1D-5942-B6C7-DA425A2F7D9B}"/>
              </a:ext>
            </a:extLst>
          </p:cNvPr>
          <p:cNvSpPr/>
          <p:nvPr/>
        </p:nvSpPr>
        <p:spPr bwMode="auto">
          <a:xfrm>
            <a:off x="96253" y="12670"/>
            <a:ext cx="2281187" cy="606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DEF2C-D5A4-030E-ECA5-024405C79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17" y="3485192"/>
            <a:ext cx="2011145" cy="16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36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FABC3F-CEA6-7141-AEDE-E4F089AE7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200" y="1072216"/>
            <a:ext cx="7445790" cy="432943"/>
          </a:xfrm>
        </p:spPr>
        <p:txBody>
          <a:bodyPr/>
          <a:lstStyle/>
          <a:p>
            <a:r>
              <a:rPr lang="en-US" sz="2000" kern="1200" dirty="0">
                <a:solidFill>
                  <a:srgbClr val="002060"/>
                </a:solidFill>
                <a:latin typeface="Univers 57 Condensed" panose="00000400000000000000" pitchFamily="2" charset="0"/>
                <a:ea typeface="+mn-ea"/>
                <a:cs typeface="+mn-cs"/>
              </a:rPr>
              <a:t>2. Define the role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2F936-00AE-424A-94DA-103EFFD9A0D5}"/>
              </a:ext>
            </a:extLst>
          </p:cNvPr>
          <p:cNvSpPr/>
          <p:nvPr/>
        </p:nvSpPr>
        <p:spPr>
          <a:xfrm>
            <a:off x="511200" y="1958313"/>
            <a:ext cx="519931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Natural interest in security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Can decide when to engage CISO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Becomes a certified security professional</a:t>
            </a:r>
          </a:p>
          <a:p>
            <a:endParaRPr lang="en-US" sz="1600" dirty="0">
              <a:solidFill>
                <a:srgbClr val="54646C"/>
              </a:solidFill>
              <a:latin typeface="Univers 57 Condensed" panose="00000400000000000000" pitchFamily="2" charset="0"/>
              <a:cs typeface="+mn-cs"/>
            </a:endParaRPr>
          </a:p>
          <a:p>
            <a:r>
              <a:rPr lang="en-US" sz="1600" dirty="0">
                <a:solidFill>
                  <a:srgbClr val="0070C0"/>
                </a:solidFill>
                <a:latin typeface="Univers 57 Condensed" panose="00000400000000000000" pitchFamily="2" charset="0"/>
                <a:cs typeface="+mn-cs"/>
              </a:rPr>
              <a:t>Responsibilities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Act as the "voice" of security for the given product or team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Assist in the triage of security bugs for their team or area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Actively participate in the security knowledge space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Collaborate with other security champions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Attend (monthly) meetings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Ensure that security is not a blocker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Help with QA and Testing (e.g. security unit tests)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976DC8-05CD-AD4B-9FBA-992EE5E74D42}"/>
              </a:ext>
            </a:extLst>
          </p:cNvPr>
          <p:cNvSpPr/>
          <p:nvPr/>
        </p:nvSpPr>
        <p:spPr>
          <a:xfrm>
            <a:off x="6079153" y="448091"/>
            <a:ext cx="2849694" cy="2246769"/>
          </a:xfrm>
          <a:prstGeom prst="rect">
            <a:avLst/>
          </a:prstGeom>
          <a:solidFill>
            <a:srgbClr val="002060">
              <a:alpha val="90000"/>
            </a:srgbClr>
          </a:solidFill>
        </p:spPr>
        <p:txBody>
          <a:bodyPr wrap="square">
            <a:spAutoFit/>
          </a:bodyPr>
          <a:lstStyle/>
          <a:p>
            <a:br>
              <a:rPr lang="en-US" sz="1400" dirty="0">
                <a:solidFill>
                  <a:schemeClr val="bg1"/>
                </a:solidFill>
                <a:latin typeface="Univers 57 Condensed" panose="00000400000000000000" pitchFamily="2" charset="0"/>
                <a:cs typeface="+mn-cs"/>
              </a:rPr>
            </a:br>
            <a:r>
              <a:rPr lang="en-US" sz="1400" b="1" u="sng" dirty="0">
                <a:solidFill>
                  <a:schemeClr val="bg1"/>
                </a:solidFill>
                <a:latin typeface="Univers 57 Condensed" panose="00000400000000000000" pitchFamily="2" charset="0"/>
                <a:cs typeface="+mn-cs"/>
              </a:rPr>
              <a:t>Low-Moderate security impact</a:t>
            </a:r>
          </a:p>
          <a:p>
            <a:r>
              <a:rPr lang="en-US" sz="1400" dirty="0">
                <a:solidFill>
                  <a:schemeClr val="bg1"/>
                </a:solidFill>
                <a:latin typeface="Univers 57 Condensed" panose="00000400000000000000" pitchFamily="2" charset="0"/>
                <a:cs typeface="+mn-cs"/>
              </a:rPr>
              <a:t>- Empowered/Mandated to make decisions</a:t>
            </a:r>
          </a:p>
          <a:p>
            <a:r>
              <a:rPr lang="en-US" sz="1400" dirty="0">
                <a:solidFill>
                  <a:schemeClr val="bg1"/>
                </a:solidFill>
                <a:latin typeface="Univers 57 Condensed" panose="00000400000000000000" pitchFamily="2" charset="0"/>
                <a:cs typeface="+mn-cs"/>
              </a:rPr>
              <a:t>- Document decisions </a:t>
            </a:r>
          </a:p>
          <a:p>
            <a:r>
              <a:rPr lang="en-US" sz="1400" dirty="0">
                <a:solidFill>
                  <a:schemeClr val="bg1"/>
                </a:solidFill>
                <a:latin typeface="Univers 57 Condensed" panose="00000400000000000000" pitchFamily="2" charset="0"/>
                <a:cs typeface="+mn-cs"/>
              </a:rPr>
              <a:t>- Consults other security champions</a:t>
            </a:r>
          </a:p>
          <a:p>
            <a:endParaRPr lang="en-US" sz="1400" dirty="0">
              <a:solidFill>
                <a:schemeClr val="bg1"/>
              </a:solidFill>
              <a:latin typeface="Univers 57 Condensed" panose="00000400000000000000" pitchFamily="2" charset="0"/>
              <a:cs typeface="+mn-cs"/>
            </a:endParaRPr>
          </a:p>
          <a:p>
            <a:r>
              <a:rPr lang="en-US" sz="1400" b="1" u="sng" dirty="0">
                <a:solidFill>
                  <a:schemeClr val="bg1"/>
                </a:solidFill>
                <a:latin typeface="Univers 57 Condensed" panose="00000400000000000000" pitchFamily="2" charset="0"/>
                <a:cs typeface="+mn-cs"/>
              </a:rPr>
              <a:t>High-Critical security impact</a:t>
            </a:r>
          </a:p>
          <a:p>
            <a:r>
              <a:rPr lang="en-US" sz="1400" dirty="0">
                <a:solidFill>
                  <a:schemeClr val="bg1"/>
                </a:solidFill>
                <a:latin typeface="Univers 57 Condensed" panose="00000400000000000000" pitchFamily="2" charset="0"/>
                <a:cs typeface="+mn-cs"/>
              </a:rPr>
              <a:t>- Work with CISO on mitigation strategies or risk acceptance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D736EA-84C0-4F02-91F3-1CCE68776087}"/>
              </a:ext>
            </a:extLst>
          </p:cNvPr>
          <p:cNvSpPr/>
          <p:nvPr/>
        </p:nvSpPr>
        <p:spPr bwMode="auto">
          <a:xfrm>
            <a:off x="96253" y="12670"/>
            <a:ext cx="2281187" cy="606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F572CB-BF31-15DB-6399-0325CF08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17" y="3485192"/>
            <a:ext cx="2011145" cy="16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15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7FABC3F-CEA6-7141-AEDE-E4F089AE7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200" y="1072216"/>
            <a:ext cx="7445790" cy="432943"/>
          </a:xfrm>
        </p:spPr>
        <p:txBody>
          <a:bodyPr/>
          <a:lstStyle/>
          <a:p>
            <a:r>
              <a:rPr lang="en-US" sz="2000" kern="1200" dirty="0">
                <a:solidFill>
                  <a:srgbClr val="002060"/>
                </a:solidFill>
                <a:latin typeface="Univers 57 Condensed" panose="00000400000000000000" pitchFamily="2" charset="0"/>
                <a:ea typeface="+mn-ea"/>
                <a:cs typeface="+mn-cs"/>
              </a:rPr>
              <a:t>3. Nominate Champions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A2F936-00AE-424A-94DA-103EFFD9A0D5}"/>
              </a:ext>
            </a:extLst>
          </p:cNvPr>
          <p:cNvSpPr/>
          <p:nvPr/>
        </p:nvSpPr>
        <p:spPr>
          <a:xfrm>
            <a:off x="511199" y="1958313"/>
            <a:ext cx="68577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Most teams already have a member that is above interested in Security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Nominate them via capability assessment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SMEs (e.g. AWS or Azure or GCP customer engagement) can identify topic experts</a:t>
            </a:r>
          </a:p>
          <a:p>
            <a:endParaRPr lang="en-US" sz="1600" dirty="0">
              <a:solidFill>
                <a:srgbClr val="54646C"/>
              </a:solidFill>
              <a:latin typeface="Univers 57 Condensed" panose="00000400000000000000" pitchFamily="2" charset="0"/>
              <a:cs typeface="+mn-cs"/>
            </a:endParaRPr>
          </a:p>
          <a:p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	</a:t>
            </a:r>
          </a:p>
          <a:p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	A nominated security champion receives goodies to celebrate 	his/her new status in the organisation. e.g. “I’m a security 	champion” sticker and mug.</a:t>
            </a:r>
            <a:b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</a:br>
            <a:r>
              <a:rPr lang="en-US" sz="1600" dirty="0">
                <a:solidFill>
                  <a:srgbClr val="54646C"/>
                </a:solidFill>
                <a:latin typeface="Univers 57 Condensed" panose="00000400000000000000" pitchFamily="2" charset="0"/>
                <a:cs typeface="+mn-cs"/>
              </a:rPr>
              <a:t>	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438379-E802-544C-B45E-E84ED9E36CE1}"/>
              </a:ext>
            </a:extLst>
          </p:cNvPr>
          <p:cNvSpPr/>
          <p:nvPr/>
        </p:nvSpPr>
        <p:spPr>
          <a:xfrm>
            <a:off x="3312390" y="1194780"/>
            <a:ext cx="2806915" cy="338554"/>
          </a:xfrm>
          <a:prstGeom prst="rect">
            <a:avLst/>
          </a:prstGeom>
          <a:solidFill>
            <a:srgbClr val="002060">
              <a:alpha val="90000"/>
            </a:srgbClr>
          </a:solidFill>
          <a:effectLst>
            <a:softEdge rad="0"/>
          </a:effectLst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Univers 57 Condensed" panose="00000400000000000000" pitchFamily="2" charset="0"/>
                <a:cs typeface="+mn-cs"/>
              </a:rPr>
              <a:t>Not appointing, but nominating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E9D525-F4DA-5BF3-CD20-49C05F9F3CA9}"/>
              </a:ext>
            </a:extLst>
          </p:cNvPr>
          <p:cNvSpPr/>
          <p:nvPr/>
        </p:nvSpPr>
        <p:spPr bwMode="auto">
          <a:xfrm>
            <a:off x="96253" y="12670"/>
            <a:ext cx="2281187" cy="60639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429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2A784-5587-D2D9-BFAA-BE61F094D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17" y="3485192"/>
            <a:ext cx="2011145" cy="1648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CC0DE5-0EEA-0FC2-1F02-DAF0FCC6C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28" y="2962509"/>
            <a:ext cx="1079882" cy="104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150032"/>
      </p:ext>
    </p:extLst>
  </p:cSld>
  <p:clrMapOvr>
    <a:masterClrMapping/>
  </p:clrMapOvr>
</p:sld>
</file>

<file path=ppt/theme/theme1.xml><?xml version="1.0" encoding="utf-8"?>
<a:theme xmlns:a="http://schemas.openxmlformats.org/drawingml/2006/main" name="Bankbreed Print A4">
  <a:themeElements>
    <a:clrScheme name="ABN AMRO Extern">
      <a:dk1>
        <a:srgbClr val="004C4C"/>
      </a:dk1>
      <a:lt1>
        <a:srgbClr val="009286"/>
      </a:lt1>
      <a:dk2>
        <a:srgbClr val="FFFFFF"/>
      </a:dk2>
      <a:lt2>
        <a:srgbClr val="FFFFFF"/>
      </a:lt2>
      <a:accent1>
        <a:srgbClr val="009286"/>
      </a:accent1>
      <a:accent2>
        <a:srgbClr val="54646C"/>
      </a:accent2>
      <a:accent3>
        <a:srgbClr val="00646C"/>
      </a:accent3>
      <a:accent4>
        <a:srgbClr val="94C23C"/>
      </a:accent4>
      <a:accent5>
        <a:srgbClr val="BBBEC3"/>
      </a:accent5>
      <a:accent6>
        <a:srgbClr val="F3C000"/>
      </a:accent6>
      <a:hlink>
        <a:srgbClr val="004C4C"/>
      </a:hlink>
      <a:folHlink>
        <a:srgbClr val="009286"/>
      </a:folHlink>
    </a:clrScheme>
    <a:fontScheme name="ABN AMR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009286">
                <a:alpha val="80000"/>
              </a:srgbClr>
            </a:gs>
            <a:gs pos="80000">
              <a:srgbClr val="009286">
                <a:alpha val="80000"/>
              </a:srgbClr>
            </a:gs>
            <a:gs pos="100000">
              <a:srgbClr val="005E5D">
                <a:alpha val="80000"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ABN AMRO 1">
        <a:dk1>
          <a:srgbClr val="94C23C"/>
        </a:dk1>
        <a:lt1>
          <a:srgbClr val="BBBEC3"/>
        </a:lt1>
        <a:dk2>
          <a:srgbClr val="009286"/>
        </a:dk2>
        <a:lt2>
          <a:srgbClr val="F3C000"/>
        </a:lt2>
        <a:accent1>
          <a:srgbClr val="006480"/>
        </a:accent1>
        <a:accent2>
          <a:srgbClr val="BBC800"/>
        </a:accent2>
        <a:accent3>
          <a:srgbClr val="AAC7C3"/>
        </a:accent3>
        <a:accent4>
          <a:srgbClr val="9FA2A6"/>
        </a:accent4>
        <a:accent5>
          <a:srgbClr val="AAB8C0"/>
        </a:accent5>
        <a:accent6>
          <a:srgbClr val="A9B500"/>
        </a:accent6>
        <a:hlink>
          <a:srgbClr val="54646C"/>
        </a:hlink>
        <a:folHlink>
          <a:srgbClr val="7983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BN AMRO">
  <a:themeElements>
    <a:clrScheme name="ABN AMRO Extern">
      <a:dk1>
        <a:srgbClr val="004C4C"/>
      </a:dk1>
      <a:lt1>
        <a:srgbClr val="009286"/>
      </a:lt1>
      <a:dk2>
        <a:srgbClr val="FFFFFF"/>
      </a:dk2>
      <a:lt2>
        <a:srgbClr val="FFFFFF"/>
      </a:lt2>
      <a:accent1>
        <a:srgbClr val="009286"/>
      </a:accent1>
      <a:accent2>
        <a:srgbClr val="54646C"/>
      </a:accent2>
      <a:accent3>
        <a:srgbClr val="00646C"/>
      </a:accent3>
      <a:accent4>
        <a:srgbClr val="94C23C"/>
      </a:accent4>
      <a:accent5>
        <a:srgbClr val="BBBEC3"/>
      </a:accent5>
      <a:accent6>
        <a:srgbClr val="F3C000"/>
      </a:accent6>
      <a:hlink>
        <a:srgbClr val="004C4C"/>
      </a:hlink>
      <a:folHlink>
        <a:srgbClr val="009286"/>
      </a:folHlink>
    </a:clrScheme>
    <a:fontScheme name="ABN AMR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009286">
                <a:alpha val="80000"/>
              </a:srgbClr>
            </a:gs>
            <a:gs pos="80000">
              <a:srgbClr val="009286">
                <a:alpha val="80000"/>
              </a:srgbClr>
            </a:gs>
            <a:gs pos="100000">
              <a:srgbClr val="005E5D">
                <a:alpha val="80000"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42988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nl-NL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ABN AMRO 1">
        <a:dk1>
          <a:srgbClr val="94C23C"/>
        </a:dk1>
        <a:lt1>
          <a:srgbClr val="BBBEC3"/>
        </a:lt1>
        <a:dk2>
          <a:srgbClr val="009286"/>
        </a:dk2>
        <a:lt2>
          <a:srgbClr val="F3C000"/>
        </a:lt2>
        <a:accent1>
          <a:srgbClr val="006480"/>
        </a:accent1>
        <a:accent2>
          <a:srgbClr val="BBC800"/>
        </a:accent2>
        <a:accent3>
          <a:srgbClr val="AAC7C3"/>
        </a:accent3>
        <a:accent4>
          <a:srgbClr val="9FA2A6"/>
        </a:accent4>
        <a:accent5>
          <a:srgbClr val="AAB8C0"/>
        </a:accent5>
        <a:accent6>
          <a:srgbClr val="A9B500"/>
        </a:accent6>
        <a:hlink>
          <a:srgbClr val="54646C"/>
        </a:hlink>
        <a:folHlink>
          <a:srgbClr val="7983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Intern 16x9 EN.potx" id="{89A9A1F8-2E62-47D1-BBE1-6AE8FE38F4A4}" vid="{D0560002-62DD-4AB4-95CD-0D8E25DBFE31}"/>
    </a:ext>
  </a:extLst>
</a:theme>
</file>

<file path=ppt/theme/theme3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Kantoor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Bankbreed Print A4</Template>
  <TotalTime>1380</TotalTime>
  <Words>722</Words>
  <Application>Microsoft Macintosh PowerPoint</Application>
  <PresentationFormat>On-screen Show (16:9)</PresentationFormat>
  <Paragraphs>99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Univers 57 Condensed</vt:lpstr>
      <vt:lpstr>Arial</vt:lpstr>
      <vt:lpstr>Wingdings 3</vt:lpstr>
      <vt:lpstr>Courier New</vt:lpstr>
      <vt:lpstr>Univers 47 CondensedLight</vt:lpstr>
      <vt:lpstr>Bankbreed Print A4</vt:lpstr>
      <vt:lpstr>ABN AMRO</vt:lpstr>
      <vt:lpstr>OWASP Security Champions</vt:lpstr>
      <vt:lpstr>PowerPoint Presentation</vt:lpstr>
      <vt:lpstr>Benefits to your organization</vt:lpstr>
      <vt:lpstr>Benefits to the champion</vt:lpstr>
      <vt:lpstr>PowerPoint Presentation</vt:lpstr>
      <vt:lpstr>Building a security champions community</vt:lpstr>
      <vt:lpstr>1. Identify teams</vt:lpstr>
      <vt:lpstr>2. Define the role</vt:lpstr>
      <vt:lpstr>3. Nominate Champions</vt:lpstr>
      <vt:lpstr>4. Set up communication channels</vt:lpstr>
      <vt:lpstr>5. Build solid knowledge base</vt:lpstr>
      <vt:lpstr>6. Maintain interest </vt:lpstr>
      <vt:lpstr>PowerPoint Presentation</vt:lpstr>
    </vt:vector>
  </TitlesOfParts>
  <Company>ABN AMRO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Template voor PowerPoint</dc:subject>
  <dc:creator>NI2251</dc:creator>
  <cp:keywords>Bankbreed</cp:keywords>
  <dc:description>versie 1.0</dc:description>
  <cp:lastModifiedBy>IAR SANTOE</cp:lastModifiedBy>
  <cp:revision>299</cp:revision>
  <dcterms:created xsi:type="dcterms:W3CDTF">2015-11-06T15:36:59Z</dcterms:created>
  <dcterms:modified xsi:type="dcterms:W3CDTF">2023-07-26T13:39:44Z</dcterms:modified>
  <cp:category>Huisstijl</cp:category>
</cp:coreProperties>
</file>