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353" r:id="rId3"/>
    <p:sldId id="355" r:id="rId4"/>
    <p:sldId id="359" r:id="rId5"/>
    <p:sldId id="372" r:id="rId6"/>
    <p:sldId id="371" r:id="rId7"/>
    <p:sldId id="370" r:id="rId8"/>
    <p:sldId id="360" r:id="rId9"/>
    <p:sldId id="361" r:id="rId10"/>
    <p:sldId id="362" r:id="rId11"/>
    <p:sldId id="363" r:id="rId12"/>
    <p:sldId id="364" r:id="rId13"/>
    <p:sldId id="365" r:id="rId14"/>
    <p:sldId id="366" r:id="rId15"/>
  </p:sldIdLst>
  <p:sldSz cx="9144000" cy="5143500" type="screen16x9"/>
  <p:notesSz cx="6662738" cy="9832975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Univers 47 CondensedLight" pitchFamily="2" charset="0"/>
      <p:bold r:id="rId22"/>
      <p:italic r:id="rId23"/>
      <p:boldItalic r:id="rId24"/>
    </p:embeddedFont>
    <p:embeddedFont>
      <p:font typeface="Univers 57 Condensed" pitchFamily="2" charset="0"/>
      <p:regular r:id="rId25"/>
      <p:italic r:id="rId26"/>
    </p:embeddedFont>
    <p:embeddedFont>
      <p:font typeface="Wingdings 3" pitchFamily="2" charset="2"/>
      <p:regular r:id="rId27"/>
    </p:embeddedFont>
  </p:embeddedFont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146761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504554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86234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A4A3A4"/>
          </p15:clr>
        </p15:guide>
        <p15:guide id="2" orient="horz" pos="421">
          <p15:clr>
            <a:srgbClr val="A4A3A4"/>
          </p15:clr>
        </p15:guide>
        <p15:guide id="3" orient="horz" pos="695">
          <p15:clr>
            <a:srgbClr val="A4A3A4"/>
          </p15:clr>
        </p15:guide>
        <p15:guide id="4" pos="4457">
          <p15:clr>
            <a:srgbClr val="A4A3A4"/>
          </p15:clr>
        </p15:guide>
        <p15:guide id="5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yenne Seur" initials="CS" lastIdx="1" clrIdx="0">
    <p:extLst>
      <p:ext uri="{19B8F6BF-5375-455C-9EA6-DF929625EA0E}">
        <p15:presenceInfo xmlns:p15="http://schemas.microsoft.com/office/powerpoint/2012/main" userId="S::cheyenne.seur@nl.abnamro.com::72b9d067-9fd8-4369-b2d2-17f067e9ea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BE9"/>
    <a:srgbClr val="F3C000"/>
    <a:srgbClr val="94C23C"/>
    <a:srgbClr val="009286"/>
    <a:srgbClr val="006480"/>
    <a:srgbClr val="79838C"/>
    <a:srgbClr val="BBBEC3"/>
    <a:srgbClr val="004C4C"/>
    <a:srgbClr val="546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8" autoAdjust="0"/>
    <p:restoredTop sz="92814" autoAdjust="0"/>
  </p:normalViewPr>
  <p:slideViewPr>
    <p:cSldViewPr snapToGrid="0">
      <p:cViewPr varScale="1">
        <p:scale>
          <a:sx n="172" d="100"/>
          <a:sy n="172" d="100"/>
        </p:scale>
        <p:origin x="992" y="184"/>
      </p:cViewPr>
      <p:guideLst>
        <p:guide orient="horz" pos="1670"/>
        <p:guide orient="horz" pos="421"/>
        <p:guide orient="horz" pos="695"/>
        <p:guide pos="4457"/>
        <p:guide pos="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4DA24-0ABB-47A6-B75F-CFCBB26E199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015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5563" y="738188"/>
            <a:ext cx="65532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70425"/>
            <a:ext cx="53292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7466B6-60EA-4E33-84EF-0FD79CD7607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86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6761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4554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6234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466B6-60EA-4E33-84EF-0FD79CD7607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3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 userDrawn="1"/>
        </p:nvSpPr>
        <p:spPr bwMode="gray">
          <a:xfrm rot="18900000">
            <a:off x="310240" y="404813"/>
            <a:ext cx="332643" cy="270272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nl-NL"/>
          </a:p>
        </p:txBody>
      </p:sp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287" y="1430370"/>
            <a:ext cx="7445790" cy="420291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7" name="Rectangle 9"/>
          <p:cNvSpPr>
            <a:spLocks noChangeArrowheads="1"/>
          </p:cNvSpPr>
          <p:nvPr userDrawn="1"/>
        </p:nvSpPr>
        <p:spPr bwMode="gray">
          <a:xfrm>
            <a:off x="1" y="0"/>
            <a:ext cx="9144000" cy="607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nl-NL"/>
          </a:p>
        </p:txBody>
      </p:sp>
      <p:sp>
        <p:nvSpPr>
          <p:cNvPr id="11" name="AutoShape 17"/>
          <p:cNvSpPr>
            <a:spLocks noChangeArrowheads="1"/>
          </p:cNvSpPr>
          <p:nvPr userDrawn="1"/>
        </p:nvSpPr>
        <p:spPr bwMode="gray">
          <a:xfrm rot="18900000">
            <a:off x="336093" y="349750"/>
            <a:ext cx="360363" cy="360363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6116" y="1665027"/>
            <a:ext cx="8280802" cy="2911449"/>
          </a:xfrm>
        </p:spPr>
        <p:txBody>
          <a:bodyPr/>
          <a:lstStyle>
            <a:lvl1pPr>
              <a:defRPr sz="1000" b="0">
                <a:solidFill>
                  <a:srgbClr val="54646C"/>
                </a:solidFill>
                <a:latin typeface="Univers 57 Condensed" panose="00000400000000000000" pitchFamily="2" charset="0"/>
              </a:defRPr>
            </a:lvl1pPr>
            <a:lvl2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2pPr>
            <a:lvl3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3pPr>
            <a:lvl4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4pPr>
            <a:lvl5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36115" y="257486"/>
            <a:ext cx="8222172" cy="246773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ight Triangle 14"/>
          <p:cNvSpPr>
            <a:spLocks noChangeAspect="1"/>
          </p:cNvSpPr>
          <p:nvPr/>
        </p:nvSpPr>
        <p:spPr bwMode="auto">
          <a:xfrm rot="5400000">
            <a:off x="8487479" y="268615"/>
            <a:ext cx="245598" cy="223346"/>
          </a:xfrm>
          <a:prstGeom prst="rtTriangle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ight Triangle 15"/>
          <p:cNvSpPr>
            <a:spLocks noChangeAspect="1"/>
          </p:cNvSpPr>
          <p:nvPr userDrawn="1"/>
        </p:nvSpPr>
        <p:spPr bwMode="auto">
          <a:xfrm flipH="1">
            <a:off x="8498605" y="258658"/>
            <a:ext cx="223346" cy="245601"/>
          </a:xfrm>
          <a:prstGeom prst="rt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441150" y="715737"/>
            <a:ext cx="8280802" cy="691763"/>
          </a:xfrm>
        </p:spPr>
        <p:txBody>
          <a:bodyPr tIns="72000" anchor="ctr" anchorCtr="0"/>
          <a:lstStyle>
            <a:lvl1pPr>
              <a:defRPr sz="3200" b="0" spc="-100" baseline="0">
                <a:solidFill>
                  <a:schemeClr val="tx1"/>
                </a:solidFill>
                <a:latin typeface="Univers 47 CondensedLight" panose="00000700000000000000" pitchFamily="2" charset="0"/>
              </a:defRPr>
            </a:lvl1pPr>
            <a:lvl2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2pPr>
            <a:lvl3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3pPr>
            <a:lvl4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4pPr>
            <a:lvl5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1"/>
          </p:nvPr>
        </p:nvSpPr>
        <p:spPr>
          <a:xfrm>
            <a:off x="436115" y="258658"/>
            <a:ext cx="8248241" cy="245601"/>
          </a:xfrm>
        </p:spPr>
        <p:txBody>
          <a:bodyPr lIns="72000" tIns="0" bIns="0" anchor="ctr" anchorCtr="0"/>
          <a:lstStyle>
            <a:lvl1pPr>
              <a:defRPr sz="1100" b="0" spc="0" baseline="0">
                <a:solidFill>
                  <a:schemeClr val="bg1"/>
                </a:solidFill>
                <a:latin typeface="Univers 47 CondensedLight" panose="00000700000000000000" pitchFamily="2" charset="0"/>
              </a:defRPr>
            </a:lvl1pPr>
            <a:lvl2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2pPr>
            <a:lvl3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3pPr>
            <a:lvl4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4pPr>
            <a:lvl5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47"/>
            <a:ext cx="5257800" cy="115625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r="25360"/>
          <a:stretch/>
        </p:blipFill>
        <p:spPr>
          <a:xfrm>
            <a:off x="5244353" y="3998349"/>
            <a:ext cx="3924000" cy="11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70"/>
            <a:ext cx="7445790" cy="432943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14960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ight Triangle 18"/>
          <p:cNvSpPr>
            <a:spLocks noChangeAspect="1"/>
          </p:cNvSpPr>
          <p:nvPr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 userDrawn="1"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19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hf hd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Univers 47 CondensedLight" panose="00000700000000000000" pitchFamily="2" charset="0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092087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23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owasp.org/www-project-security-champions-guideboo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ity-champions-guideboo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owasp.org/www-project-security-champions-guide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8"/>
          <p:cNvSpPr>
            <a:spLocks noGrp="1" noChangeArrowheads="1"/>
          </p:cNvSpPr>
          <p:nvPr>
            <p:ph type="ctrTitle"/>
          </p:nvPr>
        </p:nvSpPr>
        <p:spPr>
          <a:xfrm>
            <a:off x="504538" y="1555633"/>
            <a:ext cx="4362321" cy="1295144"/>
          </a:xfrm>
        </p:spPr>
        <p:txBody>
          <a:bodyPr/>
          <a:lstStyle/>
          <a:p>
            <a:pPr>
              <a:lnSpc>
                <a:spcPts val="3579"/>
              </a:lnSpc>
            </a:pPr>
            <a:r>
              <a:rPr lang="en-GB" sz="3200" b="1" kern="1200" spc="-100" dirty="0">
                <a:solidFill>
                  <a:srgbClr val="0070C0"/>
                </a:solidFill>
                <a:latin typeface="Univers 57 Condensed" panose="00000400000000000000" pitchFamily="2" charset="0"/>
                <a:ea typeface="+mn-ea"/>
                <a:cs typeface="+mn-cs"/>
              </a:rPr>
              <a:t>Security Champions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5755A-A3BE-A7CC-EAF6-F011EA7B3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54746" r="2181" b="2067"/>
          <a:stretch/>
        </p:blipFill>
        <p:spPr>
          <a:xfrm>
            <a:off x="0" y="3551638"/>
            <a:ext cx="9144000" cy="1684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0017B8-CDC3-6DE1-490C-EA983C8E17F5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2E8CF-9EB7-9D97-8309-54562077F619}"/>
              </a:ext>
            </a:extLst>
          </p:cNvPr>
          <p:cNvSpPr txBox="1"/>
          <p:nvPr/>
        </p:nvSpPr>
        <p:spPr>
          <a:xfrm>
            <a:off x="0" y="0"/>
            <a:ext cx="4631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Principle – 3: Secure Management Support Artefact: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Business case for Security Champions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GB" sz="1200" dirty="0"/>
            </a:br>
            <a:br>
              <a:rPr lang="en-GB" sz="1200" dirty="0"/>
            </a:b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3798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4. Set up communication channels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5539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Space for knowledge sharing (i.e. Confluence)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Teams  channel where members can meet/communicate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Monthly meet-ups with interesting presentations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Encouraging security champions to tell their stories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Weekly mailing list with security news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Creating working groups to work on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D7A90-C701-957D-445A-77AC85548962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4AFAD-7038-AF30-C6A1-E836CD38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68DA7-BE6A-ECC4-F78F-1CC40C9F7D2B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341009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5. Build solid knowledge 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75211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Dedicated security champions knowledge space on confluence</a:t>
            </a:r>
          </a:p>
          <a:p>
            <a:pPr marL="643543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Topic based: AWS, Azure, Mobile, Web, API, Containers, Serverless etc.</a:t>
            </a:r>
          </a:p>
          <a:p>
            <a:pPr marL="643543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Generic e.g. secure development best practices, descriptions of common risks &amp; vulnerabilities, links to policies and standards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Creating checklists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Monthly meet-ups with interesting presentations (external speakers)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Competitions among security champions (gamification)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192179D0-BF92-6E44-9174-EE2BB7DEED21}"/>
              </a:ext>
            </a:extLst>
          </p:cNvPr>
          <p:cNvSpPr/>
          <p:nvPr/>
        </p:nvSpPr>
        <p:spPr bwMode="auto">
          <a:xfrm>
            <a:off x="6042000" y="538340"/>
            <a:ext cx="2590800" cy="1416424"/>
          </a:xfrm>
          <a:prstGeom prst="cloudCallou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Univers 57 Condensed" panose="00000400000000000000" pitchFamily="2" charset="0"/>
              </a:rPr>
              <a:t>Topic SMEs will be asked to provide support (e.g. AWS, Azure, API triangle)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F8506-553C-C969-2C5A-D00D7F3628E6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B8990-8A62-EB1E-C33F-07241BA6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BFA1C-3E93-48D3-F12F-21718CC39ED5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37610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6. Maintain interest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75211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Provide continuous support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Provide with new learning material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Re-evaluate efficiency quarterly (ask the champions about their experiences)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Activities!!!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Workshops &amp; trainings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Pizza sessions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Hacking days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Bug-bounties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Secure coding championships and awards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Organize meet-ups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2BC53-C560-8266-45CE-3F1EC2940595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1C0BA-C400-C15F-8872-67262F5F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D206D9-41D0-F1A2-F656-A1F20573D31E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77816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86852-2D50-8204-9489-551E177B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54746" r="2181" b="2067"/>
          <a:stretch/>
        </p:blipFill>
        <p:spPr>
          <a:xfrm>
            <a:off x="0" y="3551638"/>
            <a:ext cx="9144000" cy="16844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5FB499-BD1D-A547-95E0-DA387C76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Obtaining management support 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Officially recognizing the role and mandate in the organisation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Start nominating security champions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Setting up the knowledge base and communication channels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Arrange swag/goodies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Plan kick-off meetings with champions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C19B-894B-8645-A04F-762F2D78CF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en-US" kern="1200" dirty="0">
                <a:solidFill>
                  <a:srgbClr val="002060"/>
                </a:solidFill>
                <a:latin typeface="Univers 57 Condensed" panose="00000400000000000000" pitchFamily="2" charset="0"/>
              </a:rPr>
              <a:t>Getting 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8ABC4-58C3-1F46-A37F-B4BE3AE4460A}"/>
              </a:ext>
            </a:extLst>
          </p:cNvPr>
          <p:cNvSpPr txBox="1"/>
          <p:nvPr/>
        </p:nvSpPr>
        <p:spPr>
          <a:xfrm>
            <a:off x="340659" y="179294"/>
            <a:ext cx="8534400" cy="40341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3E47-FD7A-1437-2345-319FE9BC51BF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39920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DB2C0-E4AC-7648-BF42-D797B39E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1600" dirty="0"/>
              <a:t>Security Champions are active members of a team that help to make decisions about when to engage the Security Team. They act as a core element of security assurance process within the product or service, and hold the role of the Single Point of Contact (SPOC) within the team.</a:t>
            </a:r>
          </a:p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21B2-C426-1643-B7BF-3DE74C9318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en-US" kern="1200" dirty="0">
                <a:solidFill>
                  <a:srgbClr val="002060"/>
                </a:solidFill>
                <a:latin typeface="Univers 57 Condensed" panose="00000400000000000000" pitchFamily="2" charset="0"/>
              </a:rPr>
              <a:t>What do they do?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C102-6E51-B14E-B079-0132C48B01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B72C1-7C1B-514D-B8AE-85BEE6F8AC91}"/>
              </a:ext>
            </a:extLst>
          </p:cNvPr>
          <p:cNvSpPr txBox="1"/>
          <p:nvPr/>
        </p:nvSpPr>
        <p:spPr>
          <a:xfrm>
            <a:off x="340659" y="179294"/>
            <a:ext cx="8534400" cy="40341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44EFD-10AC-6849-BC91-D2C4D6BD5ABE}"/>
              </a:ext>
            </a:extLst>
          </p:cNvPr>
          <p:cNvSpPr/>
          <p:nvPr/>
        </p:nvSpPr>
        <p:spPr>
          <a:xfrm>
            <a:off x="2811868" y="2782197"/>
            <a:ext cx="3591981" cy="338554"/>
          </a:xfrm>
          <a:prstGeom prst="rect">
            <a:avLst/>
          </a:prstGeom>
          <a:solidFill>
            <a:srgbClr val="002060">
              <a:alpha val="90000"/>
            </a:srgb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”Security Champion” VS “Security Spike”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3F209-46E6-BF48-BA96-6DC44A4452DC}"/>
              </a:ext>
            </a:extLst>
          </p:cNvPr>
          <p:cNvSpPr/>
          <p:nvPr/>
        </p:nvSpPr>
        <p:spPr>
          <a:xfrm>
            <a:off x="2811868" y="3120751"/>
            <a:ext cx="1654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Univers 57 Condensed" panose="00000400000000000000" pitchFamily="2" charset="0"/>
              </a:rPr>
              <a:t>A community of security minded people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93FD1-0197-564B-8353-1400571B2AD3}"/>
              </a:ext>
            </a:extLst>
          </p:cNvPr>
          <p:cNvSpPr/>
          <p:nvPr/>
        </p:nvSpPr>
        <p:spPr>
          <a:xfrm>
            <a:off x="4890197" y="3103801"/>
            <a:ext cx="1654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Univers 57 Condensed" panose="00000400000000000000" pitchFamily="2" charset="0"/>
              </a:rPr>
              <a:t>A training curriculum</a:t>
            </a: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9446E2-EE69-97B9-44E7-988D56B28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54746" r="2181" b="2067"/>
          <a:stretch/>
        </p:blipFill>
        <p:spPr>
          <a:xfrm>
            <a:off x="0" y="3551638"/>
            <a:ext cx="9144000" cy="1684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5D06C4-6EB8-C84D-2018-AC2396700F02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38175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0E0FA059-5962-2849-BB8D-DF1F6C72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Benefits to your organization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D69A8-3042-034A-B7AB-C4606C5FC965}"/>
              </a:ext>
            </a:extLst>
          </p:cNvPr>
          <p:cNvSpPr/>
          <p:nvPr/>
        </p:nvSpPr>
        <p:spPr>
          <a:xfrm>
            <a:off x="511199" y="1958313"/>
            <a:ext cx="6284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Scaling security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Engaging "non-security" people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Establishing a security culture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Less dependency on CISO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From “I had no time for security” to “I feel responsible for security 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E5851-016D-214E-B965-10E0E4E98AED}"/>
              </a:ext>
            </a:extLst>
          </p:cNvPr>
          <p:cNvSpPr/>
          <p:nvPr/>
        </p:nvSpPr>
        <p:spPr>
          <a:xfrm>
            <a:off x="628175" y="3604616"/>
            <a:ext cx="6284046" cy="52322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The security champions concept should be regarded as part of an initiative, to enable responsible autonomy and continuous security education within your organisation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80F8D-D372-2CCC-DABF-1B22130CEEE9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D3502-E242-C6C6-4A00-DBCE7393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C5AE85-F7AE-AD05-18F0-E3F40237EB1B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131239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>
            <a:extLst>
              <a:ext uri="{FF2B5EF4-FFF2-40B4-BE49-F238E27FC236}">
                <a16:creationId xmlns:a16="http://schemas.microsoft.com/office/drawing/2014/main" id="{F6EB6FCC-5ECE-1F4C-85AF-A065C4D0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Benefits to the champion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D44E0-4562-AF42-841C-A93650D244C4}"/>
              </a:ext>
            </a:extLst>
          </p:cNvPr>
          <p:cNvSpPr/>
          <p:nvPr/>
        </p:nvSpPr>
        <p:spPr>
          <a:xfrm>
            <a:off x="511199" y="1958313"/>
            <a:ext cx="6284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Recognized roll = time to do this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Being part of a valued community within the organisation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Trainings and certifications on security topics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Increasing skill set (and thus market value)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Becoming a SME for the team/grid/topic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Responsible autonomy = security does not slow down the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A4458-B524-00CE-CE35-C6995EE2E978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CE913-1908-055C-8DDC-9BDAFBAA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1ED37-CB45-5CF1-0840-DA55E39F2002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8986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240CAF88-A838-D64B-8488-4C0620ADDC38}"/>
              </a:ext>
            </a:extLst>
          </p:cNvPr>
          <p:cNvSpPr txBox="1">
            <a:spLocks/>
          </p:cNvSpPr>
          <p:nvPr/>
        </p:nvSpPr>
        <p:spPr bwMode="auto">
          <a:xfrm>
            <a:off x="511200" y="1072216"/>
            <a:ext cx="7445790" cy="4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816217" rtl="0" eaLnBrk="1" fontAlgn="base" hangingPunct="1">
              <a:lnSpc>
                <a:spcPts val="3409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35779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715587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073380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43117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The role of CISO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96960-6485-B04E-A3F1-64C4BCEC3AED}"/>
              </a:ext>
            </a:extLst>
          </p:cNvPr>
          <p:cNvSpPr/>
          <p:nvPr/>
        </p:nvSpPr>
        <p:spPr>
          <a:xfrm>
            <a:off x="511198" y="1958313"/>
            <a:ext cx="7216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Ensure management support for the concept of security champions (official status)</a:t>
            </a:r>
            <a:endParaRPr lang="en-US" sz="1600" dirty="0">
              <a:solidFill>
                <a:srgbClr val="54646C"/>
              </a:solidFill>
              <a:latin typeface="Univers 57 Condensed" panose="00000400000000000000" pitchFamily="2" charset="0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Facilitate the security champions program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Source of security knowledge for the community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Organising the (monthly) meetings together with the community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Contributing to and moderating the knowledge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CB64F-A4E8-0F55-E593-202BA5D233AE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FC075-6FE8-1B6A-7ACB-4605148D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95020"/>
            <a:ext cx="2011145" cy="16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44EC02-DA5C-3B65-6B42-12F8D0DF51CC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214296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Building a security champions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1. Identify teams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2. Define the role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3. Nominate Champions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4. Set up communication channels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5. Build solid knowledge base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6. Maintain interest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168B2-557A-D74B-2E30-41D0F0FAFB8F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C1542-6FD8-9DDF-A690-0C1BCD48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E5653-8DA6-B67E-5174-76EEB10D5C33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4845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1. Identify teams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505159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By roughly plotting teams we can identify</a:t>
            </a:r>
            <a:b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interesting candidates for security champions (topic based)</a:t>
            </a:r>
            <a:b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Not science, based on experience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A1A6A3-3380-FF48-A317-03AB40B74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81948"/>
              </p:ext>
            </p:extLst>
          </p:nvPr>
        </p:nvGraphicFramePr>
        <p:xfrm>
          <a:off x="1274811" y="1072216"/>
          <a:ext cx="6044296" cy="331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315">
                  <a:extLst>
                    <a:ext uri="{9D8B030D-6E8A-4147-A177-3AD203B41FA5}">
                      <a16:colId xmlns:a16="http://schemas.microsoft.com/office/drawing/2014/main" val="408407368"/>
                    </a:ext>
                  </a:extLst>
                </a:gridCol>
                <a:gridCol w="3041981">
                  <a:extLst>
                    <a:ext uri="{9D8B030D-6E8A-4147-A177-3AD203B41FA5}">
                      <a16:colId xmlns:a16="http://schemas.microsoft.com/office/drawing/2014/main" val="1488725720"/>
                    </a:ext>
                  </a:extLst>
                </a:gridCol>
              </a:tblGrid>
              <a:tr h="1657617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011348"/>
                  </a:ext>
                </a:extLst>
              </a:tr>
              <a:tr h="1657617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725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5387C-FD51-5E42-B61F-0D048ED20FEF}"/>
              </a:ext>
            </a:extLst>
          </p:cNvPr>
          <p:cNvCxnSpPr>
            <a:cxnSpLocks/>
          </p:cNvCxnSpPr>
          <p:nvPr/>
        </p:nvCxnSpPr>
        <p:spPr>
          <a:xfrm>
            <a:off x="3719549" y="4617296"/>
            <a:ext cx="968992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51D900-9D69-D549-A50E-4B4D3E35C8BE}"/>
              </a:ext>
            </a:extLst>
          </p:cNvPr>
          <p:cNvCxnSpPr>
            <a:cxnSpLocks/>
          </p:cNvCxnSpPr>
          <p:nvPr/>
        </p:nvCxnSpPr>
        <p:spPr>
          <a:xfrm flipV="1">
            <a:off x="813435" y="2729865"/>
            <a:ext cx="0" cy="139827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EF7412-CED4-F743-B9FB-7648601BBEE5}"/>
              </a:ext>
            </a:extLst>
          </p:cNvPr>
          <p:cNvSpPr txBox="1"/>
          <p:nvPr/>
        </p:nvSpPr>
        <p:spPr>
          <a:xfrm>
            <a:off x="3653246" y="4662477"/>
            <a:ext cx="231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Security Maturity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347F78-6E1A-FA49-AA42-0CE7DEC674A0}"/>
              </a:ext>
            </a:extLst>
          </p:cNvPr>
          <p:cNvCxnSpPr>
            <a:cxnSpLocks/>
          </p:cNvCxnSpPr>
          <p:nvPr/>
        </p:nvCxnSpPr>
        <p:spPr>
          <a:xfrm flipV="1">
            <a:off x="638316" y="2483305"/>
            <a:ext cx="0" cy="85156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0ADC02-982E-6F4E-AC16-47BA44011529}"/>
              </a:ext>
            </a:extLst>
          </p:cNvPr>
          <p:cNvSpPr txBox="1"/>
          <p:nvPr/>
        </p:nvSpPr>
        <p:spPr>
          <a:xfrm rot="16200000">
            <a:off x="-697732" y="1982212"/>
            <a:ext cx="231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Criticality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27117-FA1D-5942-B6C7-DA425A2F7D9B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DEF2C-D5A4-030E-ECA5-024405C7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1AA00D-316C-F391-7F79-A4D4FF87BB96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3065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2. Define the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51993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Natural interest in security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Can decide when to engage CISO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Becomes a certified security professional</a:t>
            </a:r>
          </a:p>
          <a:p>
            <a:endParaRPr lang="en-US" sz="1600" dirty="0">
              <a:solidFill>
                <a:srgbClr val="54646C"/>
              </a:solidFill>
              <a:latin typeface="Univers 57 Condensed" panose="00000400000000000000" pitchFamily="2" charset="0"/>
              <a:cs typeface="+mn-cs"/>
            </a:endParaRPr>
          </a:p>
          <a:p>
            <a:r>
              <a:rPr lang="en-US" sz="1600" dirty="0">
                <a:solidFill>
                  <a:srgbClr val="0070C0"/>
                </a:solidFill>
                <a:latin typeface="Univers 57 Condensed" panose="00000400000000000000" pitchFamily="2" charset="0"/>
                <a:cs typeface="+mn-cs"/>
              </a:rPr>
              <a:t>Responsibilities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Act as the "voice" of security for the given product or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Assist in the triage of security bugs for their team or area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Actively participate in the security knowledge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Collaborate with other security champions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Attend (monthly) meetings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Ensure that security is not a blocker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Help with QA and Testing (e.g. security unit tests)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76DC8-05CD-AD4B-9FBA-992EE5E74D42}"/>
              </a:ext>
            </a:extLst>
          </p:cNvPr>
          <p:cNvSpPr/>
          <p:nvPr/>
        </p:nvSpPr>
        <p:spPr>
          <a:xfrm>
            <a:off x="6079153" y="448091"/>
            <a:ext cx="2849694" cy="2246769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400" b="1" u="sng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Low-Moderate security impact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Empowered/Mandated to make decisions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Document decisions 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Consults other security champions</a:t>
            </a:r>
          </a:p>
          <a:p>
            <a:endParaRPr lang="en-US" sz="1400" dirty="0">
              <a:solidFill>
                <a:schemeClr val="bg1"/>
              </a:solidFill>
              <a:latin typeface="Univers 57 Condensed" panose="00000400000000000000" pitchFamily="2" charset="0"/>
              <a:cs typeface="+mn-cs"/>
            </a:endParaRPr>
          </a:p>
          <a:p>
            <a:r>
              <a:rPr lang="en-US" sz="1400" b="1" u="sng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High-Critical security impact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Work with CISO on mitigation strategies or risk acceptance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736EA-84C0-4F02-91F3-1CCE68776087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572CB-BF31-15DB-6399-0325CF08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455E6-5DB8-E6D0-3795-7698476245CD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94931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3. Nominate Champions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199" y="1958313"/>
            <a:ext cx="68577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Most teams already have a member that is above interested in Security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Nominate them via capability 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SMEs (e.g. AWS or Azure or GCP customer engagement) can identify topic experts</a:t>
            </a:r>
          </a:p>
          <a:p>
            <a:endParaRPr lang="en-US" sz="1600" dirty="0">
              <a:solidFill>
                <a:srgbClr val="54646C"/>
              </a:solidFill>
              <a:latin typeface="Univers 57 Condensed" panose="00000400000000000000" pitchFamily="2" charset="0"/>
              <a:cs typeface="+mn-cs"/>
            </a:endParaRPr>
          </a:p>
          <a:p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	</a:t>
            </a:r>
          </a:p>
          <a:p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	A nominated security champion receives goodies to celebrate 	his/her new status in the organisation. e.g. “I’m a security 	champion” sticker and mug.</a:t>
            </a:r>
            <a:b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38379-E802-544C-B45E-E84ED9E36CE1}"/>
              </a:ext>
            </a:extLst>
          </p:cNvPr>
          <p:cNvSpPr/>
          <p:nvPr/>
        </p:nvSpPr>
        <p:spPr>
          <a:xfrm>
            <a:off x="3312390" y="1194780"/>
            <a:ext cx="2806915" cy="338554"/>
          </a:xfrm>
          <a:prstGeom prst="rect">
            <a:avLst/>
          </a:prstGeom>
          <a:solidFill>
            <a:srgbClr val="002060">
              <a:alpha val="90000"/>
            </a:srgb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Not appointing, but nominating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E9D525-F4DA-5BF3-CD20-49C05F9F3CA9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2A784-5587-D2D9-BFAA-BE61F094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C0DE5-0EEA-0FC2-1F02-DAF0FCC6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8" y="2962509"/>
            <a:ext cx="1079882" cy="1045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EC21A-DBA1-8283-A1A3-2B63073BC188}"/>
              </a:ext>
            </a:extLst>
          </p:cNvPr>
          <p:cNvSpPr txBox="1"/>
          <p:nvPr/>
        </p:nvSpPr>
        <p:spPr>
          <a:xfrm>
            <a:off x="6906323" y="0"/>
            <a:ext cx="23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https://owasp.org/www-project-security-champions-guidebook/</a:t>
            </a:r>
            <a:endParaRPr lang="en-GB" sz="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Licensed under </a:t>
            </a:r>
            <a:r>
              <a:rPr lang="en-GB" sz="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CC BY-SA 4.0</a:t>
            </a: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1883150032"/>
      </p:ext>
    </p:extLst>
  </p:cSld>
  <p:clrMapOvr>
    <a:masterClrMapping/>
  </p:clrMapOvr>
</p:sld>
</file>

<file path=ppt/theme/theme1.xml><?xml version="1.0" encoding="utf-8"?>
<a:theme xmlns:a="http://schemas.openxmlformats.org/drawingml/2006/main" name="Bankbreed Print A4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BN AMRO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rn 16x9 EN.potx" id="{89A9A1F8-2E62-47D1-BBE1-6AE8FE38F4A4}" vid="{D0560002-62DD-4AB4-95CD-0D8E25DBFE31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Bankbreed Print A4</Template>
  <TotalTime>1384</TotalTime>
  <Words>905</Words>
  <Application>Microsoft Macintosh PowerPoint</Application>
  <PresentationFormat>On-screen Show (16:9)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Univers 57 Condensed</vt:lpstr>
      <vt:lpstr>Arial</vt:lpstr>
      <vt:lpstr>Calibri</vt:lpstr>
      <vt:lpstr>Wingdings 3</vt:lpstr>
      <vt:lpstr>Courier New</vt:lpstr>
      <vt:lpstr>Univers 47 CondensedLight</vt:lpstr>
      <vt:lpstr>Bankbreed Print A4</vt:lpstr>
      <vt:lpstr>ABN AMRO</vt:lpstr>
      <vt:lpstr>Security Champions</vt:lpstr>
      <vt:lpstr>PowerPoint Presentation</vt:lpstr>
      <vt:lpstr>Benefits to your organization</vt:lpstr>
      <vt:lpstr>Benefits to the champion</vt:lpstr>
      <vt:lpstr>PowerPoint Presentation</vt:lpstr>
      <vt:lpstr>Building a security champions community</vt:lpstr>
      <vt:lpstr>1. Identify teams</vt:lpstr>
      <vt:lpstr>2. Define the role</vt:lpstr>
      <vt:lpstr>3. Nominate Champions</vt:lpstr>
      <vt:lpstr>4. Set up communication channels</vt:lpstr>
      <vt:lpstr>5. Build solid knowledge base</vt:lpstr>
      <vt:lpstr>6. Maintain interest </vt:lpstr>
      <vt:lpstr>PowerPoint Presentation</vt:lpstr>
    </vt:vector>
  </TitlesOfParts>
  <Company>ABN AMRO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Template voor PowerPoint</dc:subject>
  <dc:creator>NI2251</dc:creator>
  <cp:keywords>Bankbreed</cp:keywords>
  <dc:description>versie 1.0</dc:description>
  <cp:lastModifiedBy>IAR SANTOE</cp:lastModifiedBy>
  <cp:revision>303</cp:revision>
  <dcterms:created xsi:type="dcterms:W3CDTF">2015-11-06T15:36:59Z</dcterms:created>
  <dcterms:modified xsi:type="dcterms:W3CDTF">2023-07-27T05:47:04Z</dcterms:modified>
  <cp:category>Huisstijl</cp:category>
</cp:coreProperties>
</file>