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2" r:id="rId5"/>
    <p:sldId id="263" r:id="rId6"/>
    <p:sldId id="264" r:id="rId7"/>
    <p:sldId id="258" r:id="rId8"/>
    <p:sldId id="268" r:id="rId9"/>
    <p:sldId id="269" r:id="rId10"/>
    <p:sldId id="267" r:id="rId11"/>
    <p:sldId id="285" r:id="rId12"/>
    <p:sldId id="265" r:id="rId13"/>
    <p:sldId id="270" r:id="rId14"/>
    <p:sldId id="271" r:id="rId15"/>
    <p:sldId id="266" r:id="rId16"/>
    <p:sldId id="261" r:id="rId17"/>
    <p:sldId id="279" r:id="rId18"/>
    <p:sldId id="280" r:id="rId19"/>
    <p:sldId id="281" r:id="rId20"/>
    <p:sldId id="282" r:id="rId21"/>
    <p:sldId id="283" r:id="rId22"/>
    <p:sldId id="276" r:id="rId23"/>
    <p:sldId id="278" r:id="rId24"/>
    <p:sldId id="287" r:id="rId25"/>
    <p:sldId id="286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25A"/>
    <a:srgbClr val="EBDDE7"/>
    <a:srgbClr val="234600"/>
    <a:srgbClr val="336600"/>
    <a:srgbClr val="EE006C"/>
    <a:srgbClr val="FFE4B3"/>
    <a:srgbClr val="FFAD19"/>
    <a:srgbClr val="CC8300"/>
    <a:srgbClr val="663300"/>
    <a:srgbClr val="FFB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5" d="100"/>
          <a:sy n="55" d="100"/>
        </p:scale>
        <p:origin x="55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9258D-1231-482C-880C-3990ABF285CD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44CDF-0598-4F10-A0BC-44D0EEBCABAD}">
      <dgm:prSet phldrT="[Text]"/>
      <dgm:spPr/>
      <dgm:t>
        <a:bodyPr/>
        <a:lstStyle/>
        <a:p>
          <a:r>
            <a:rPr lang="tr-TR" dirty="0"/>
            <a:t>Categorized </a:t>
          </a:r>
          <a:r>
            <a:rPr lang="en-US" dirty="0"/>
            <a:t>Findings</a:t>
          </a:r>
        </a:p>
      </dgm:t>
    </dgm:pt>
    <dgm:pt modelId="{B8E98629-3003-4C44-8692-81D3D2BA1DBC}" type="parTrans" cxnId="{758E07E8-7099-4EAF-AC4F-1CC6922D6FC9}">
      <dgm:prSet/>
      <dgm:spPr/>
      <dgm:t>
        <a:bodyPr/>
        <a:lstStyle/>
        <a:p>
          <a:endParaRPr lang="en-US"/>
        </a:p>
      </dgm:t>
    </dgm:pt>
    <dgm:pt modelId="{98FBD4D5-7FAA-4DC7-B002-8965E966485C}" type="sibTrans" cxnId="{758E07E8-7099-4EAF-AC4F-1CC6922D6FC9}">
      <dgm:prSet/>
      <dgm:spPr/>
      <dgm:t>
        <a:bodyPr/>
        <a:lstStyle/>
        <a:p>
          <a:endParaRPr lang="en-US"/>
        </a:p>
      </dgm:t>
    </dgm:pt>
    <dgm:pt modelId="{46BE7E1C-E765-445C-A0A5-A91A3F5C9C7F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Qualitative Metric</a:t>
          </a:r>
        </a:p>
      </dgm:t>
    </dgm:pt>
    <dgm:pt modelId="{424F16B4-313E-4DA8-9CC8-F1F0C4268AB4}" type="parTrans" cxnId="{64CEF6FA-A559-43D1-8EBE-AB25BCDD4543}">
      <dgm:prSet/>
      <dgm:spPr/>
      <dgm:t>
        <a:bodyPr/>
        <a:lstStyle/>
        <a:p>
          <a:endParaRPr lang="en-US"/>
        </a:p>
      </dgm:t>
    </dgm:pt>
    <dgm:pt modelId="{1BC80F9D-8AB5-4A4F-81AF-277D534360B9}" type="sibTrans" cxnId="{64CEF6FA-A559-43D1-8EBE-AB25BCDD4543}">
      <dgm:prSet/>
      <dgm:spPr/>
      <dgm:t>
        <a:bodyPr/>
        <a:lstStyle/>
        <a:p>
          <a:endParaRPr lang="en-US"/>
        </a:p>
      </dgm:t>
    </dgm:pt>
    <dgm:pt modelId="{4C219A7C-6556-4B75-9576-556E122F386A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Directive</a:t>
          </a:r>
        </a:p>
      </dgm:t>
    </dgm:pt>
    <dgm:pt modelId="{DBEDFED2-6D69-44D4-A3F2-AB0DED6C1222}" type="parTrans" cxnId="{DB382C47-01FE-4749-81B5-32468F71CE15}">
      <dgm:prSet/>
      <dgm:spPr/>
      <dgm:t>
        <a:bodyPr/>
        <a:lstStyle/>
        <a:p>
          <a:endParaRPr lang="en-US"/>
        </a:p>
      </dgm:t>
    </dgm:pt>
    <dgm:pt modelId="{3EA6FA65-E862-4CD9-AD05-76B3BF51AE35}" type="sibTrans" cxnId="{DB382C47-01FE-4749-81B5-32468F71CE15}">
      <dgm:prSet/>
      <dgm:spPr/>
      <dgm:t>
        <a:bodyPr/>
        <a:lstStyle/>
        <a:p>
          <a:endParaRPr lang="en-US"/>
        </a:p>
      </dgm:t>
    </dgm:pt>
    <dgm:pt modelId="{B6CF13E6-5BE1-481C-892E-6505C5C80372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Feature</a:t>
          </a:r>
        </a:p>
      </dgm:t>
    </dgm:pt>
    <dgm:pt modelId="{DFD5C873-C61C-412C-8681-0C34A5DA4F14}" type="parTrans" cxnId="{B8D52BF6-8984-4916-A3C1-E3C9591EE892}">
      <dgm:prSet/>
      <dgm:spPr/>
      <dgm:t>
        <a:bodyPr/>
        <a:lstStyle/>
        <a:p>
          <a:endParaRPr lang="en-US"/>
        </a:p>
      </dgm:t>
    </dgm:pt>
    <dgm:pt modelId="{E4D1FFAA-CC0F-437E-A4BD-00780BAD3A63}" type="sibTrans" cxnId="{B8D52BF6-8984-4916-A3C1-E3C9591EE892}">
      <dgm:prSet/>
      <dgm:spPr/>
      <dgm:t>
        <a:bodyPr/>
        <a:lstStyle/>
        <a:p>
          <a:endParaRPr lang="en-US"/>
        </a:p>
      </dgm:t>
    </dgm:pt>
    <dgm:pt modelId="{1C1BA0D4-2256-40C7-978B-97F3440F4E2E}" type="pres">
      <dgm:prSet presAssocID="{4859258D-1231-482C-880C-3990ABF285C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2D2D5F3-9F12-4AA0-8567-131C44ACD8C0}" type="pres">
      <dgm:prSet presAssocID="{D5A44CDF-0598-4F10-A0BC-44D0EEBCABAD}" presName="singleCycle" presStyleCnt="0"/>
      <dgm:spPr/>
    </dgm:pt>
    <dgm:pt modelId="{33313C54-A3AE-4C25-A4D8-1C83E62BA242}" type="pres">
      <dgm:prSet presAssocID="{D5A44CDF-0598-4F10-A0BC-44D0EEBCABAD}" presName="singleCenter" presStyleLbl="node1" presStyleIdx="0" presStyleCnt="4">
        <dgm:presLayoutVars>
          <dgm:chMax val="7"/>
          <dgm:chPref val="7"/>
        </dgm:presLayoutVars>
      </dgm:prSet>
      <dgm:spPr/>
    </dgm:pt>
    <dgm:pt modelId="{AD1F68D0-B884-46F4-B579-72D007C3A0B4}" type="pres">
      <dgm:prSet presAssocID="{424F16B4-313E-4DA8-9CC8-F1F0C4268AB4}" presName="Name56" presStyleLbl="parChTrans1D2" presStyleIdx="0" presStyleCnt="3"/>
      <dgm:spPr/>
    </dgm:pt>
    <dgm:pt modelId="{143731B3-C9C6-407A-AD16-6BACF69759EB}" type="pres">
      <dgm:prSet presAssocID="{46BE7E1C-E765-445C-A0A5-A91A3F5C9C7F}" presName="text0" presStyleLbl="node1" presStyleIdx="1" presStyleCnt="4" custScaleX="162130" custScaleY="167983">
        <dgm:presLayoutVars>
          <dgm:bulletEnabled val="1"/>
        </dgm:presLayoutVars>
      </dgm:prSet>
      <dgm:spPr/>
    </dgm:pt>
    <dgm:pt modelId="{C764DB28-C31F-4A9D-A781-1493F1D4E2C5}" type="pres">
      <dgm:prSet presAssocID="{DBEDFED2-6D69-44D4-A3F2-AB0DED6C1222}" presName="Name56" presStyleLbl="parChTrans1D2" presStyleIdx="1" presStyleCnt="3"/>
      <dgm:spPr/>
    </dgm:pt>
    <dgm:pt modelId="{B39103B1-C0BE-438C-892D-E213FBE25650}" type="pres">
      <dgm:prSet presAssocID="{4C219A7C-6556-4B75-9576-556E122F386A}" presName="text0" presStyleLbl="node1" presStyleIdx="2" presStyleCnt="4" custScaleX="162130" custScaleY="167983">
        <dgm:presLayoutVars>
          <dgm:bulletEnabled val="1"/>
        </dgm:presLayoutVars>
      </dgm:prSet>
      <dgm:spPr/>
    </dgm:pt>
    <dgm:pt modelId="{1CFB6551-C2C8-4813-9F93-AD65A4682877}" type="pres">
      <dgm:prSet presAssocID="{DFD5C873-C61C-412C-8681-0C34A5DA4F14}" presName="Name56" presStyleLbl="parChTrans1D2" presStyleIdx="2" presStyleCnt="3"/>
      <dgm:spPr/>
    </dgm:pt>
    <dgm:pt modelId="{0A29355B-2EAB-476B-98D9-8D571EA8DBE8}" type="pres">
      <dgm:prSet presAssocID="{B6CF13E6-5BE1-481C-892E-6505C5C80372}" presName="text0" presStyleLbl="node1" presStyleIdx="3" presStyleCnt="4" custScaleX="162130" custScaleY="167983">
        <dgm:presLayoutVars>
          <dgm:bulletEnabled val="1"/>
        </dgm:presLayoutVars>
      </dgm:prSet>
      <dgm:spPr/>
    </dgm:pt>
  </dgm:ptLst>
  <dgm:cxnLst>
    <dgm:cxn modelId="{FD9A4C13-D416-492D-9D82-3FF1944AACC6}" type="presOf" srcId="{B6CF13E6-5BE1-481C-892E-6505C5C80372}" destId="{0A29355B-2EAB-476B-98D9-8D571EA8DBE8}" srcOrd="0" destOrd="0" presId="urn:microsoft.com/office/officeart/2008/layout/RadialCluster"/>
    <dgm:cxn modelId="{43274E1B-FD6F-40F8-B455-5532CABCAD12}" type="presOf" srcId="{4C219A7C-6556-4B75-9576-556E122F386A}" destId="{B39103B1-C0BE-438C-892D-E213FBE25650}" srcOrd="0" destOrd="0" presId="urn:microsoft.com/office/officeart/2008/layout/RadialCluster"/>
    <dgm:cxn modelId="{82D41131-E6BF-4AA5-8C37-4959DB664941}" type="presOf" srcId="{D5A44CDF-0598-4F10-A0BC-44D0EEBCABAD}" destId="{33313C54-A3AE-4C25-A4D8-1C83E62BA242}" srcOrd="0" destOrd="0" presId="urn:microsoft.com/office/officeart/2008/layout/RadialCluster"/>
    <dgm:cxn modelId="{03FE105F-DDFD-4173-BFC0-6227570895E3}" type="presOf" srcId="{46BE7E1C-E765-445C-A0A5-A91A3F5C9C7F}" destId="{143731B3-C9C6-407A-AD16-6BACF69759EB}" srcOrd="0" destOrd="0" presId="urn:microsoft.com/office/officeart/2008/layout/RadialCluster"/>
    <dgm:cxn modelId="{DB382C47-01FE-4749-81B5-32468F71CE15}" srcId="{D5A44CDF-0598-4F10-A0BC-44D0EEBCABAD}" destId="{4C219A7C-6556-4B75-9576-556E122F386A}" srcOrd="1" destOrd="0" parTransId="{DBEDFED2-6D69-44D4-A3F2-AB0DED6C1222}" sibTransId="{3EA6FA65-E862-4CD9-AD05-76B3BF51AE35}"/>
    <dgm:cxn modelId="{21600869-D380-4C57-B973-BBD5A25BABD6}" type="presOf" srcId="{4859258D-1231-482C-880C-3990ABF285CD}" destId="{1C1BA0D4-2256-40C7-978B-97F3440F4E2E}" srcOrd="0" destOrd="0" presId="urn:microsoft.com/office/officeart/2008/layout/RadialCluster"/>
    <dgm:cxn modelId="{0569B376-5600-4C1E-BB9F-45E071FF3043}" type="presOf" srcId="{424F16B4-313E-4DA8-9CC8-F1F0C4268AB4}" destId="{AD1F68D0-B884-46F4-B579-72D007C3A0B4}" srcOrd="0" destOrd="0" presId="urn:microsoft.com/office/officeart/2008/layout/RadialCluster"/>
    <dgm:cxn modelId="{7241605A-793F-4413-9A06-6613C72ACE1A}" type="presOf" srcId="{DFD5C873-C61C-412C-8681-0C34A5DA4F14}" destId="{1CFB6551-C2C8-4813-9F93-AD65A4682877}" srcOrd="0" destOrd="0" presId="urn:microsoft.com/office/officeart/2008/layout/RadialCluster"/>
    <dgm:cxn modelId="{2BAA509E-9711-4EA8-9767-DA71DD84D1C7}" type="presOf" srcId="{DBEDFED2-6D69-44D4-A3F2-AB0DED6C1222}" destId="{C764DB28-C31F-4A9D-A781-1493F1D4E2C5}" srcOrd="0" destOrd="0" presId="urn:microsoft.com/office/officeart/2008/layout/RadialCluster"/>
    <dgm:cxn modelId="{758E07E8-7099-4EAF-AC4F-1CC6922D6FC9}" srcId="{4859258D-1231-482C-880C-3990ABF285CD}" destId="{D5A44CDF-0598-4F10-A0BC-44D0EEBCABAD}" srcOrd="0" destOrd="0" parTransId="{B8E98629-3003-4C44-8692-81D3D2BA1DBC}" sibTransId="{98FBD4D5-7FAA-4DC7-B002-8965E966485C}"/>
    <dgm:cxn modelId="{B8D52BF6-8984-4916-A3C1-E3C9591EE892}" srcId="{D5A44CDF-0598-4F10-A0BC-44D0EEBCABAD}" destId="{B6CF13E6-5BE1-481C-892E-6505C5C80372}" srcOrd="2" destOrd="0" parTransId="{DFD5C873-C61C-412C-8681-0C34A5DA4F14}" sibTransId="{E4D1FFAA-CC0F-437E-A4BD-00780BAD3A63}"/>
    <dgm:cxn modelId="{64CEF6FA-A559-43D1-8EBE-AB25BCDD4543}" srcId="{D5A44CDF-0598-4F10-A0BC-44D0EEBCABAD}" destId="{46BE7E1C-E765-445C-A0A5-A91A3F5C9C7F}" srcOrd="0" destOrd="0" parTransId="{424F16B4-313E-4DA8-9CC8-F1F0C4268AB4}" sibTransId="{1BC80F9D-8AB5-4A4F-81AF-277D534360B9}"/>
    <dgm:cxn modelId="{7C52DC00-04C3-4FDD-8A7A-A81A98FE3267}" type="presParOf" srcId="{1C1BA0D4-2256-40C7-978B-97F3440F4E2E}" destId="{72D2D5F3-9F12-4AA0-8567-131C44ACD8C0}" srcOrd="0" destOrd="0" presId="urn:microsoft.com/office/officeart/2008/layout/RadialCluster"/>
    <dgm:cxn modelId="{0A6C7FD2-F82F-44D7-AEE6-5302461E5E99}" type="presParOf" srcId="{72D2D5F3-9F12-4AA0-8567-131C44ACD8C0}" destId="{33313C54-A3AE-4C25-A4D8-1C83E62BA242}" srcOrd="0" destOrd="0" presId="urn:microsoft.com/office/officeart/2008/layout/RadialCluster"/>
    <dgm:cxn modelId="{CDF71A92-9C13-4FF6-B799-25204785CF08}" type="presParOf" srcId="{72D2D5F3-9F12-4AA0-8567-131C44ACD8C0}" destId="{AD1F68D0-B884-46F4-B579-72D007C3A0B4}" srcOrd="1" destOrd="0" presId="urn:microsoft.com/office/officeart/2008/layout/RadialCluster"/>
    <dgm:cxn modelId="{5C373A6E-4D82-4248-A193-CF1F44DAAACC}" type="presParOf" srcId="{72D2D5F3-9F12-4AA0-8567-131C44ACD8C0}" destId="{143731B3-C9C6-407A-AD16-6BACF69759EB}" srcOrd="2" destOrd="0" presId="urn:microsoft.com/office/officeart/2008/layout/RadialCluster"/>
    <dgm:cxn modelId="{940322E0-610B-4E6B-967E-6110607C0896}" type="presParOf" srcId="{72D2D5F3-9F12-4AA0-8567-131C44ACD8C0}" destId="{C764DB28-C31F-4A9D-A781-1493F1D4E2C5}" srcOrd="3" destOrd="0" presId="urn:microsoft.com/office/officeart/2008/layout/RadialCluster"/>
    <dgm:cxn modelId="{A5FB88D1-1810-4643-AA61-9C424A3B2EB6}" type="presParOf" srcId="{72D2D5F3-9F12-4AA0-8567-131C44ACD8C0}" destId="{B39103B1-C0BE-438C-892D-E213FBE25650}" srcOrd="4" destOrd="0" presId="urn:microsoft.com/office/officeart/2008/layout/RadialCluster"/>
    <dgm:cxn modelId="{D9EBED20-1D8C-4350-A58A-EF9B36DFCF28}" type="presParOf" srcId="{72D2D5F3-9F12-4AA0-8567-131C44ACD8C0}" destId="{1CFB6551-C2C8-4813-9F93-AD65A4682877}" srcOrd="5" destOrd="0" presId="urn:microsoft.com/office/officeart/2008/layout/RadialCluster"/>
    <dgm:cxn modelId="{387C26A9-BE69-44C8-BB4D-6CCE78DACEC6}" type="presParOf" srcId="{72D2D5F3-9F12-4AA0-8567-131C44ACD8C0}" destId="{0A29355B-2EAB-476B-98D9-8D571EA8DBE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21FDD-59F0-4C90-8318-C2E383CBD6A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765B53F-EC5C-4825-AE4A-6A23B52DCE90}">
      <dgm:prSet phldrT="[Text]" custT="1"/>
      <dgm:spPr/>
      <dgm:t>
        <a:bodyPr/>
        <a:lstStyle/>
        <a:p>
          <a:r>
            <a:rPr lang="en-GB" sz="2800" dirty="0">
              <a:latin typeface="Arial" panose="020B0604020202020204" pitchFamily="34" charset="0"/>
              <a:cs typeface="Arial" panose="020B0604020202020204" pitchFamily="34" charset="0"/>
            </a:rPr>
            <a:t>1-</a:t>
          </a:r>
          <a:r>
            <a:rPr lang="en-GB" sz="1600" dirty="0">
              <a:latin typeface="Arial" panose="020B0604020202020204" pitchFamily="34" charset="0"/>
              <a:cs typeface="Arial" panose="020B0604020202020204" pitchFamily="34" charset="0"/>
            </a:rPr>
            <a:t>Decide which parts of OWASP requirements apply to their specific situation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81BE63-A12D-47FF-B903-0DE9AF548C1C}" type="parTrans" cxnId="{5E5C085C-3B5A-4418-8A1A-CA4F993CE406}">
      <dgm:prSet/>
      <dgm:spPr/>
      <dgm:t>
        <a:bodyPr/>
        <a:lstStyle/>
        <a:p>
          <a:endParaRPr lang="en-US"/>
        </a:p>
      </dgm:t>
    </dgm:pt>
    <dgm:pt modelId="{70FB2FE8-5A52-4E4F-BC4B-49DFF1603176}" type="sibTrans" cxnId="{5E5C085C-3B5A-4418-8A1A-CA4F993CE406}">
      <dgm:prSet/>
      <dgm:spPr/>
      <dgm:t>
        <a:bodyPr/>
        <a:lstStyle/>
        <a:p>
          <a:endParaRPr lang="en-US"/>
        </a:p>
      </dgm:t>
    </dgm:pt>
    <dgm:pt modelId="{D59E90F8-ED8F-4E47-A9CF-067DDCC000DE}">
      <dgm:prSet phldrT="[Text]" custT="1"/>
      <dgm:spPr/>
      <dgm:t>
        <a:bodyPr/>
        <a:lstStyle/>
        <a:p>
          <a:r>
            <a:rPr lang="en-GB" sz="2800" dirty="0">
              <a:latin typeface="Arial" panose="020B0604020202020204" pitchFamily="34" charset="0"/>
              <a:cs typeface="Arial" panose="020B0604020202020204" pitchFamily="34" charset="0"/>
            </a:rPr>
            <a:t>2-</a:t>
          </a:r>
          <a:r>
            <a:rPr lang="en-GB" sz="1600" dirty="0">
              <a:latin typeface="Arial" panose="020B0604020202020204" pitchFamily="34" charset="0"/>
              <a:cs typeface="Arial" panose="020B0604020202020204" pitchFamily="34" charset="0"/>
            </a:rPr>
            <a:t>Check how much their technologies overlap the suggested arrangement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5F4129-F458-4BDB-9BFD-77869CA2EF50}" type="parTrans" cxnId="{23F3862E-5C2E-4210-A921-A53368283D34}">
      <dgm:prSet/>
      <dgm:spPr/>
      <dgm:t>
        <a:bodyPr/>
        <a:lstStyle/>
        <a:p>
          <a:endParaRPr lang="en-US"/>
        </a:p>
      </dgm:t>
    </dgm:pt>
    <dgm:pt modelId="{BD83ED15-F235-4197-AD86-16DFB49AE8CD}" type="sibTrans" cxnId="{23F3862E-5C2E-4210-A921-A53368283D34}">
      <dgm:prSet/>
      <dgm:spPr/>
      <dgm:t>
        <a:bodyPr/>
        <a:lstStyle/>
        <a:p>
          <a:endParaRPr lang="en-US"/>
        </a:p>
      </dgm:t>
    </dgm:pt>
    <dgm:pt modelId="{17AF594C-50E5-4F42-B837-109B5632C85B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3-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Elicitate the list according the results of 1 and 2</a:t>
          </a:r>
        </a:p>
      </dgm:t>
    </dgm:pt>
    <dgm:pt modelId="{3869057E-66F0-45C5-820F-4695F66C3B5F}" type="parTrans" cxnId="{1A779C55-2A82-4769-A2FE-59B07C9351A7}">
      <dgm:prSet/>
      <dgm:spPr/>
      <dgm:t>
        <a:bodyPr/>
        <a:lstStyle/>
        <a:p>
          <a:endParaRPr lang="en-US"/>
        </a:p>
      </dgm:t>
    </dgm:pt>
    <dgm:pt modelId="{8B2F736B-D7D0-46C1-83EE-2700700DDC72}" type="sibTrans" cxnId="{1A779C55-2A82-4769-A2FE-59B07C9351A7}">
      <dgm:prSet/>
      <dgm:spPr/>
      <dgm:t>
        <a:bodyPr/>
        <a:lstStyle/>
        <a:p>
          <a:endParaRPr lang="en-US"/>
        </a:p>
      </dgm:t>
    </dgm:pt>
    <dgm:pt modelId="{A35AFB9B-871A-42D5-B1B9-C24EB54AC501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4-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Use the final list as a set of directives</a:t>
          </a:r>
          <a:r>
            <a:rPr lang="tr-TR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 check list</a:t>
          </a:r>
          <a:r>
            <a:rPr lang="tr-TR" sz="1600" dirty="0">
              <a:latin typeface="Arial" panose="020B0604020202020204" pitchFamily="34" charset="0"/>
              <a:cs typeface="Arial" panose="020B0604020202020204" pitchFamily="34" charset="0"/>
            </a:rPr>
            <a:t>, or as a set of metrics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EC6CC3-3DF2-4624-B164-C603A22B77F3}" type="parTrans" cxnId="{000F247D-C3F7-47C8-AF48-F336D3CFDE0E}">
      <dgm:prSet/>
      <dgm:spPr/>
      <dgm:t>
        <a:bodyPr/>
        <a:lstStyle/>
        <a:p>
          <a:endParaRPr lang="en-US"/>
        </a:p>
      </dgm:t>
    </dgm:pt>
    <dgm:pt modelId="{001685E3-7D56-477F-999B-E57FA394937F}" type="sibTrans" cxnId="{000F247D-C3F7-47C8-AF48-F336D3CFDE0E}">
      <dgm:prSet/>
      <dgm:spPr/>
      <dgm:t>
        <a:bodyPr/>
        <a:lstStyle/>
        <a:p>
          <a:endParaRPr lang="en-US"/>
        </a:p>
      </dgm:t>
    </dgm:pt>
    <dgm:pt modelId="{34C8556C-7E90-4330-AE18-19635398A52B}" type="pres">
      <dgm:prSet presAssocID="{84021FDD-59F0-4C90-8318-C2E383CBD6A0}" presName="Name0" presStyleCnt="0">
        <dgm:presLayoutVars>
          <dgm:dir/>
          <dgm:animLvl val="lvl"/>
          <dgm:resizeHandles val="exact"/>
        </dgm:presLayoutVars>
      </dgm:prSet>
      <dgm:spPr/>
    </dgm:pt>
    <dgm:pt modelId="{F8D24F31-621C-493A-8EDE-667BCE46515F}" type="pres">
      <dgm:prSet presAssocID="{84021FDD-59F0-4C90-8318-C2E383CBD6A0}" presName="dummy" presStyleCnt="0"/>
      <dgm:spPr/>
    </dgm:pt>
    <dgm:pt modelId="{D6CF3ABC-8097-47CA-A909-0841B949DB5F}" type="pres">
      <dgm:prSet presAssocID="{84021FDD-59F0-4C90-8318-C2E383CBD6A0}" presName="linH" presStyleCnt="0"/>
      <dgm:spPr/>
    </dgm:pt>
    <dgm:pt modelId="{AE3BBDDC-87B6-4D3B-9E44-D8A4777862A7}" type="pres">
      <dgm:prSet presAssocID="{84021FDD-59F0-4C90-8318-C2E383CBD6A0}" presName="padding1" presStyleCnt="0"/>
      <dgm:spPr/>
    </dgm:pt>
    <dgm:pt modelId="{A7B86C41-7698-4E83-8E89-B8B25F01EF6A}" type="pres">
      <dgm:prSet presAssocID="{C765B53F-EC5C-4825-AE4A-6A23B52DCE90}" presName="linV" presStyleCnt="0"/>
      <dgm:spPr/>
    </dgm:pt>
    <dgm:pt modelId="{F91A2377-5AEA-4912-AE04-5549F61EEFB4}" type="pres">
      <dgm:prSet presAssocID="{C765B53F-EC5C-4825-AE4A-6A23B52DCE90}" presName="spVertical1" presStyleCnt="0"/>
      <dgm:spPr/>
    </dgm:pt>
    <dgm:pt modelId="{2E4FEA99-32A3-44E7-ACE5-9BABE65AED13}" type="pres">
      <dgm:prSet presAssocID="{C765B53F-EC5C-4825-AE4A-6A23B52DCE90}" presName="parTx" presStyleLbl="revTx" presStyleIdx="0" presStyleCnt="4" custLinFactNeighborY="6857">
        <dgm:presLayoutVars>
          <dgm:chMax val="0"/>
          <dgm:chPref val="0"/>
          <dgm:bulletEnabled val="1"/>
        </dgm:presLayoutVars>
      </dgm:prSet>
      <dgm:spPr/>
    </dgm:pt>
    <dgm:pt modelId="{412AF819-9DE9-45F4-8F16-C546E0673FF2}" type="pres">
      <dgm:prSet presAssocID="{C765B53F-EC5C-4825-AE4A-6A23B52DCE90}" presName="spVertical2" presStyleCnt="0"/>
      <dgm:spPr/>
    </dgm:pt>
    <dgm:pt modelId="{7621FAF0-BA4B-485A-B74B-45227FD87E8E}" type="pres">
      <dgm:prSet presAssocID="{C765B53F-EC5C-4825-AE4A-6A23B52DCE90}" presName="spVertical3" presStyleCnt="0"/>
      <dgm:spPr/>
    </dgm:pt>
    <dgm:pt modelId="{E099712C-B82A-407E-9A85-FF6A8793E2F9}" type="pres">
      <dgm:prSet presAssocID="{70FB2FE8-5A52-4E4F-BC4B-49DFF1603176}" presName="space" presStyleCnt="0"/>
      <dgm:spPr/>
    </dgm:pt>
    <dgm:pt modelId="{E40957AB-BA95-48A4-B736-B89EC7EA7627}" type="pres">
      <dgm:prSet presAssocID="{D59E90F8-ED8F-4E47-A9CF-067DDCC000DE}" presName="linV" presStyleCnt="0"/>
      <dgm:spPr/>
    </dgm:pt>
    <dgm:pt modelId="{001071A7-6EA3-4B20-8625-92A58ED3613E}" type="pres">
      <dgm:prSet presAssocID="{D59E90F8-ED8F-4E47-A9CF-067DDCC000DE}" presName="spVertical1" presStyleCnt="0"/>
      <dgm:spPr/>
    </dgm:pt>
    <dgm:pt modelId="{589B59C0-CA75-426E-BBFE-D900C7AC4AA4}" type="pres">
      <dgm:prSet presAssocID="{D59E90F8-ED8F-4E47-A9CF-067DDCC000DE}" presName="parTx" presStyleLbl="revTx" presStyleIdx="1" presStyleCnt="4" custLinFactNeighborY="6857">
        <dgm:presLayoutVars>
          <dgm:chMax val="0"/>
          <dgm:chPref val="0"/>
          <dgm:bulletEnabled val="1"/>
        </dgm:presLayoutVars>
      </dgm:prSet>
      <dgm:spPr/>
    </dgm:pt>
    <dgm:pt modelId="{149FBB78-5178-45CA-9240-494B15249020}" type="pres">
      <dgm:prSet presAssocID="{D59E90F8-ED8F-4E47-A9CF-067DDCC000DE}" presName="spVertical2" presStyleCnt="0"/>
      <dgm:spPr/>
    </dgm:pt>
    <dgm:pt modelId="{3D86F36C-1D97-4AAE-81C4-081F7726BA39}" type="pres">
      <dgm:prSet presAssocID="{D59E90F8-ED8F-4E47-A9CF-067DDCC000DE}" presName="spVertical3" presStyleCnt="0"/>
      <dgm:spPr/>
    </dgm:pt>
    <dgm:pt modelId="{2B09C9DF-DF2C-4EBA-8FBE-4B0E00381D57}" type="pres">
      <dgm:prSet presAssocID="{BD83ED15-F235-4197-AD86-16DFB49AE8CD}" presName="space" presStyleCnt="0"/>
      <dgm:spPr/>
    </dgm:pt>
    <dgm:pt modelId="{AD598D0B-C7B6-4111-B90F-6391A2E90BB8}" type="pres">
      <dgm:prSet presAssocID="{17AF594C-50E5-4F42-B837-109B5632C85B}" presName="linV" presStyleCnt="0"/>
      <dgm:spPr/>
    </dgm:pt>
    <dgm:pt modelId="{91D41D79-6CB9-4F6B-BD5D-889369665156}" type="pres">
      <dgm:prSet presAssocID="{17AF594C-50E5-4F42-B837-109B5632C85B}" presName="spVertical1" presStyleCnt="0"/>
      <dgm:spPr/>
    </dgm:pt>
    <dgm:pt modelId="{660755E7-7F7D-417B-81D0-694DD6C97D6F}" type="pres">
      <dgm:prSet presAssocID="{17AF594C-50E5-4F42-B837-109B5632C85B}" presName="parTx" presStyleLbl="revTx" presStyleIdx="2" presStyleCnt="4" custLinFactNeighborX="-5257" custLinFactNeighborY="-11352">
        <dgm:presLayoutVars>
          <dgm:chMax val="0"/>
          <dgm:chPref val="0"/>
          <dgm:bulletEnabled val="1"/>
        </dgm:presLayoutVars>
      </dgm:prSet>
      <dgm:spPr/>
    </dgm:pt>
    <dgm:pt modelId="{06CA502A-D47B-474B-BF40-3C669D991D59}" type="pres">
      <dgm:prSet presAssocID="{17AF594C-50E5-4F42-B837-109B5632C85B}" presName="spVertical2" presStyleCnt="0"/>
      <dgm:spPr/>
    </dgm:pt>
    <dgm:pt modelId="{2E9A5D36-1885-4342-A65F-0771F25BF7FA}" type="pres">
      <dgm:prSet presAssocID="{17AF594C-50E5-4F42-B837-109B5632C85B}" presName="spVertical3" presStyleCnt="0"/>
      <dgm:spPr/>
    </dgm:pt>
    <dgm:pt modelId="{E383B91F-D466-47F8-8640-E9EDC9E7F0E7}" type="pres">
      <dgm:prSet presAssocID="{8B2F736B-D7D0-46C1-83EE-2700700DDC72}" presName="space" presStyleCnt="0"/>
      <dgm:spPr/>
    </dgm:pt>
    <dgm:pt modelId="{586CE384-C0FB-48D0-8128-515D5456319B}" type="pres">
      <dgm:prSet presAssocID="{A35AFB9B-871A-42D5-B1B9-C24EB54AC501}" presName="linV" presStyleCnt="0"/>
      <dgm:spPr/>
    </dgm:pt>
    <dgm:pt modelId="{C9128C97-2B22-4DF6-AED9-246BECC4C886}" type="pres">
      <dgm:prSet presAssocID="{A35AFB9B-871A-42D5-B1B9-C24EB54AC501}" presName="spVertical1" presStyleCnt="0"/>
      <dgm:spPr/>
    </dgm:pt>
    <dgm:pt modelId="{888BC2A0-4954-4369-966D-444F742B50FE}" type="pres">
      <dgm:prSet presAssocID="{A35AFB9B-871A-42D5-B1B9-C24EB54AC501}" presName="parTx" presStyleLbl="revTx" presStyleIdx="3" presStyleCnt="4" custScaleX="158243" custLinFactNeighborY="-11352">
        <dgm:presLayoutVars>
          <dgm:chMax val="0"/>
          <dgm:chPref val="0"/>
          <dgm:bulletEnabled val="1"/>
        </dgm:presLayoutVars>
      </dgm:prSet>
      <dgm:spPr/>
    </dgm:pt>
    <dgm:pt modelId="{EE189BDB-A403-405E-8453-B09539F591F2}" type="pres">
      <dgm:prSet presAssocID="{A35AFB9B-871A-42D5-B1B9-C24EB54AC501}" presName="spVertical2" presStyleCnt="0"/>
      <dgm:spPr/>
    </dgm:pt>
    <dgm:pt modelId="{7B20F6EF-CAC7-42DF-9E8D-328F6303C078}" type="pres">
      <dgm:prSet presAssocID="{A35AFB9B-871A-42D5-B1B9-C24EB54AC501}" presName="spVertical3" presStyleCnt="0"/>
      <dgm:spPr/>
    </dgm:pt>
    <dgm:pt modelId="{3878356D-2D5C-4002-99E5-D097C9E764EF}" type="pres">
      <dgm:prSet presAssocID="{84021FDD-59F0-4C90-8318-C2E383CBD6A0}" presName="padding2" presStyleCnt="0"/>
      <dgm:spPr/>
    </dgm:pt>
    <dgm:pt modelId="{69645A67-108C-488B-BEC1-75B2E81C29D3}" type="pres">
      <dgm:prSet presAssocID="{84021FDD-59F0-4C90-8318-C2E383CBD6A0}" presName="negArrow" presStyleCnt="0"/>
      <dgm:spPr/>
    </dgm:pt>
    <dgm:pt modelId="{CFDCD0DC-AE88-49DF-9334-29DE288161DF}" type="pres">
      <dgm:prSet presAssocID="{84021FDD-59F0-4C90-8318-C2E383CBD6A0}" presName="backgroundArrow" presStyleLbl="node1" presStyleIdx="0" presStyleCnt="1" custLinFactNeighborY="-1861"/>
      <dgm:spPr/>
    </dgm:pt>
  </dgm:ptLst>
  <dgm:cxnLst>
    <dgm:cxn modelId="{23F3862E-5C2E-4210-A921-A53368283D34}" srcId="{84021FDD-59F0-4C90-8318-C2E383CBD6A0}" destId="{D59E90F8-ED8F-4E47-A9CF-067DDCC000DE}" srcOrd="1" destOrd="0" parTransId="{AE5F4129-F458-4BDB-9BFD-77869CA2EF50}" sibTransId="{BD83ED15-F235-4197-AD86-16DFB49AE8CD}"/>
    <dgm:cxn modelId="{C4E3C331-76FD-4523-B660-29FE4E390A3C}" type="presOf" srcId="{C765B53F-EC5C-4825-AE4A-6A23B52DCE90}" destId="{2E4FEA99-32A3-44E7-ACE5-9BABE65AED13}" srcOrd="0" destOrd="0" presId="urn:microsoft.com/office/officeart/2005/8/layout/hProcess3"/>
    <dgm:cxn modelId="{5E5C085C-3B5A-4418-8A1A-CA4F993CE406}" srcId="{84021FDD-59F0-4C90-8318-C2E383CBD6A0}" destId="{C765B53F-EC5C-4825-AE4A-6A23B52DCE90}" srcOrd="0" destOrd="0" parTransId="{5A81BE63-A12D-47FF-B903-0DE9AF548C1C}" sibTransId="{70FB2FE8-5A52-4E4F-BC4B-49DFF1603176}"/>
    <dgm:cxn modelId="{1A779C55-2A82-4769-A2FE-59B07C9351A7}" srcId="{84021FDD-59F0-4C90-8318-C2E383CBD6A0}" destId="{17AF594C-50E5-4F42-B837-109B5632C85B}" srcOrd="2" destOrd="0" parTransId="{3869057E-66F0-45C5-820F-4695F66C3B5F}" sibTransId="{8B2F736B-D7D0-46C1-83EE-2700700DDC72}"/>
    <dgm:cxn modelId="{FD2E5977-76BB-46FF-8118-2A723B72EF0F}" type="presOf" srcId="{84021FDD-59F0-4C90-8318-C2E383CBD6A0}" destId="{34C8556C-7E90-4330-AE18-19635398A52B}" srcOrd="0" destOrd="0" presId="urn:microsoft.com/office/officeart/2005/8/layout/hProcess3"/>
    <dgm:cxn modelId="{000F247D-C3F7-47C8-AF48-F336D3CFDE0E}" srcId="{84021FDD-59F0-4C90-8318-C2E383CBD6A0}" destId="{A35AFB9B-871A-42D5-B1B9-C24EB54AC501}" srcOrd="3" destOrd="0" parTransId="{BFEC6CC3-3DF2-4624-B164-C603A22B77F3}" sibTransId="{001685E3-7D56-477F-999B-E57FA394937F}"/>
    <dgm:cxn modelId="{DFCD73A5-3E88-4D29-B332-1C3E531564F1}" type="presOf" srcId="{A35AFB9B-871A-42D5-B1B9-C24EB54AC501}" destId="{888BC2A0-4954-4369-966D-444F742B50FE}" srcOrd="0" destOrd="0" presId="urn:microsoft.com/office/officeart/2005/8/layout/hProcess3"/>
    <dgm:cxn modelId="{8693F6D7-D6B0-4EB2-97B2-444BC2CFFFCE}" type="presOf" srcId="{D59E90F8-ED8F-4E47-A9CF-067DDCC000DE}" destId="{589B59C0-CA75-426E-BBFE-D900C7AC4AA4}" srcOrd="0" destOrd="0" presId="urn:microsoft.com/office/officeart/2005/8/layout/hProcess3"/>
    <dgm:cxn modelId="{A9522BEC-3BB9-4793-98EB-1E969AD177A5}" type="presOf" srcId="{17AF594C-50E5-4F42-B837-109B5632C85B}" destId="{660755E7-7F7D-417B-81D0-694DD6C97D6F}" srcOrd="0" destOrd="0" presId="urn:microsoft.com/office/officeart/2005/8/layout/hProcess3"/>
    <dgm:cxn modelId="{C2039E64-ECB7-4BE5-8D2A-9134800A7948}" type="presParOf" srcId="{34C8556C-7E90-4330-AE18-19635398A52B}" destId="{F8D24F31-621C-493A-8EDE-667BCE46515F}" srcOrd="0" destOrd="0" presId="urn:microsoft.com/office/officeart/2005/8/layout/hProcess3"/>
    <dgm:cxn modelId="{5D6557D7-5024-4381-824F-8CD0040401F2}" type="presParOf" srcId="{34C8556C-7E90-4330-AE18-19635398A52B}" destId="{D6CF3ABC-8097-47CA-A909-0841B949DB5F}" srcOrd="1" destOrd="0" presId="urn:microsoft.com/office/officeart/2005/8/layout/hProcess3"/>
    <dgm:cxn modelId="{DDA14C72-05B2-4727-B006-B1AFC5F19B0B}" type="presParOf" srcId="{D6CF3ABC-8097-47CA-A909-0841B949DB5F}" destId="{AE3BBDDC-87B6-4D3B-9E44-D8A4777862A7}" srcOrd="0" destOrd="0" presId="urn:microsoft.com/office/officeart/2005/8/layout/hProcess3"/>
    <dgm:cxn modelId="{83E3D1FD-8AFD-4CF5-8687-1DCF3DA4EE32}" type="presParOf" srcId="{D6CF3ABC-8097-47CA-A909-0841B949DB5F}" destId="{A7B86C41-7698-4E83-8E89-B8B25F01EF6A}" srcOrd="1" destOrd="0" presId="urn:microsoft.com/office/officeart/2005/8/layout/hProcess3"/>
    <dgm:cxn modelId="{22461725-A968-42EB-8008-27A46541D274}" type="presParOf" srcId="{A7B86C41-7698-4E83-8E89-B8B25F01EF6A}" destId="{F91A2377-5AEA-4912-AE04-5549F61EEFB4}" srcOrd="0" destOrd="0" presId="urn:microsoft.com/office/officeart/2005/8/layout/hProcess3"/>
    <dgm:cxn modelId="{645AAF27-5F5C-41DA-805C-77CD94272881}" type="presParOf" srcId="{A7B86C41-7698-4E83-8E89-B8B25F01EF6A}" destId="{2E4FEA99-32A3-44E7-ACE5-9BABE65AED13}" srcOrd="1" destOrd="0" presId="urn:microsoft.com/office/officeart/2005/8/layout/hProcess3"/>
    <dgm:cxn modelId="{40282CBE-E15B-48E8-9D73-3D006FD3F38E}" type="presParOf" srcId="{A7B86C41-7698-4E83-8E89-B8B25F01EF6A}" destId="{412AF819-9DE9-45F4-8F16-C546E0673FF2}" srcOrd="2" destOrd="0" presId="urn:microsoft.com/office/officeart/2005/8/layout/hProcess3"/>
    <dgm:cxn modelId="{F5F8D177-FF42-4338-AD9C-EDE60FEC8A5E}" type="presParOf" srcId="{A7B86C41-7698-4E83-8E89-B8B25F01EF6A}" destId="{7621FAF0-BA4B-485A-B74B-45227FD87E8E}" srcOrd="3" destOrd="0" presId="urn:microsoft.com/office/officeart/2005/8/layout/hProcess3"/>
    <dgm:cxn modelId="{DCF23969-4567-43E9-AF99-19BF60AF08E3}" type="presParOf" srcId="{D6CF3ABC-8097-47CA-A909-0841B949DB5F}" destId="{E099712C-B82A-407E-9A85-FF6A8793E2F9}" srcOrd="2" destOrd="0" presId="urn:microsoft.com/office/officeart/2005/8/layout/hProcess3"/>
    <dgm:cxn modelId="{FF8A5927-EE24-4BDE-88BE-68D025B22FAC}" type="presParOf" srcId="{D6CF3ABC-8097-47CA-A909-0841B949DB5F}" destId="{E40957AB-BA95-48A4-B736-B89EC7EA7627}" srcOrd="3" destOrd="0" presId="urn:microsoft.com/office/officeart/2005/8/layout/hProcess3"/>
    <dgm:cxn modelId="{0F1814FE-A956-4776-97FE-191D2A40852E}" type="presParOf" srcId="{E40957AB-BA95-48A4-B736-B89EC7EA7627}" destId="{001071A7-6EA3-4B20-8625-92A58ED3613E}" srcOrd="0" destOrd="0" presId="urn:microsoft.com/office/officeart/2005/8/layout/hProcess3"/>
    <dgm:cxn modelId="{019028B6-8F2B-4C6E-BEA5-6BC363177110}" type="presParOf" srcId="{E40957AB-BA95-48A4-B736-B89EC7EA7627}" destId="{589B59C0-CA75-426E-BBFE-D900C7AC4AA4}" srcOrd="1" destOrd="0" presId="urn:microsoft.com/office/officeart/2005/8/layout/hProcess3"/>
    <dgm:cxn modelId="{FA1782A2-EDB5-484F-ABE4-3F761E53F6DC}" type="presParOf" srcId="{E40957AB-BA95-48A4-B736-B89EC7EA7627}" destId="{149FBB78-5178-45CA-9240-494B15249020}" srcOrd="2" destOrd="0" presId="urn:microsoft.com/office/officeart/2005/8/layout/hProcess3"/>
    <dgm:cxn modelId="{AE1BCB87-3AD6-42B3-9363-604E1C38CAA4}" type="presParOf" srcId="{E40957AB-BA95-48A4-B736-B89EC7EA7627}" destId="{3D86F36C-1D97-4AAE-81C4-081F7726BA39}" srcOrd="3" destOrd="0" presId="urn:microsoft.com/office/officeart/2005/8/layout/hProcess3"/>
    <dgm:cxn modelId="{DAB0D6B7-AB4D-438D-81D5-7EB5F5DD842A}" type="presParOf" srcId="{D6CF3ABC-8097-47CA-A909-0841B949DB5F}" destId="{2B09C9DF-DF2C-4EBA-8FBE-4B0E00381D57}" srcOrd="4" destOrd="0" presId="urn:microsoft.com/office/officeart/2005/8/layout/hProcess3"/>
    <dgm:cxn modelId="{0F4606A7-41CB-4332-9DA1-49CFE5A8C937}" type="presParOf" srcId="{D6CF3ABC-8097-47CA-A909-0841B949DB5F}" destId="{AD598D0B-C7B6-4111-B90F-6391A2E90BB8}" srcOrd="5" destOrd="0" presId="urn:microsoft.com/office/officeart/2005/8/layout/hProcess3"/>
    <dgm:cxn modelId="{0F1C00B0-E01B-4773-868F-2BEDCC800E78}" type="presParOf" srcId="{AD598D0B-C7B6-4111-B90F-6391A2E90BB8}" destId="{91D41D79-6CB9-4F6B-BD5D-889369665156}" srcOrd="0" destOrd="0" presId="urn:microsoft.com/office/officeart/2005/8/layout/hProcess3"/>
    <dgm:cxn modelId="{61FA4B2D-7E50-4FE4-8512-FAACAA737A2E}" type="presParOf" srcId="{AD598D0B-C7B6-4111-B90F-6391A2E90BB8}" destId="{660755E7-7F7D-417B-81D0-694DD6C97D6F}" srcOrd="1" destOrd="0" presId="urn:microsoft.com/office/officeart/2005/8/layout/hProcess3"/>
    <dgm:cxn modelId="{B16D9202-385B-441D-A417-9A388C7F274D}" type="presParOf" srcId="{AD598D0B-C7B6-4111-B90F-6391A2E90BB8}" destId="{06CA502A-D47B-474B-BF40-3C669D991D59}" srcOrd="2" destOrd="0" presId="urn:microsoft.com/office/officeart/2005/8/layout/hProcess3"/>
    <dgm:cxn modelId="{D1087C56-96D9-486A-B319-4DFEBBFC1856}" type="presParOf" srcId="{AD598D0B-C7B6-4111-B90F-6391A2E90BB8}" destId="{2E9A5D36-1885-4342-A65F-0771F25BF7FA}" srcOrd="3" destOrd="0" presId="urn:microsoft.com/office/officeart/2005/8/layout/hProcess3"/>
    <dgm:cxn modelId="{508EA3EB-57AB-4998-BC6C-C6E36E9E3741}" type="presParOf" srcId="{D6CF3ABC-8097-47CA-A909-0841B949DB5F}" destId="{E383B91F-D466-47F8-8640-E9EDC9E7F0E7}" srcOrd="6" destOrd="0" presId="urn:microsoft.com/office/officeart/2005/8/layout/hProcess3"/>
    <dgm:cxn modelId="{4D68AFF8-E145-473C-B6F2-483E2070B9FC}" type="presParOf" srcId="{D6CF3ABC-8097-47CA-A909-0841B949DB5F}" destId="{586CE384-C0FB-48D0-8128-515D5456319B}" srcOrd="7" destOrd="0" presId="urn:microsoft.com/office/officeart/2005/8/layout/hProcess3"/>
    <dgm:cxn modelId="{4F109F4F-0114-4572-8880-73973C403C24}" type="presParOf" srcId="{586CE384-C0FB-48D0-8128-515D5456319B}" destId="{C9128C97-2B22-4DF6-AED9-246BECC4C886}" srcOrd="0" destOrd="0" presId="urn:microsoft.com/office/officeart/2005/8/layout/hProcess3"/>
    <dgm:cxn modelId="{0B9715FF-D670-41E7-AD0B-2241738A2CE1}" type="presParOf" srcId="{586CE384-C0FB-48D0-8128-515D5456319B}" destId="{888BC2A0-4954-4369-966D-444F742B50FE}" srcOrd="1" destOrd="0" presId="urn:microsoft.com/office/officeart/2005/8/layout/hProcess3"/>
    <dgm:cxn modelId="{CB12D6D3-F8D1-45F4-B537-C092D1204BCC}" type="presParOf" srcId="{586CE384-C0FB-48D0-8128-515D5456319B}" destId="{EE189BDB-A403-405E-8453-B09539F591F2}" srcOrd="2" destOrd="0" presId="urn:microsoft.com/office/officeart/2005/8/layout/hProcess3"/>
    <dgm:cxn modelId="{620AAC8E-CE74-4D9B-A89B-F9CD4332E879}" type="presParOf" srcId="{586CE384-C0FB-48D0-8128-515D5456319B}" destId="{7B20F6EF-CAC7-42DF-9E8D-328F6303C078}" srcOrd="3" destOrd="0" presId="urn:microsoft.com/office/officeart/2005/8/layout/hProcess3"/>
    <dgm:cxn modelId="{BBAA778E-F093-457A-B0C8-FF9BDB00BEFE}" type="presParOf" srcId="{D6CF3ABC-8097-47CA-A909-0841B949DB5F}" destId="{3878356D-2D5C-4002-99E5-D097C9E764EF}" srcOrd="8" destOrd="0" presId="urn:microsoft.com/office/officeart/2005/8/layout/hProcess3"/>
    <dgm:cxn modelId="{04D78BB7-6A65-41F6-A54B-CBCE9A27CA22}" type="presParOf" srcId="{D6CF3ABC-8097-47CA-A909-0841B949DB5F}" destId="{69645A67-108C-488B-BEC1-75B2E81C29D3}" srcOrd="9" destOrd="0" presId="urn:microsoft.com/office/officeart/2005/8/layout/hProcess3"/>
    <dgm:cxn modelId="{131DDFBE-5908-4CB0-8A8C-29DFDF15DEF7}" type="presParOf" srcId="{D6CF3ABC-8097-47CA-A909-0841B949DB5F}" destId="{CFDCD0DC-AE88-49DF-9334-29DE288161DF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13C54-A3AE-4C25-A4D8-1C83E62BA242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Categorized </a:t>
          </a:r>
          <a:r>
            <a:rPr lang="en-US" sz="1600" kern="1200" dirty="0"/>
            <a:t>Findings</a:t>
          </a:r>
        </a:p>
      </dsp:txBody>
      <dsp:txXfrm>
        <a:off x="2497915" y="1950228"/>
        <a:ext cx="1100168" cy="1100168"/>
      </dsp:txXfrm>
    </dsp:sp>
    <dsp:sp modelId="{AD1F68D0-B884-46F4-B579-72D007C3A0B4}">
      <dsp:nvSpPr>
        <dsp:cNvPr id="0" name=""/>
        <dsp:cNvSpPr/>
      </dsp:nvSpPr>
      <dsp:spPr>
        <a:xfrm rot="16200000">
          <a:off x="2759223" y="1601935"/>
          <a:ext cx="5775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755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31B3-C9C6-407A-AD16-6BACF69759EB}">
      <dsp:nvSpPr>
        <dsp:cNvPr id="0" name=""/>
        <dsp:cNvSpPr/>
      </dsp:nvSpPr>
      <dsp:spPr>
        <a:xfrm>
          <a:off x="2385809" y="-59033"/>
          <a:ext cx="1324381" cy="1372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Qualitative Metric</a:t>
          </a:r>
        </a:p>
      </dsp:txBody>
      <dsp:txXfrm>
        <a:off x="2450460" y="5618"/>
        <a:ext cx="1195079" cy="1242890"/>
      </dsp:txXfrm>
    </dsp:sp>
    <dsp:sp modelId="{C764DB28-C31F-4A9D-A781-1493F1D4E2C5}">
      <dsp:nvSpPr>
        <dsp:cNvPr id="0" name=""/>
        <dsp:cNvSpPr/>
      </dsp:nvSpPr>
      <dsp:spPr>
        <a:xfrm rot="1800000">
          <a:off x="3630489" y="2953443"/>
          <a:ext cx="4047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47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103B1-C0BE-438C-892D-E213FBE25650}">
      <dsp:nvSpPr>
        <dsp:cNvPr id="0" name=""/>
        <dsp:cNvSpPr/>
      </dsp:nvSpPr>
      <dsp:spPr>
        <a:xfrm>
          <a:off x="4008091" y="2750841"/>
          <a:ext cx="1324381" cy="1372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Directive</a:t>
          </a:r>
        </a:p>
      </dsp:txBody>
      <dsp:txXfrm>
        <a:off x="4072742" y="2815492"/>
        <a:ext cx="1195079" cy="1242890"/>
      </dsp:txXfrm>
    </dsp:sp>
    <dsp:sp modelId="{1CFB6551-C2C8-4813-9F93-AD65A4682877}">
      <dsp:nvSpPr>
        <dsp:cNvPr id="0" name=""/>
        <dsp:cNvSpPr/>
      </dsp:nvSpPr>
      <dsp:spPr>
        <a:xfrm rot="9000000">
          <a:off x="2060798" y="2953443"/>
          <a:ext cx="4047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47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9355B-2EAB-476B-98D9-8D571EA8DBE8}">
      <dsp:nvSpPr>
        <dsp:cNvPr id="0" name=""/>
        <dsp:cNvSpPr/>
      </dsp:nvSpPr>
      <dsp:spPr>
        <a:xfrm>
          <a:off x="763527" y="2750841"/>
          <a:ext cx="1324381" cy="1372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Feature</a:t>
          </a:r>
        </a:p>
      </dsp:txBody>
      <dsp:txXfrm>
        <a:off x="828178" y="2815492"/>
        <a:ext cx="1195079" cy="1242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CD0DC-AE88-49DF-9334-29DE288161DF}">
      <dsp:nvSpPr>
        <dsp:cNvPr id="0" name=""/>
        <dsp:cNvSpPr/>
      </dsp:nvSpPr>
      <dsp:spPr>
        <a:xfrm>
          <a:off x="0" y="0"/>
          <a:ext cx="7787955" cy="40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BC2A0-4954-4369-966D-444F742B50FE}">
      <dsp:nvSpPr>
        <dsp:cNvPr id="0" name=""/>
        <dsp:cNvSpPr/>
      </dsp:nvSpPr>
      <dsp:spPr>
        <a:xfrm>
          <a:off x="5059481" y="909571"/>
          <a:ext cx="1949678" cy="2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4-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Use the final list as a set of directives</a:t>
          </a:r>
          <a:r>
            <a:rPr lang="tr-TR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 check list</a:t>
          </a:r>
          <a:r>
            <a:rPr lang="tr-TR" sz="1600" kern="1200" dirty="0">
              <a:latin typeface="Arial" panose="020B0604020202020204" pitchFamily="34" charset="0"/>
              <a:cs typeface="Arial" panose="020B0604020202020204" pitchFamily="34" charset="0"/>
            </a:rPr>
            <a:t>, or as a set of metrics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59481" y="909571"/>
        <a:ext cx="1949678" cy="2016000"/>
      </dsp:txXfrm>
    </dsp:sp>
    <dsp:sp modelId="{660755E7-7F7D-417B-81D0-694DD6C97D6F}">
      <dsp:nvSpPr>
        <dsp:cNvPr id="0" name=""/>
        <dsp:cNvSpPr/>
      </dsp:nvSpPr>
      <dsp:spPr>
        <a:xfrm>
          <a:off x="3516216" y="909571"/>
          <a:ext cx="1232078" cy="2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3-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Elicitate the list according the results of 1 and 2</a:t>
          </a:r>
        </a:p>
      </dsp:txBody>
      <dsp:txXfrm>
        <a:off x="3516216" y="909571"/>
        <a:ext cx="1232078" cy="2016000"/>
      </dsp:txXfrm>
    </dsp:sp>
    <dsp:sp modelId="{589B59C0-CA75-426E-BBFE-D900C7AC4AA4}">
      <dsp:nvSpPr>
        <dsp:cNvPr id="0" name=""/>
        <dsp:cNvSpPr/>
      </dsp:nvSpPr>
      <dsp:spPr>
        <a:xfrm>
          <a:off x="2102491" y="1093118"/>
          <a:ext cx="1232078" cy="2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Arial" panose="020B0604020202020204" pitchFamily="34" charset="0"/>
              <a:cs typeface="Arial" panose="020B0604020202020204" pitchFamily="34" charset="0"/>
            </a:rPr>
            <a:t>2-</a:t>
          </a: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Check how much their technologies overlap the suggested arrangement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2491" y="1093118"/>
        <a:ext cx="1232078" cy="2016000"/>
      </dsp:txXfrm>
    </dsp:sp>
    <dsp:sp modelId="{2E4FEA99-32A3-44E7-ACE5-9BABE65AED13}">
      <dsp:nvSpPr>
        <dsp:cNvPr id="0" name=""/>
        <dsp:cNvSpPr/>
      </dsp:nvSpPr>
      <dsp:spPr>
        <a:xfrm>
          <a:off x="623997" y="1093118"/>
          <a:ext cx="1232078" cy="2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Arial" panose="020B0604020202020204" pitchFamily="34" charset="0"/>
              <a:cs typeface="Arial" panose="020B0604020202020204" pitchFamily="34" charset="0"/>
            </a:rPr>
            <a:t>1-</a:t>
          </a: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Decide which parts of OWASP requirements apply to their specific situation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3997" y="1093118"/>
        <a:ext cx="1232078" cy="2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4603123"/>
            <a:ext cx="7329840" cy="763526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5566870"/>
            <a:ext cx="7320297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093212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2054655"/>
            <a:ext cx="8085130" cy="427574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74901"/>
            <a:ext cx="6566315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443835"/>
            <a:ext cx="6566314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4607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6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5475"/>
            <a:ext cx="4040188" cy="3311079"/>
          </a:xfrm>
        </p:spPr>
        <p:txBody>
          <a:bodyPr/>
          <a:lstStyle>
            <a:lvl1pPr algn="ctr">
              <a:defRPr sz="2400">
                <a:solidFill>
                  <a:srgbClr val="EBDDE7"/>
                </a:solidFill>
              </a:defRPr>
            </a:lvl1pPr>
            <a:lvl2pPr algn="ctr">
              <a:defRPr sz="2000">
                <a:solidFill>
                  <a:srgbClr val="EBDDE7"/>
                </a:solidFill>
              </a:defRPr>
            </a:lvl2pPr>
            <a:lvl3pPr algn="ctr">
              <a:defRPr sz="1800">
                <a:solidFill>
                  <a:srgbClr val="EBDDE7"/>
                </a:solidFill>
              </a:defRPr>
            </a:lvl3pPr>
            <a:lvl4pPr algn="ctr">
              <a:defRPr sz="1600">
                <a:solidFill>
                  <a:srgbClr val="EBDDE7"/>
                </a:solidFill>
              </a:defRPr>
            </a:lvl4pPr>
            <a:lvl5pPr algn="ctr">
              <a:defRPr sz="1600">
                <a:solidFill>
                  <a:srgbClr val="EBDDE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356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5475"/>
            <a:ext cx="4041775" cy="3311079"/>
          </a:xfrm>
        </p:spPr>
        <p:txBody>
          <a:bodyPr/>
          <a:lstStyle>
            <a:lvl1pPr algn="ctr">
              <a:defRPr sz="2400">
                <a:solidFill>
                  <a:srgbClr val="EBDDE7"/>
                </a:solidFill>
              </a:defRPr>
            </a:lvl1pPr>
            <a:lvl2pPr algn="ctr">
              <a:defRPr sz="2000">
                <a:solidFill>
                  <a:srgbClr val="EBDDE7"/>
                </a:solidFill>
              </a:defRPr>
            </a:lvl2pPr>
            <a:lvl3pPr algn="ctr">
              <a:defRPr sz="1800">
                <a:solidFill>
                  <a:srgbClr val="EBDDE7"/>
                </a:solidFill>
              </a:defRPr>
            </a:lvl3pPr>
            <a:lvl4pPr algn="ctr">
              <a:defRPr sz="1600">
                <a:solidFill>
                  <a:srgbClr val="EBDDE7"/>
                </a:solidFill>
              </a:defRPr>
            </a:lvl4pPr>
            <a:lvl5pPr algn="ctr">
              <a:defRPr sz="1600">
                <a:solidFill>
                  <a:srgbClr val="EBDDE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4803345"/>
            <a:ext cx="7329839" cy="91623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Qualitative Metrics for </a:t>
            </a:r>
            <a:b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Web Application Security Project Compliance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5719575"/>
            <a:ext cx="7329842" cy="61082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Ferda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Özdemir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Sönmez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ferdaozdemir@gmail.com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07" y="5566870"/>
            <a:ext cx="1747293" cy="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680310"/>
            <a:ext cx="8093212" cy="7635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96259" y="1632560"/>
            <a:ext cx="8704185" cy="42757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OWASP provides security requirements but does not provide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associate project security features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these requirements directly.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repeatable features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enterprise software development</a:t>
            </a:r>
          </a:p>
          <a:p>
            <a:pPr>
              <a:lnSpc>
                <a:spcPct val="80000"/>
              </a:lnSpc>
            </a:pPr>
            <a:r>
              <a:rPr lang="tr-T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and c</a:t>
            </a:r>
            <a:r>
              <a:rPr lang="en-U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lassify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these features for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each OWASP requirement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to one or more security feature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fulfill all the OWASP requirements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design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4803345"/>
            <a:ext cx="1257660" cy="12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ecklist, clipboard with check task, list, plan, schedule, task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12" y="4284169"/>
            <a:ext cx="1624130" cy="16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501151" y="5261460"/>
            <a:ext cx="1068935" cy="458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25862" y="5234945"/>
            <a:ext cx="1068935" cy="458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9612" y="5036583"/>
            <a:ext cx="14556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Determine OWASP Compliance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5195" y="5882969"/>
            <a:ext cx="4145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Qualitative metrics which can be assessed through non-numerical reporting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862575" y="5261459"/>
            <a:ext cx="1068935" cy="458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26001" y="4925393"/>
            <a:ext cx="1187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Better security related decisions</a:t>
            </a:r>
          </a:p>
        </p:txBody>
      </p:sp>
    </p:spTree>
    <p:extLst>
      <p:ext uri="{BB962C8B-B14F-4D97-AF65-F5344CB8AC3E}">
        <p14:creationId xmlns:p14="http://schemas.microsoft.com/office/powerpoint/2010/main" val="172897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833015"/>
            <a:ext cx="8093212" cy="7635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87721381"/>
              </p:ext>
            </p:extLst>
          </p:nvPr>
        </p:nvGraphicFramePr>
        <p:xfrm>
          <a:off x="1212490" y="205465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9870" y="4936532"/>
            <a:ext cx="167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des</a:t>
            </a:r>
            <a:r>
              <a:rPr lang="tr-TR" dirty="0">
                <a:solidFill>
                  <a:schemeClr val="bg1"/>
                </a:solidFill>
              </a:rPr>
              <a:t>ig</a:t>
            </a:r>
            <a:r>
              <a:rPr lang="en-US" dirty="0">
                <a:solidFill>
                  <a:schemeClr val="bg1"/>
                </a:solidFill>
              </a:rPr>
              <a:t>n/develop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tr-T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0114" y="2207360"/>
            <a:ext cx="167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</a:t>
            </a:r>
            <a:r>
              <a:rPr lang="tr-TR" dirty="0">
                <a:solidFill>
                  <a:schemeClr val="bg1"/>
                </a:solidFill>
              </a:rPr>
              <a:t>evaluate security 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354" y="4647538"/>
            <a:ext cx="1679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des</a:t>
            </a:r>
            <a:r>
              <a:rPr lang="tr-TR" dirty="0">
                <a:solidFill>
                  <a:schemeClr val="bg1"/>
                </a:solidFill>
              </a:rPr>
              <a:t>cribe security properties of the web application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8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 &amp; Methodology Description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3309" y="2818179"/>
            <a:ext cx="30273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318517"/>
              </p:ext>
            </p:extLst>
          </p:nvPr>
        </p:nvGraphicFramePr>
        <p:xfrm>
          <a:off x="1517900" y="1749245"/>
          <a:ext cx="5650085" cy="471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Visio" r:id="rId3" imgW="5145308" imgH="3650872" progId="Visio.Drawing.11">
                  <p:embed/>
                </p:oleObj>
              </mc:Choice>
              <mc:Fallback>
                <p:oleObj name="Visio" r:id="rId3" imgW="5145308" imgH="36508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900" y="1749245"/>
                        <a:ext cx="5650085" cy="47197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88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 &amp; Methodology Description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3309" y="2818179"/>
            <a:ext cx="30273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2" y="1975184"/>
            <a:ext cx="8398775" cy="4428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92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784538"/>
            <a:ext cx="8093212" cy="7635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 &amp; Methodology Description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3309" y="2818179"/>
            <a:ext cx="30273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8" y="2054655"/>
            <a:ext cx="5924057" cy="45811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96260" y="6571883"/>
            <a:ext cx="760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230 metrics associated to 182 security requirements grouped under 19 topics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9230" y="4192525"/>
            <a:ext cx="2214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Eliminate redundant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6" name="Rectangle 5"/>
          <p:cNvSpPr/>
          <p:nvPr/>
        </p:nvSpPr>
        <p:spPr>
          <a:xfrm>
            <a:off x="938518" y="1466921"/>
            <a:ext cx="581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Review of Code and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Interviews with project leads and architects</a:t>
            </a:r>
          </a:p>
        </p:txBody>
      </p:sp>
    </p:spTree>
    <p:extLst>
      <p:ext uri="{BB962C8B-B14F-4D97-AF65-F5344CB8AC3E}">
        <p14:creationId xmlns:p14="http://schemas.microsoft.com/office/powerpoint/2010/main" val="18869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Feature Groups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96260" y="2207360"/>
            <a:ext cx="8085130" cy="427574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</a:t>
            </a:r>
            <a:r>
              <a:rPr lang="en-US" sz="2400" b="1" dirty="0">
                <a:solidFill>
                  <a:srgbClr val="F80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Highlights of Application Architecture, Design, and Implementation,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Highlights of Technologies,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Highlights of Environment,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Highlights of Code Generation,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Highlights of Development Methodologies, and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Highlights of Business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71005" y="1596540"/>
            <a:ext cx="9315005" cy="7635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Features- Group A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of Application Architecture, Design, and Implementation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34404" y="2360065"/>
            <a:ext cx="8704185" cy="4886560"/>
          </a:xfrm>
        </p:spPr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Havin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application asset (e.g. JavaScript and style sheet files) rely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the Internet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Checking incoming content type for Rest services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sandbox for multiple applications sharing a single server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both access control successes and failures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Having 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roper log out functions which terminates all user sessions</a:t>
            </a:r>
          </a:p>
        </p:txBody>
      </p:sp>
    </p:spTree>
    <p:extLst>
      <p:ext uri="{BB962C8B-B14F-4D97-AF65-F5344CB8AC3E}">
        <p14:creationId xmlns:p14="http://schemas.microsoft.com/office/powerpoint/2010/main" val="146450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Features- Group B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of Technologies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43554" y="1901950"/>
            <a:ext cx="8704185" cy="48865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skeptical to newly emerged technologies, libraries, third party tools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Spring Security for centralized security controls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Annotat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web services schema format (e.g. JSON)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ASLR technologies on mobile devices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Spring-MVC to help clearance of client code from secret codes and business logic.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Java Native lib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URLRewritingFilter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to filter URL rewrites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8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Features- Group C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of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43554" y="1749245"/>
            <a:ext cx="8704185" cy="4886560"/>
          </a:xfrm>
        </p:spPr>
        <p:txBody>
          <a:bodyPr>
            <a:normAutofit fontScale="925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network segregation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firewall rules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Disabl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Directory Browsing on web server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stor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SVN/Git files on web server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static code analysis tools such as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log files against unauthorized access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TLS version for each browser type before production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Remov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forward secrecy ciphers from web server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61870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Features- Group 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of Code Generation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43555" y="1890489"/>
            <a:ext cx="8704185" cy="4886560"/>
          </a:xfrm>
        </p:spPr>
        <p:txBody>
          <a:bodyPr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Having a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utomatic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generation without business logic in client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Producing a uniform code to eliminate the risk of RFI (Remote File Inclusion)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Hav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uniform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 end code to minimize the # of hidden fields, cookies, and ajax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parentheses in automatic code generation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whenever possible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507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374900"/>
            <a:ext cx="6719020" cy="91623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291130"/>
            <a:ext cx="6719020" cy="52922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OWASP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 &amp; Methodology Description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Groups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Features from Each Group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&amp; Concluding Remarks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Features- Group 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of Development Methodologies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43554" y="1901950"/>
            <a:ext cx="8704185" cy="488656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high level architecture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 functions, libraries, and dependencies for better identification of assets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Decid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to be destroyed as a part of a retention policy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Leaving selection of certification authority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 to the customer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Inspecting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manually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production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clean sensitive information log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project package structure document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0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985720"/>
            <a:ext cx="8093212" cy="7635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Features- Group F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of Business Logic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43554" y="1749245"/>
            <a:ext cx="8704185" cy="488656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transactions related to monetary values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transactions with  date entries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transactions related to external users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transactions involving contractual information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transactions for sequential events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transactions which are related to disruption of the business 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Giv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file download responsibility to users from mobile devices or restrict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download from mobile devices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6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and Concluding Remarks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7897" y="2054655"/>
            <a:ext cx="8542330" cy="43943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Question: How to use this comprehensive list?  </a:t>
            </a:r>
          </a:p>
        </p:txBody>
      </p:sp>
      <p:sp>
        <p:nvSpPr>
          <p:cNvPr id="3" name="Rectangle 2"/>
          <p:cNvSpPr/>
          <p:nvPr/>
        </p:nvSpPr>
        <p:spPr>
          <a:xfrm>
            <a:off x="955416" y="3276295"/>
            <a:ext cx="3483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Recommendation 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25715951"/>
              </p:ext>
            </p:extLst>
          </p:nvPr>
        </p:nvGraphicFramePr>
        <p:xfrm>
          <a:off x="1059784" y="2818180"/>
          <a:ext cx="778795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15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and Concluding Remarks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96260" y="2207360"/>
            <a:ext cx="8551480" cy="42757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Having this 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categorized security qualitative metrics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would be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beneficial from the initial phases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application development including analysis, design, implementation, and test,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would allow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knowing the security status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would allow making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OWASP compliance analysis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would help making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decisions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related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technology, environment, design, and implementation by various project stakeholders.</a:t>
            </a:r>
          </a:p>
        </p:txBody>
      </p:sp>
    </p:spTree>
    <p:extLst>
      <p:ext uri="{BB962C8B-B14F-4D97-AF65-F5344CB8AC3E}">
        <p14:creationId xmlns:p14="http://schemas.microsoft.com/office/powerpoint/2010/main" val="56078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and Concluding Remarks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" y="1901950"/>
            <a:ext cx="9000445" cy="33115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algn="just"/>
            <a:r>
              <a:rPr lang="en-GB" sz="8800" dirty="0">
                <a:latin typeface="Arial" panose="020B0604020202020204" pitchFamily="34" charset="0"/>
                <a:cs typeface="Arial" panose="020B0604020202020204" pitchFamily="34" charset="0"/>
              </a:rPr>
              <a:t>Targeting a specific arrangement of technologies</a:t>
            </a:r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findings are better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 compatible with the specified</a:t>
            </a:r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 arrangement</a:t>
            </a:r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he study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 provide</a:t>
            </a:r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 application and technology independent information as much as possible</a:t>
            </a:r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On most cases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 vendor or product specific offers are given as </a:t>
            </a:r>
            <a:r>
              <a:rPr lang="tr-TR" sz="8800" dirty="0">
                <a:latin typeface="Arial" panose="020B0604020202020204" pitchFamily="34" charset="0"/>
                <a:cs typeface="Arial" panose="020B0604020202020204" pitchFamily="34" charset="0"/>
              </a:rPr>
              <a:t>examples.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8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Inherent Limitation</a:t>
            </a:r>
          </a:p>
          <a:p>
            <a:pPr algn="just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Even all the 230 listed findings which correspond to all 182 OWASP security requirements apply to any selected project, there may still be risk.</a:t>
            </a:r>
          </a:p>
          <a:p>
            <a:pPr lvl="1" algn="just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Due to the nature of some requirements, the proposed items may sometimes help to diminish risk, or partially cover a specific vulnerability but may not eliminate the risk totally.</a:t>
            </a:r>
          </a:p>
        </p:txBody>
      </p:sp>
    </p:spTree>
    <p:extLst>
      <p:ext uri="{BB962C8B-B14F-4D97-AF65-F5344CB8AC3E}">
        <p14:creationId xmlns:p14="http://schemas.microsoft.com/office/powerpoint/2010/main" val="4134431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and Concluding Remarks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6261" y="1901949"/>
            <a:ext cx="8695036" cy="44284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Study</a:t>
            </a:r>
          </a:p>
          <a:p>
            <a:pPr algn="just"/>
            <a:r>
              <a:rPr lang="en-GB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provided security qualitative metrics might be categorized in different ways. </a:t>
            </a:r>
          </a:p>
          <a:p>
            <a:pPr lvl="1" algn="just"/>
            <a:r>
              <a:rPr lang="en-GB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alternative categorization of these metrics may target user roles, such project manager, architect, or developer. </a:t>
            </a:r>
          </a:p>
          <a:p>
            <a:pPr lvl="1" algn="just"/>
            <a:r>
              <a:rPr lang="en-GB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categorization alternative may point out different phases of the web application development life cycle.</a:t>
            </a:r>
            <a:r>
              <a:rPr lang="en-US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study can be extended </a:t>
            </a:r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new information</a:t>
            </a:r>
          </a:p>
          <a:p>
            <a:pPr lvl="1" algn="just"/>
            <a:r>
              <a:rPr lang="tr-TR" sz="9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new version of OWASP ASVS.</a:t>
            </a:r>
          </a:p>
          <a:p>
            <a:pPr lvl="1" algn="just"/>
            <a:r>
              <a:rPr lang="tr-TR" sz="9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examining various other technology compositions.</a:t>
            </a:r>
          </a:p>
          <a:p>
            <a:pPr algn="just"/>
            <a:r>
              <a:rPr lang="tr-T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study can be offered as a OWASP project</a:t>
            </a:r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itself</a:t>
            </a:r>
            <a:r>
              <a:rPr lang="tr-T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29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7200" dirty="0"/>
          </a:p>
          <a:p>
            <a:pPr marL="0" indent="0" algn="ctr">
              <a:buNone/>
            </a:pPr>
            <a:r>
              <a:rPr lang="tr-TR" sz="7200" dirty="0"/>
              <a:t>Thank You </a:t>
            </a:r>
            <a:r>
              <a:rPr lang="tr-TR" sz="7200" dirty="0">
                <a:sym typeface="Wingdings" panose="05000000000000000000" pitchFamily="2" charset="2"/>
              </a:rPr>
              <a:t></a:t>
            </a:r>
          </a:p>
          <a:p>
            <a:pPr marL="0" indent="0" algn="r">
              <a:buNone/>
            </a:pPr>
            <a:endParaRPr lang="tr-TR" sz="4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r>
              <a:rPr lang="tr-TR" sz="4000" dirty="0">
                <a:sym typeface="Wingdings" panose="05000000000000000000" pitchFamily="2" charset="2"/>
              </a:rPr>
              <a:t>Any 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952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129113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542330" cy="42547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</a:rPr>
              <a:t>Large-scale enterprise web application </a:t>
            </a:r>
            <a:r>
              <a:rPr lang="tr-TR" sz="38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</a:p>
          <a:p>
            <a:pPr marL="0" indent="0">
              <a:buNone/>
            </a:pPr>
            <a:endParaRPr lang="en-GB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Risk Calculation</a:t>
            </a:r>
            <a:r>
              <a:rPr lang="en-GB" sz="3800" b="1" dirty="0">
                <a:solidFill>
                  <a:srgbClr val="F80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 general, non-OWASP based methods</a:t>
            </a:r>
          </a:p>
          <a:p>
            <a:pPr marL="0" indent="0">
              <a:buNone/>
            </a:pP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Attack Surface calculation (number of functions, number of entry level functions, number of calls…) is commonly used for risk determination </a:t>
            </a:r>
            <a:endParaRPr lang="en-GB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Basis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Compliance to 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</a:rPr>
              <a:t>Open Web Application Security Project (OWASP)</a:t>
            </a:r>
            <a:endParaRPr lang="tr-TR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3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Search for 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</a:rPr>
              <a:t>Repeatable features </a:t>
            </a:r>
          </a:p>
          <a:p>
            <a:pPr marL="0" indent="0">
              <a:buNone/>
            </a:pPr>
            <a:endParaRPr lang="en-GB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GB" sz="3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GB" sz="3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Reduce</a:t>
            </a:r>
            <a:r>
              <a:rPr lang="en-GB" sz="3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vulnerability level of the enterprise web applications </a:t>
            </a:r>
            <a:r>
              <a:rPr lang="en-GB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starting </a:t>
            </a:r>
            <a:r>
              <a:rPr lang="en-GB" sz="3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from the project </a:t>
            </a:r>
            <a:r>
              <a:rPr lang="en-GB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initiation</a:t>
            </a:r>
            <a:endParaRPr lang="en-GB" sz="3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680310"/>
            <a:ext cx="8093212" cy="7635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43" y="1443835"/>
            <a:ext cx="8856890" cy="4275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en-GB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Large scale enterprise software often collect, transfer, and store </a:t>
            </a:r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data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that should be handled safely.</a:t>
            </a:r>
          </a:p>
          <a:p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tr-T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has been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mainstream </a:t>
            </a:r>
            <a:r>
              <a:rPr lang="tr-T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structure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large scale web applications.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type of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commonly integrate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with numerous number of internal or external software and hardware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Web applications </a:t>
            </a:r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 more vulnerable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as they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grow in size or as they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become more sophisticated, or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n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umber of human and system interfaces,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c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omplexity of business requirements,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c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hange rate in business requirements,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n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umber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types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of users,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Use of third party tools and libraries</a:t>
            </a: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tr-T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sophistication level of the attacks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 the web applications increase each year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Solution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Find ways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d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evelop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more secure applications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test application security level throughly and 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correctly with ease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766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1" y="1749245"/>
            <a:ext cx="8398774" cy="48865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Purpose Common Practices</a:t>
            </a:r>
          </a:p>
          <a:p>
            <a:r>
              <a:rPr lang="tr-TR" sz="7200" dirty="0">
                <a:latin typeface="Arial" panose="020B0604020202020204" pitchFamily="34" charset="0"/>
                <a:cs typeface="Arial" panose="020B0604020202020204" pitchFamily="34" charset="0"/>
              </a:rPr>
              <a:t>Making proper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decisions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tr-TR" sz="72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  <a:p>
            <a:r>
              <a:rPr lang="tr-TR" sz="7200" dirty="0">
                <a:latin typeface="Arial" panose="020B0604020202020204" pitchFamily="34" charset="0"/>
                <a:cs typeface="Arial" panose="020B0604020202020204" pitchFamily="34" charset="0"/>
              </a:rPr>
              <a:t>Selection of p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roper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tr-TR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7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</a:t>
            </a:r>
            <a:r>
              <a:rPr lang="tr-TR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ies</a:t>
            </a:r>
            <a:endParaRPr lang="en-US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Proper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setup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developers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sz="9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Focused Common Practices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experts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as a part of the development team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white-box security analysis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as a part of the continuous development and integration process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black-box vulnerability scanners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frequently in different phases</a:t>
            </a:r>
            <a:r>
              <a:rPr lang="tr-TR" sz="7200" dirty="0">
                <a:latin typeface="Arial" panose="020B0604020202020204" pitchFamily="34" charset="0"/>
                <a:cs typeface="Arial" panose="020B0604020202020204" pitchFamily="34" charset="0"/>
              </a:rPr>
              <a:t> of development</a:t>
            </a:r>
          </a:p>
          <a:p>
            <a:r>
              <a:rPr lang="tr-TR" sz="7200" dirty="0">
                <a:latin typeface="Arial" panose="020B0604020202020204" pitchFamily="34" charset="0"/>
                <a:cs typeface="Arial" panose="020B0604020202020204" pitchFamily="34" charset="0"/>
              </a:rPr>
              <a:t>Making </a:t>
            </a:r>
            <a:r>
              <a:rPr lang="tr-TR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static code analysis </a:t>
            </a:r>
            <a:r>
              <a:rPr lang="tr-TR" sz="7200" dirty="0">
                <a:latin typeface="Arial" panose="020B0604020202020204" pitchFamily="34" charset="0"/>
                <a:cs typeface="Arial" panose="020B0604020202020204" pitchFamily="34" charset="0"/>
              </a:rPr>
              <a:t>at some periods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72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tr-TR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check</a:t>
            </a:r>
            <a:r>
              <a:rPr lang="tr-TR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 </a:t>
            </a:r>
            <a:r>
              <a:rPr lang="tr-TR" sz="72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Obeying (selected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security standards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71" y="985720"/>
            <a:ext cx="8093212" cy="7635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498239"/>
            <a:ext cx="9000445" cy="4733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in Practice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Web applications are prone to change and new development requests come very often.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Sometimes developing web application is seen as a simple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tas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k.</a:t>
            </a: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Both of the above reasons often result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unplanned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and/or </a:t>
            </a:r>
            <a:r>
              <a:rPr lang="en-GB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unmethodological</a:t>
            </a:r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approaches</a:t>
            </a: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 web development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expertise causes problems.</a:t>
            </a: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evelopers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and designers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not have enough security knowledge.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Each team does not include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dedicated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security experts.</a:t>
            </a:r>
          </a:p>
          <a:p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implementation of business requirements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takes more time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or may take priority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Security often becomes an issue in the latest part of the design phase or even in the implementation phase.</a:t>
            </a:r>
          </a:p>
          <a:p>
            <a:r>
              <a:rPr lang="tr-T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(tool based) v</a:t>
            </a:r>
            <a:r>
              <a:rPr lang="en-GB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ulnerability</a:t>
            </a:r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scan results and compliance analyses reports 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may lack some of the security issues which are difficult to detect automatically, 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do not clearly point out project specific problems, or 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do not provide enough details to fix the problem.</a:t>
            </a:r>
          </a:p>
          <a:p>
            <a:r>
              <a: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static code analyses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provides more information, 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owever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it takes more time and effort.</a:t>
            </a:r>
          </a:p>
        </p:txBody>
      </p:sp>
    </p:spTree>
    <p:extLst>
      <p:ext uri="{BB962C8B-B14F-4D97-AF65-F5344CB8AC3E}">
        <p14:creationId xmlns:p14="http://schemas.microsoft.com/office/powerpoint/2010/main" val="20655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OWASP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901950"/>
            <a:ext cx="9143999" cy="427574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group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which produces standards, articles, tools, forum information related to 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security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information is used by 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developers, security researchers, and software architects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OWASP categorizes the subprojects under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categories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code projects,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documentation projects, and 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tool projects.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OWASP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55" y="2054655"/>
            <a:ext cx="8856890" cy="4275740"/>
          </a:xfrm>
        </p:spPr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OWASP Application Verification Standard Project (OWASP ASVS) </a:t>
            </a:r>
          </a:p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OWASP ASVS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commonly used for 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web application security evaluation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security requirements determination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OWASP Application Security Verification Standard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is used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OWASP ASVS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is released in March 2019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668726"/>
            <a:ext cx="8093212" cy="7635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OWASP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1691" y="1291130"/>
            <a:ext cx="7024430" cy="549738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architecture design and threat modeling,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authentication verification requirements,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session management verification requirements,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access control verification requirement,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malicious input handling verification requirements,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encoding/escaping,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cryptography at rest,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error handling and logging,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protection,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communications,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 security configuration,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security configuration verification requirements,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malicious controls,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internal security verification requirement,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business logic,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file and resources,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mobile,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 services,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configuration.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555" y="1573372"/>
            <a:ext cx="2443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182 security requirements grouped under the following 19 topics: </a:t>
            </a:r>
          </a:p>
        </p:txBody>
      </p:sp>
    </p:spTree>
    <p:extLst>
      <p:ext uri="{BB962C8B-B14F-4D97-AF65-F5344CB8AC3E}">
        <p14:creationId xmlns:p14="http://schemas.microsoft.com/office/powerpoint/2010/main" val="149682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14211</TotalTime>
  <Words>1675</Words>
  <Application>Microsoft Office PowerPoint</Application>
  <PresentationFormat>On-screen Show (4:3)</PresentationFormat>
  <Paragraphs>221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Visio</vt:lpstr>
      <vt:lpstr>Security Qualitative Metrics for  Open Web Application Security Project Compliance  </vt:lpstr>
      <vt:lpstr>Agenda</vt:lpstr>
      <vt:lpstr>Introduction</vt:lpstr>
      <vt:lpstr>Background</vt:lpstr>
      <vt:lpstr>Background</vt:lpstr>
      <vt:lpstr>Background</vt:lpstr>
      <vt:lpstr>OWASP</vt:lpstr>
      <vt:lpstr>OWASP</vt:lpstr>
      <vt:lpstr>OWASP</vt:lpstr>
      <vt:lpstr> Proposed Solution</vt:lpstr>
      <vt:lpstr> Proposed Solution</vt:lpstr>
      <vt:lpstr>Environment &amp; Methodology Description</vt:lpstr>
      <vt:lpstr>Environment &amp; Methodology Description</vt:lpstr>
      <vt:lpstr>Environment &amp; Methodology Description</vt:lpstr>
      <vt:lpstr> Feature Groups</vt:lpstr>
      <vt:lpstr>Sample Features- Group A Highlights of Application Architecture, Design, and Implementation  </vt:lpstr>
      <vt:lpstr>Sample Features- Group B Highlights of Technologies</vt:lpstr>
      <vt:lpstr>Sample Features- Group C Highlights of Environment</vt:lpstr>
      <vt:lpstr>Sample Features- Group D Highlights of Code Generation</vt:lpstr>
      <vt:lpstr>Sample Features- Group E Highlights of Development Methodologies </vt:lpstr>
      <vt:lpstr>Sample Features- Group F Highlights of Business Logic</vt:lpstr>
      <vt:lpstr>Discussion and Concluding Remarks</vt:lpstr>
      <vt:lpstr> Discussion and Concluding Remarks</vt:lpstr>
      <vt:lpstr>Discussion and Concluding Remarks</vt:lpstr>
      <vt:lpstr>Discussion and Concluding Remarks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230</cp:revision>
  <dcterms:created xsi:type="dcterms:W3CDTF">2013-08-21T19:17:07Z</dcterms:created>
  <dcterms:modified xsi:type="dcterms:W3CDTF">2020-07-29T19:51:08Z</dcterms:modified>
</cp:coreProperties>
</file>