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62" r:id="rId4"/>
    <p:sldId id="282" r:id="rId5"/>
    <p:sldId id="261" r:id="rId6"/>
    <p:sldId id="278" r:id="rId7"/>
    <p:sldId id="283" r:id="rId8"/>
    <p:sldId id="260" r:id="rId9"/>
    <p:sldId id="267" r:id="rId10"/>
    <p:sldId id="271" r:id="rId11"/>
    <p:sldId id="273" r:id="rId12"/>
    <p:sldId id="272" r:id="rId13"/>
    <p:sldId id="284" r:id="rId14"/>
    <p:sldId id="263" r:id="rId15"/>
    <p:sldId id="265" r:id="rId16"/>
    <p:sldId id="266" r:id="rId17"/>
    <p:sldId id="276" r:id="rId18"/>
    <p:sldId id="279" r:id="rId19"/>
    <p:sldId id="280" r:id="rId20"/>
    <p:sldId id="286" r:id="rId21"/>
    <p:sldId id="264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01564-A58E-4D57-903D-0A73A28E5AA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0AC90-A838-43D7-8CD8-3988C56B25A8}">
      <dgm:prSet phldrT="[Text]"/>
      <dgm:spPr/>
      <dgm:t>
        <a:bodyPr/>
        <a:lstStyle/>
        <a:p>
          <a:r>
            <a:rPr lang="en-US" dirty="0" smtClean="0"/>
            <a:t>Privacy laws</a:t>
          </a:r>
          <a:endParaRPr lang="en-US" dirty="0"/>
        </a:p>
      </dgm:t>
    </dgm:pt>
    <dgm:pt modelId="{0E094CBA-1A09-471C-901F-F5E492B429B7}" type="parTrans" cxnId="{B5A1BBF5-D515-4EC0-98D8-9D7AAE312080}">
      <dgm:prSet/>
      <dgm:spPr/>
      <dgm:t>
        <a:bodyPr/>
        <a:lstStyle/>
        <a:p>
          <a:endParaRPr lang="en-US"/>
        </a:p>
      </dgm:t>
    </dgm:pt>
    <dgm:pt modelId="{CB53F9A5-A17B-406C-B296-416A46BAE0C9}" type="sibTrans" cxnId="{B5A1BBF5-D515-4EC0-98D8-9D7AAE312080}">
      <dgm:prSet/>
      <dgm:spPr/>
      <dgm:t>
        <a:bodyPr/>
        <a:lstStyle/>
        <a:p>
          <a:endParaRPr lang="en-US"/>
        </a:p>
      </dgm:t>
    </dgm:pt>
    <dgm:pt modelId="{575C08DD-E665-4BF1-A8E0-00778F6E1234}">
      <dgm:prSet phldrT="[Text]"/>
      <dgm:spPr/>
      <dgm:t>
        <a:bodyPr/>
        <a:lstStyle/>
        <a:p>
          <a:r>
            <a:rPr lang="en-US" dirty="0" smtClean="0"/>
            <a:t>NSA &amp; Co.</a:t>
          </a:r>
          <a:endParaRPr lang="en-US" dirty="0"/>
        </a:p>
      </dgm:t>
    </dgm:pt>
    <dgm:pt modelId="{7F2B024B-95BB-466C-8BD0-D42C14BBF1DE}" type="parTrans" cxnId="{B08C86D6-563A-4854-B620-8D423C044794}">
      <dgm:prSet/>
      <dgm:spPr/>
      <dgm:t>
        <a:bodyPr/>
        <a:lstStyle/>
        <a:p>
          <a:endParaRPr lang="en-US"/>
        </a:p>
      </dgm:t>
    </dgm:pt>
    <dgm:pt modelId="{DDEF8EEE-A866-4236-8116-249165F51283}" type="sibTrans" cxnId="{B08C86D6-563A-4854-B620-8D423C044794}">
      <dgm:prSet/>
      <dgm:spPr/>
      <dgm:t>
        <a:bodyPr/>
        <a:lstStyle/>
        <a:p>
          <a:endParaRPr lang="en-US"/>
        </a:p>
      </dgm:t>
    </dgm:pt>
    <dgm:pt modelId="{0AFFDD0B-F610-4765-B1E1-A01DFD5405FA}">
      <dgm:prSet phldrT="[Text]"/>
      <dgm:spPr/>
      <dgm:t>
        <a:bodyPr/>
        <a:lstStyle/>
        <a:p>
          <a:r>
            <a:rPr lang="en-US" dirty="0" smtClean="0"/>
            <a:t>Global Use</a:t>
          </a:r>
          <a:endParaRPr lang="en-US" dirty="0"/>
        </a:p>
      </dgm:t>
    </dgm:pt>
    <dgm:pt modelId="{D2E7092D-9F47-4151-BE0B-EC36272A9B4F}" type="parTrans" cxnId="{6D2C7285-BAE4-4959-81CF-2BED39A0F2B4}">
      <dgm:prSet/>
      <dgm:spPr/>
      <dgm:t>
        <a:bodyPr/>
        <a:lstStyle/>
        <a:p>
          <a:endParaRPr lang="en-US"/>
        </a:p>
      </dgm:t>
    </dgm:pt>
    <dgm:pt modelId="{D5AD5678-DF9A-43B1-B360-E0C5CF329F9D}" type="sibTrans" cxnId="{6D2C7285-BAE4-4959-81CF-2BED39A0F2B4}">
      <dgm:prSet/>
      <dgm:spPr/>
      <dgm:t>
        <a:bodyPr/>
        <a:lstStyle/>
        <a:p>
          <a:endParaRPr lang="en-US"/>
        </a:p>
      </dgm:t>
    </dgm:pt>
    <dgm:pt modelId="{DCE838A2-7862-4E5C-9EB9-737C8E8CD776}">
      <dgm:prSet phldrT="[Text]"/>
      <dgm:spPr/>
      <dgm:t>
        <a:bodyPr/>
        <a:lstStyle/>
        <a:p>
          <a:r>
            <a:rPr lang="en-US" dirty="0" smtClean="0"/>
            <a:t>Techno-logy</a:t>
          </a:r>
          <a:endParaRPr lang="en-US" dirty="0"/>
        </a:p>
      </dgm:t>
    </dgm:pt>
    <dgm:pt modelId="{03A8A6FB-E569-41E6-BA5B-AF35E344B7E7}" type="parTrans" cxnId="{6A11A37F-896B-465D-A54F-D864ABD01A88}">
      <dgm:prSet/>
      <dgm:spPr/>
      <dgm:t>
        <a:bodyPr/>
        <a:lstStyle/>
        <a:p>
          <a:endParaRPr lang="en-US"/>
        </a:p>
      </dgm:t>
    </dgm:pt>
    <dgm:pt modelId="{1DE64A80-9119-4B5B-B047-D02D53674A67}" type="sibTrans" cxnId="{6A11A37F-896B-465D-A54F-D864ABD01A88}">
      <dgm:prSet/>
      <dgm:spPr/>
      <dgm:t>
        <a:bodyPr/>
        <a:lstStyle/>
        <a:p>
          <a:endParaRPr lang="en-US"/>
        </a:p>
      </dgm:t>
    </dgm:pt>
    <dgm:pt modelId="{A7D75D31-6A1C-4B27-A678-48D2B458E717}">
      <dgm:prSet phldrT="[Text]"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</dgm:pt>
    <dgm:pt modelId="{C66E7CF7-13E5-4083-A499-6DF935393443}" type="parTrans" cxnId="{2A8620A1-7A4F-43C8-9AA5-E63837BDCFC2}">
      <dgm:prSet/>
      <dgm:spPr/>
      <dgm:t>
        <a:bodyPr/>
        <a:lstStyle/>
        <a:p>
          <a:endParaRPr lang="en-US"/>
        </a:p>
      </dgm:t>
    </dgm:pt>
    <dgm:pt modelId="{65477733-5DA4-4A3A-89BF-EEA0ADC0EB44}" type="sibTrans" cxnId="{2A8620A1-7A4F-43C8-9AA5-E63837BDCFC2}">
      <dgm:prSet/>
      <dgm:spPr/>
      <dgm:t>
        <a:bodyPr/>
        <a:lstStyle/>
        <a:p>
          <a:endParaRPr lang="en-US"/>
        </a:p>
      </dgm:t>
    </dgm:pt>
    <dgm:pt modelId="{AFE8987C-AA40-4D26-88CE-3C4BB4019222}" type="pres">
      <dgm:prSet presAssocID="{90001564-A58E-4D57-903D-0A73A28E5AA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4ED5A37-E89A-4751-A313-72F201A2197D}" type="pres">
      <dgm:prSet presAssocID="{90001564-A58E-4D57-903D-0A73A28E5AAB}" presName="radial" presStyleCnt="0">
        <dgm:presLayoutVars>
          <dgm:animLvl val="ctr"/>
        </dgm:presLayoutVars>
      </dgm:prSet>
      <dgm:spPr/>
    </dgm:pt>
    <dgm:pt modelId="{B6802768-B1E1-4DDF-A570-483918F25F02}" type="pres">
      <dgm:prSet presAssocID="{4780AC90-A838-43D7-8CD8-3988C56B25A8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75D7C541-64E3-4263-8CC2-E110AE5E4E98}" type="pres">
      <dgm:prSet presAssocID="{575C08DD-E665-4BF1-A8E0-00778F6E1234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34AAA-6AA7-4DA0-B058-E98F57FF5624}" type="pres">
      <dgm:prSet presAssocID="{0AFFDD0B-F610-4765-B1E1-A01DFD5405FA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16CFA-3528-459D-869D-43E5189E6C92}" type="pres">
      <dgm:prSet presAssocID="{DCE838A2-7862-4E5C-9EB9-737C8E8CD776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0B723-D839-421E-A686-A904CE5B0C44}" type="pres">
      <dgm:prSet presAssocID="{A7D75D31-6A1C-4B27-A678-48D2B458E7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8C86D6-563A-4854-B620-8D423C044794}" srcId="{4780AC90-A838-43D7-8CD8-3988C56B25A8}" destId="{575C08DD-E665-4BF1-A8E0-00778F6E1234}" srcOrd="0" destOrd="0" parTransId="{7F2B024B-95BB-466C-8BD0-D42C14BBF1DE}" sibTransId="{DDEF8EEE-A866-4236-8116-249165F51283}"/>
    <dgm:cxn modelId="{90731E1A-D6E2-4B85-ABA8-67BF529F839E}" type="presOf" srcId="{A7D75D31-6A1C-4B27-A678-48D2B458E717}" destId="{52C0B723-D839-421E-A686-A904CE5B0C44}" srcOrd="0" destOrd="0" presId="urn:microsoft.com/office/officeart/2005/8/layout/radial3"/>
    <dgm:cxn modelId="{87C809AF-097B-450B-AE43-AFE950C78EEF}" type="presOf" srcId="{DCE838A2-7862-4E5C-9EB9-737C8E8CD776}" destId="{94016CFA-3528-459D-869D-43E5189E6C92}" srcOrd="0" destOrd="0" presId="urn:microsoft.com/office/officeart/2005/8/layout/radial3"/>
    <dgm:cxn modelId="{731D0A0F-29BB-48E4-8EE2-DEBCE5734231}" type="presOf" srcId="{90001564-A58E-4D57-903D-0A73A28E5AAB}" destId="{AFE8987C-AA40-4D26-88CE-3C4BB4019222}" srcOrd="0" destOrd="0" presId="urn:microsoft.com/office/officeart/2005/8/layout/radial3"/>
    <dgm:cxn modelId="{5F91652E-F4EC-46E1-8B7E-8DE65169A9AA}" type="presOf" srcId="{0AFFDD0B-F610-4765-B1E1-A01DFD5405FA}" destId="{A1034AAA-6AA7-4DA0-B058-E98F57FF5624}" srcOrd="0" destOrd="0" presId="urn:microsoft.com/office/officeart/2005/8/layout/radial3"/>
    <dgm:cxn modelId="{6A11A37F-896B-465D-A54F-D864ABD01A88}" srcId="{4780AC90-A838-43D7-8CD8-3988C56B25A8}" destId="{DCE838A2-7862-4E5C-9EB9-737C8E8CD776}" srcOrd="2" destOrd="0" parTransId="{03A8A6FB-E569-41E6-BA5B-AF35E344B7E7}" sibTransId="{1DE64A80-9119-4B5B-B047-D02D53674A67}"/>
    <dgm:cxn modelId="{B5A1BBF5-D515-4EC0-98D8-9D7AAE312080}" srcId="{90001564-A58E-4D57-903D-0A73A28E5AAB}" destId="{4780AC90-A838-43D7-8CD8-3988C56B25A8}" srcOrd="0" destOrd="0" parTransId="{0E094CBA-1A09-471C-901F-F5E492B429B7}" sibTransId="{CB53F9A5-A17B-406C-B296-416A46BAE0C9}"/>
    <dgm:cxn modelId="{6D2C7285-BAE4-4959-81CF-2BED39A0F2B4}" srcId="{4780AC90-A838-43D7-8CD8-3988C56B25A8}" destId="{0AFFDD0B-F610-4765-B1E1-A01DFD5405FA}" srcOrd="1" destOrd="0" parTransId="{D2E7092D-9F47-4151-BE0B-EC36272A9B4F}" sibTransId="{D5AD5678-DF9A-43B1-B360-E0C5CF329F9D}"/>
    <dgm:cxn modelId="{6662DED0-9A7D-499A-A710-0EB3249CB3F9}" type="presOf" srcId="{4780AC90-A838-43D7-8CD8-3988C56B25A8}" destId="{B6802768-B1E1-4DDF-A570-483918F25F02}" srcOrd="0" destOrd="0" presId="urn:microsoft.com/office/officeart/2005/8/layout/radial3"/>
    <dgm:cxn modelId="{FEB19193-5DDD-4855-8D99-382CA572AABC}" type="presOf" srcId="{575C08DD-E665-4BF1-A8E0-00778F6E1234}" destId="{75D7C541-64E3-4263-8CC2-E110AE5E4E98}" srcOrd="0" destOrd="0" presId="urn:microsoft.com/office/officeart/2005/8/layout/radial3"/>
    <dgm:cxn modelId="{2A8620A1-7A4F-43C8-9AA5-E63837BDCFC2}" srcId="{4780AC90-A838-43D7-8CD8-3988C56B25A8}" destId="{A7D75D31-6A1C-4B27-A678-48D2B458E717}" srcOrd="3" destOrd="0" parTransId="{C66E7CF7-13E5-4083-A499-6DF935393443}" sibTransId="{65477733-5DA4-4A3A-89BF-EEA0ADC0EB44}"/>
    <dgm:cxn modelId="{70E69675-BAD1-417E-BFE7-569F53A2512C}" type="presParOf" srcId="{AFE8987C-AA40-4D26-88CE-3C4BB4019222}" destId="{94ED5A37-E89A-4751-A313-72F201A2197D}" srcOrd="0" destOrd="0" presId="urn:microsoft.com/office/officeart/2005/8/layout/radial3"/>
    <dgm:cxn modelId="{081B8AA4-A2DE-4FD0-918D-256140E8263C}" type="presParOf" srcId="{94ED5A37-E89A-4751-A313-72F201A2197D}" destId="{B6802768-B1E1-4DDF-A570-483918F25F02}" srcOrd="0" destOrd="0" presId="urn:microsoft.com/office/officeart/2005/8/layout/radial3"/>
    <dgm:cxn modelId="{4385C8D1-35CF-485C-A117-B0256839118A}" type="presParOf" srcId="{94ED5A37-E89A-4751-A313-72F201A2197D}" destId="{75D7C541-64E3-4263-8CC2-E110AE5E4E98}" srcOrd="1" destOrd="0" presId="urn:microsoft.com/office/officeart/2005/8/layout/radial3"/>
    <dgm:cxn modelId="{F063E015-FEFE-4830-B513-D01CF4E9077D}" type="presParOf" srcId="{94ED5A37-E89A-4751-A313-72F201A2197D}" destId="{A1034AAA-6AA7-4DA0-B058-E98F57FF5624}" srcOrd="2" destOrd="0" presId="urn:microsoft.com/office/officeart/2005/8/layout/radial3"/>
    <dgm:cxn modelId="{C2129D99-D3E7-4285-B95B-5BD1100252EF}" type="presParOf" srcId="{94ED5A37-E89A-4751-A313-72F201A2197D}" destId="{94016CFA-3528-459D-869D-43E5189E6C92}" srcOrd="3" destOrd="0" presId="urn:microsoft.com/office/officeart/2005/8/layout/radial3"/>
    <dgm:cxn modelId="{1E19CBEA-6454-44A9-A524-7244C6A86CA6}" type="presParOf" srcId="{94ED5A37-E89A-4751-A313-72F201A2197D}" destId="{52C0B723-D839-421E-A686-A904CE5B0C44}" srcOrd="4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2768-B1E1-4DDF-A570-483918F25F02}">
      <dsp:nvSpPr>
        <dsp:cNvPr id="0" name=""/>
        <dsp:cNvSpPr/>
      </dsp:nvSpPr>
      <dsp:spPr>
        <a:xfrm>
          <a:off x="2970063" y="919013"/>
          <a:ext cx="2289472" cy="22894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Privacy laws</a:t>
          </a:r>
          <a:endParaRPr lang="en-US" sz="4100" kern="1200" dirty="0"/>
        </a:p>
      </dsp:txBody>
      <dsp:txXfrm>
        <a:off x="3305348" y="1254298"/>
        <a:ext cx="1618902" cy="1618902"/>
      </dsp:txXfrm>
    </dsp:sp>
    <dsp:sp modelId="{75D7C541-64E3-4263-8CC2-E110AE5E4E98}">
      <dsp:nvSpPr>
        <dsp:cNvPr id="0" name=""/>
        <dsp:cNvSpPr/>
      </dsp:nvSpPr>
      <dsp:spPr>
        <a:xfrm>
          <a:off x="3542431" y="408"/>
          <a:ext cx="1144736" cy="1144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NSA &amp; Co.</a:t>
          </a:r>
          <a:endParaRPr lang="en-US" sz="1800" kern="1200" dirty="0"/>
        </a:p>
      </dsp:txBody>
      <dsp:txXfrm>
        <a:off x="3710074" y="168051"/>
        <a:ext cx="809450" cy="809450"/>
      </dsp:txXfrm>
    </dsp:sp>
    <dsp:sp modelId="{A1034AAA-6AA7-4DA0-B058-E98F57FF5624}">
      <dsp:nvSpPr>
        <dsp:cNvPr id="0" name=""/>
        <dsp:cNvSpPr/>
      </dsp:nvSpPr>
      <dsp:spPr>
        <a:xfrm>
          <a:off x="5033405" y="1491381"/>
          <a:ext cx="1144736" cy="1144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Global Use</a:t>
          </a:r>
          <a:endParaRPr lang="en-US" sz="1800" kern="1200" dirty="0"/>
        </a:p>
      </dsp:txBody>
      <dsp:txXfrm>
        <a:off x="5201048" y="1659024"/>
        <a:ext cx="809450" cy="809450"/>
      </dsp:txXfrm>
    </dsp:sp>
    <dsp:sp modelId="{94016CFA-3528-459D-869D-43E5189E6C92}">
      <dsp:nvSpPr>
        <dsp:cNvPr id="0" name=""/>
        <dsp:cNvSpPr/>
      </dsp:nvSpPr>
      <dsp:spPr>
        <a:xfrm>
          <a:off x="3542431" y="2982355"/>
          <a:ext cx="1144736" cy="1144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Techno-logy</a:t>
          </a:r>
          <a:endParaRPr lang="en-US" sz="1800" kern="1200" dirty="0"/>
        </a:p>
      </dsp:txBody>
      <dsp:txXfrm>
        <a:off x="3710074" y="3149998"/>
        <a:ext cx="809450" cy="809450"/>
      </dsp:txXfrm>
    </dsp:sp>
    <dsp:sp modelId="{52C0B723-D839-421E-A686-A904CE5B0C44}">
      <dsp:nvSpPr>
        <dsp:cNvPr id="0" name=""/>
        <dsp:cNvSpPr/>
      </dsp:nvSpPr>
      <dsp:spPr>
        <a:xfrm>
          <a:off x="2051458" y="1491381"/>
          <a:ext cx="1144736" cy="1144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Real Life</a:t>
          </a:r>
          <a:endParaRPr lang="en-US" sz="1800" kern="1200" dirty="0"/>
        </a:p>
      </dsp:txBody>
      <dsp:txXfrm>
        <a:off x="2219101" y="1659024"/>
        <a:ext cx="809450" cy="80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DEF27-D733-49FC-9FD1-3A397E72809A}" type="datetimeFigureOut">
              <a:rPr lang="de-DE" smtClean="0"/>
              <a:t>29.05.2015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BFFE-F69C-4A02-A38E-D8645C2195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2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BFFE-F69C-4A02-A38E-D8645C2195B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5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46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9A8C42-50C2-4581-AD0C-B1B81AA92B67}" type="datetime1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4ADE78-2BD7-401D-80C6-46A664C6DB36}" type="datetime1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C11A99-D40A-42E8-9823-99EBAC6E2335}" type="datetime1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6E9E8C-6D58-4FD0-9C8F-BD8F702BCFCB}" type="datetime1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F046E-2E89-48AA-B44E-94A17C6BA9E8}" type="datetime1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6C58F9-1396-4CA7-AD39-54F4243BAD0F}" type="datetime1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40DD2-8DE5-4E55-98DC-126136DC18DD}" type="datetime1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54F6A-6FF8-49C5-8527-CB4DC94F880D}" type="datetime1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E22A22-CB44-4BAC-9BE3-72315F859734}" type="datetime1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1FFE78-14D6-44FE-B672-71FA7CE511DD}" type="datetime1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Top 10 Privacy Risks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edps.europa.eu/EDPSWEB/edps/EDPS/IPEN" TargetMode="External"/><Relationship Id="rId2" Type="http://schemas.openxmlformats.org/officeDocument/2006/relationships/hyperlink" Target="https://www.owasp.org/index.php/OWASP_Top_10_Privacy_Risks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msg-system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147481" cy="1470025"/>
          </a:xfrm>
        </p:spPr>
        <p:txBody>
          <a:bodyPr/>
          <a:lstStyle/>
          <a:p>
            <a:r>
              <a:rPr lang="en-US" dirty="0" smtClean="0"/>
              <a:t>Top 10 Privacy Risks in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19" y="4034809"/>
            <a:ext cx="7082254" cy="20242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Method, results and some countermeasures</a:t>
            </a:r>
            <a:endParaRPr lang="en-US" sz="2400" b="1" dirty="0"/>
          </a:p>
          <a:p>
            <a:r>
              <a:rPr lang="en-US" sz="1800" dirty="0" smtClean="0"/>
              <a:t>29 May 2015</a:t>
            </a:r>
            <a:endParaRPr lang="en-US" sz="1800" dirty="0"/>
          </a:p>
          <a:p>
            <a:endParaRPr lang="en-US" sz="1500" dirty="0" smtClean="0"/>
          </a:p>
          <a:p>
            <a:r>
              <a:rPr lang="en-US" sz="2400" dirty="0" smtClean="0"/>
              <a:t>Florian Stahl (Project </a:t>
            </a:r>
            <a:r>
              <a:rPr lang="en-US" sz="2400" dirty="0" smtClean="0"/>
              <a:t>Leader)</a:t>
            </a:r>
            <a:endParaRPr lang="en-US" sz="2400" dirty="0" smtClean="0"/>
          </a:p>
          <a:p>
            <a:endParaRPr lang="en-US" sz="15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536873" y="6112074"/>
            <a:ext cx="1477816" cy="576793"/>
            <a:chOff x="7536873" y="6112074"/>
            <a:chExt cx="1477816" cy="57679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73" y="6112074"/>
              <a:ext cx="1431636" cy="44598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43089" y="642725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Sponsored by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/>
              <a:t>3</a:t>
            </a:r>
            <a:r>
              <a:rPr lang="de-DE" dirty="0" smtClean="0"/>
              <a:t>/3)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Picture 2" descr="E:\Masterarbeit25.09.14\Masterarbeit.LaTeX\Bilder\HoehedesSchutzbedar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5" y="2299651"/>
            <a:ext cx="7951167" cy="16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Impact </a:t>
            </a:r>
            <a:r>
              <a:rPr lang="de-DE" dirty="0" err="1" smtClean="0"/>
              <a:t>rating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600" dirty="0" smtClean="0"/>
          </a:p>
          <a:p>
            <a:pPr marL="0" indent="0">
              <a:buNone/>
            </a:pP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6" y="4569131"/>
            <a:ext cx="60769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6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Top 10 Privacy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8" y="1497648"/>
            <a:ext cx="7744691" cy="4477327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P1    Web Application </a:t>
            </a:r>
            <a:r>
              <a:rPr lang="en-US" sz="2400" dirty="0" smtClean="0"/>
              <a:t>Vulnerabilities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P2</a:t>
            </a:r>
            <a:r>
              <a:rPr lang="en-US" sz="2400" dirty="0"/>
              <a:t>    </a:t>
            </a:r>
            <a:r>
              <a:rPr lang="en-US" sz="2400" dirty="0" smtClean="0"/>
              <a:t>Operator-sided </a:t>
            </a:r>
            <a:r>
              <a:rPr lang="en-US" sz="2400" dirty="0"/>
              <a:t>Data </a:t>
            </a:r>
            <a:r>
              <a:rPr lang="en-US" sz="2400" dirty="0" smtClean="0"/>
              <a:t>Leakage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P3</a:t>
            </a:r>
            <a:r>
              <a:rPr lang="en-US" sz="2400" dirty="0"/>
              <a:t>    Insufficient Data Breach </a:t>
            </a:r>
            <a:r>
              <a:rPr lang="en-US" sz="2400" dirty="0" smtClean="0"/>
              <a:t>Response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P4</a:t>
            </a:r>
            <a:r>
              <a:rPr lang="en-US" sz="2400" dirty="0"/>
              <a:t>    Insufficient Deletion of personal </a:t>
            </a:r>
            <a:r>
              <a:rPr lang="en-US" sz="2400" dirty="0" smtClean="0"/>
              <a:t>data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P5</a:t>
            </a:r>
            <a:r>
              <a:rPr lang="en-US" sz="2400" dirty="0"/>
              <a:t>    Non-transparent Policies, Terms and </a:t>
            </a:r>
            <a:r>
              <a:rPr lang="en-US" sz="2400" dirty="0" smtClean="0"/>
              <a:t>Conditions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P6</a:t>
            </a:r>
            <a:r>
              <a:rPr lang="en-US" sz="2400" dirty="0"/>
              <a:t>    Collection of data not required for the primary </a:t>
            </a:r>
            <a:r>
              <a:rPr lang="en-US" sz="2400" dirty="0" smtClean="0"/>
              <a:t>purpose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P7</a:t>
            </a:r>
            <a:r>
              <a:rPr lang="en-US" sz="2400" dirty="0"/>
              <a:t>    Sharing of data with third </a:t>
            </a:r>
            <a:r>
              <a:rPr lang="en-US" sz="2400" dirty="0" smtClean="0"/>
              <a:t>party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P8</a:t>
            </a:r>
            <a:r>
              <a:rPr lang="en-US" sz="2400" dirty="0"/>
              <a:t>    Outdated personal </a:t>
            </a:r>
            <a:r>
              <a:rPr lang="en-US" sz="2400" dirty="0" smtClean="0"/>
              <a:t>data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P9</a:t>
            </a:r>
            <a:r>
              <a:rPr lang="en-US" sz="2400" dirty="0"/>
              <a:t>    Missing or Insufficient Session </a:t>
            </a:r>
            <a:r>
              <a:rPr lang="en-US" sz="2400" dirty="0" smtClean="0"/>
              <a:t>Expiration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P10</a:t>
            </a:r>
            <a:r>
              <a:rPr lang="en-US" sz="2400" dirty="0"/>
              <a:t>  Insecure Data Transfer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in </a:t>
            </a:r>
            <a:r>
              <a:rPr lang="de-DE" dirty="0" err="1" smtClean="0"/>
              <a:t>detail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8" y="1417638"/>
            <a:ext cx="3398689" cy="441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06" y="1417638"/>
            <a:ext cx="4520725" cy="31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5106" y="2102265"/>
            <a:ext cx="252000" cy="44438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270" y="3402497"/>
            <a:ext cx="252000" cy="44438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578" y="4269934"/>
            <a:ext cx="252000" cy="44438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150" y="4952186"/>
            <a:ext cx="252000" cy="44438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P2: Operator-</a:t>
            </a:r>
            <a:r>
              <a:rPr lang="de-DE" sz="2800" dirty="0" err="1" smtClean="0"/>
              <a:t>sided</a:t>
            </a:r>
            <a:r>
              <a:rPr lang="de-DE" sz="2800" dirty="0" smtClean="0"/>
              <a:t> Data </a:t>
            </a:r>
            <a:r>
              <a:rPr lang="de-DE" sz="2800" dirty="0" err="1" smtClean="0"/>
              <a:t>Leakage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Internal procedures or staff are often a reason for data leakage</a:t>
            </a:r>
            <a:endParaRPr lang="en-US" sz="2400" b="1" dirty="0"/>
          </a:p>
          <a:p>
            <a:r>
              <a:rPr lang="en-US" sz="2400" dirty="0"/>
              <a:t>Poor access </a:t>
            </a:r>
            <a:r>
              <a:rPr lang="en-US" sz="2400" dirty="0" smtClean="0"/>
              <a:t>management</a:t>
            </a:r>
          </a:p>
          <a:p>
            <a:r>
              <a:rPr lang="en-US" sz="2400" dirty="0" smtClean="0"/>
              <a:t>Lack of awareness</a:t>
            </a:r>
          </a:p>
          <a:p>
            <a:r>
              <a:rPr lang="en-US" sz="2400" dirty="0" smtClean="0"/>
              <a:t>Unnecessary copies of personal data</a:t>
            </a:r>
            <a:endParaRPr lang="en-US" sz="2400" dirty="0"/>
          </a:p>
          <a:p>
            <a:r>
              <a:rPr lang="en-US" sz="2400" dirty="0" smtClean="0"/>
              <a:t>Weak </a:t>
            </a:r>
            <a:r>
              <a:rPr lang="en-US" sz="2400" dirty="0" err="1" smtClean="0"/>
              <a:t>anonymization</a:t>
            </a:r>
            <a:r>
              <a:rPr lang="en-US" sz="2400" dirty="0" smtClean="0"/>
              <a:t> </a:t>
            </a:r>
            <a:r>
              <a:rPr lang="en-US" sz="2400" dirty="0"/>
              <a:t>of personal data: </a:t>
            </a:r>
          </a:p>
          <a:p>
            <a:pPr lvl="1"/>
            <a:r>
              <a:rPr lang="en-US" sz="2000" dirty="0"/>
              <a:t>For publishing or using inside the company: e.g. “We are using </a:t>
            </a:r>
            <a:r>
              <a:rPr lang="en-US" sz="2000" dirty="0" smtClean="0"/>
              <a:t>anonymized </a:t>
            </a:r>
            <a:r>
              <a:rPr lang="en-US" sz="2000" dirty="0"/>
              <a:t>data for marketing purposes.”</a:t>
            </a:r>
          </a:p>
          <a:p>
            <a:pPr lvl="1"/>
            <a:r>
              <a:rPr lang="en-US" sz="2000" dirty="0" err="1" smtClean="0"/>
              <a:t>Anonymization</a:t>
            </a:r>
            <a:r>
              <a:rPr lang="en-US" sz="2000" dirty="0" smtClean="0"/>
              <a:t> </a:t>
            </a:r>
            <a:r>
              <a:rPr lang="en-US" sz="2000" dirty="0"/>
              <a:t>can go wrong: </a:t>
            </a:r>
            <a:r>
              <a:rPr lang="en-US" sz="2000" dirty="0" smtClean="0"/>
              <a:t>e.g. AOL </a:t>
            </a:r>
            <a:r>
              <a:rPr lang="en-US" sz="2000" dirty="0"/>
              <a:t>search data </a:t>
            </a:r>
            <a:r>
              <a:rPr lang="en-US" sz="2000" dirty="0" smtClean="0"/>
              <a:t>leak</a:t>
            </a:r>
          </a:p>
          <a:p>
            <a:pPr lvl="1"/>
            <a:r>
              <a:rPr lang="en-US" sz="2000" dirty="0" smtClean="0"/>
              <a:t>Location data, browsing behavior or device configuration can be used to identify people </a:t>
            </a:r>
            <a:endParaRPr lang="en-US" sz="2000" dirty="0"/>
          </a:p>
          <a:p>
            <a:pPr marL="2700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P5: Non-transparent </a:t>
            </a:r>
            <a:r>
              <a:rPr lang="de-DE" sz="2800" dirty="0" err="1" smtClean="0"/>
              <a:t>Policies</a:t>
            </a:r>
            <a:r>
              <a:rPr lang="de-DE" sz="2800" dirty="0" smtClean="0"/>
              <a:t>, Terms &amp; </a:t>
            </a:r>
            <a:r>
              <a:rPr lang="de-DE" sz="2800" dirty="0" err="1" smtClean="0"/>
              <a:t>Conditions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2" descr="Y:\on-ctstick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5055" y="1710324"/>
            <a:ext cx="1837429" cy="27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25611" cy="44673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2400" dirty="0" smtClean="0"/>
              <a:t>Privacy </a:t>
            </a:r>
            <a:r>
              <a:rPr lang="de-DE" sz="2400" dirty="0" err="1" smtClean="0"/>
              <a:t>Policies</a:t>
            </a:r>
            <a:r>
              <a:rPr lang="de-DE" sz="2400" dirty="0" smtClean="0"/>
              <a:t>, Terms &amp; </a:t>
            </a:r>
            <a:r>
              <a:rPr lang="de-DE" sz="2400" dirty="0" err="1" smtClean="0"/>
              <a:t>Conditions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not </a:t>
            </a:r>
            <a:r>
              <a:rPr lang="de-DE" sz="2400" dirty="0" err="1" smtClean="0"/>
              <a:t>up</a:t>
            </a:r>
            <a:r>
              <a:rPr lang="de-DE" sz="2400" dirty="0" smtClean="0"/>
              <a:t>-</a:t>
            </a:r>
            <a:r>
              <a:rPr lang="de-DE" sz="2400" dirty="0" err="1" smtClean="0"/>
              <a:t>to</a:t>
            </a:r>
            <a:r>
              <a:rPr lang="de-DE" sz="2400" dirty="0" smtClean="0"/>
              <a:t>-date, </a:t>
            </a:r>
            <a:r>
              <a:rPr lang="de-DE" sz="2400" dirty="0" err="1" smtClean="0"/>
              <a:t>inaccurate</a:t>
            </a:r>
            <a:r>
              <a:rPr lang="de-DE" sz="2400" dirty="0" smtClean="0"/>
              <a:t>, </a:t>
            </a:r>
            <a:r>
              <a:rPr lang="de-DE" sz="2400" dirty="0" err="1" smtClean="0"/>
              <a:t>incomplete</a:t>
            </a:r>
            <a:r>
              <a:rPr lang="de-DE" sz="2400" dirty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hard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find </a:t>
            </a:r>
            <a:endParaRPr lang="de-DE" sz="2400" dirty="0"/>
          </a:p>
          <a:p>
            <a:pPr>
              <a:spcAft>
                <a:spcPts val="600"/>
              </a:spcAft>
            </a:pPr>
            <a:r>
              <a:rPr lang="de-DE" sz="2400" dirty="0" smtClean="0"/>
              <a:t>Data </a:t>
            </a:r>
            <a:r>
              <a:rPr lang="de-DE" sz="2400" dirty="0" err="1" smtClean="0"/>
              <a:t>processing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not </a:t>
            </a:r>
            <a:r>
              <a:rPr lang="de-DE" sz="2400" dirty="0" err="1" smtClean="0"/>
              <a:t>explained</a:t>
            </a:r>
            <a:r>
              <a:rPr lang="de-DE" sz="2400" dirty="0" smtClean="0"/>
              <a:t> </a:t>
            </a:r>
            <a:r>
              <a:rPr lang="de-DE" sz="2400" dirty="0" err="1" smtClean="0"/>
              <a:t>sufficiently</a:t>
            </a:r>
            <a:endParaRPr lang="de-DE" sz="2400" dirty="0"/>
          </a:p>
          <a:p>
            <a:pPr>
              <a:spcAft>
                <a:spcPts val="600"/>
              </a:spcAft>
            </a:pPr>
            <a:r>
              <a:rPr lang="de-DE" sz="2400" dirty="0" err="1" smtClean="0"/>
              <a:t>Conditions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too</a:t>
            </a:r>
            <a:r>
              <a:rPr lang="de-DE" sz="2400" dirty="0" smtClean="0"/>
              <a:t> </a:t>
            </a:r>
            <a:r>
              <a:rPr lang="de-DE" sz="2400" dirty="0" err="1" smtClean="0"/>
              <a:t>long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users</a:t>
            </a:r>
            <a:r>
              <a:rPr lang="de-DE" sz="2400" dirty="0" smtClean="0"/>
              <a:t> do not </a:t>
            </a:r>
            <a:r>
              <a:rPr lang="de-DE" sz="2400" dirty="0" err="1" smtClean="0"/>
              <a:t>read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0164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P7: Sharing </a:t>
            </a:r>
            <a:r>
              <a:rPr lang="de-DE" sz="2800" dirty="0" err="1" smtClean="0"/>
              <a:t>of</a:t>
            </a:r>
            <a:r>
              <a:rPr lang="de-DE" sz="2800" dirty="0" smtClean="0"/>
              <a:t> Data </a:t>
            </a:r>
            <a:r>
              <a:rPr lang="de-DE" sz="2800" dirty="0" err="1" smtClean="0"/>
              <a:t>with</a:t>
            </a:r>
            <a:r>
              <a:rPr lang="de-DE" sz="2800" dirty="0" smtClean="0"/>
              <a:t> 3rd Party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213" y="1600200"/>
            <a:ext cx="5930781" cy="496685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 smtClean="0"/>
              <a:t>Third Parties: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Advertisers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Subcontractors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Video integration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Maps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Social networks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 smtClean="0"/>
              <a:t>Problems: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Data is transferred or sold to third parties without user’s knowledge and consent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Complete loss of control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20" y="1571142"/>
            <a:ext cx="2196401" cy="51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43" y="6417890"/>
            <a:ext cx="264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Picture </a:t>
            </a:r>
            <a:r>
              <a:rPr lang="de-DE" sz="1200" dirty="0" err="1" smtClean="0"/>
              <a:t>source</a:t>
            </a:r>
            <a:r>
              <a:rPr lang="de-DE" sz="1200" dirty="0" smtClean="0"/>
              <a:t>: </a:t>
            </a:r>
            <a:r>
              <a:rPr lang="de-DE" sz="1200" dirty="0" err="1" smtClean="0"/>
              <a:t>Ghostery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210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P9: </a:t>
            </a:r>
            <a:r>
              <a:rPr lang="de-DE" sz="2800" dirty="0" err="1" smtClean="0"/>
              <a:t>Missing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Insufficient</a:t>
            </a:r>
            <a:r>
              <a:rPr lang="de-DE" sz="2800" dirty="0" smtClean="0"/>
              <a:t> Session </a:t>
            </a:r>
            <a:r>
              <a:rPr lang="de-DE" sz="2800" dirty="0" err="1" smtClean="0"/>
              <a:t>Expiration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6731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A</a:t>
            </a:r>
            <a:r>
              <a:rPr lang="en-US" sz="2400" dirty="0" smtClean="0"/>
              <a:t>utomatic session timeout and a highly visible logout button is security state-of-the-art, not for: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Google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Facebook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Amazon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03" y="2584936"/>
            <a:ext cx="3475623" cy="337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Y:\Web.de Sicherheitshinwe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06" y="4151750"/>
            <a:ext cx="4497004" cy="20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43" y="6417890"/>
            <a:ext cx="264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Picture </a:t>
            </a:r>
            <a:r>
              <a:rPr lang="de-DE" sz="1200" dirty="0" err="1" smtClean="0"/>
              <a:t>sources</a:t>
            </a:r>
            <a:r>
              <a:rPr lang="de-DE" sz="1200" dirty="0" smtClean="0"/>
              <a:t>: facebook.com, web.de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7121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194"/>
            <a:ext cx="8229600" cy="4966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Raise</a:t>
            </a:r>
            <a:r>
              <a:rPr lang="de-DE" sz="2800" dirty="0" smtClean="0"/>
              <a:t> </a:t>
            </a:r>
            <a:r>
              <a:rPr lang="de-DE" sz="2800" b="1" dirty="0"/>
              <a:t>Awareness</a:t>
            </a:r>
            <a:r>
              <a:rPr lang="de-DE" sz="2800" dirty="0"/>
              <a:t> </a:t>
            </a:r>
            <a:r>
              <a:rPr lang="de-DE" sz="2800" dirty="0" err="1"/>
              <a:t>among</a:t>
            </a:r>
            <a:r>
              <a:rPr lang="de-DE" sz="2800" dirty="0" smtClean="0"/>
              <a:t>:</a:t>
            </a:r>
            <a:endParaRPr lang="de-DE" sz="2000" dirty="0"/>
          </a:p>
          <a:p>
            <a:pPr lvl="0"/>
            <a:r>
              <a:rPr lang="de-DE" sz="2400" dirty="0" err="1"/>
              <a:t>Product</a:t>
            </a:r>
            <a:r>
              <a:rPr lang="de-DE" sz="2400" dirty="0"/>
              <a:t> / </a:t>
            </a:r>
            <a:r>
              <a:rPr lang="de-DE" sz="2400" dirty="0" err="1"/>
              <a:t>A</a:t>
            </a:r>
            <a:r>
              <a:rPr lang="de-DE" sz="2400" dirty="0" err="1" smtClean="0"/>
              <a:t>pplication</a:t>
            </a:r>
            <a:r>
              <a:rPr lang="de-DE" sz="2400" dirty="0" smtClean="0"/>
              <a:t> </a:t>
            </a:r>
            <a:r>
              <a:rPr lang="de-DE" sz="2400" dirty="0"/>
              <a:t>D</a:t>
            </a:r>
            <a:r>
              <a:rPr lang="de-DE" sz="2400" dirty="0" smtClean="0"/>
              <a:t>esigners </a:t>
            </a:r>
            <a:r>
              <a:rPr lang="de-DE" sz="2400" dirty="0"/>
              <a:t>(</a:t>
            </a:r>
            <a:r>
              <a:rPr lang="de-DE" sz="2400" dirty="0" err="1"/>
              <a:t>business</a:t>
            </a:r>
            <a:r>
              <a:rPr lang="de-DE" sz="2400" dirty="0" smtClean="0"/>
              <a:t>)</a:t>
            </a:r>
          </a:p>
          <a:p>
            <a:pPr lvl="1"/>
            <a:r>
              <a:rPr lang="de-DE" sz="2000" dirty="0" err="1" smtClean="0"/>
              <a:t>They</a:t>
            </a:r>
            <a:r>
              <a:rPr lang="de-DE" sz="2000" dirty="0" smtClean="0"/>
              <a:t> </a:t>
            </a:r>
            <a:r>
              <a:rPr lang="de-DE" sz="2000" dirty="0" err="1" smtClean="0"/>
              <a:t>decide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functionality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affects</a:t>
            </a:r>
            <a:r>
              <a:rPr lang="de-DE" sz="2000" dirty="0" smtClean="0"/>
              <a:t> </a:t>
            </a:r>
            <a:r>
              <a:rPr lang="de-DE" sz="2000" dirty="0" err="1" smtClean="0"/>
              <a:t>privacy</a:t>
            </a:r>
            <a:endParaRPr lang="de-DE" sz="2000" dirty="0" smtClean="0"/>
          </a:p>
          <a:p>
            <a:r>
              <a:rPr lang="de-DE" sz="2400" dirty="0" smtClean="0"/>
              <a:t>Developers / IT</a:t>
            </a:r>
          </a:p>
          <a:p>
            <a:pPr lvl="1"/>
            <a:r>
              <a:rPr lang="de-DE" sz="2000" dirty="0" err="1" smtClean="0"/>
              <a:t>Sometimes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choice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implement</a:t>
            </a:r>
            <a:r>
              <a:rPr lang="de-DE" sz="2000" dirty="0" smtClean="0"/>
              <a:t> </a:t>
            </a:r>
            <a:r>
              <a:rPr lang="de-DE" sz="2000" dirty="0" err="1" smtClean="0"/>
              <a:t>privacy</a:t>
            </a:r>
            <a:r>
              <a:rPr lang="de-DE" sz="2000" dirty="0" smtClean="0"/>
              <a:t> </a:t>
            </a:r>
            <a:r>
              <a:rPr lang="de-DE" sz="2000" dirty="0" err="1" smtClean="0"/>
              <a:t>friendly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applications</a:t>
            </a:r>
            <a:endParaRPr lang="de-DE" sz="2000" dirty="0"/>
          </a:p>
          <a:p>
            <a:pPr lvl="0"/>
            <a:r>
              <a:rPr lang="de-DE" sz="2400" dirty="0"/>
              <a:t>Data </a:t>
            </a:r>
            <a:r>
              <a:rPr lang="de-DE" sz="2400" dirty="0" err="1"/>
              <a:t>Protection</a:t>
            </a:r>
            <a:r>
              <a:rPr lang="de-DE" sz="2400" dirty="0"/>
              <a:t> / </a:t>
            </a:r>
            <a:r>
              <a:rPr lang="de-DE" sz="2400" dirty="0" smtClean="0"/>
              <a:t>Legal</a:t>
            </a:r>
          </a:p>
          <a:p>
            <a:pPr lvl="1"/>
            <a:r>
              <a:rPr lang="de-DE" sz="2000" dirty="0" smtClean="0"/>
              <a:t>Personal </a:t>
            </a:r>
            <a:r>
              <a:rPr lang="en-US" sz="2000" dirty="0" smtClean="0"/>
              <a:t>information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mainly</a:t>
            </a:r>
            <a:r>
              <a:rPr lang="de-DE" sz="2000" dirty="0" smtClean="0"/>
              <a:t> </a:t>
            </a:r>
            <a:r>
              <a:rPr lang="de-DE" sz="2000" dirty="0" err="1" smtClean="0"/>
              <a:t>processed</a:t>
            </a:r>
            <a:r>
              <a:rPr lang="de-DE" sz="2000" dirty="0" smtClean="0"/>
              <a:t> in IT </a:t>
            </a:r>
            <a:r>
              <a:rPr lang="de-DE" sz="2000" dirty="0" err="1" smtClean="0"/>
              <a:t>systems</a:t>
            </a:r>
            <a:endParaRPr lang="de-DE" sz="2000" dirty="0" smtClean="0"/>
          </a:p>
          <a:p>
            <a:pPr lvl="1"/>
            <a:r>
              <a:rPr lang="de-DE" sz="2000" dirty="0" smtClean="0"/>
              <a:t>IT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considered</a:t>
            </a:r>
            <a:r>
              <a:rPr lang="de-DE" sz="2000" dirty="0" smtClean="0"/>
              <a:t> 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implementing</a:t>
            </a:r>
            <a:r>
              <a:rPr lang="de-DE" sz="2000" dirty="0" smtClean="0"/>
              <a:t> </a:t>
            </a:r>
            <a:r>
              <a:rPr lang="de-DE" sz="2000" dirty="0" err="1" smtClean="0"/>
              <a:t>privacy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programs</a:t>
            </a:r>
            <a:endParaRPr lang="de-DE" sz="2000" dirty="0"/>
          </a:p>
          <a:p>
            <a:r>
              <a:rPr lang="de-DE" sz="2400" dirty="0" err="1" smtClean="0"/>
              <a:t>Questions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a legal </a:t>
            </a:r>
            <a:r>
              <a:rPr lang="de-DE" sz="2000" dirty="0" err="1" smtClean="0"/>
              <a:t>background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consider</a:t>
            </a:r>
            <a:r>
              <a:rPr lang="de-DE" sz="2000" dirty="0" smtClean="0"/>
              <a:t> web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privacy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programs</a:t>
            </a:r>
            <a:r>
              <a:rPr lang="de-DE" sz="2000" dirty="0" smtClean="0"/>
              <a:t>?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194"/>
            <a:ext cx="8229600" cy="4966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err="1" smtClean="0"/>
              <a:t>Implement</a:t>
            </a:r>
            <a:r>
              <a:rPr lang="de-DE" sz="2800" dirty="0" smtClean="0"/>
              <a:t> </a:t>
            </a:r>
            <a:r>
              <a:rPr lang="de-DE" sz="2800" b="1" dirty="0" err="1" smtClean="0"/>
              <a:t>processes</a:t>
            </a:r>
            <a:endParaRPr lang="de-DE" sz="2800" dirty="0"/>
          </a:p>
          <a:p>
            <a:pPr lvl="0"/>
            <a:r>
              <a:rPr lang="en-US" sz="2400" dirty="0"/>
              <a:t>That consider privacy in all development </a:t>
            </a:r>
            <a:r>
              <a:rPr lang="en-US" sz="2400" dirty="0" smtClean="0"/>
              <a:t>stages from requirements analysis to implementation (preventive)</a:t>
            </a:r>
            <a:endParaRPr lang="de-DE" sz="2400" dirty="0"/>
          </a:p>
          <a:p>
            <a:r>
              <a:rPr lang="en-US" sz="2400" dirty="0" smtClean="0"/>
              <a:t>To audit privacy measures in web applications</a:t>
            </a:r>
            <a:r>
              <a:rPr lang="en-US" sz="2400" dirty="0"/>
              <a:t> </a:t>
            </a:r>
            <a:r>
              <a:rPr lang="en-US" sz="2400" dirty="0" smtClean="0"/>
              <a:t>(detective)</a:t>
            </a:r>
            <a:endParaRPr lang="de-DE" sz="2400" dirty="0"/>
          </a:p>
          <a:p>
            <a:pPr marL="0" indent="0">
              <a:buNone/>
            </a:pPr>
            <a:r>
              <a:rPr lang="de-DE" sz="2800" b="1" dirty="0" err="1"/>
              <a:t>Ask</a:t>
            </a:r>
            <a:r>
              <a:rPr lang="de-DE" sz="2800" dirty="0"/>
              <a:t> simple </a:t>
            </a:r>
            <a:r>
              <a:rPr lang="de-DE" sz="2800" b="1" dirty="0" err="1" smtClean="0"/>
              <a:t>questions</a:t>
            </a:r>
            <a:endParaRPr lang="de-DE" sz="2800" dirty="0"/>
          </a:p>
          <a:p>
            <a:pPr lvl="0"/>
            <a:r>
              <a:rPr lang="de-DE" sz="2400" dirty="0" err="1" smtClean="0"/>
              <a:t>Did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consider</a:t>
            </a:r>
            <a:r>
              <a:rPr lang="de-DE" sz="2400" dirty="0" smtClean="0"/>
              <a:t> </a:t>
            </a:r>
            <a:r>
              <a:rPr lang="de-DE" sz="2400" dirty="0" err="1" smtClean="0"/>
              <a:t>privacy</a:t>
            </a:r>
            <a:r>
              <a:rPr lang="de-DE" sz="2400" dirty="0" smtClean="0"/>
              <a:t> </a:t>
            </a:r>
            <a:r>
              <a:rPr lang="de-DE" sz="2400" dirty="0" err="1" smtClean="0"/>
              <a:t>when</a:t>
            </a:r>
            <a:r>
              <a:rPr lang="de-DE" sz="2400" dirty="0" smtClean="0"/>
              <a:t> </a:t>
            </a:r>
            <a:r>
              <a:rPr lang="de-DE" sz="2400" dirty="0" err="1" smtClean="0"/>
              <a:t>designing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?</a:t>
            </a:r>
          </a:p>
          <a:p>
            <a:pPr lvl="0"/>
            <a:r>
              <a:rPr lang="de-DE" sz="2400" dirty="0" err="1" smtClean="0"/>
              <a:t>Did</a:t>
            </a:r>
            <a:r>
              <a:rPr lang="de-DE" sz="2400" dirty="0" smtClean="0"/>
              <a:t>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address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OWASP Top 10 Privacy </a:t>
            </a:r>
            <a:r>
              <a:rPr lang="de-DE" sz="2400" dirty="0" err="1" smtClean="0"/>
              <a:t>Risks</a:t>
            </a:r>
            <a:r>
              <a:rPr lang="de-DE" sz="2400" dirty="0" smtClean="0"/>
              <a:t>?</a:t>
            </a:r>
          </a:p>
          <a:p>
            <a:pPr lvl="1"/>
            <a:r>
              <a:rPr lang="de-DE" sz="2000" dirty="0" err="1" smtClean="0"/>
              <a:t>How</a:t>
            </a:r>
            <a:r>
              <a:rPr lang="de-DE" sz="2000" dirty="0" smtClean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privacy</a:t>
            </a:r>
            <a:r>
              <a:rPr lang="de-DE" sz="2000" dirty="0"/>
              <a:t> </a:t>
            </a:r>
            <a:r>
              <a:rPr lang="de-DE" sz="2000" dirty="0" err="1"/>
              <a:t>incidents</a:t>
            </a:r>
            <a:r>
              <a:rPr lang="de-DE" sz="2000" dirty="0"/>
              <a:t> </a:t>
            </a:r>
            <a:r>
              <a:rPr lang="de-DE" sz="2000" dirty="0" err="1" smtClean="0"/>
              <a:t>handled</a:t>
            </a:r>
            <a:r>
              <a:rPr lang="de-DE" sz="2000" dirty="0" smtClean="0"/>
              <a:t>?</a:t>
            </a:r>
            <a:endParaRPr lang="de-DE" sz="2000" dirty="0"/>
          </a:p>
          <a:p>
            <a:pPr lvl="1"/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 smtClean="0"/>
              <a:t>deleted</a:t>
            </a:r>
            <a:r>
              <a:rPr lang="de-DE" sz="2000" dirty="0" smtClean="0"/>
              <a:t>?</a:t>
            </a:r>
            <a:endParaRPr lang="de-DE" sz="2000" dirty="0"/>
          </a:p>
          <a:p>
            <a:pPr lvl="1"/>
            <a:r>
              <a:rPr lang="de-DE" sz="2000" dirty="0" err="1" smtClean="0"/>
              <a:t>How</a:t>
            </a:r>
            <a:r>
              <a:rPr lang="de-DE" sz="2000" dirty="0" smtClean="0"/>
              <a:t> do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avoid</a:t>
            </a:r>
            <a:r>
              <a:rPr lang="de-DE" sz="2000" dirty="0" smtClean="0"/>
              <a:t> </a:t>
            </a:r>
            <a:r>
              <a:rPr lang="de-DE" sz="2000" dirty="0" err="1" smtClean="0"/>
              <a:t>vulnerabilities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…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194"/>
            <a:ext cx="8229600" cy="4966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Technology </a:t>
            </a:r>
            <a:r>
              <a:rPr lang="de-DE" sz="2800" b="1" dirty="0" err="1" smtClean="0"/>
              <a:t>examples</a:t>
            </a:r>
            <a:endParaRPr lang="de-DE" sz="2800" b="1" dirty="0"/>
          </a:p>
          <a:p>
            <a:pPr>
              <a:spcBef>
                <a:spcPts val="1200"/>
              </a:spcBef>
            </a:pPr>
            <a:r>
              <a:rPr lang="de-DE" sz="2400" dirty="0" err="1" smtClean="0"/>
              <a:t>Avoid</a:t>
            </a:r>
            <a:r>
              <a:rPr lang="de-DE" sz="2400" dirty="0" smtClean="0"/>
              <a:t> </a:t>
            </a:r>
            <a:r>
              <a:rPr lang="de-DE" sz="2400" dirty="0"/>
              <a:t>D</a:t>
            </a:r>
            <a:r>
              <a:rPr lang="de-DE" sz="2400" dirty="0" smtClean="0"/>
              <a:t>ata </a:t>
            </a:r>
            <a:r>
              <a:rPr lang="de-DE" sz="2400" dirty="0" err="1" smtClean="0"/>
              <a:t>Leakage</a:t>
            </a:r>
            <a:endParaRPr lang="de-DE" sz="2400" dirty="0" smtClean="0"/>
          </a:p>
          <a:p>
            <a:pPr lvl="1">
              <a:spcAft>
                <a:spcPts val="600"/>
              </a:spcAft>
            </a:pPr>
            <a:r>
              <a:rPr lang="en-US" sz="2000" dirty="0"/>
              <a:t>Restrictive Access Management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Awareness campaigns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Strong </a:t>
            </a:r>
            <a:r>
              <a:rPr lang="en-US" sz="2000" dirty="0" err="1"/>
              <a:t>anonymization</a:t>
            </a:r>
            <a:r>
              <a:rPr lang="en-US" sz="2000" dirty="0"/>
              <a:t> techniques</a:t>
            </a:r>
          </a:p>
          <a:p>
            <a:pPr lvl="1">
              <a:spcAft>
                <a:spcPts val="600"/>
              </a:spcAft>
            </a:pPr>
            <a:r>
              <a:rPr lang="de-DE" sz="2000" dirty="0"/>
              <a:t>Data </a:t>
            </a:r>
            <a:r>
              <a:rPr lang="de-DE" sz="2000" dirty="0" err="1"/>
              <a:t>Leakage</a:t>
            </a:r>
            <a:r>
              <a:rPr lang="de-DE" sz="2000" dirty="0"/>
              <a:t> </a:t>
            </a:r>
            <a:r>
              <a:rPr lang="de-DE" sz="2000" dirty="0" err="1"/>
              <a:t>Prevention</a:t>
            </a:r>
            <a:r>
              <a:rPr lang="de-DE" sz="2000" dirty="0"/>
              <a:t> (DLP) </a:t>
            </a:r>
            <a:r>
              <a:rPr lang="de-DE" sz="2000" dirty="0" err="1"/>
              <a:t>solutions</a:t>
            </a:r>
            <a:endParaRPr lang="de-DE" sz="2000" dirty="0"/>
          </a:p>
          <a:p>
            <a:r>
              <a:rPr lang="de-DE" sz="2400" dirty="0" err="1" smtClean="0"/>
              <a:t>Improve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timeout</a:t>
            </a:r>
            <a:endParaRPr lang="de-DE" sz="2400" dirty="0" smtClean="0"/>
          </a:p>
          <a:p>
            <a:pPr lvl="1">
              <a:spcAft>
                <a:spcPts val="600"/>
              </a:spcAft>
            </a:pPr>
            <a:r>
              <a:rPr lang="en-US" sz="2000" dirty="0"/>
              <a:t>Configure to automatically logout after X hours / days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Obvious logout button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Educate users</a:t>
            </a:r>
          </a:p>
          <a:p>
            <a:endParaRPr lang="de-DE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4041" y="1443841"/>
            <a:ext cx="582395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de-DE" sz="2800" dirty="0" smtClean="0"/>
              <a:t>Situation</a:t>
            </a: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de-DE" sz="2800" dirty="0" smtClean="0"/>
              <a:t>Top 10 Privacy </a:t>
            </a:r>
            <a:r>
              <a:rPr lang="de-DE" sz="2800" dirty="0" err="1" smtClean="0"/>
              <a:t>Risks</a:t>
            </a:r>
            <a:r>
              <a:rPr lang="de-DE" sz="2800" dirty="0" smtClean="0"/>
              <a:t> Project</a:t>
            </a:r>
            <a:endParaRPr lang="de-DE" sz="2800" dirty="0"/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en-US" sz="2400" dirty="0" smtClean="0"/>
              <a:t>Background</a:t>
            </a:r>
            <a:endParaRPr lang="de-DE" sz="2400" dirty="0"/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de-DE" sz="2400" dirty="0" smtClean="0"/>
              <a:t>Goal</a:t>
            </a:r>
            <a:endParaRPr lang="de-DE" sz="2400" dirty="0"/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de-DE" sz="2400" dirty="0" err="1" smtClean="0"/>
              <a:t>Method</a:t>
            </a:r>
            <a:endParaRPr lang="de-DE" sz="2400" dirty="0"/>
          </a:p>
          <a:p>
            <a:pPr marL="800100" lvl="1" indent="-342900">
              <a:spcBef>
                <a:spcPts val="600"/>
              </a:spcBef>
              <a:buFont typeface="+mj-lt"/>
              <a:buAutoNum type="alphaLcPeriod"/>
            </a:pPr>
            <a:r>
              <a:rPr lang="de-DE" sz="2400" dirty="0" err="1" smtClean="0"/>
              <a:t>Results</a:t>
            </a:r>
            <a:endParaRPr lang="de-DE" sz="2400" dirty="0"/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de-DE" sz="2800" dirty="0" err="1" smtClean="0"/>
              <a:t>Countermeasures</a:t>
            </a:r>
            <a:endParaRPr lang="de-DE" sz="2800" dirty="0"/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/>
              <a:t>Summary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428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(</a:t>
            </a:r>
            <a:r>
              <a:rPr lang="en-US" dirty="0"/>
              <a:t>4</a:t>
            </a:r>
            <a:r>
              <a:rPr lang="en-US" dirty="0" smtClean="0"/>
              <a:t>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194"/>
            <a:ext cx="8229600" cy="4966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Technology </a:t>
            </a:r>
            <a:r>
              <a:rPr lang="de-DE" sz="2800" b="1" dirty="0" err="1" smtClean="0"/>
              <a:t>examples</a:t>
            </a:r>
            <a:endParaRPr lang="de-DE" sz="2800" b="1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400" dirty="0" err="1" smtClean="0"/>
              <a:t>Ideas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better</a:t>
            </a:r>
            <a:r>
              <a:rPr lang="de-DE" sz="2400" dirty="0" smtClean="0"/>
              <a:t> </a:t>
            </a:r>
            <a:r>
              <a:rPr lang="de-DE" sz="2400" dirty="0" err="1" smtClean="0"/>
              <a:t>transparency</a:t>
            </a:r>
            <a:r>
              <a:rPr lang="de-DE" sz="2400" dirty="0" smtClean="0"/>
              <a:t> in </a:t>
            </a:r>
            <a:r>
              <a:rPr lang="de-DE" sz="2400" dirty="0" err="1" smtClean="0"/>
              <a:t>terms</a:t>
            </a:r>
            <a:r>
              <a:rPr lang="de-DE" sz="2400" dirty="0" smtClean="0"/>
              <a:t> &amp; </a:t>
            </a:r>
            <a:r>
              <a:rPr lang="de-DE" sz="2400" dirty="0" err="1" smtClean="0"/>
              <a:t>conditions</a:t>
            </a:r>
            <a:endParaRPr lang="de-DE" sz="2400" dirty="0"/>
          </a:p>
          <a:p>
            <a:pPr lvl="1">
              <a:spcAft>
                <a:spcPts val="600"/>
              </a:spcAft>
            </a:pPr>
            <a:r>
              <a:rPr lang="de-DE" sz="2000" dirty="0"/>
              <a:t>Text </a:t>
            </a:r>
            <a:r>
              <a:rPr lang="de-DE" sz="2000" dirty="0" err="1"/>
              <a:t>analyzer</a:t>
            </a:r>
            <a:r>
              <a:rPr lang="de-DE" sz="2000" dirty="0"/>
              <a:t>: readability-score.com</a:t>
            </a:r>
          </a:p>
          <a:p>
            <a:pPr lvl="1">
              <a:spcAft>
                <a:spcPts val="600"/>
              </a:spcAft>
            </a:pPr>
            <a:r>
              <a:rPr lang="de-DE" sz="2000" dirty="0"/>
              <a:t>HTTPA: http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 smtClean="0"/>
              <a:t>accountability</a:t>
            </a:r>
            <a:r>
              <a:rPr lang="de-DE" sz="2000" dirty="0" smtClean="0"/>
              <a:t> </a:t>
            </a:r>
            <a:r>
              <a:rPr lang="de-DE" sz="2000" dirty="0" err="1" smtClean="0"/>
              <a:t>developed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MIT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400" dirty="0"/>
              <a:t>S</a:t>
            </a:r>
            <a:r>
              <a:rPr lang="de-DE" sz="2400" dirty="0" smtClean="0"/>
              <a:t>hare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third</a:t>
            </a:r>
            <a:r>
              <a:rPr lang="de-DE" sz="2400" dirty="0" smtClean="0"/>
              <a:t> </a:t>
            </a:r>
            <a:r>
              <a:rPr lang="de-DE" sz="2400" dirty="0" err="1" smtClean="0"/>
              <a:t>party</a:t>
            </a:r>
            <a:r>
              <a:rPr lang="de-DE" sz="2400" dirty="0" smtClean="0"/>
              <a:t> on </a:t>
            </a:r>
            <a:r>
              <a:rPr lang="de-DE" sz="2400" dirty="0" err="1" smtClean="0"/>
              <a:t>click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endParaRPr lang="de-DE" sz="2400" dirty="0" smtClean="0"/>
          </a:p>
          <a:p>
            <a:pPr lvl="1">
              <a:spcAft>
                <a:spcPts val="600"/>
              </a:spcAft>
            </a:pPr>
            <a:r>
              <a:rPr lang="de-DE" sz="2000" dirty="0" err="1" smtClean="0"/>
              <a:t>Youtube</a:t>
            </a:r>
            <a:r>
              <a:rPr lang="de-DE" sz="2000" dirty="0"/>
              <a:t> </a:t>
            </a:r>
            <a:r>
              <a:rPr lang="de-DE" sz="2000" dirty="0" err="1" smtClean="0"/>
              <a:t>embedded</a:t>
            </a:r>
            <a:r>
              <a:rPr lang="de-DE" sz="2000" dirty="0" smtClean="0"/>
              <a:t> </a:t>
            </a:r>
            <a:r>
              <a:rPr lang="de-DE" sz="2000" dirty="0" err="1" smtClean="0"/>
              <a:t>video</a:t>
            </a:r>
            <a:r>
              <a:rPr lang="de-DE" sz="2000" dirty="0" smtClean="0"/>
              <a:t>: Enhanced </a:t>
            </a:r>
            <a:r>
              <a:rPr lang="de-DE" sz="2000" dirty="0" err="1" smtClean="0"/>
              <a:t>privacy</a:t>
            </a:r>
            <a:r>
              <a:rPr lang="de-DE" sz="2000" dirty="0" smtClean="0"/>
              <a:t> </a:t>
            </a:r>
            <a:r>
              <a:rPr lang="de-DE" sz="2000" dirty="0" err="1" smtClean="0"/>
              <a:t>mode</a:t>
            </a:r>
            <a:endParaRPr lang="de-DE" sz="2000" dirty="0" smtClean="0"/>
          </a:p>
          <a:p>
            <a:pPr lvl="1">
              <a:spcAft>
                <a:spcPts val="600"/>
              </a:spcAft>
            </a:pPr>
            <a:r>
              <a:rPr lang="de-DE" sz="2000" dirty="0" smtClean="0"/>
              <a:t>Facebook </a:t>
            </a:r>
            <a:r>
              <a:rPr lang="de-DE" sz="2000" dirty="0" err="1" smtClean="0"/>
              <a:t>buttons</a:t>
            </a:r>
            <a:r>
              <a:rPr lang="de-DE" sz="2000" dirty="0" smtClean="0"/>
              <a:t>: </a:t>
            </a:r>
            <a:r>
              <a:rPr lang="de-DE" sz="2000" dirty="0" err="1" smtClean="0"/>
              <a:t>heise</a:t>
            </a:r>
            <a:r>
              <a:rPr lang="de-DE" sz="2000" dirty="0" smtClean="0"/>
              <a:t> </a:t>
            </a:r>
            <a:r>
              <a:rPr lang="de-DE" sz="2000" dirty="0" err="1" smtClean="0"/>
              <a:t>Shariff</a:t>
            </a:r>
            <a:endParaRPr lang="de-DE" sz="2000" dirty="0"/>
          </a:p>
          <a:p>
            <a:endParaRPr lang="de-DE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65" y="4991386"/>
            <a:ext cx="2646487" cy="1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33" y="5158680"/>
            <a:ext cx="1324271" cy="115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543" y="6417890"/>
            <a:ext cx="264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Picture </a:t>
            </a:r>
            <a:r>
              <a:rPr lang="de-DE" sz="1200" dirty="0" err="1" smtClean="0"/>
              <a:t>source</a:t>
            </a:r>
            <a:r>
              <a:rPr lang="de-DE" sz="1200" dirty="0" smtClean="0"/>
              <a:t>: heise.de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328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194"/>
            <a:ext cx="8229600" cy="496685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Currently there are many privacy risks in web applications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Compliance-based approach does not cover all of them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Lack of awareness regarding real-life privacy risks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OWASP Top 10 Privacy Risks project created to address this issue and educate developers and lawyers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project identifies technical and organizational risks independent from local laws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Try to consider these risks when implementing or auditing web applications and apply countermeasures!</a:t>
            </a:r>
            <a:endParaRPr lang="en-US" sz="20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195"/>
            <a:ext cx="8229600" cy="421948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OWASP Top 10 Privacy </a:t>
            </a:r>
            <a:r>
              <a:rPr lang="en-US" sz="2400" dirty="0"/>
              <a:t>Risks Project: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www.owasp.org/index.php/OWASP_Top_10_Privacy_Risks_Project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sym typeface="Wingdings" panose="05000000000000000000" pitchFamily="2" charset="2"/>
              </a:rPr>
              <a:t> Feel free to contribute</a:t>
            </a: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Internet Privacy </a:t>
            </a:r>
            <a:r>
              <a:rPr lang="en-US" sz="2400" dirty="0"/>
              <a:t>Engineering Network (IPEN):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secure.edps.europa.eu/EDPSWEB/edps/EDPS/IPEN</a:t>
            </a: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Project sponsor: </a:t>
            </a:r>
            <a:r>
              <a:rPr lang="en-US" sz="2400" dirty="0" smtClean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www.msg-systems.com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03161" y="6170063"/>
            <a:ext cx="1293612" cy="504898"/>
            <a:chOff x="7536873" y="6112074"/>
            <a:chExt cx="1477816" cy="5767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73" y="6112074"/>
              <a:ext cx="1431636" cy="4459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43089" y="642725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Sponsored by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7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44063"/>
              </p:ext>
            </p:extLst>
          </p:nvPr>
        </p:nvGraphicFramePr>
        <p:xfrm>
          <a:off x="457200" y="1600200"/>
          <a:ext cx="8229600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329013" y="2213361"/>
            <a:ext cx="1833073" cy="1170774"/>
          </a:xfrm>
          <a:prstGeom prst="wedgeRoundRectCallout">
            <a:avLst>
              <a:gd name="adj1" fmla="val 69610"/>
              <a:gd name="adj2" fmla="val 6620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Laws do not address real-life privacy risks anymore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461332" y="4801312"/>
            <a:ext cx="2049566" cy="1170774"/>
          </a:xfrm>
          <a:prstGeom prst="wedgeRoundRectCallout">
            <a:avLst>
              <a:gd name="adj1" fmla="val 78468"/>
              <a:gd name="adj2" fmla="val 4157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Technical solutions do not provide sufficient privacy and transparency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665513" y="429426"/>
            <a:ext cx="2266058" cy="1170774"/>
          </a:xfrm>
          <a:prstGeom prst="wedgeRoundRectCallout">
            <a:avLst>
              <a:gd name="adj1" fmla="val -71360"/>
              <a:gd name="adj2" fmla="val 9320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Secret services undermine privacy without justification and real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914618" y="4215925"/>
            <a:ext cx="1756872" cy="1170774"/>
          </a:xfrm>
          <a:prstGeom prst="wedgeRoundRectCallout">
            <a:avLst>
              <a:gd name="adj1" fmla="val -76640"/>
              <a:gd name="adj2" fmla="val -5569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Globalization requires global privacy standards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929928" y="2085174"/>
            <a:ext cx="1530408" cy="1170774"/>
          </a:xfrm>
          <a:prstGeom prst="wedgeRoundRectCallout">
            <a:avLst>
              <a:gd name="adj1" fmla="val -75345"/>
              <a:gd name="adj2" fmla="val 5014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Safe Harbor not trusted by EU anymore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Forget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laws</a:t>
            </a:r>
            <a:r>
              <a:rPr lang="de-DE" dirty="0"/>
              <a:t> </a:t>
            </a:r>
            <a:r>
              <a:rPr lang="de-DE" dirty="0" smtClean="0"/>
              <a:t>;-)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6855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4100" dirty="0" smtClean="0"/>
              <a:t>… we want </a:t>
            </a:r>
            <a:r>
              <a:rPr lang="en-US" sz="4100" b="1" dirty="0" smtClean="0"/>
              <a:t>REAL PRIVACY </a:t>
            </a:r>
            <a:r>
              <a:rPr lang="en-US" sz="4100" dirty="0" smtClean="0"/>
              <a:t>in web applications</a:t>
            </a:r>
          </a:p>
          <a:p>
            <a:pPr>
              <a:spcAft>
                <a:spcPts val="600"/>
              </a:spcAft>
            </a:pPr>
            <a:endParaRPr lang="en-US" sz="8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Currently many web applications contain privacy risks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Anyway, they are compliant to privacy and data protection laws because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They are hosted in countries with poor privacy laws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Main focus on compliance, not on real-life risks for personal information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No existing guidelines or statistical data about privacy risks in web applications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Foundation of the OWASP Top 10 Privacy Risks Project in early 2014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Nearly 100 privacy and security experts participated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350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Identify the most important technical and organizational privacy risks for web </a:t>
            </a:r>
            <a:r>
              <a:rPr lang="en-US" sz="2800" dirty="0" smtClean="0"/>
              <a:t>applications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Independent from local laws based on OECD Privacy Principles  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 smtClean="0"/>
              <a:t>Focus on real-life risks for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User (data subject)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Provider (data owner)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Help developers, business architects and legal to reach a common understanding of web application privacy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Provide transparency about privacy risks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Not in scope: Self-protection for users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OWASP in a </a:t>
            </a:r>
            <a:r>
              <a:rPr lang="de-DE" dirty="0" err="1" smtClean="0"/>
              <a:t>nutshell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2394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 smtClean="0"/>
              <a:t>Open Web Application Security Project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Community dedicated for web application security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Open source and non-profit organization</a:t>
            </a:r>
          </a:p>
          <a:p>
            <a:pPr>
              <a:spcAft>
                <a:spcPts val="600"/>
              </a:spcAft>
            </a:pPr>
            <a:r>
              <a:rPr lang="de-DE" sz="2400" dirty="0" err="1" smtClean="0"/>
              <a:t>Creates</a:t>
            </a:r>
            <a:r>
              <a:rPr lang="de-DE" sz="2400" dirty="0" smtClean="0"/>
              <a:t> </a:t>
            </a:r>
            <a:r>
              <a:rPr lang="de-DE" sz="2400" dirty="0" err="1" smtClean="0"/>
              <a:t>freely-available</a:t>
            </a:r>
            <a:r>
              <a:rPr lang="de-DE" sz="2400" dirty="0" smtClean="0"/>
              <a:t> </a:t>
            </a:r>
            <a:r>
              <a:rPr lang="de-DE" sz="2400" dirty="0" err="1"/>
              <a:t>articles</a:t>
            </a:r>
            <a:r>
              <a:rPr lang="de-DE" sz="2400" dirty="0"/>
              <a:t>, </a:t>
            </a:r>
            <a:r>
              <a:rPr lang="de-DE" sz="2400" dirty="0" err="1"/>
              <a:t>methodologies</a:t>
            </a:r>
            <a:r>
              <a:rPr lang="de-DE" sz="2400" dirty="0"/>
              <a:t>, </a:t>
            </a:r>
            <a:r>
              <a:rPr lang="de-DE" sz="2400" dirty="0" err="1"/>
              <a:t>documentation</a:t>
            </a:r>
            <a:r>
              <a:rPr lang="de-DE" sz="2400" dirty="0"/>
              <a:t>, </a:t>
            </a:r>
            <a:r>
              <a:rPr lang="de-DE" sz="2400" dirty="0" err="1"/>
              <a:t>tools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 smtClean="0"/>
              <a:t>technologies</a:t>
            </a:r>
            <a:endParaRPr lang="de-DE" sz="2400" dirty="0" smtClean="0"/>
          </a:p>
          <a:p>
            <a:pPr>
              <a:spcAft>
                <a:spcPts val="600"/>
              </a:spcAft>
            </a:pPr>
            <a:r>
              <a:rPr lang="de-DE" sz="2400" dirty="0" err="1" smtClean="0"/>
              <a:t>Known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its</a:t>
            </a:r>
            <a:r>
              <a:rPr lang="de-DE" sz="2400" dirty="0" smtClean="0"/>
              <a:t> Top 10 Security </a:t>
            </a:r>
            <a:r>
              <a:rPr lang="de-DE" sz="2400" dirty="0" err="1"/>
              <a:t>r</a:t>
            </a:r>
            <a:r>
              <a:rPr lang="de-DE" sz="2400" dirty="0" err="1" smtClean="0"/>
              <a:t>isk</a:t>
            </a:r>
            <a:r>
              <a:rPr lang="de-DE" sz="2400" dirty="0" smtClean="0"/>
              <a:t> </a:t>
            </a:r>
            <a:r>
              <a:rPr lang="de-DE" sz="2400" dirty="0" err="1" smtClean="0"/>
              <a:t>list</a:t>
            </a:r>
            <a:r>
              <a:rPr lang="de-DE" sz="2400" dirty="0" smtClean="0"/>
              <a:t> (</a:t>
            </a:r>
            <a:r>
              <a:rPr lang="de-DE" sz="2400" dirty="0" err="1" smtClean="0"/>
              <a:t>established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)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projects</a:t>
            </a:r>
            <a:endParaRPr lang="de-DE" sz="2400" dirty="0" smtClean="0"/>
          </a:p>
          <a:p>
            <a:pPr>
              <a:spcAft>
                <a:spcPts val="600"/>
              </a:spcAft>
            </a:pPr>
            <a:r>
              <a:rPr lang="de-DE" sz="2400" dirty="0" err="1" smtClean="0"/>
              <a:t>Provides</a:t>
            </a:r>
            <a:r>
              <a:rPr lang="de-DE" sz="2400" dirty="0" smtClean="0"/>
              <a:t> </a:t>
            </a:r>
            <a:r>
              <a:rPr lang="de-DE" sz="2400" dirty="0" err="1" smtClean="0"/>
              <a:t>platform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Top 10 Privacy </a:t>
            </a:r>
            <a:r>
              <a:rPr lang="de-DE" sz="2400" dirty="0" err="1" smtClean="0"/>
              <a:t>Risks</a:t>
            </a:r>
            <a:r>
              <a:rPr lang="de-DE" sz="2400" dirty="0" smtClean="0"/>
              <a:t> </a:t>
            </a:r>
            <a:r>
              <a:rPr lang="de-DE" sz="2400" dirty="0" err="1" smtClean="0"/>
              <a:t>project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04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Member </a:t>
            </a:r>
            <a:r>
              <a:rPr lang="de-DE" dirty="0" err="1" smtClean="0"/>
              <a:t>of</a:t>
            </a:r>
            <a:r>
              <a:rPr lang="de-DE" dirty="0" smtClean="0"/>
              <a:t> IPEN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3507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 smtClean="0"/>
              <a:t>Internet Privacy Engineering Network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Founded in 2014 by EU Data Protection Supervisor's </a:t>
            </a:r>
            <a:r>
              <a:rPr lang="en-US" sz="2000" dirty="0"/>
              <a:t>H</a:t>
            </a:r>
            <a:r>
              <a:rPr lang="en-US" sz="2000" dirty="0" smtClean="0"/>
              <a:t>ead of Policy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Goal to bring together privacy experts with developers</a:t>
            </a:r>
          </a:p>
          <a:p>
            <a:pPr>
              <a:spcAft>
                <a:spcPts val="600"/>
              </a:spcAft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" name="Picture 2" descr="S:\IT Policy\IPEN\Workshop 2014\photos_Bianka photographer\2014-sept-IPEN_Workshop-Berlin01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4" y="3205258"/>
            <a:ext cx="4861883" cy="324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97" y="3224357"/>
            <a:ext cx="2241848" cy="13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Method</a:t>
            </a:r>
            <a:r>
              <a:rPr lang="de-DE" dirty="0" smtClean="0"/>
              <a:t> (1/3)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03161" y="6170063"/>
            <a:ext cx="1293612" cy="504898"/>
            <a:chOff x="7536873" y="6112074"/>
            <a:chExt cx="1477816" cy="5767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73" y="6112074"/>
              <a:ext cx="1431636" cy="4459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43089" y="642725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Sponsored by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39" y="1645784"/>
            <a:ext cx="4797761" cy="378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9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Method</a:t>
            </a:r>
            <a:r>
              <a:rPr lang="de-DE" dirty="0" smtClean="0"/>
              <a:t> (2/3)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42666"/>
            <a:ext cx="2895600" cy="229177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Top 10 Privacy Risks Project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Survey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occurence</a:t>
            </a:r>
            <a:endParaRPr lang="de-DE" dirty="0" smtClean="0"/>
          </a:p>
          <a:p>
            <a:r>
              <a:rPr lang="de-DE" sz="2400" dirty="0" smtClean="0"/>
              <a:t>63 </a:t>
            </a:r>
            <a:r>
              <a:rPr lang="de-DE" sz="2400" dirty="0" err="1" smtClean="0"/>
              <a:t>privacy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security</a:t>
            </a:r>
            <a:r>
              <a:rPr lang="de-DE" sz="2400" dirty="0" smtClean="0"/>
              <a:t> </a:t>
            </a:r>
            <a:r>
              <a:rPr lang="de-DE" sz="2400" dirty="0" err="1" smtClean="0"/>
              <a:t>experts</a:t>
            </a:r>
            <a:r>
              <a:rPr lang="de-DE" sz="2400" dirty="0" smtClean="0"/>
              <a:t> </a:t>
            </a:r>
            <a:r>
              <a:rPr lang="de-DE" sz="2400" dirty="0" err="1" smtClean="0"/>
              <a:t>participated</a:t>
            </a:r>
            <a:endParaRPr lang="de-DE" sz="2400" dirty="0" smtClean="0"/>
          </a:p>
          <a:p>
            <a:r>
              <a:rPr lang="de-DE" sz="2400" dirty="0" err="1" smtClean="0"/>
              <a:t>Rated</a:t>
            </a:r>
            <a:r>
              <a:rPr lang="de-DE" sz="2400" dirty="0" smtClean="0"/>
              <a:t> 20 </a:t>
            </a:r>
            <a:r>
              <a:rPr lang="de-DE" sz="2400" dirty="0" err="1" smtClean="0"/>
              <a:t>privacy</a:t>
            </a:r>
            <a:r>
              <a:rPr lang="de-DE" sz="2400" dirty="0" smtClean="0"/>
              <a:t> </a:t>
            </a:r>
            <a:r>
              <a:rPr lang="de-DE" sz="2400" dirty="0" err="1" smtClean="0"/>
              <a:t>violations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their</a:t>
            </a:r>
            <a:r>
              <a:rPr lang="de-DE" sz="2400" dirty="0" smtClean="0"/>
              <a:t> </a:t>
            </a:r>
            <a:r>
              <a:rPr lang="de-DE" sz="2400" dirty="0" err="1" smtClean="0"/>
              <a:t>frequency</a:t>
            </a:r>
            <a:r>
              <a:rPr lang="de-DE" sz="2400" dirty="0" smtClean="0"/>
              <a:t> in web </a:t>
            </a:r>
            <a:r>
              <a:rPr lang="de-DE" sz="2400" dirty="0" err="1" smtClean="0"/>
              <a:t>sites</a:t>
            </a:r>
            <a:endParaRPr lang="de-DE" sz="2400" dirty="0" smtClean="0"/>
          </a:p>
          <a:p>
            <a:r>
              <a:rPr lang="de-DE" sz="2400" dirty="0" err="1" smtClean="0"/>
              <a:t>Example</a:t>
            </a:r>
            <a:r>
              <a:rPr lang="de-DE" sz="2400" dirty="0" smtClean="0"/>
              <a:t>: Sharing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third</a:t>
            </a:r>
            <a:r>
              <a:rPr lang="de-DE" sz="2400" dirty="0" smtClean="0"/>
              <a:t> </a:t>
            </a:r>
            <a:r>
              <a:rPr lang="de-DE" sz="2400" dirty="0" err="1" smtClean="0"/>
              <a:t>party</a:t>
            </a:r>
            <a:r>
              <a:rPr lang="de-DE" sz="2400" dirty="0" smtClean="0"/>
              <a:t> (</a:t>
            </a:r>
            <a:r>
              <a:rPr lang="de-DE" sz="2400" dirty="0" err="1" smtClean="0"/>
              <a:t>average</a:t>
            </a:r>
            <a:r>
              <a:rPr lang="de-DE" sz="2400" dirty="0" smtClean="0"/>
              <a:t> 1.8)</a:t>
            </a:r>
          </a:p>
          <a:p>
            <a:pPr marL="0" indent="0">
              <a:buNone/>
            </a:pPr>
            <a:endParaRPr lang="de-DE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22" y="3557008"/>
            <a:ext cx="4649257" cy="300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3697" y="5734227"/>
            <a:ext cx="30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</a:p>
          <a:p>
            <a:r>
              <a:rPr lang="en-US" sz="1200" dirty="0"/>
              <a:t>1</a:t>
            </a:r>
            <a:endParaRPr lang="en-US" sz="1200" dirty="0" smtClean="0"/>
          </a:p>
          <a:p>
            <a:r>
              <a:rPr lang="en-US" sz="1200" dirty="0"/>
              <a:t>2</a:t>
            </a:r>
            <a:endParaRPr lang="en-US" sz="1200" dirty="0" smtClean="0"/>
          </a:p>
          <a:p>
            <a:r>
              <a:rPr lang="en-US" sz="1200" dirty="0"/>
              <a:t>3</a:t>
            </a:r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196127" y="5392396"/>
            <a:ext cx="734938" cy="2221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On-screen Show (4:3)</PresentationFormat>
  <Paragraphs>203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Top 10 Privacy Risks in Web Applications</vt:lpstr>
      <vt:lpstr>Agenda</vt:lpstr>
      <vt:lpstr>Situation</vt:lpstr>
      <vt:lpstr>Forget about laws ;-)</vt:lpstr>
      <vt:lpstr>Project Goal</vt:lpstr>
      <vt:lpstr>OWASP in a nutshell</vt:lpstr>
      <vt:lpstr>Member of IPEN</vt:lpstr>
      <vt:lpstr>Project Method (1/3)</vt:lpstr>
      <vt:lpstr>Project Method (2/3)</vt:lpstr>
      <vt:lpstr>Project Method (3/3)</vt:lpstr>
      <vt:lpstr>Results: Top 10 Privacy Risks</vt:lpstr>
      <vt:lpstr>Results in detail</vt:lpstr>
      <vt:lpstr>P2: Operator-sided Data Leakage</vt:lpstr>
      <vt:lpstr>P5: Non-transparent Policies, Terms &amp; Conditions</vt:lpstr>
      <vt:lpstr>P7: Sharing of Data with 3rd Party</vt:lpstr>
      <vt:lpstr>P9: Missing or Insufficient Session Expiration</vt:lpstr>
      <vt:lpstr>Countermeasures (1/4)</vt:lpstr>
      <vt:lpstr>Countermeasures (2/4)</vt:lpstr>
      <vt:lpstr>Countermeasures (3/4)</vt:lpstr>
      <vt:lpstr>Countermeasures (4/4)</vt:lpstr>
      <vt:lpstr>Summary</vt:lpstr>
      <vt:lpstr>Further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2015-05-29T09:39:08Z</dcterms:created>
  <dcterms:modified xsi:type="dcterms:W3CDTF">2015-05-29T09:39:24Z</dcterms:modified>
</cp:coreProperties>
</file>