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76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4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2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9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20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41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0C4-E8D1-4B77-BD80-A04970D408A0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2690" y="3054819"/>
            <a:ext cx="5693229" cy="342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887" y="625026"/>
            <a:ext cx="7703596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с</a:t>
            </a:r>
            <a:r>
              <a:rPr lang="ru-RU" dirty="0" smtClean="0"/>
              <a:t>близить разработчиков </a:t>
            </a:r>
            <a:r>
              <a:rPr lang="ru-RU" dirty="0" smtClean="0"/>
              <a:t>и бизнес-аналитиков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а) никак, (б) ну попробуй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40147" y="245674"/>
            <a:ext cx="3343819" cy="1967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Бизнес-логика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46895" y="4694675"/>
            <a:ext cx="2166585" cy="1558344"/>
          </a:xfrm>
          <a:prstGeom prst="rect">
            <a:avLst/>
          </a:prstGeom>
          <a:pattFill prst="pct10">
            <a:fgClr>
              <a:schemeClr val="accent6">
                <a:lumMod val="20000"/>
                <a:lumOff val="80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81887" y="4123619"/>
            <a:ext cx="289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Учебные задачи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47965" y="476223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35540" y="609972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4013881" y="3054819"/>
            <a:ext cx="2362038" cy="2355980"/>
          </a:xfrm>
          <a:prstGeom prst="rtTriangle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883728" y="3439111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387156" y="5279958"/>
            <a:ext cx="2318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Junior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 разработчик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5607" y="6385363"/>
            <a:ext cx="134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Noob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650865">
            <a:off x="4723511" y="4634866"/>
            <a:ext cx="1541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Дизайн-решения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222" y="6457890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Сложность задач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5971560" y="6566414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024666" y="4674009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r"/>
            <a:r>
              <a:rPr lang="ru-RU" dirty="0"/>
              <a:t>Квалификация</a:t>
            </a:r>
          </a:p>
        </p:txBody>
      </p:sp>
      <p:sp>
        <p:nvSpPr>
          <p:cNvPr id="25" name="Стрелка вправо 24"/>
          <p:cNvSpPr/>
          <p:nvPr/>
        </p:nvSpPr>
        <p:spPr>
          <a:xfrm rot="-5400000">
            <a:off x="276563" y="3126200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1220571" y="5030929"/>
            <a:ext cx="2155168" cy="10181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954932" y="3652374"/>
            <a:ext cx="1810042" cy="11098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649281" y="1567382"/>
            <a:ext cx="3918856" cy="21404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Требования (</a:t>
            </a:r>
            <a:r>
              <a:rPr lang="en-US" sz="3200" dirty="0" smtClean="0"/>
              <a:t>requirements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373" y="2561483"/>
            <a:ext cx="553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ИТ-система / программа 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software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6059482" y="3626859"/>
            <a:ext cx="480317" cy="19472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705644" y="4917670"/>
            <a:ext cx="160719" cy="330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endCxn id="18" idx="1"/>
          </p:cNvCxnSpPr>
          <p:nvPr/>
        </p:nvCxnSpPr>
        <p:spPr>
          <a:xfrm>
            <a:off x="946895" y="6407086"/>
            <a:ext cx="18712" cy="2398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306880" y="1645393"/>
            <a:ext cx="261257" cy="2686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9693270" y="1727378"/>
            <a:ext cx="234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sz="2000" dirty="0"/>
              <a:t>Бизнес-аналитик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9453634" y="1824485"/>
            <a:ext cx="229006" cy="1343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11381386" y="371998"/>
            <a:ext cx="261257" cy="2686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9384046" y="155918"/>
            <a:ext cx="28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dirty="0"/>
              <a:t>«Стратеги»</a:t>
            </a: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11234057" y="417528"/>
            <a:ext cx="261832" cy="503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27980" y="5564130"/>
            <a:ext cx="5304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 стратегии организации до лиц, ее реализующих </a:t>
            </a:r>
            <a:r>
              <a:rPr lang="ru-RU" dirty="0" smtClean="0"/>
              <a:t>в области ИТ, </a:t>
            </a:r>
            <a:r>
              <a:rPr lang="ru-RU" dirty="0" smtClean="0"/>
              <a:t>расстояние как до Луны и много «испорченных телефонов» в обе стороны.</a:t>
            </a:r>
            <a:endParaRPr lang="ru-RU" dirty="0"/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 rot="10800000" flipV="1">
            <a:off x="6539805" y="2213201"/>
            <a:ext cx="3985127" cy="3153981"/>
          </a:xfrm>
          <a:prstGeom prst="curvedConnector3">
            <a:avLst>
              <a:gd name="adj1" fmla="val 6451"/>
            </a:avLst>
          </a:prstGeom>
          <a:noFill/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Пятно 2 52"/>
          <p:cNvSpPr/>
          <p:nvPr/>
        </p:nvSpPr>
        <p:spPr>
          <a:xfrm>
            <a:off x="8400647" y="3472642"/>
            <a:ext cx="3353653" cy="1935552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6594292" y="3705611"/>
            <a:ext cx="23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Senior </a:t>
            </a:r>
            <a:r>
              <a:rPr lang="ru-RU" dirty="0"/>
              <a:t>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278009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/>
          <p:cNvSpPr/>
          <p:nvPr/>
        </p:nvSpPr>
        <p:spPr>
          <a:xfrm>
            <a:off x="0" y="-45931"/>
            <a:ext cx="12390983" cy="6917021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ИТ</a:t>
            </a:r>
            <a:endParaRPr lang="ru-RU"/>
          </a:p>
        </p:txBody>
      </p:sp>
      <p:sp>
        <p:nvSpPr>
          <p:cNvPr id="66" name="Прямоугольный треугольник 65"/>
          <p:cNvSpPr/>
          <p:nvPr/>
        </p:nvSpPr>
        <p:spPr>
          <a:xfrm rot="10800000">
            <a:off x="5360941" y="-2"/>
            <a:ext cx="6831058" cy="6825163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2690" y="3054819"/>
            <a:ext cx="6002231" cy="342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995" y="688272"/>
            <a:ext cx="5031652" cy="802505"/>
          </a:xfrm>
        </p:spPr>
        <p:txBody>
          <a:bodyPr>
            <a:noAutofit/>
          </a:bodyPr>
          <a:lstStyle/>
          <a:p>
            <a:pPr>
              <a:tabLst>
                <a:tab pos="6997700" algn="l"/>
              </a:tabLst>
            </a:pPr>
            <a:r>
              <a:rPr lang="ru-RU" dirty="0" smtClean="0"/>
              <a:t>Разработчики и аналитики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46895" y="4694675"/>
            <a:ext cx="2166585" cy="1558344"/>
          </a:xfrm>
          <a:prstGeom prst="rect">
            <a:avLst/>
          </a:prstGeom>
          <a:pattFill prst="pct10">
            <a:fgClr>
              <a:schemeClr val="accent6">
                <a:lumMod val="20000"/>
                <a:lumOff val="80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74954" y="4668568"/>
            <a:ext cx="259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Учебные задачи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47965" y="476223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35540" y="609972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4013881" y="3054817"/>
            <a:ext cx="2671040" cy="2550144"/>
          </a:xfrm>
          <a:prstGeom prst="rtTriangle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896501" y="3659896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387156" y="5279958"/>
            <a:ext cx="2318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Junior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 разработчик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1619" y="3075629"/>
            <a:ext cx="23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Senior </a:t>
            </a:r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65607" y="6385363"/>
            <a:ext cx="134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Noob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595840">
            <a:off x="4342217" y="4730623"/>
            <a:ext cx="266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Решения об архитектуре ПО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9833" y="6422450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Сложность задач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6322400" y="6528570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024666" y="4674009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r"/>
            <a:r>
              <a:rPr lang="ru-RU" dirty="0"/>
              <a:t>Квалификация</a:t>
            </a:r>
          </a:p>
        </p:txBody>
      </p:sp>
      <p:sp>
        <p:nvSpPr>
          <p:cNvPr id="25" name="Стрелка вправо 24"/>
          <p:cNvSpPr/>
          <p:nvPr/>
        </p:nvSpPr>
        <p:spPr>
          <a:xfrm rot="-5400000">
            <a:off x="276563" y="3126200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1220571" y="5030929"/>
            <a:ext cx="2155168" cy="10181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954932" y="3931626"/>
            <a:ext cx="1694349" cy="83061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649281" y="1567382"/>
            <a:ext cx="3918856" cy="21404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9346" y="2055649"/>
            <a:ext cx="3490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ИТ-система / программа (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software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705644" y="4917670"/>
            <a:ext cx="160719" cy="330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endCxn id="18" idx="1"/>
          </p:cNvCxnSpPr>
          <p:nvPr/>
        </p:nvCxnSpPr>
        <p:spPr>
          <a:xfrm>
            <a:off x="946895" y="6407086"/>
            <a:ext cx="18712" cy="2398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36019" y="2281106"/>
            <a:ext cx="234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sz="2000" dirty="0"/>
              <a:t>Бизнес-аналитик</a:t>
            </a:r>
          </a:p>
        </p:txBody>
      </p:sp>
      <p:sp>
        <p:nvSpPr>
          <p:cNvPr id="35" name="Овал 34"/>
          <p:cNvSpPr/>
          <p:nvPr/>
        </p:nvSpPr>
        <p:spPr>
          <a:xfrm>
            <a:off x="6564076" y="3131899"/>
            <a:ext cx="261257" cy="2686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830631" y="3691687"/>
            <a:ext cx="234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sz="2000" dirty="0" smtClean="0"/>
              <a:t>Системный аналитик</a:t>
            </a:r>
            <a:endParaRPr lang="ru-RU" sz="2000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6868483" y="3475114"/>
            <a:ext cx="261512" cy="2533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533601" y="3622961"/>
            <a:ext cx="259573" cy="1055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79089" y="4128739"/>
            <a:ext cx="2347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algn="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Предметная область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8100155" y="5859141"/>
            <a:ext cx="3228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Информационные технологии</a:t>
            </a:r>
          </a:p>
        </p:txBody>
      </p:sp>
      <p:cxnSp>
        <p:nvCxnSpPr>
          <p:cNvPr id="87" name="Прямая соединительная линия 86"/>
          <p:cNvCxnSpPr>
            <a:endCxn id="90" idx="4"/>
          </p:cNvCxnSpPr>
          <p:nvPr/>
        </p:nvCxnSpPr>
        <p:spPr>
          <a:xfrm>
            <a:off x="5321627" y="-11015"/>
            <a:ext cx="1625475" cy="1621417"/>
          </a:xfrm>
          <a:prstGeom prst="line">
            <a:avLst/>
          </a:prstGeom>
          <a:ln cap="rnd"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567113" y="753651"/>
            <a:ext cx="3458727" cy="1597939"/>
          </a:xfrm>
          <a:prstGeom prst="rect">
            <a:avLst/>
          </a:prstGeom>
          <a:solidFill>
            <a:schemeClr val="accent2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Бизнес-логика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8664326" y="2027750"/>
            <a:ext cx="261257" cy="2686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>
            <a:endCxn id="43" idx="1"/>
          </p:cNvCxnSpPr>
          <p:nvPr/>
        </p:nvCxnSpPr>
        <p:spPr>
          <a:xfrm>
            <a:off x="8989286" y="2230522"/>
            <a:ext cx="646733" cy="2506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9892122" y="50179"/>
            <a:ext cx="2273711" cy="8492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Стратегия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47556" y="2016699"/>
            <a:ext cx="28371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5">
                    <a:lumMod val="50000"/>
                  </a:schemeClr>
                </a:solidFill>
              </a:rPr>
              <a:t>Требования 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requirements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0" name="Молния 89"/>
          <p:cNvSpPr/>
          <p:nvPr/>
        </p:nvSpPr>
        <p:spPr>
          <a:xfrm>
            <a:off x="6203347" y="863920"/>
            <a:ext cx="743755" cy="74648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единительная линия 91"/>
          <p:cNvCxnSpPr>
            <a:endCxn id="66" idx="0"/>
          </p:cNvCxnSpPr>
          <p:nvPr/>
        </p:nvCxnSpPr>
        <p:spPr>
          <a:xfrm>
            <a:off x="8795981" y="3479632"/>
            <a:ext cx="3396018" cy="3345529"/>
          </a:xfrm>
          <a:prstGeom prst="line">
            <a:avLst/>
          </a:prstGeom>
          <a:ln cap="rnd"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Молния 93"/>
          <p:cNvSpPr/>
          <p:nvPr/>
        </p:nvSpPr>
        <p:spPr>
          <a:xfrm rot="10601200">
            <a:off x="8881899" y="3495984"/>
            <a:ext cx="743755" cy="74648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/>
          <p:cNvSpPr/>
          <p:nvPr/>
        </p:nvSpPr>
        <p:spPr>
          <a:xfrm>
            <a:off x="1" y="-45931"/>
            <a:ext cx="12192000" cy="6917021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ИТ</a:t>
            </a:r>
            <a:endParaRPr lang="ru-RU"/>
          </a:p>
        </p:txBody>
      </p:sp>
      <p:sp>
        <p:nvSpPr>
          <p:cNvPr id="66" name="Прямоугольный треугольник 65"/>
          <p:cNvSpPr/>
          <p:nvPr/>
        </p:nvSpPr>
        <p:spPr>
          <a:xfrm rot="10800000">
            <a:off x="5360941" y="-2"/>
            <a:ext cx="6831058" cy="6825163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2690" y="3054819"/>
            <a:ext cx="6002231" cy="342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46" y="543823"/>
            <a:ext cx="5592268" cy="802505"/>
          </a:xfrm>
        </p:spPr>
        <p:txBody>
          <a:bodyPr>
            <a:noAutofit/>
          </a:bodyPr>
          <a:lstStyle/>
          <a:p>
            <a:pPr>
              <a:tabLst>
                <a:tab pos="6997700" algn="l"/>
              </a:tabLst>
            </a:pPr>
            <a:r>
              <a:rPr lang="en-US" dirty="0" smtClean="0"/>
              <a:t>Software development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46895" y="4694675"/>
            <a:ext cx="2166585" cy="1558344"/>
          </a:xfrm>
          <a:prstGeom prst="rect">
            <a:avLst/>
          </a:prstGeom>
          <a:pattFill prst="pct10">
            <a:fgClr>
              <a:schemeClr val="accent6">
                <a:lumMod val="20000"/>
                <a:lumOff val="80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88668" y="4724802"/>
            <a:ext cx="182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Classroom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47965" y="476223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35540" y="609972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4013881" y="3054817"/>
            <a:ext cx="2671040" cy="2550144"/>
          </a:xfrm>
          <a:prstGeom prst="rtTriangle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896501" y="3659896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387156" y="5279958"/>
            <a:ext cx="2318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Junior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developer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9471" y="3354504"/>
            <a:ext cx="238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Senior dev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65607" y="6385363"/>
            <a:ext cx="151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“Starter”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595840">
            <a:off x="4342217" y="4730623"/>
            <a:ext cx="266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Software design decisions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9833" y="6422450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Task complexity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6322400" y="6528570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005932" y="4765030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Code quality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-5400000">
            <a:off x="276563" y="3126200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1220571" y="5030929"/>
            <a:ext cx="2155168" cy="10181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954932" y="3931626"/>
            <a:ext cx="1694349" cy="83061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649281" y="1567382"/>
            <a:ext cx="3918856" cy="21404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634490" y="2484762"/>
            <a:ext cx="349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IT system/software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705644" y="4917670"/>
            <a:ext cx="160719" cy="330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endCxn id="18" idx="1"/>
          </p:cNvCxnSpPr>
          <p:nvPr/>
        </p:nvCxnSpPr>
        <p:spPr>
          <a:xfrm>
            <a:off x="946895" y="6407086"/>
            <a:ext cx="18712" cy="2398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03765" y="2395819"/>
            <a:ext cx="234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z="2000" dirty="0" smtClean="0"/>
              <a:t>Business analyst</a:t>
            </a:r>
            <a:endParaRPr lang="ru-RU" sz="2000" dirty="0"/>
          </a:p>
        </p:txBody>
      </p:sp>
      <p:sp>
        <p:nvSpPr>
          <p:cNvPr id="35" name="Овал 34"/>
          <p:cNvSpPr/>
          <p:nvPr/>
        </p:nvSpPr>
        <p:spPr>
          <a:xfrm>
            <a:off x="6564076" y="3131899"/>
            <a:ext cx="261257" cy="2686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409422" y="1336588"/>
            <a:ext cx="534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z="2000" dirty="0" smtClean="0"/>
              <a:t>1) Find </a:t>
            </a:r>
            <a:r>
              <a:rPr lang="en-US" sz="2000" dirty="0" smtClean="0">
                <a:solidFill>
                  <a:srgbClr val="FF0000"/>
                </a:solidFill>
              </a:rPr>
              <a:t>weaknesses</a:t>
            </a:r>
            <a:r>
              <a:rPr lang="en-US" sz="2000" dirty="0" smtClean="0"/>
              <a:t>: Why this flow may not work? </a:t>
            </a:r>
          </a:p>
          <a:p>
            <a:r>
              <a:rPr lang="en-US" sz="2000" dirty="0" smtClean="0"/>
              <a:t>2) Suggest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remedies</a:t>
            </a:r>
            <a:r>
              <a:rPr lang="en-US" sz="2000" dirty="0" smtClean="0"/>
              <a:t>: How to make it work?</a:t>
            </a:r>
            <a:endParaRPr lang="ru-RU" sz="2000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6868483" y="3475114"/>
            <a:ext cx="261512" cy="2533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533601" y="3622961"/>
            <a:ext cx="259573" cy="1055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0155" y="4010978"/>
            <a:ext cx="2347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Domain knowledge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8081745" y="5838170"/>
            <a:ext cx="3228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Software engineering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Прямая соединительная линия 86"/>
          <p:cNvCxnSpPr>
            <a:endCxn id="90" idx="4"/>
          </p:cNvCxnSpPr>
          <p:nvPr/>
        </p:nvCxnSpPr>
        <p:spPr>
          <a:xfrm>
            <a:off x="5321627" y="-11015"/>
            <a:ext cx="1625475" cy="1621417"/>
          </a:xfrm>
          <a:prstGeom prst="line">
            <a:avLst/>
          </a:prstGeom>
          <a:ln cap="rnd"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567113" y="753651"/>
            <a:ext cx="3458727" cy="1597939"/>
          </a:xfrm>
          <a:prstGeom prst="rect">
            <a:avLst/>
          </a:prstGeom>
          <a:solidFill>
            <a:schemeClr val="accent2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Business logic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8664326" y="2027750"/>
            <a:ext cx="261257" cy="2686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>
            <a:endCxn id="43" idx="1"/>
          </p:cNvCxnSpPr>
          <p:nvPr/>
        </p:nvCxnSpPr>
        <p:spPr>
          <a:xfrm>
            <a:off x="8957032" y="2345235"/>
            <a:ext cx="646733" cy="2506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9760155" y="48190"/>
            <a:ext cx="2273711" cy="8492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 strategy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27129" y="2280875"/>
            <a:ext cx="3131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Requirements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0" name="Молния 89"/>
          <p:cNvSpPr/>
          <p:nvPr/>
        </p:nvSpPr>
        <p:spPr>
          <a:xfrm>
            <a:off x="6203347" y="863920"/>
            <a:ext cx="743755" cy="74648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единительная линия 91"/>
          <p:cNvCxnSpPr>
            <a:endCxn id="66" idx="0"/>
          </p:cNvCxnSpPr>
          <p:nvPr/>
        </p:nvCxnSpPr>
        <p:spPr>
          <a:xfrm>
            <a:off x="8795981" y="3479632"/>
            <a:ext cx="3396018" cy="3345529"/>
          </a:xfrm>
          <a:prstGeom prst="line">
            <a:avLst/>
          </a:prstGeom>
          <a:ln cap="rnd"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Молния 93"/>
          <p:cNvSpPr/>
          <p:nvPr/>
        </p:nvSpPr>
        <p:spPr>
          <a:xfrm rot="10601200">
            <a:off x="8881899" y="3495984"/>
            <a:ext cx="743755" cy="74648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4679" y="3855193"/>
            <a:ext cx="234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z="2000" dirty="0" smtClean="0"/>
              <a:t>System analyst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2899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155</Words>
  <Application>Microsoft Office PowerPoint</Application>
  <PresentationFormat>Широкоэкранный</PresentationFormat>
  <Paragraphs>50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Как сблизить разработчиков и бизнес-аналитиков: (а) никак, (б) ну попробуй </vt:lpstr>
      <vt:lpstr>Разработчики и аналитики</vt:lpstr>
      <vt:lpstr>Software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17</cp:revision>
  <cp:lastPrinted>2019-07-03T14:41:44Z</cp:lastPrinted>
  <dcterms:created xsi:type="dcterms:W3CDTF">2019-06-30T18:24:52Z</dcterms:created>
  <dcterms:modified xsi:type="dcterms:W3CDTF">2019-12-06T07:47:59Z</dcterms:modified>
</cp:coreProperties>
</file>