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7" r:id="rId3"/>
    <p:sldId id="270" r:id="rId4"/>
    <p:sldId id="271" r:id="rId5"/>
    <p:sldId id="273" r:id="rId6"/>
    <p:sldId id="276" r:id="rId7"/>
    <p:sldId id="274" r:id="rId8"/>
    <p:sldId id="275" r:id="rId9"/>
    <p:sldId id="272" r:id="rId10"/>
    <p:sldId id="280" r:id="rId11"/>
    <p:sldId id="279" r:id="rId12"/>
    <p:sldId id="284" r:id="rId13"/>
    <p:sldId id="285" r:id="rId14"/>
    <p:sldId id="281" r:id="rId15"/>
    <p:sldId id="282" r:id="rId16"/>
    <p:sldId id="286" r:id="rId17"/>
    <p:sldId id="289" r:id="rId18"/>
    <p:sldId id="288" r:id="rId19"/>
    <p:sldId id="287" r:id="rId20"/>
    <p:sldId id="290" r:id="rId21"/>
    <p:sldId id="291" r:id="rId22"/>
    <p:sldId id="283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F5E"/>
    <a:srgbClr val="BB1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5759-B6F9-4540-A859-485D77F7B6FF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DE0-7688-4D95-9E59-5D32641193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0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7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9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4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9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4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5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9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93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2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22B6-BE31-46FD-AE39-A81CF857A55C}" type="datetimeFigureOut">
              <a:rPr lang="fr-FR" smtClean="0"/>
              <a:t>12/10/12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5256-7EA9-491C-ADA8-521997A019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compatibility/overview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compatibility/cts-intro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review.googlesource.com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hyperlink" Target="http://www.buildroid.org/blog/?page_id=38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www.buildroid.org/blog/?page_id=38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androvm.org/blog/ex-buildroid/2012/06/11/running-arm-apps/" TargetMode="External"/><Relationship Id="rId5" Type="http://schemas.openxmlformats.org/officeDocument/2006/relationships/hyperlink" Target="http://androvm.org/blog/ex-buildroid/2012/06/18/using-arm-emulation-on-other-android-x86-distribution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an@androvm.or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uildroid.org/blog/" TargetMode="Externa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ource.android.com/" TargetMode="External"/><Relationship Id="rId4" Type="http://schemas.openxmlformats.org/officeDocument/2006/relationships/hyperlink" Target="http://groups.google.com/group/android-building" TargetMode="External"/><Relationship Id="rId5" Type="http://schemas.openxmlformats.org/officeDocument/2006/relationships/hyperlink" Target="http://groups.google.com/group/android-porting" TargetMode="External"/><Relationship Id="rId6" Type="http://schemas.openxmlformats.org/officeDocument/2006/relationships/hyperlink" Target="http://groups.google.com/group/android-platform" TargetMode="External"/><Relationship Id="rId7" Type="http://schemas.openxmlformats.org/officeDocument/2006/relationships/hyperlink" Target="http://groups.google.com/group/android-kernel" TargetMode="External"/><Relationship Id="rId8" Type="http://schemas.openxmlformats.org/officeDocument/2006/relationships/hyperlink" Target="http://forum.xda-developers.com/forumdisplay.php?f=564" TargetMode="External"/><Relationship Id="rId9" Type="http://schemas.openxmlformats.org/officeDocument/2006/relationships/hyperlink" Target="http://forum.cyanogenmod.com/" TargetMode="External"/><Relationship Id="rId10" Type="http://schemas.openxmlformats.org/officeDocument/2006/relationships/hyperlink" Target="http://www.android-x86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mailto:dan@androvm.org" TargetMode="External"/><Relationship Id="rId5" Type="http://schemas.openxmlformats.org/officeDocument/2006/relationships/hyperlink" Target="mailto:dfages@genymobile.com" TargetMode="External"/><Relationship Id="rId6" Type="http://schemas.openxmlformats.org/officeDocument/2006/relationships/image" Target="../media/image22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source/building-devices.html" TargetMode="External"/><Relationship Id="rId4" Type="http://schemas.openxmlformats.org/officeDocument/2006/relationships/hyperlink" Target="https://plus.google.com/112218872649456413744/posts/75aLL1dWY2u" TargetMode="External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" TargetMode="External"/><Relationship Id="rId4" Type="http://schemas.openxmlformats.org/officeDocument/2006/relationships/hyperlink" Target="http://source.android.com/source/initializing.html" TargetMode="External"/><Relationship Id="rId5" Type="http://schemas.openxmlformats.org/officeDocument/2006/relationships/hyperlink" Target="http://source.android.com/source/downloading.html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googlesource.com/platform/manifest%20-b%20android-4.0.1_r3" TargetMode="External"/><Relationship Id="rId4" Type="http://schemas.openxmlformats.org/officeDocument/2006/relationships/hyperlink" Target="http://source.android.com/source/downloading.html" TargetMode="External"/><Relationship Id="rId5" Type="http://schemas.openxmlformats.org/officeDocument/2006/relationships/hyperlink" Target="http://source.android.com/source/building.html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37359" y="2103097"/>
            <a:ext cx="6548242" cy="1368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sz="240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Présentation GENYMOBILE</a:t>
            </a:r>
          </a:p>
        </p:txBody>
      </p:sp>
      <p:sp>
        <p:nvSpPr>
          <p:cNvPr id="53" name="Shape 53"/>
          <p:cNvSpPr/>
          <p:nvPr/>
        </p:nvSpPr>
        <p:spPr>
          <a:xfrm>
            <a:off x="2103119" y="1737359"/>
            <a:ext cx="4911142" cy="1162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SEMINAIRE</a:t>
            </a:r>
          </a:p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Châteaux de la Volonière</a:t>
            </a:r>
          </a:p>
        </p:txBody>
      </p:sp>
      <p:sp>
        <p:nvSpPr>
          <p:cNvPr id="54" name="Shape 54"/>
          <p:cNvSpPr/>
          <p:nvPr/>
        </p:nvSpPr>
        <p:spPr>
          <a:xfrm>
            <a:off x="258638" y="1556792"/>
            <a:ext cx="8649861" cy="1392641"/>
          </a:xfrm>
          <a:prstGeom prst="roundRect">
            <a:avLst>
              <a:gd name="adj" fmla="val 13477"/>
            </a:avLst>
          </a:prstGeom>
          <a:solidFill>
            <a:srgbClr val="434343"/>
          </a:solidFill>
          <a:ln w="19050" cap="flat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/>
            <a:r>
              <a:rPr lang="fr-FR" sz="3600" b="1" dirty="0" err="1" smtClean="0">
                <a:solidFill>
                  <a:srgbClr val="FFFFFF"/>
                </a:solidFill>
              </a:rPr>
              <a:t>AndroVM</a:t>
            </a:r>
            <a:endParaRPr lang="fr-FR" sz="3600" b="1" dirty="0" smtClean="0">
              <a:solidFill>
                <a:srgbClr val="FFFFFF"/>
              </a:solidFill>
            </a:endParaRPr>
          </a:p>
          <a:p>
            <a:pPr lvl="0" algn="ctr" rtl="0"/>
            <a:r>
              <a:rPr lang="fr-FR" sz="3600" b="1" dirty="0" smtClean="0">
                <a:solidFill>
                  <a:srgbClr val="FFFFFF"/>
                </a:solidFill>
              </a:rPr>
              <a:t>an alternative to </a:t>
            </a:r>
            <a:r>
              <a:rPr lang="fr-FR" sz="3600" b="1" dirty="0" err="1" smtClean="0">
                <a:solidFill>
                  <a:srgbClr val="FFFFFF"/>
                </a:solidFill>
              </a:rPr>
              <a:t>Android</a:t>
            </a:r>
            <a:r>
              <a:rPr lang="fr-FR" sz="3600" b="1" dirty="0" smtClean="0">
                <a:solidFill>
                  <a:srgbClr val="FFFFFF"/>
                </a:solidFill>
              </a:rPr>
              <a:t> SDK </a:t>
            </a:r>
            <a:r>
              <a:rPr lang="fr-FR" sz="3600" b="1" dirty="0" err="1" smtClean="0">
                <a:solidFill>
                  <a:srgbClr val="FFFFFF"/>
                </a:solidFill>
              </a:rPr>
              <a:t>emulator</a:t>
            </a:r>
            <a:endParaRPr lang="fr-FR" sz="3600" b="1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" y="5605841"/>
            <a:ext cx="1645136" cy="113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164288" y="6093296"/>
            <a:ext cx="205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13th </a:t>
            </a:r>
            <a:r>
              <a:rPr lang="fr-FR" i="1" dirty="0" err="1" smtClean="0"/>
              <a:t>October</a:t>
            </a:r>
            <a:r>
              <a:rPr lang="fr-FR" i="1" dirty="0" smtClean="0"/>
              <a:t>, 2012</a:t>
            </a:r>
            <a:endParaRPr lang="fr-FR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36" y="25718"/>
            <a:ext cx="3416300" cy="850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3789040"/>
            <a:ext cx="402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– CTS/CDD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774002"/>
            <a:ext cx="8028384" cy="36317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smtClean="0">
                <a:solidFill>
                  <a:schemeClr val="accent3"/>
                </a:solidFill>
              </a:rPr>
              <a:t>CDD</a:t>
            </a:r>
            <a:r>
              <a:rPr lang="en-US" sz="2400" b="1" smtClean="0"/>
              <a:t> = Compatibility Definition Document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smtClean="0"/>
              <a:t>Android devices specifications (</a:t>
            </a:r>
            <a:r>
              <a:rPr lang="en-US" sz="2000" smtClean="0"/>
              <a:t>one </a:t>
            </a:r>
            <a:r>
              <a:rPr lang="en-US" sz="2000" smtClean="0"/>
              <a:t>CDD for each Android version).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smtClean="0"/>
              <a:t>A required condition (but not enough…) to get access to the Google Market/Play is that the device respect the Android version CDD.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smtClean="0"/>
              <a:t>Pre-requisites can dramatically change from one version to an other. For exampl</a:t>
            </a:r>
            <a:r>
              <a:rPr lang="en-US" sz="2000" smtClean="0"/>
              <a:t>e, the ICS CDD requires 340MB available RAM (after Linux kernel boots, not counting RAM used by video, radio, …) whereas the Gingerbread CDD only required 128MB available RAM.</a:t>
            </a:r>
            <a:endParaRPr 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3563888" y="630932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source.android.com/compatibility/overview.html</a:t>
            </a:r>
            <a:endParaRPr lang="fr-F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296566"/>
            <a:ext cx="3248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6836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– CTS/CDD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7904" y="630932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source.android.com/compatibility/cts-intro.html</a:t>
            </a:r>
            <a:endParaRPr lang="fr-F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86" y="2688834"/>
            <a:ext cx="3186108" cy="28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2915" y="1556792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smtClean="0">
                <a:solidFill>
                  <a:schemeClr val="accent3"/>
                </a:solidFill>
              </a:rPr>
              <a:t>CTS </a:t>
            </a:r>
            <a:r>
              <a:rPr lang="en-US" sz="2400" b="1" smtClean="0"/>
              <a:t>= Compatibility Test Suite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smtClean="0"/>
              <a:t>Testing tools used to (partly) check the conformity of a device (and its Android ROM) towards the target CDD.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39865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– Contribution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49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Everybody can contribute code to Android, but…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Every contribution is </a:t>
            </a:r>
            <a:r>
              <a:rPr lang="en-US" sz="2000" b="1" dirty="0" smtClean="0"/>
              <a:t>subject to Google’s validation </a:t>
            </a:r>
            <a:r>
              <a:rPr lang="en-US" sz="2000" dirty="0" smtClean="0"/>
              <a:t>:</a:t>
            </a:r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Code quality : Android</a:t>
            </a:r>
            <a:r>
              <a:rPr lang="en-US" sz="2000" dirty="0" smtClean="0"/>
              <a:t> </a:t>
            </a:r>
            <a:r>
              <a:rPr lang="en-US" sz="2000" dirty="0" smtClean="0"/>
              <a:t>« code style guidelines » </a:t>
            </a:r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Functional code</a:t>
            </a:r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Strategic/Politic </a:t>
            </a:r>
            <a:r>
              <a:rPr lang="en-US" sz="2000" dirty="0" smtClean="0"/>
              <a:t>?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Same function/piece of code may be developed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at same time by Google…</a:t>
            </a:r>
            <a:endParaRPr lang="en-US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Tool based on </a:t>
            </a:r>
            <a:r>
              <a:rPr lang="en-US" sz="2000" b="1" dirty="0" err="1" smtClean="0"/>
              <a:t>Gerrit</a:t>
            </a:r>
            <a:endParaRPr lang="en-US" sz="2000" b="1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/>
              <a:t>Service unavailable during &gt;6 months in 2011…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635896" y="6165304"/>
            <a:ext cx="5472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http://source.android.com/source/submit-patches.html</a:t>
            </a:r>
          </a:p>
          <a:p>
            <a:r>
              <a:rPr lang="fr-FR" dirty="0" smtClean="0">
                <a:hlinkClick r:id="rId3"/>
              </a:rPr>
              <a:t>https://android-review.googlesource.com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18" y="2933021"/>
            <a:ext cx="2442030" cy="31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29435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- Introduction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15616" y="1412776"/>
            <a:ext cx="8028384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dirty="0" smtClean="0"/>
              <a:t>An initiative from </a:t>
            </a:r>
            <a:r>
              <a:rPr lang="en-US" sz="2400" dirty="0" err="1" smtClean="0"/>
              <a:t>Genymobile</a:t>
            </a:r>
            <a:r>
              <a:rPr lang="en-US" sz="2400" dirty="0" smtClean="0"/>
              <a:t> (French start-up 100% focused on Android).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dirty="0"/>
              <a:t>R</a:t>
            </a:r>
            <a:r>
              <a:rPr lang="en-US" sz="2400" dirty="0" smtClean="0"/>
              <a:t>ename of the “</a:t>
            </a:r>
            <a:r>
              <a:rPr lang="en-US" sz="2400" dirty="0" err="1" smtClean="0"/>
              <a:t>Buildroid</a:t>
            </a:r>
            <a:r>
              <a:rPr lang="en-US" sz="2400" dirty="0" smtClean="0"/>
              <a:t>” project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 smtClean="0"/>
              <a:t>Objectives</a:t>
            </a:r>
            <a:r>
              <a:rPr lang="en-US" sz="2400" dirty="0" smtClean="0"/>
              <a:t> : 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US" sz="2400" dirty="0" smtClean="0"/>
              <a:t>Provide functional and robust Android Virtual images 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US" sz="2400" dirty="0" smtClean="0"/>
              <a:t>Environment : until now mainly focused on </a:t>
            </a:r>
            <a:r>
              <a:rPr lang="en-US" sz="2400" dirty="0" err="1" smtClean="0"/>
              <a:t>VirtualBox</a:t>
            </a:r>
            <a:r>
              <a:rPr lang="en-US" sz="2400" dirty="0" smtClean="0"/>
              <a:t>, but images are running well on </a:t>
            </a:r>
            <a:r>
              <a:rPr lang="en-US" sz="2400" dirty="0" err="1" smtClean="0"/>
              <a:t>VMWare</a:t>
            </a:r>
            <a:r>
              <a:rPr lang="en-US" sz="2400" dirty="0" smtClean="0"/>
              <a:t> (minus some functions)</a:t>
            </a:r>
            <a:endParaRPr lang="en-US" sz="24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dirty="0" smtClean="0"/>
              <a:t> </a:t>
            </a:r>
            <a:endParaRPr lang="en-US" sz="24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18" y="5085184"/>
            <a:ext cx="4913662" cy="14151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44208" y="644404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www.androvm.org/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4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</a:t>
            </a:r>
            <a:r>
              <a:rPr lang="en-US" sz="3600" b="1" dirty="0" smtClean="0">
                <a:solidFill>
                  <a:srgbClr val="FFFFFF"/>
                </a:solidFill>
              </a:rPr>
              <a:t>VM – </a:t>
            </a:r>
            <a:r>
              <a:rPr lang="en-US" sz="3600" b="1" dirty="0" smtClean="0">
                <a:solidFill>
                  <a:srgbClr val="FFFFFF"/>
                </a:solidFill>
              </a:rPr>
              <a:t>AOSP porting to </a:t>
            </a:r>
            <a:r>
              <a:rPr lang="en-US" sz="3600" b="1" dirty="0" err="1" smtClean="0">
                <a:solidFill>
                  <a:srgbClr val="FFFFFF"/>
                </a:solidFill>
              </a:rPr>
              <a:t>VirtualBox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2472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dirty="0" smtClean="0"/>
              <a:t>Beginning with ICS, AOSP includes a « </a:t>
            </a:r>
            <a:r>
              <a:rPr lang="en-US" sz="2400" dirty="0" err="1" smtClean="0"/>
              <a:t>VirtualBox</a:t>
            </a:r>
            <a:r>
              <a:rPr lang="en-US" sz="2400" dirty="0" smtClean="0"/>
              <a:t> target »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dirty="0" smtClean="0">
              <a:sym typeface="Wingdings" pitchFamily="2" charset="2"/>
            </a:endParaRP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dirty="0" smtClean="0"/>
              <a:t>But many functions were missing </a:t>
            </a:r>
            <a:r>
              <a:rPr lang="en-US" sz="2400" dirty="0" smtClean="0">
                <a:sym typeface="Wingdings" pitchFamily="2" charset="2"/>
              </a:rPr>
              <a:t></a:t>
            </a:r>
            <a:r>
              <a:rPr lang="en-US" sz="2400" dirty="0" smtClean="0"/>
              <a:t> :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No mouse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No network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No Audio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No OpenGL ES 2.0 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No USB support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That’s how come the idea to work on </a:t>
            </a:r>
            <a:r>
              <a:rPr lang="en-US" sz="2400" dirty="0" err="1" smtClean="0">
                <a:sym typeface="Wingdings"/>
              </a:rPr>
              <a:t>VirtualBox</a:t>
            </a:r>
            <a:r>
              <a:rPr lang="en-US" sz="2400" dirty="0" smtClean="0">
                <a:sym typeface="Wingdings"/>
              </a:rPr>
              <a:t> support in AOSP…</a:t>
            </a:r>
            <a:endParaRPr lang="en-US" sz="2400" dirty="0" smtClean="0"/>
          </a:p>
        </p:txBody>
      </p:sp>
      <p:pic>
        <p:nvPicPr>
          <p:cNvPr id="8194" name="Picture 2" descr="http://www.buildroid.org/blog/wp-content/uploads/2011/12/vbox_logo2_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56" y="3216572"/>
            <a:ext cx="1333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87927" y="6379007"/>
            <a:ext cx="437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http://www.buildroid.org/blog/?page_id=</a:t>
            </a:r>
            <a:r>
              <a:rPr lang="fr-FR" dirty="0" smtClean="0">
                <a:hlinkClick r:id="rId4"/>
              </a:rPr>
              <a:t>38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23321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AOSP porting to </a:t>
            </a:r>
            <a:r>
              <a:rPr lang="en-US" sz="3600" b="1" dirty="0" err="1" smtClean="0">
                <a:solidFill>
                  <a:srgbClr val="FFFFFF"/>
                </a:solidFill>
              </a:rPr>
              <a:t>VirtualBox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5232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smtClean="0"/>
              <a:t>Functions developed: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Mouse</a:t>
            </a:r>
            <a:r>
              <a:rPr lang="en-US" sz="2400" smtClean="0"/>
              <a:t> support: </a:t>
            </a:r>
            <a:r>
              <a:rPr lang="en-US" sz="2000" smtClean="0"/>
              <a:t>K</a:t>
            </a:r>
            <a:r>
              <a:rPr lang="en-US" sz="2000" smtClean="0"/>
              <a:t>erne</a:t>
            </a:r>
            <a:r>
              <a:rPr lang="en-US" sz="2000" smtClean="0"/>
              <a:t>l recompilation with the good option</a:t>
            </a:r>
            <a:endParaRPr lang="en-US" sz="2000" smtClean="0"/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Ethernet</a:t>
            </a:r>
            <a:r>
              <a:rPr lang="en-US" sz="2400" smtClean="0"/>
              <a:t> support : </a:t>
            </a:r>
            <a:r>
              <a:rPr lang="en-US" sz="2000" smtClean="0"/>
              <a:t>S</a:t>
            </a:r>
            <a:r>
              <a:rPr lang="en-US" sz="2000" smtClean="0"/>
              <a:t>tartup scripts modifications</a:t>
            </a:r>
            <a:endParaRPr lang="en-US" sz="2000" smtClean="0"/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RTC</a:t>
            </a:r>
            <a:r>
              <a:rPr lang="en-US" sz="2400" smtClean="0"/>
              <a:t> (Real-Time Clock) support : </a:t>
            </a:r>
            <a:r>
              <a:rPr lang="en-US" sz="2000" smtClean="0"/>
              <a:t>Android Alarm modification to run correctly on x86 platforms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Power Management support </a:t>
            </a:r>
            <a:r>
              <a:rPr lang="en-US" sz="2400" smtClean="0"/>
              <a:t>: </a:t>
            </a:r>
            <a:r>
              <a:rPr lang="en-US" sz="2000" smtClean="0"/>
              <a:t>Add specific support for </a:t>
            </a:r>
            <a:r>
              <a:rPr lang="en-US" sz="2000" smtClean="0"/>
              <a:t>VirtualBox in the Power Management library</a:t>
            </a:r>
            <a:endParaRPr lang="en-US" sz="2400" smtClean="0"/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Audio</a:t>
            </a:r>
            <a:r>
              <a:rPr lang="en-US" sz="2400" smtClean="0"/>
              <a:t> support : 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US" sz="2000" smtClean="0"/>
              <a:t>Kernel recompilation with ALSA support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US" sz="2000" smtClean="0"/>
              <a:t>New Audio Hardware module (ICS)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US" sz="2000" smtClean="0"/>
              <a:t>Porting of the « Nexus 7) Audio Hardware module to support VirtualBox (JB)</a:t>
            </a:r>
            <a:endParaRPr lang="en-US" sz="2000" smtClean="0"/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US" sz="2400" b="1" smtClean="0"/>
              <a:t>File sharing </a:t>
            </a:r>
            <a:r>
              <a:rPr lang="en-US" sz="2400" smtClean="0"/>
              <a:t>with the host :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US" sz="2000" smtClean="0"/>
              <a:t>VirtualBox kernel modules compiling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US" sz="2000" smtClean="0"/>
              <a:t>Startup scripts modifications</a:t>
            </a:r>
            <a:endParaRPr lang="en-US" sz="200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37179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AOSP porting to </a:t>
            </a:r>
            <a:r>
              <a:rPr lang="en-US" sz="3600" b="1" dirty="0" err="1" smtClean="0">
                <a:solidFill>
                  <a:srgbClr val="FFFFFF"/>
                </a:solidFill>
              </a:rPr>
              <a:t>VirtualBox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247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dirty="0" smtClean="0"/>
              <a:t>Functions developed: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GB" sz="2400" b="1" dirty="0" smtClean="0"/>
              <a:t>USB</a:t>
            </a:r>
            <a:r>
              <a:rPr lang="en-GB" sz="2400" dirty="0" smtClean="0"/>
              <a:t> support :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Kernel recompilation with USB host and mass-storage driver</a:t>
            </a:r>
          </a:p>
          <a:p>
            <a:pPr marL="800100" lvl="1" indent="-342900">
              <a:buClr>
                <a:srgbClr val="6A6A6A"/>
              </a:buClr>
              <a:buSzPct val="100000"/>
              <a:buFont typeface="Wingdings" pitchFamily="2" charset="2"/>
              <a:buChar char="§"/>
            </a:pPr>
            <a:r>
              <a:rPr lang="en-GB" sz="2000" dirty="0" smtClean="0"/>
              <a:t>« </a:t>
            </a:r>
            <a:r>
              <a:rPr lang="en-GB" sz="2000" dirty="0" err="1" smtClean="0"/>
              <a:t>vold</a:t>
            </a:r>
            <a:r>
              <a:rPr lang="en-GB" sz="2000" dirty="0" smtClean="0"/>
              <a:t> » component configuration to add USB storage automatic mounting</a:t>
            </a:r>
            <a:endParaRPr lang="en-GB" sz="2000" dirty="0" smtClean="0"/>
          </a:p>
          <a:p>
            <a:pPr marL="34290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GB" sz="2400" b="1" dirty="0" err="1" smtClean="0"/>
              <a:t>WiFi</a:t>
            </a:r>
            <a:r>
              <a:rPr lang="en-GB" sz="2400" b="1" dirty="0" smtClean="0"/>
              <a:t> emulation</a:t>
            </a:r>
            <a:r>
              <a:rPr lang="en-GB" sz="2800" dirty="0" smtClean="0"/>
              <a:t> </a:t>
            </a:r>
            <a:r>
              <a:rPr lang="en-GB" sz="2800" dirty="0"/>
              <a:t>: </a:t>
            </a:r>
            <a:r>
              <a:rPr lang="en-GB" sz="2000" dirty="0" err="1" smtClean="0"/>
              <a:t>wpa_supplicant</a:t>
            </a:r>
            <a:r>
              <a:rPr lang="en-GB" sz="2000" dirty="0" smtClean="0"/>
              <a:t> modifications to emulate a </a:t>
            </a:r>
            <a:r>
              <a:rPr lang="en-GB" sz="2000" dirty="0" err="1" smtClean="0"/>
              <a:t>WiFi</a:t>
            </a:r>
            <a:r>
              <a:rPr lang="en-GB" sz="2000" dirty="0" smtClean="0"/>
              <a:t> connection based on the virtual Ethernet card</a:t>
            </a:r>
            <a:endParaRPr lang="en-GB" sz="2000" dirty="0"/>
          </a:p>
          <a:p>
            <a:pPr marL="34290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GB" sz="2400" b="1" dirty="0" smtClean="0"/>
              <a:t>OpenGL ES 2.0 Hardware </a:t>
            </a:r>
            <a:r>
              <a:rPr lang="en-GB" sz="2400" dirty="0" smtClean="0"/>
              <a:t>support : </a:t>
            </a:r>
            <a:r>
              <a:rPr lang="en-GB" sz="2000" dirty="0" smtClean="0"/>
              <a:t>Modification of the “OpenGL translation support” written by Google for the emulator</a:t>
            </a:r>
          </a:p>
          <a:p>
            <a:pPr marL="342900" indent="-342900">
              <a:buClr>
                <a:srgbClr val="E71F5E"/>
              </a:buClr>
              <a:buSzPct val="100000"/>
              <a:buFont typeface="Wingdings" pitchFamily="2" charset="2"/>
              <a:buChar char="§"/>
            </a:pPr>
            <a:r>
              <a:rPr lang="en-GB" sz="2400" b="1" dirty="0" err="1" smtClean="0"/>
              <a:t>AndroVM</a:t>
            </a:r>
            <a:r>
              <a:rPr lang="en-GB" sz="2400" b="1" dirty="0" smtClean="0"/>
              <a:t> configuration tool </a:t>
            </a:r>
            <a:r>
              <a:rPr lang="en-GB" sz="2000" dirty="0" smtClean="0"/>
              <a:t>: Small Android application used to configure the VM settings (screen size, keyboard emulation, …)</a:t>
            </a:r>
            <a:endParaRPr lang="en-GB" sz="24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6736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ARM support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370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000" dirty="0" smtClean="0"/>
              <a:t>Problem with Android running on x86 : some applications (most games) run native ARM code.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000" dirty="0" smtClean="0"/>
              <a:t>Intel introduces an x86 Ato</a:t>
            </a:r>
            <a:r>
              <a:rPr lang="en-GB" sz="2000" dirty="0" smtClean="0"/>
              <a:t>m-based smartphone with the capability to run ARM code using “ARM translation” with very good performance !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000" dirty="0" smtClean="0"/>
              <a:t>Unfortunately no source code available… </a:t>
            </a:r>
            <a:r>
              <a:rPr lang="en-GB" sz="2000" dirty="0" smtClean="0">
                <a:sym typeface="Wingdings"/>
              </a:rPr>
              <a:t>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>
              <a:sym typeface="Wingdings"/>
            </a:endParaRP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0"/>
              <a:buChar char="à"/>
            </a:pPr>
            <a:r>
              <a:rPr lang="en-GB" sz="2000" dirty="0" smtClean="0">
                <a:sym typeface="Wingdings"/>
              </a:rPr>
              <a:t>Got a phone, Reverse-engineered the “</a:t>
            </a:r>
            <a:r>
              <a:rPr lang="en-GB" sz="2000" dirty="0" err="1" smtClean="0">
                <a:sym typeface="Wingdings"/>
              </a:rPr>
              <a:t>houdini</a:t>
            </a:r>
            <a:r>
              <a:rPr lang="en-GB" sz="2000" dirty="0" smtClean="0">
                <a:sym typeface="Wingdings"/>
              </a:rPr>
              <a:t>” libraries implementing “ARM translation”, Integrated them in </a:t>
            </a:r>
            <a:r>
              <a:rPr lang="en-GB" sz="2000" dirty="0" err="1" smtClean="0">
                <a:sym typeface="Wingdings"/>
              </a:rPr>
              <a:t>AndroVM</a:t>
            </a:r>
            <a:r>
              <a:rPr lang="en-GB" sz="2000" dirty="0" smtClean="0">
                <a:sym typeface="Wingdings"/>
              </a:rPr>
              <a:t> and it worked </a:t>
            </a:r>
          </a:p>
          <a:p>
            <a:pPr marL="342900" lvl="0" indent="-342900">
              <a:buClr>
                <a:srgbClr val="6A6A6A"/>
              </a:buClr>
              <a:buSzPct val="100000"/>
              <a:buFont typeface="Wingdings" charset="0"/>
              <a:buChar char="à"/>
            </a:pPr>
            <a:endParaRPr lang="en-GB" sz="2400" dirty="0">
              <a:sym typeface="Wingdings"/>
            </a:endParaRPr>
          </a:p>
          <a:p>
            <a:pPr lvl="0">
              <a:buClr>
                <a:srgbClr val="6A6A6A"/>
              </a:buClr>
              <a:buSzPct val="100000"/>
            </a:pPr>
            <a:r>
              <a:rPr lang="en-GB" sz="2400" dirty="0" smtClean="0"/>
              <a:t>Now, </a:t>
            </a:r>
            <a:r>
              <a:rPr lang="en-GB" sz="2400" dirty="0" err="1" smtClean="0"/>
              <a:t>AndroVM</a:t>
            </a:r>
            <a:r>
              <a:rPr lang="en-GB" sz="2400" dirty="0" smtClean="0"/>
              <a:t> and android-x86 images can run native ARM code.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  <p:sp>
        <p:nvSpPr>
          <p:cNvPr id="7" name="Rectangle 6"/>
          <p:cNvSpPr/>
          <p:nvPr/>
        </p:nvSpPr>
        <p:spPr>
          <a:xfrm>
            <a:off x="2267744" y="5890046"/>
            <a:ext cx="6840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http://androvm.org/blog/ex-buildroid/2012/06/11/running-arm-apps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>
                <a:hlinkClick r:id="rId5"/>
              </a:rPr>
              <a:t>http://androvm.org/blog/ex-buildroid/2012/06/18/using-arm-emulation-on-other-android-x86-distributions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953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Why ? Usage ?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801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dirty="0" smtClean="0"/>
              <a:t>From “pure technical interest” to usage…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4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dirty="0" smtClean="0"/>
              <a:t>&gt;15000 VM downloads (</a:t>
            </a:r>
            <a:r>
              <a:rPr lang="en-GB" sz="2400" dirty="0" err="1" smtClean="0"/>
              <a:t>Buildroid</a:t>
            </a:r>
            <a:r>
              <a:rPr lang="en-GB" sz="2400" dirty="0" smtClean="0"/>
              <a:t>/</a:t>
            </a:r>
            <a:r>
              <a:rPr lang="en-GB" sz="2400" dirty="0" err="1" smtClean="0"/>
              <a:t>AndroVM</a:t>
            </a:r>
            <a:r>
              <a:rPr lang="en-GB" sz="2400" dirty="0" smtClean="0"/>
              <a:t>)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4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b="1" dirty="0" smtClean="0">
                <a:solidFill>
                  <a:srgbClr val="E71F5E"/>
                </a:solidFill>
              </a:rPr>
              <a:t>Developers replacing the SDK emulator 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b="1" dirty="0" smtClean="0"/>
              <a:t>Performance</a:t>
            </a:r>
            <a:r>
              <a:rPr lang="en-GB" sz="2400" dirty="0" smtClean="0"/>
              <a:t> issues : </a:t>
            </a:r>
            <a:r>
              <a:rPr lang="en-GB" sz="2000" dirty="0" err="1" smtClean="0"/>
              <a:t>qemu</a:t>
            </a:r>
            <a:r>
              <a:rPr lang="en-GB" sz="2000" dirty="0" smtClean="0"/>
              <a:t>-based emulator running ARM images ; option to run KVM-based x86 images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b="1" dirty="0" smtClean="0"/>
              <a:t>OpenGL</a:t>
            </a:r>
            <a:r>
              <a:rPr lang="en-GB" sz="2400" dirty="0" smtClean="0"/>
              <a:t> issues : </a:t>
            </a:r>
            <a:r>
              <a:rPr lang="en-GB" sz="2000" dirty="0" smtClean="0"/>
              <a:t>software-only OpenGL ; option to use Hardware acceleration (</a:t>
            </a:r>
            <a:r>
              <a:rPr lang="en-GB" sz="2000" dirty="0" err="1" smtClean="0"/>
              <a:t>AndroVM</a:t>
            </a:r>
            <a:r>
              <a:rPr lang="en-GB" sz="2000" dirty="0" smtClean="0"/>
              <a:t> uses the same component)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b="1" dirty="0" smtClean="0"/>
              <a:t>User-friendly </a:t>
            </a:r>
            <a:r>
              <a:rPr lang="en-GB" sz="2000" dirty="0" smtClean="0"/>
              <a:t>: </a:t>
            </a:r>
            <a:r>
              <a:rPr lang="en-GB" sz="2000" dirty="0" err="1" smtClean="0"/>
              <a:t>AndroVM</a:t>
            </a:r>
            <a:r>
              <a:rPr lang="en-GB" sz="2000" dirty="0" smtClean="0"/>
              <a:t> seems easier to use than the SDK emulator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b="1" dirty="0" smtClean="0">
                <a:solidFill>
                  <a:srgbClr val="E71F5E"/>
                </a:solidFill>
              </a:rPr>
              <a:t>People wanting to run Android applications on their x86 systems</a:t>
            </a:r>
            <a:endParaRPr lang="en-GB" sz="2400" b="1" dirty="0" smtClean="0">
              <a:solidFill>
                <a:srgbClr val="E71F5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0336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15616" y="2348880"/>
            <a:ext cx="7560840" cy="1415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algn="ctr">
              <a:buClr>
                <a:srgbClr val="6A6A6A"/>
              </a:buClr>
              <a:buSzPct val="100000"/>
              <a:buFont typeface="Arial"/>
            </a:pPr>
            <a:r>
              <a:rPr lang="en-GB" sz="8000" b="1" dirty="0" smtClean="0">
                <a:solidFill>
                  <a:srgbClr val="E71F5E"/>
                </a:solidFill>
              </a:rPr>
              <a:t>DEMO</a:t>
            </a:r>
            <a:endParaRPr lang="en-GB" sz="8000" b="1" dirty="0" smtClean="0">
              <a:solidFill>
                <a:srgbClr val="E71F5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6573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15616" y="1648569"/>
            <a:ext cx="8028384" cy="449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3200" b="1" dirty="0" smtClean="0">
                <a:solidFill>
                  <a:srgbClr val="E71F5E"/>
                </a:solidFill>
              </a:rPr>
              <a:t>Android Open Source Project 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Presentation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Architecture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Building/Testing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Contribution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dirty="0" smtClean="0">
              <a:solidFill>
                <a:srgbClr val="6A6A6A"/>
              </a:solidFill>
            </a:endParaRP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3200" b="1" dirty="0" smtClean="0">
                <a:solidFill>
                  <a:srgbClr val="E71F5E"/>
                </a:solidFill>
              </a:rPr>
              <a:t>AndroVM project </a:t>
            </a:r>
            <a:endParaRPr lang="en-US" sz="3200" b="1" dirty="0">
              <a:solidFill>
                <a:srgbClr val="E71F5E"/>
              </a:solidFill>
            </a:endParaRP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Presentation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 smtClean="0">
                <a:solidFill>
                  <a:schemeClr val="accent3"/>
                </a:solidFill>
              </a:rPr>
              <a:t>	Usage</a:t>
            </a:r>
            <a:endParaRPr lang="en-US" sz="2400" b="1" dirty="0">
              <a:solidFill>
                <a:schemeClr val="accent3"/>
              </a:solidFill>
            </a:endParaRP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Architecture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400" b="1" dirty="0">
                <a:solidFill>
                  <a:schemeClr val="accent3"/>
                </a:solidFill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We need your help !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1256034" y="457756"/>
            <a:ext cx="7804116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Agenda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4116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More to come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185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b="1" dirty="0" smtClean="0">
                <a:solidFill>
                  <a:srgbClr val="E71F5E"/>
                </a:solidFill>
              </a:rPr>
              <a:t>We’re currently working on </a:t>
            </a:r>
            <a:r>
              <a:rPr lang="en-GB" sz="2400" dirty="0" smtClean="0"/>
              <a:t>: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dirty="0" smtClean="0"/>
              <a:t>An </a:t>
            </a:r>
            <a:r>
              <a:rPr lang="en-GB" sz="2400" b="1" dirty="0" err="1" smtClean="0"/>
              <a:t>AndroVM</a:t>
            </a:r>
            <a:r>
              <a:rPr lang="en-GB" sz="2400" b="1" dirty="0" smtClean="0"/>
              <a:t> management tool </a:t>
            </a:r>
            <a:r>
              <a:rPr lang="en-GB" sz="2400" dirty="0" smtClean="0"/>
              <a:t>: create/modify VM, start/stop them, automatically connect </a:t>
            </a:r>
            <a:r>
              <a:rPr lang="en-GB" sz="2400" dirty="0" err="1" smtClean="0"/>
              <a:t>adb</a:t>
            </a:r>
            <a:r>
              <a:rPr lang="en-GB" sz="2400" dirty="0" smtClean="0"/>
              <a:t>, ...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b="1" dirty="0" smtClean="0"/>
              <a:t>Sensors emulation </a:t>
            </a:r>
            <a:r>
              <a:rPr lang="en-GB" sz="2400" dirty="0" smtClean="0"/>
              <a:t>: either manual or using input data from USB-connected Android device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4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b="1" dirty="0" smtClean="0">
                <a:solidFill>
                  <a:srgbClr val="E71F5E"/>
                </a:solidFill>
              </a:rPr>
              <a:t>What could be next </a:t>
            </a:r>
            <a:r>
              <a:rPr lang="en-GB" sz="2400" dirty="0" smtClean="0"/>
              <a:t>: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dirty="0" smtClean="0"/>
              <a:t>Multi-touch emulation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dirty="0" smtClean="0"/>
              <a:t>Bluetooth emulation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400" dirty="0" smtClean="0"/>
              <a:t>NFC emulation</a:t>
            </a:r>
            <a:endParaRPr lang="en-GB" sz="24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4838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AndroVM – We need your help !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5663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algn="ctr">
              <a:buClr>
                <a:srgbClr val="6A6A6A"/>
              </a:buClr>
              <a:buSzPct val="100000"/>
              <a:buFont typeface="Arial"/>
            </a:pPr>
            <a:r>
              <a:rPr lang="en-GB" sz="2400" b="1" dirty="0" smtClean="0">
                <a:solidFill>
                  <a:srgbClr val="E71F5E"/>
                </a:solidFill>
              </a:rPr>
              <a:t>Android developers, please help us make your life easier </a:t>
            </a:r>
            <a:r>
              <a:rPr lang="en-GB" sz="2400" b="1" dirty="0" smtClean="0">
                <a:solidFill>
                  <a:srgbClr val="E71F5E"/>
                </a:solidFill>
                <a:sym typeface="Wingdings"/>
              </a:rPr>
              <a:t>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400" b="1" dirty="0">
              <a:solidFill>
                <a:srgbClr val="E71F5E"/>
              </a:solidFill>
              <a:sym typeface="Wingdings"/>
            </a:endParaRPr>
          </a:p>
          <a:p>
            <a:pPr>
              <a:buClr>
                <a:srgbClr val="6A6A6A"/>
              </a:buClr>
              <a:buSzPct val="100000"/>
            </a:pPr>
            <a:r>
              <a:rPr lang="en-GB" sz="2400" dirty="0"/>
              <a:t>From “pure technical interest” to usage…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400" dirty="0" smtClean="0"/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000" dirty="0" smtClean="0"/>
              <a:t>Do you feel the need of an alternative to the Android SDK emulator ?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000" dirty="0" smtClean="0"/>
              <a:t>Are yo</a:t>
            </a:r>
            <a:r>
              <a:rPr lang="en-GB" sz="2000" dirty="0" smtClean="0"/>
              <a:t>u able to use HAXM and Hardware OpenGL or is it impossible to use in your environment ?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000" dirty="0" smtClean="0"/>
              <a:t>What functions would you need the most </a:t>
            </a:r>
            <a:r>
              <a:rPr lang="en-GB" sz="2000" dirty="0" smtClean="0"/>
              <a:t>? Bluetooth ? NFC ? </a:t>
            </a:r>
            <a:r>
              <a:rPr lang="en-GB" sz="2000" dirty="0" err="1" smtClean="0"/>
              <a:t>WiFi</a:t>
            </a:r>
            <a:r>
              <a:rPr lang="en-GB" sz="2000" dirty="0" smtClean="0"/>
              <a:t>-Direct ?...</a:t>
            </a:r>
          </a:p>
          <a:p>
            <a:pPr marL="342900" lvl="0" indent="-342900">
              <a:buClr>
                <a:srgbClr val="E71F5E"/>
              </a:buClr>
              <a:buSzPct val="100000"/>
              <a:buFont typeface="Wingdings" charset="2"/>
              <a:buChar char="§"/>
            </a:pPr>
            <a:r>
              <a:rPr lang="en-GB" sz="2000" dirty="0" smtClean="0"/>
              <a:t>Are you able to test your apps with variable network quality/reliability ? Do you feel the need for it ?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000" dirty="0"/>
              <a:t>	</a:t>
            </a:r>
            <a:r>
              <a:rPr lang="en-GB" sz="2000" dirty="0" smtClean="0"/>
              <a:t>				</a:t>
            </a:r>
            <a:r>
              <a:rPr lang="en-GB" sz="2000" dirty="0" smtClean="0">
                <a:solidFill>
                  <a:srgbClr val="E71F5E"/>
                </a:solidFill>
                <a:sym typeface="Wingdings"/>
              </a:rPr>
              <a:t></a:t>
            </a:r>
            <a:r>
              <a:rPr lang="en-GB" sz="2000" dirty="0" smtClean="0">
                <a:sym typeface="Wingdings"/>
              </a:rPr>
              <a:t> </a:t>
            </a:r>
            <a:r>
              <a:rPr lang="en-GB" sz="2000" dirty="0" smtClean="0">
                <a:sym typeface="Wingdings"/>
                <a:hlinkClick r:id="rId3"/>
              </a:rPr>
              <a:t>dan@androvm.org</a:t>
            </a:r>
            <a:endParaRPr lang="en-GB" sz="2000" dirty="0" smtClean="0">
              <a:sym typeface="Wingdings"/>
            </a:endParaRP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GB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000" dirty="0" smtClean="0"/>
              <a:t> </a:t>
            </a:r>
            <a:endParaRPr lang="en-GB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5127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Links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5109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 smtClean="0"/>
              <a:t>AOSP building instructions: </a:t>
            </a:r>
            <a:r>
              <a:rPr lang="fr-FR" sz="2000" dirty="0" smtClean="0">
                <a:hlinkClick r:id="rId3"/>
              </a:rPr>
              <a:t>http://source.android.com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fr-FR" sz="20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 err="1" smtClean="0"/>
              <a:t>Androi</a:t>
            </a:r>
            <a:r>
              <a:rPr lang="fr-FR" sz="2000" dirty="0" err="1" smtClean="0"/>
              <a:t>d</a:t>
            </a:r>
            <a:r>
              <a:rPr lang="fr-FR" sz="2000" dirty="0" smtClean="0"/>
              <a:t> Google groups</a:t>
            </a:r>
            <a:r>
              <a:rPr lang="fr-FR" sz="2000" dirty="0" smtClean="0"/>
              <a:t>: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/>
              <a:t>	</a:t>
            </a:r>
            <a:r>
              <a:rPr lang="fr-FR" sz="2000" dirty="0">
                <a:hlinkClick r:id="rId4"/>
              </a:rPr>
              <a:t>http://</a:t>
            </a:r>
            <a:r>
              <a:rPr lang="fr-FR" sz="2000" dirty="0" smtClean="0">
                <a:hlinkClick r:id="rId4"/>
              </a:rPr>
              <a:t>groups.google.com/group/android-building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/>
              <a:t>	</a:t>
            </a:r>
            <a:r>
              <a:rPr lang="fr-FR" sz="2000" dirty="0">
                <a:hlinkClick r:id="rId5"/>
              </a:rPr>
              <a:t>http://</a:t>
            </a:r>
            <a:r>
              <a:rPr lang="fr-FR" sz="2000" dirty="0" smtClean="0">
                <a:hlinkClick r:id="rId5"/>
              </a:rPr>
              <a:t>groups.google.com/group/android-porting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/>
              <a:t>	</a:t>
            </a:r>
            <a:r>
              <a:rPr lang="fr-FR" sz="2000" dirty="0">
                <a:hlinkClick r:id="rId6"/>
              </a:rPr>
              <a:t>http://</a:t>
            </a:r>
            <a:r>
              <a:rPr lang="fr-FR" sz="2000" dirty="0" smtClean="0">
                <a:hlinkClick r:id="rId6"/>
              </a:rPr>
              <a:t>groups.google.com/group/android-platform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/>
              <a:t>	</a:t>
            </a:r>
            <a:r>
              <a:rPr lang="fr-FR" sz="2000" dirty="0">
                <a:hlinkClick r:id="rId7"/>
              </a:rPr>
              <a:t>http://</a:t>
            </a:r>
            <a:r>
              <a:rPr lang="fr-FR" sz="2000" dirty="0" smtClean="0">
                <a:hlinkClick r:id="rId7"/>
              </a:rPr>
              <a:t>groups.google.com/group/android-kernel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fr-FR" sz="20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 err="1" smtClean="0"/>
              <a:t>xda</a:t>
            </a:r>
            <a:r>
              <a:rPr lang="fr-FR" sz="2000" dirty="0" err="1" smtClean="0"/>
              <a:t>-developers</a:t>
            </a:r>
            <a:r>
              <a:rPr lang="fr-FR" sz="2000" dirty="0" smtClean="0"/>
              <a:t> </a:t>
            </a:r>
            <a:r>
              <a:rPr lang="fr-FR" sz="2000" dirty="0" smtClean="0"/>
              <a:t>forum : 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/>
              <a:t>	</a:t>
            </a:r>
            <a:r>
              <a:rPr lang="fr-FR" sz="2000" dirty="0">
                <a:hlinkClick r:id="rId8"/>
              </a:rPr>
              <a:t>http://</a:t>
            </a:r>
            <a:r>
              <a:rPr lang="fr-FR" sz="2000" dirty="0" smtClean="0">
                <a:hlinkClick r:id="rId8"/>
              </a:rPr>
              <a:t>forum.xda-developers.com/forumdisplay.php?f=564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 err="1" smtClean="0"/>
              <a:t>Cyanogenmod</a:t>
            </a:r>
            <a:r>
              <a:rPr lang="fr-FR" sz="2000" dirty="0" smtClean="0"/>
              <a:t> forum : </a:t>
            </a:r>
            <a:r>
              <a:rPr lang="fr-FR" sz="2000" dirty="0">
                <a:hlinkClick r:id="rId9"/>
              </a:rPr>
              <a:t>http://</a:t>
            </a:r>
            <a:r>
              <a:rPr lang="fr-FR" sz="2000" dirty="0" smtClean="0">
                <a:hlinkClick r:id="rId9"/>
              </a:rPr>
              <a:t>forum.cyanogenmod.com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dirty="0" smtClean="0"/>
              <a:t>android</a:t>
            </a:r>
            <a:r>
              <a:rPr lang="fr-FR" sz="2000" dirty="0" smtClean="0"/>
              <a:t>-x86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: </a:t>
            </a:r>
            <a:r>
              <a:rPr lang="fr-FR" sz="2000" dirty="0" smtClean="0">
                <a:hlinkClick r:id="rId10"/>
              </a:rPr>
              <a:t>http://www.android-x86.org</a:t>
            </a:r>
            <a:endParaRPr lang="fr-FR" sz="2000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fr-FR" sz="2000" dirty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fr-FR" sz="2000" b="1" dirty="0" err="1" smtClean="0">
                <a:solidFill>
                  <a:srgbClr val="E71F5E"/>
                </a:solidFill>
              </a:rPr>
              <a:t>AndroVM</a:t>
            </a:r>
            <a:r>
              <a:rPr lang="fr-FR" sz="2000" b="1" dirty="0" smtClean="0">
                <a:solidFill>
                  <a:srgbClr val="E71F5E"/>
                </a:solidFill>
              </a:rPr>
              <a:t> </a:t>
            </a:r>
            <a:r>
              <a:rPr lang="fr-FR" sz="2000" b="1" dirty="0" err="1" smtClean="0">
                <a:solidFill>
                  <a:srgbClr val="E71F5E"/>
                </a:solidFill>
              </a:rPr>
              <a:t>project</a:t>
            </a:r>
            <a:r>
              <a:rPr lang="fr-FR" sz="2000" b="1" dirty="0" smtClean="0">
                <a:solidFill>
                  <a:srgbClr val="E71F5E"/>
                </a:solidFill>
              </a:rPr>
              <a:t> </a:t>
            </a:r>
            <a:r>
              <a:rPr lang="fr-FR" sz="2000" dirty="0" smtClean="0"/>
              <a:t>: </a:t>
            </a:r>
            <a:r>
              <a:rPr lang="fr-FR" sz="2000" dirty="0" smtClean="0">
                <a:hlinkClick r:id="rId11"/>
              </a:rPr>
              <a:t>http://</a:t>
            </a:r>
            <a:r>
              <a:rPr lang="fr-FR" sz="2000" dirty="0" smtClean="0">
                <a:hlinkClick r:id="rId11"/>
              </a:rPr>
              <a:t>www.androvm.org/</a:t>
            </a:r>
            <a:endParaRPr lang="fr-FR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13839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37359" y="2103097"/>
            <a:ext cx="6548242" cy="1368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sz="240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Présentation GENYMOBILE</a:t>
            </a:r>
          </a:p>
        </p:txBody>
      </p:sp>
      <p:sp>
        <p:nvSpPr>
          <p:cNvPr id="53" name="Shape 53"/>
          <p:cNvSpPr/>
          <p:nvPr/>
        </p:nvSpPr>
        <p:spPr>
          <a:xfrm>
            <a:off x="2103119" y="1737359"/>
            <a:ext cx="4911142" cy="1162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SEMINAIRE</a:t>
            </a:r>
          </a:p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Châteaux de la Volonière</a:t>
            </a:r>
          </a:p>
        </p:txBody>
      </p:sp>
      <p:sp>
        <p:nvSpPr>
          <p:cNvPr id="54" name="Shape 54"/>
          <p:cNvSpPr/>
          <p:nvPr/>
        </p:nvSpPr>
        <p:spPr>
          <a:xfrm>
            <a:off x="258638" y="1628800"/>
            <a:ext cx="8649861" cy="1989502"/>
          </a:xfrm>
          <a:prstGeom prst="roundRect">
            <a:avLst>
              <a:gd name="adj" fmla="val 13477"/>
            </a:avLst>
          </a:prstGeom>
          <a:solidFill>
            <a:srgbClr val="434343"/>
          </a:solidFill>
          <a:ln w="19050" cap="flat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/>
            <a:endParaRPr lang="fr-FR" sz="3600" b="1" dirty="0" smtClean="0">
              <a:solidFill>
                <a:srgbClr val="FFFFFF"/>
              </a:solidFill>
            </a:endParaRPr>
          </a:p>
          <a:p>
            <a:pPr lvl="0" algn="ctr" rtl="0"/>
            <a:r>
              <a:rPr lang="fr-FR" sz="3600" b="1" dirty="0" smtClean="0">
                <a:solidFill>
                  <a:srgbClr val="FFFFFF"/>
                </a:solidFill>
              </a:rPr>
              <a:t>Questions ?</a:t>
            </a:r>
            <a:endParaRPr lang="fr-FR" sz="3600" b="1" dirty="0" smtClean="0">
              <a:solidFill>
                <a:srgbClr val="FFFFFF"/>
              </a:solidFill>
            </a:endParaRPr>
          </a:p>
          <a:p>
            <a:pPr lvl="0" algn="ctr" rtl="0"/>
            <a:endParaRPr lang="fr-FR" sz="3600" b="1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" y="5605841"/>
            <a:ext cx="1645136" cy="113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36" y="25718"/>
            <a:ext cx="3416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737359" y="2103097"/>
            <a:ext cx="6548242" cy="1368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sz="240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Présentation GENYMOBILE</a:t>
            </a:r>
          </a:p>
        </p:txBody>
      </p:sp>
      <p:sp>
        <p:nvSpPr>
          <p:cNvPr id="53" name="Shape 53"/>
          <p:cNvSpPr/>
          <p:nvPr/>
        </p:nvSpPr>
        <p:spPr>
          <a:xfrm>
            <a:off x="2103119" y="1737359"/>
            <a:ext cx="4911142" cy="1162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SEMINAIRE</a:t>
            </a:r>
          </a:p>
          <a:p>
            <a:pPr algn="ctr" rtl="0"/>
            <a:r>
              <a:rPr sz="2400" b="1">
                <a:solidFill>
                  <a:srgbClr val="FFFFFF"/>
                </a:solidFill>
                <a:latin typeface="georgia" panose="00000000000000000000"/>
                <a:ea typeface="georgia" panose="00000000000000000000"/>
                <a:cs typeface="georgia" panose="00000000000000000000"/>
                <a:sym typeface="georgia" panose="00000000000000000000"/>
              </a:rPr>
              <a:t>Châteaux de la Volonière</a:t>
            </a:r>
          </a:p>
        </p:txBody>
      </p:sp>
      <p:sp>
        <p:nvSpPr>
          <p:cNvPr id="54" name="Shape 54"/>
          <p:cNvSpPr/>
          <p:nvPr/>
        </p:nvSpPr>
        <p:spPr>
          <a:xfrm>
            <a:off x="258638" y="1639198"/>
            <a:ext cx="8649861" cy="795781"/>
          </a:xfrm>
          <a:prstGeom prst="roundRect">
            <a:avLst>
              <a:gd name="adj" fmla="val 13477"/>
            </a:avLst>
          </a:prstGeom>
          <a:solidFill>
            <a:srgbClr val="434343"/>
          </a:solidFill>
          <a:ln w="19050" cap="flat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/>
            <a:r>
              <a:rPr lang="fr-FR" sz="3600" b="1" dirty="0" smtClean="0">
                <a:solidFill>
                  <a:srgbClr val="FFFFFF"/>
                </a:solidFill>
              </a:rPr>
              <a:t>MERCI !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" y="5605841"/>
            <a:ext cx="1645136" cy="113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44208" y="4089846"/>
            <a:ext cx="2566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Daniel </a:t>
            </a:r>
            <a:r>
              <a:rPr lang="fr-FR" dirty="0" err="1" smtClean="0"/>
              <a:t>Fages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dan@androvm.org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dfages</a:t>
            </a:r>
            <a:r>
              <a:rPr lang="fr-FR" dirty="0" smtClean="0">
                <a:hlinkClick r:id="rId5"/>
              </a:rPr>
              <a:t>@genymobile.com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98" y="3619496"/>
            <a:ext cx="771136" cy="7711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236" y="-14188"/>
            <a:ext cx="3416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err="1" smtClean="0">
                <a:solidFill>
                  <a:srgbClr val="FFFFFF"/>
                </a:solidFill>
              </a:rPr>
              <a:t>Android</a:t>
            </a:r>
            <a:r>
              <a:rPr lang="fr-FR" sz="3600" b="1" dirty="0" smtClean="0">
                <a:solidFill>
                  <a:srgbClr val="FFFFFF"/>
                </a:solidFill>
              </a:rPr>
              <a:t> Open Source Project [AOSP]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56469"/>
            <a:ext cx="33242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60" y="5158690"/>
            <a:ext cx="2590291" cy="194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Shape 70"/>
          <p:cNvSpPr/>
          <p:nvPr/>
        </p:nvSpPr>
        <p:spPr>
          <a:xfrm>
            <a:off x="1115616" y="1356469"/>
            <a:ext cx="8028384" cy="4431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smtClean="0"/>
              <a:t>Initiative from the Open Handset Alliance, leaded by Google, to create an open mobile platform for telcos, OEMs </a:t>
            </a:r>
            <a:r>
              <a:rPr lang="en-US" sz="2000" smtClean="0"/>
              <a:t>and developers.</a:t>
            </a: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i="1" smtClean="0"/>
              <a:t>« Open Source » project </a:t>
            </a:r>
            <a:r>
              <a:rPr lang="en-US" sz="2000" smtClean="0"/>
              <a:t>: mainly under</a:t>
            </a:r>
            <a:r>
              <a:rPr lang="en-US" sz="2000" smtClean="0"/>
              <a:t> ASL 2.0 licence </a:t>
            </a:r>
            <a:r>
              <a:rPr lang="en-US" sz="2000" smtClean="0"/>
              <a:t>(GPL for the Linux kernel and some components), but strong dependency to Google (Honeycomb traumatism…), no shared roadmap, no community development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i="1" smtClean="0"/>
              <a:t>Ten major releases </a:t>
            </a:r>
            <a:r>
              <a:rPr lang="en-US" sz="2000" smtClean="0"/>
              <a:t>(1.0, 1.1, CupCake, Donut, Eclair, Froyo, Gingerbread, Honeycomb, ICS, JB) since September 2008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00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z="2000" i="1" smtClean="0"/>
              <a:t>Some numbers</a:t>
            </a:r>
            <a:r>
              <a:rPr lang="en-US" sz="2000" smtClean="0"/>
              <a:t>: more than 450M devices and &gt;1.2M activations a day</a:t>
            </a:r>
            <a:endParaRPr lang="en-US" sz="200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30875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err="1" smtClean="0">
                <a:solidFill>
                  <a:srgbClr val="FFFFFF"/>
                </a:solidFill>
              </a:rPr>
              <a:t>Android</a:t>
            </a:r>
            <a:r>
              <a:rPr lang="fr-FR" sz="3600" b="1" dirty="0" smtClean="0">
                <a:solidFill>
                  <a:srgbClr val="FFFFFF"/>
                </a:solidFill>
              </a:rPr>
              <a:t> </a:t>
            </a:r>
            <a:r>
              <a:rPr lang="fr-FR" sz="3600" b="1" dirty="0" smtClean="0">
                <a:solidFill>
                  <a:srgbClr val="FFFFFF"/>
                </a:solidFill>
              </a:rPr>
              <a:t>– General architecture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76064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41168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FFFFFF"/>
                </a:solidFill>
              </a:rPr>
              <a:t>Jelly Bean – Devices support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GB" sz="2400" dirty="0" smtClean="0"/>
              <a:t>The last release of AOSP (Jelly Bean/4.1) supports  :</a:t>
            </a:r>
          </a:p>
          <a:p>
            <a:pPr marL="285750" lvl="0" indent="-28575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GB" sz="2400" dirty="0" smtClean="0"/>
              <a:t>Nexus S (GSM, CDMA/</a:t>
            </a:r>
            <a:r>
              <a:rPr lang="en-GB" sz="2400" dirty="0" err="1" smtClean="0"/>
              <a:t>WiMAX</a:t>
            </a:r>
            <a:r>
              <a:rPr lang="en-GB" sz="2400" dirty="0" smtClean="0"/>
              <a:t>)</a:t>
            </a:r>
          </a:p>
          <a:p>
            <a:pPr marL="285750" lvl="0" indent="-28575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GB" sz="2400" dirty="0" smtClean="0"/>
              <a:t>Galaxy Nexus (GSM/HSDPA+, CDMA/LTE)</a:t>
            </a:r>
          </a:p>
          <a:p>
            <a:pPr marL="285750" lvl="0" indent="-28575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GB" sz="2400" dirty="0" smtClean="0"/>
              <a:t>Nexus 7</a:t>
            </a:r>
            <a:endParaRPr lang="en-GB" sz="2400" dirty="0" smtClean="0"/>
          </a:p>
          <a:p>
            <a:pPr marL="285750" lvl="0" indent="-28575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GB" sz="2400" dirty="0" smtClean="0"/>
              <a:t>Motorola </a:t>
            </a:r>
            <a:r>
              <a:rPr lang="en-GB" sz="2400" dirty="0" err="1" smtClean="0"/>
              <a:t>Xoom</a:t>
            </a:r>
            <a:r>
              <a:rPr lang="en-GB" sz="2400" dirty="0" smtClean="0"/>
              <a:t> (</a:t>
            </a:r>
            <a:r>
              <a:rPr lang="en-GB" sz="2400" dirty="0" err="1" smtClean="0"/>
              <a:t>WiFi</a:t>
            </a:r>
            <a:r>
              <a:rPr lang="en-GB" sz="2400" dirty="0" smtClean="0"/>
              <a:t> only, CDMA/LTE)</a:t>
            </a:r>
          </a:p>
          <a:p>
            <a:pPr marL="285750" lvl="0" indent="-28575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GB" sz="2400" dirty="0" err="1" smtClean="0"/>
              <a:t>PandaBoard</a:t>
            </a:r>
            <a:r>
              <a:rPr lang="en-GB" sz="2400" dirty="0" smtClean="0"/>
              <a:t> (development board)</a:t>
            </a:r>
          </a:p>
          <a:p>
            <a:pPr lvl="0">
              <a:buClr>
                <a:schemeClr val="accent3"/>
              </a:buClr>
              <a:buSzPct val="100000"/>
            </a:pPr>
            <a:endParaRPr lang="en-GB" sz="2400" dirty="0" smtClean="0">
              <a:sym typeface="Wingdings" pitchFamily="2" charset="2"/>
            </a:endParaRPr>
          </a:p>
          <a:p>
            <a:pPr lvl="0">
              <a:buClr>
                <a:schemeClr val="accent3"/>
              </a:buClr>
              <a:buSzPct val="100000"/>
            </a:pPr>
            <a:r>
              <a:rPr lang="en-GB" sz="2400" b="1" dirty="0" smtClean="0">
                <a:sym typeface="Wingdings" pitchFamily="2" charset="2"/>
              </a:rPr>
              <a:t>But, even for those, some components are only available in binary form (radio, </a:t>
            </a:r>
            <a:r>
              <a:rPr lang="en-GB" sz="2400" b="1" dirty="0" smtClean="0">
                <a:sym typeface="Wingdings" pitchFamily="2" charset="2"/>
              </a:rPr>
              <a:t>OpenGL/graphics</a:t>
            </a:r>
            <a:r>
              <a:rPr lang="en-GB" sz="2400" b="1" dirty="0" smtClean="0">
                <a:sym typeface="Wingdings" pitchFamily="2" charset="2"/>
              </a:rPr>
              <a:t>, </a:t>
            </a:r>
            <a:r>
              <a:rPr lang="en-GB" sz="2400" b="1" dirty="0" err="1" smtClean="0">
                <a:sym typeface="Wingdings" pitchFamily="2" charset="2"/>
              </a:rPr>
              <a:t>WiFi</a:t>
            </a:r>
            <a:r>
              <a:rPr lang="en-GB" sz="2400" b="1" dirty="0" smtClean="0">
                <a:sym typeface="Wingdings" pitchFamily="2" charset="2"/>
              </a:rPr>
              <a:t>, …)</a:t>
            </a:r>
            <a:r>
              <a:rPr lang="en-GB" sz="2400" b="1" dirty="0" smtClean="0">
                <a:sym typeface="Wingdings" pitchFamily="2" charset="2"/>
              </a:rPr>
              <a:t>, some other are even not publicly available (rotation sensor, camera, …)</a:t>
            </a:r>
            <a:endParaRPr lang="en-GB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123728" y="6165304"/>
            <a:ext cx="700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source.android.com/source/building-devices.html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plus.google.com/112218872649456413744/posts/75aLL1dWY2u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2348880"/>
            <a:ext cx="374917" cy="7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081095"/>
            <a:ext cx="693142" cy="69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12976"/>
            <a:ext cx="1157114" cy="78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48" y="3285666"/>
            <a:ext cx="882402" cy="58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2240" y="2060848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FFFFFF"/>
                </a:solidFill>
              </a:rPr>
              <a:t>AOSP – Source code interests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711286"/>
            <a:ext cx="7136144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« </a:t>
            </a:r>
            <a:r>
              <a:rPr lang="en-US" sz="2400" b="1" smtClean="0"/>
              <a:t>ROM Cooking </a:t>
            </a:r>
            <a:r>
              <a:rPr lang="en-US" sz="2400" smtClean="0"/>
              <a:t>» on smartphones and tablets (ex : CyanogenMod project – more than 1M devices)</a:t>
            </a:r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endParaRPr lang="en-US" sz="2400" smtClean="0"/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Use of Android on </a:t>
            </a:r>
            <a:r>
              <a:rPr lang="en-US" sz="2400" b="1" smtClean="0"/>
              <a:t>new platforms</a:t>
            </a:r>
            <a:r>
              <a:rPr lang="en-US" sz="2400" smtClean="0"/>
              <a:t>, different from smartphones and tablets</a:t>
            </a:r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endParaRPr lang="en-US" sz="2400" smtClean="0"/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Application </a:t>
            </a:r>
            <a:r>
              <a:rPr lang="en-US" sz="2400" b="1" smtClean="0"/>
              <a:t>d</a:t>
            </a:r>
            <a:r>
              <a:rPr lang="en-US" sz="2400" b="1" smtClean="0"/>
              <a:t>ebugging</a:t>
            </a:r>
            <a:r>
              <a:rPr lang="en-US" sz="2400" smtClean="0"/>
              <a:t> and </a:t>
            </a:r>
            <a:r>
              <a:rPr lang="en-US" sz="2400" b="1" smtClean="0"/>
              <a:t>optimization</a:t>
            </a:r>
          </a:p>
          <a:p>
            <a:pPr lvl="0">
              <a:buClr>
                <a:schemeClr val="accent3"/>
              </a:buClr>
              <a:buSzPct val="100000"/>
            </a:pPr>
            <a:endParaRPr lang="en-US" sz="2400" smtClean="0"/>
          </a:p>
          <a:p>
            <a:pPr marL="342900" lvl="0" indent="-342900">
              <a:buClr>
                <a:schemeClr val="accent3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Source code </a:t>
            </a:r>
            <a:r>
              <a:rPr lang="en-US" sz="2400" b="1" smtClean="0"/>
              <a:t>security analysis</a:t>
            </a:r>
            <a:endParaRPr lang="en-US" sz="2400" b="1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z="240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38" y="2996952"/>
            <a:ext cx="823020" cy="26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92" y="3645024"/>
            <a:ext cx="638572" cy="74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16" y="4697977"/>
            <a:ext cx="802779" cy="60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58" y="1901374"/>
            <a:ext cx="567506" cy="5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4195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</a:t>
            </a:r>
            <a:r>
              <a:rPr lang="fr-FR" sz="3600" b="1" dirty="0" smtClean="0">
                <a:solidFill>
                  <a:srgbClr val="FFFFFF"/>
                </a:solidFill>
              </a:rPr>
              <a:t>JB – Building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2954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mtClean="0"/>
              <a:t>One </a:t>
            </a:r>
            <a:r>
              <a:rPr lang="en-US" b="1" smtClean="0"/>
              <a:t>information source</a:t>
            </a:r>
            <a:r>
              <a:rPr lang="en-US" smtClean="0"/>
              <a:t> : </a:t>
            </a:r>
            <a:r>
              <a:rPr lang="en-US" smtClean="0">
                <a:hlinkClick r:id="rId3"/>
              </a:rPr>
              <a:t>http://source.android.com</a:t>
            </a: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smtClean="0"/>
              <a:t>OS pre-requisite </a:t>
            </a:r>
            <a:r>
              <a:rPr lang="en-US" smtClean="0"/>
              <a:t>: </a:t>
            </a:r>
            <a:r>
              <a:rPr lang="en-US" smtClean="0">
                <a:hlinkClick r:id="rId4"/>
              </a:rPr>
              <a:t>http://source.android.com/source/initializing.html</a:t>
            </a: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smtClean="0"/>
              <a:t>My advice : use a </a:t>
            </a:r>
            <a:r>
              <a:rPr lang="en-US" b="1" smtClean="0"/>
              <a:t>64-bit Ubuntu 10.04 </a:t>
            </a:r>
            <a:r>
              <a:rPr lang="en-US" smtClean="0"/>
              <a:t>(reference platform) [Ubuntu 12.04 support announced for next major relerase]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smtClean="0"/>
              <a:t>Source code</a:t>
            </a:r>
            <a:r>
              <a:rPr lang="en-US" smtClean="0"/>
              <a:t>: &gt;8.5GB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smtClean="0"/>
              <a:t>Building system</a:t>
            </a:r>
            <a:r>
              <a:rPr lang="en-US" smtClean="0"/>
              <a:t>: 4GB RAM minimum (16GB better), 25GB free storage minimum (90GB to build all ‘targets’)</a:t>
            </a:r>
            <a:endParaRPr lang="en-US" smtClean="0"/>
          </a:p>
        </p:txBody>
      </p:sp>
      <p:sp>
        <p:nvSpPr>
          <p:cNvPr id="3" name="ZoneTexte 2"/>
          <p:cNvSpPr txBox="1"/>
          <p:nvPr/>
        </p:nvSpPr>
        <p:spPr>
          <a:xfrm>
            <a:off x="1108264" y="4503311"/>
            <a:ext cx="8028384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Setup / repo tool :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mkdir ~/bin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PATH=~/bin:$PATH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curl https://dl-ssl.google.com/dl/googlesource/git-repo/repo &gt; ~/bin/repo 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chmod a+x ~/bin/repo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6167045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source.android.com/source/initializing.html</a:t>
            </a:r>
            <a:endParaRPr lang="fr-FR" dirty="0" smtClean="0"/>
          </a:p>
          <a:p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source.android.com/source/downloading.html</a:t>
            </a:r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388778"/>
            <a:ext cx="691514" cy="103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4195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</a:t>
            </a:r>
            <a:r>
              <a:rPr lang="fr-FR" sz="3600" b="1" dirty="0" smtClean="0">
                <a:solidFill>
                  <a:srgbClr val="FFFFFF"/>
                </a:solidFill>
              </a:rPr>
              <a:t>JB – Building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080120" y="3642727"/>
            <a:ext cx="8028384" cy="1846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dirty="0" smtClean="0">
                <a:sym typeface="Wingdings" pitchFamily="2" charset="2"/>
              </a:rPr>
              <a:t> A complete build can take </a:t>
            </a:r>
            <a:r>
              <a:rPr lang="en-US" b="1" dirty="0" smtClean="0">
                <a:sym typeface="Wingdings" pitchFamily="2" charset="2"/>
              </a:rPr>
              <a:t>from 20 minutes to 8 hours </a:t>
            </a:r>
            <a:r>
              <a:rPr lang="en-US" dirty="0" smtClean="0">
                <a:sym typeface="Wingdings" pitchFamily="2" charset="2"/>
              </a:rPr>
              <a:t>depending on the building system configuration… (JBQ’s host : Dual Xeon E5620 Quad-core, 24GB RAM 30 minutes to build ICS for the Galaxy Nexus).</a:t>
            </a:r>
            <a:endParaRPr lang="en-US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endParaRPr lang="en-US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i="1" dirty="0" smtClean="0"/>
              <a:t>Last step </a:t>
            </a:r>
            <a:r>
              <a:rPr lang="en-US" dirty="0" smtClean="0"/>
              <a:t>: ROM install on device, or execution using the emulator or a virtual machine.</a:t>
            </a:r>
            <a:endParaRPr lang="en-US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1086456" y="1454919"/>
            <a:ext cx="80283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Source code download :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mkdir android-4.1.2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repo init -u </a:t>
            </a:r>
            <a:r>
              <a:rPr lang="en-US" sz="1200" smtClean="0">
                <a:latin typeface="Courier New" pitchFamily="49" charset="0"/>
                <a:cs typeface="Courier New" pitchFamily="49" charset="0"/>
                <a:hlinkClick r:id="rId3"/>
              </a:rPr>
              <a:t>https://android.googlesource.com/platform/manifest -b android-4.1.2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repo sync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80120" y="2505670"/>
            <a:ext cx="80283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Target selection and building: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source build/envsetup.sh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lunch </a:t>
            </a:r>
            <a:r>
              <a:rPr lang="en-US" sz="1200" smtClean="0">
                <a:cs typeface="Courier New" pitchFamily="49" charset="0"/>
              </a:rPr>
              <a:t>(select target)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$ make –jX </a:t>
            </a:r>
            <a:r>
              <a:rPr lang="en-US" sz="1200" smtClean="0">
                <a:cs typeface="Courier New" pitchFamily="49" charset="0"/>
              </a:rPr>
              <a:t>(where X is the number of parallel compilation processes)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6167045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source.android.com/source/downloading.html</a:t>
            </a:r>
            <a:endParaRPr lang="fr-FR" dirty="0" smtClean="0"/>
          </a:p>
          <a:p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source.android.com/source/building.html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39650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60319" y="548639"/>
            <a:ext cx="6294937" cy="664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/>
            <a:r>
              <a:rPr sz="20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FORMATION</a:t>
            </a:r>
          </a:p>
        </p:txBody>
      </p:sp>
      <p:sp>
        <p:nvSpPr>
          <p:cNvPr id="72" name="Shape 72"/>
          <p:cNvSpPr/>
          <p:nvPr/>
        </p:nvSpPr>
        <p:spPr>
          <a:xfrm>
            <a:off x="536613" y="457756"/>
            <a:ext cx="8523537" cy="817211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FFFF"/>
                </a:solidFill>
              </a:rPr>
              <a:t>AOSP – </a:t>
            </a:r>
            <a:r>
              <a:rPr lang="fr-FR" sz="3600" b="1" dirty="0" smtClean="0">
                <a:solidFill>
                  <a:srgbClr val="FFFFFF"/>
                </a:solidFill>
              </a:rPr>
              <a:t>Source code structure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08264" y="1454612"/>
            <a:ext cx="8028384" cy="48936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bionic</a:t>
            </a:r>
            <a:r>
              <a:rPr lang="en-US" dirty="0" smtClean="0"/>
              <a:t>/ : « </a:t>
            </a:r>
            <a:r>
              <a:rPr lang="en-US" dirty="0" err="1" smtClean="0"/>
              <a:t>libc</a:t>
            </a:r>
            <a:r>
              <a:rPr lang="en-US" dirty="0" smtClean="0"/>
              <a:t> » replacement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bootable</a:t>
            </a:r>
            <a:r>
              <a:rPr lang="en-US" dirty="0" smtClean="0"/>
              <a:t>/ : reference </a:t>
            </a:r>
            <a:r>
              <a:rPr lang="en-US" dirty="0" err="1" smtClean="0"/>
              <a:t>b</a:t>
            </a:r>
            <a:r>
              <a:rPr lang="en-US" dirty="0" err="1" smtClean="0"/>
              <a:t>ootloader</a:t>
            </a:r>
            <a:endParaRPr lang="en-US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build</a:t>
            </a:r>
            <a:r>
              <a:rPr lang="en-US" dirty="0" smtClean="0"/>
              <a:t>/ : AOSP build scripts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err="1" smtClean="0"/>
              <a:t>cts</a:t>
            </a:r>
            <a:r>
              <a:rPr lang="en-US" dirty="0" smtClean="0"/>
              <a:t>/ : « Compatibility Test Suite » 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err="1" smtClean="0"/>
              <a:t>dalvik</a:t>
            </a:r>
            <a:r>
              <a:rPr lang="en-US" dirty="0" smtClean="0"/>
              <a:t>/ :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development</a:t>
            </a:r>
            <a:r>
              <a:rPr lang="en-US" dirty="0" smtClean="0"/>
              <a:t>/ : Development tools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device</a:t>
            </a:r>
            <a:r>
              <a:rPr lang="en-US" dirty="0" smtClean="0"/>
              <a:t>/ : Device specific files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docs</a:t>
            </a:r>
            <a:r>
              <a:rPr lang="en-US" dirty="0" smtClean="0"/>
              <a:t>/ : </a:t>
            </a:r>
            <a:r>
              <a:rPr lang="en-US" dirty="0" err="1" smtClean="0"/>
              <a:t>source.android.com</a:t>
            </a:r>
            <a:r>
              <a:rPr lang="en-US" dirty="0" smtClean="0"/>
              <a:t> source files</a:t>
            </a:r>
            <a:endParaRPr lang="en-US" dirty="0" smtClean="0"/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external</a:t>
            </a:r>
            <a:r>
              <a:rPr lang="en-US" dirty="0" smtClean="0"/>
              <a:t>/ : External projects used by AOSP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frameworks</a:t>
            </a:r>
            <a:r>
              <a:rPr lang="en-US" dirty="0" smtClean="0"/>
              <a:t>/ : System services, android.* JAVA classes, …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hardware</a:t>
            </a:r>
            <a:r>
              <a:rPr lang="en-US" dirty="0" smtClean="0"/>
              <a:t>/ : Hardware support libraries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err="1" smtClean="0"/>
              <a:t>libcore</a:t>
            </a:r>
            <a:r>
              <a:rPr lang="en-US" dirty="0" smtClean="0"/>
              <a:t>/ : « Apache Harmony » project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err="1" smtClean="0"/>
              <a:t>ndk</a:t>
            </a:r>
            <a:r>
              <a:rPr lang="en-US" dirty="0" smtClean="0"/>
              <a:t>/ : Native Development Kit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packages</a:t>
            </a:r>
            <a:r>
              <a:rPr lang="en-US" dirty="0" smtClean="0"/>
              <a:t>/ : Basic Android applications and services 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prebuilt</a:t>
            </a:r>
            <a:r>
              <a:rPr lang="en-US" dirty="0" smtClean="0"/>
              <a:t>/ </a:t>
            </a:r>
            <a:r>
              <a:rPr lang="en-US" b="1" dirty="0" err="1" smtClean="0"/>
              <a:t>prebuits</a:t>
            </a:r>
            <a:r>
              <a:rPr lang="en-US" b="1" dirty="0" smtClean="0"/>
              <a:t>/</a:t>
            </a:r>
            <a:r>
              <a:rPr lang="en-US" dirty="0" smtClean="0"/>
              <a:t>: Precompiled binaries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err="1" smtClean="0"/>
              <a:t>sdk</a:t>
            </a:r>
            <a:r>
              <a:rPr lang="en-US" dirty="0" smtClean="0"/>
              <a:t>/ : Software Development Kit</a:t>
            </a:r>
          </a:p>
          <a:p>
            <a:pPr lvl="0">
              <a:buClr>
                <a:srgbClr val="6A6A6A"/>
              </a:buClr>
              <a:buSzPct val="100000"/>
              <a:buFont typeface="Arial"/>
            </a:pPr>
            <a:r>
              <a:rPr lang="en-US" b="1" dirty="0" smtClean="0"/>
              <a:t>system</a:t>
            </a:r>
            <a:r>
              <a:rPr lang="en-US" dirty="0" smtClean="0"/>
              <a:t>/ : System components</a:t>
            </a:r>
            <a:endParaRPr lang="en-US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4008" y="3127525"/>
            <a:ext cx="3416300" cy="8509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z="6350"/>
        </p:spPr>
      </p:pic>
    </p:spTree>
    <p:extLst>
      <p:ext uri="{BB962C8B-B14F-4D97-AF65-F5344CB8AC3E}">
        <p14:creationId xmlns:p14="http://schemas.microsoft.com/office/powerpoint/2010/main" val="30704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1342</Words>
  <Application>Microsoft Macintosh PowerPoint</Application>
  <PresentationFormat>Présentation à l'écran (4:3)</PresentationFormat>
  <Paragraphs>267</Paragraphs>
  <Slides>24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</dc:creator>
  <cp:lastModifiedBy>Daniel Fages</cp:lastModifiedBy>
  <cp:revision>177</cp:revision>
  <dcterms:created xsi:type="dcterms:W3CDTF">2011-12-12T06:58:02Z</dcterms:created>
  <dcterms:modified xsi:type="dcterms:W3CDTF">2012-10-12T09:39:18Z</dcterms:modified>
</cp:coreProperties>
</file>