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9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59" r:id="rId4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86" autoAdjust="0"/>
  </p:normalViewPr>
  <p:slideViewPr>
    <p:cSldViewPr>
      <p:cViewPr varScale="1">
        <p:scale>
          <a:sx n="57" d="100"/>
          <a:sy n="57" d="100"/>
        </p:scale>
        <p:origin x="-1578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02EFC26-FD6C-424A-AA90-810E076997D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17898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EB3C9F5-F639-496E-9158-84E716ED3A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2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SimSun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jihrig.com/development/html5/storage.ht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html5.info/storage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2980566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Noter la possibilité de récupérer à la fois la clé, l'ancienne valeur, la nouvelle valeur</a:t>
            </a:r>
          </a:p>
          <a:p>
            <a:pPr lvl="0" rtl="0">
              <a:buNone/>
            </a:pPr>
            <a:r>
              <a:rPr lang="en" dirty="0"/>
              <a:t>Petite démo ici avec 2 pages (voire 2 sessions différentes d'un meme site) qui se rafraichissent mutuellement 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http://www.cjihrig.com/development/html5/storage.htm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144168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/>
              <a:t>Pour internet Explorer : depuis la version 8.0  (printemps 2009)</a:t>
            </a:r>
          </a:p>
          <a:p>
            <a:pPr lvl="0" rtl="0">
              <a:buNone/>
            </a:pPr>
            <a:r>
              <a:rPr lang="en"/>
              <a:t>Pour Chrome, depuis la version 4.0 (début 2010)</a:t>
            </a:r>
          </a:p>
          <a:p>
            <a:pPr>
              <a:buNone/>
            </a:pPr>
            <a:r>
              <a:rPr lang="en"/>
              <a:t>Pour Firefox, depuis la version 3.5 (mi 2009)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1133906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>
              <a:buNone/>
            </a:pPr>
            <a:r>
              <a:rPr lang="en"/>
              <a:t>Arrêt du maintien de la spec car toutes les implémentations ne reposent que sur un seul type de base de données : SQLite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2057236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/>
              <a:t>a database name, a database version, a display name, an estimated size — in bytes </a:t>
            </a:r>
          </a:p>
          <a:p>
            <a:pPr lvl="0" rtl="0">
              <a:buNone/>
            </a:pPr>
            <a:r>
              <a:rPr lang="en"/>
              <a:t>Eventuellement une méthode de callback destinée à être appelée lorsque la base de données n'existe pas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2980566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TOut s'exécute de manière asynchrone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ChangeVersion :</a:t>
            </a:r>
            <a:br>
              <a:rPr lang="en" dirty="0"/>
            </a:br>
            <a:r>
              <a:rPr lang="en" dirty="0"/>
              <a:t>1er arg : proprieété version de l'objet db ouvert</a:t>
            </a:r>
          </a:p>
          <a:p>
            <a:pPr lvl="0" rtl="0">
              <a:buNone/>
            </a:pPr>
            <a:r>
              <a:rPr lang="en" dirty="0"/>
              <a:t>2eme arg, numéro de version</a:t>
            </a:r>
          </a:p>
          <a:p>
            <a:pPr lvl="0" rtl="0">
              <a:buNone/>
            </a:pPr>
            <a:r>
              <a:rPr lang="en" dirty="0"/>
              <a:t>3ème argument : la transaction et ses instructions</a:t>
            </a:r>
          </a:p>
          <a:p>
            <a:pPr lvl="0" rtl="0">
              <a:buNone/>
            </a:pPr>
            <a:r>
              <a:rPr lang="en" dirty="0"/>
              <a:t>4ème arg : callback en cas d'erreur</a:t>
            </a:r>
          </a:p>
          <a:p>
            <a:pPr lvl="0" rtl="0">
              <a:buNone/>
            </a:pPr>
            <a:r>
              <a:rPr lang="en" dirty="0"/>
              <a:t>5èùe arg : callback en cas de succès</a:t>
            </a:r>
          </a:p>
          <a:p>
            <a:endParaRPr lang="e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1133906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>
              <a:buNone/>
            </a:pPr>
            <a:r>
              <a:rPr lang="en"/>
              <a:t>Vérifier la version permet de créer la base si elle n'existe pas et éventuellement ajouter des "Stores" manquants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>
              <a:buNone/>
            </a:pPr>
            <a:r>
              <a:rPr lang="en"/>
              <a:t>Utilisation d'un curseur pour les énumérations.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1133906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/>
              <a:t>LawnChar</a:t>
            </a:r>
          </a:p>
          <a:p>
            <a:pPr lvl="0" rtl="0">
              <a:buNone/>
            </a:pPr>
            <a:r>
              <a:rPr lang="en"/>
              <a:t>Persistence.js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826130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/>
              <a:t>Autres frameworks : SequelSphere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826130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>
              <a:buNone/>
            </a:pPr>
            <a:r>
              <a:rPr lang="en"/>
              <a:t>Utilisation d'un cache applicatif (appcache en anglais)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4811316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/>
              <a:t>Returns false if the user agent is definitely offline (disconnected from the network). Returns true if the user agent might be online.</a:t>
            </a:r>
          </a:p>
          <a:p>
            <a:pPr lvl="0" rtl="0">
              <a:buNone/>
            </a:pPr>
            <a:r>
              <a:rPr lang="en"/>
              <a:t>The events online and offline are fired when the value of this attribute changes.</a:t>
            </a:r>
          </a:p>
          <a:p>
            <a:pPr lvl="0" rtl="0">
              <a:buNone/>
            </a:pPr>
            <a:r>
              <a:rPr lang="en"/>
              <a:t>The navigator.onLine attribute must return false if the user agent will not contact the network when the user follows links or when a script requests a remote page (or knows that such an attempt would fail), and must return true otherwise.</a:t>
            </a:r>
          </a:p>
          <a:p>
            <a:pPr lvl="0" rtl="0">
              <a:buNone/>
            </a:pPr>
            <a:r>
              <a:rPr lang="en"/>
              <a:t>Finally, the spec notes:</a:t>
            </a:r>
          </a:p>
          <a:p>
            <a:pPr lvl="0" rtl="0">
              <a:buNone/>
            </a:pPr>
            <a:r>
              <a:rPr lang="en"/>
              <a:t>This attribute is inherently unreliable. A computer can be connected to a network without having Internet access.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826130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>
              <a:buNone/>
            </a:pPr>
            <a:r>
              <a:rPr lang="en"/>
              <a:t>regarder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http://diveintohtml5.info/storage.html#history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8353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5135002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- Evidemment, toujours tester la disponibilité du stockage local (meme si la plupart des browsers le supporte maintenant)</a:t>
            </a:r>
          </a:p>
          <a:p>
            <a:pPr lvl="0" rtl="0">
              <a:buNone/>
            </a:pPr>
            <a:r>
              <a:rPr lang="en" dirty="0"/>
              <a:t>   - Pour tester, soit une fonction simple, soit utiliser un script comme Modernizr</a:t>
            </a:r>
          </a:p>
          <a:p>
            <a:pPr lvl="0" rtl="0">
              <a:buNone/>
            </a:pPr>
            <a:r>
              <a:rPr lang="en" dirty="0"/>
              <a:t>- Limitation en taille de stockage : 10MB par domaine sous IE, 5MB sous Firefox, Chrome, Safari</a:t>
            </a:r>
          </a:p>
          <a:p>
            <a:pPr lvl="0" rtl="0">
              <a:buNone/>
            </a:pPr>
            <a:r>
              <a:rPr lang="en" dirty="0"/>
              <a:t>- Excetion</a:t>
            </a:r>
            <a:r>
              <a:rPr lang="en" dirty="0">
                <a:latin typeface="Verdana"/>
                <a:ea typeface="Verdana"/>
                <a:cs typeface="Verdana"/>
                <a:sym typeface="Verdana"/>
              </a:rPr>
              <a:t>QUOTA_EXCEEDED_ERR si on dépasse le stockage</a:t>
            </a:r>
          </a:p>
          <a:p>
            <a:pPr lvl="0" rtl="0">
              <a:buNone/>
            </a:pPr>
            <a:r>
              <a:rPr lang="en" dirty="0"/>
              <a:t>- On distingue 'locaStorage' et 'sessionStorage'  : localStorage : les données sont persistentes aux fermetures d'onglet, de navigateur, de session...avec sessionStorage, les données sont uniquement valables au cours de la session .</a:t>
            </a:r>
          </a:p>
          <a:p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39" cy="3596119"/>
          </a:xfrm>
          <a:prstGeom prst="rect">
            <a:avLst/>
          </a:prstGeom>
        </p:spPr>
        <p:txBody>
          <a:bodyPr lIns="104270" tIns="104270" rIns="104270" bIns="104270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- Evidemment, toujours tester la disponibilité du stockage local (meme si la plupart des browsers le supporte maintenant)</a:t>
            </a:r>
          </a:p>
          <a:p>
            <a:pPr lvl="0" rtl="0">
              <a:buNone/>
            </a:pPr>
            <a:r>
              <a:rPr lang="en" dirty="0"/>
              <a:t>   - Pour tester, soit une fonction simple, soit utiliser un script comme Modernizr</a:t>
            </a:r>
          </a:p>
          <a:p>
            <a:pPr lvl="0" rtl="0">
              <a:buNone/>
            </a:pPr>
            <a:r>
              <a:rPr lang="en" dirty="0"/>
              <a:t>- Limitation en taille de stockage : 10MB par domaine sous IE, 5MB sous Firefox, Chrome, Safari</a:t>
            </a:r>
          </a:p>
          <a:p>
            <a:pPr lvl="0" rtl="0">
              <a:buNone/>
            </a:pPr>
            <a:r>
              <a:rPr lang="en" dirty="0"/>
              <a:t>- Excetion</a:t>
            </a:r>
            <a:r>
              <a:rPr lang="en" dirty="0">
                <a:latin typeface="Verdana"/>
                <a:ea typeface="Verdana"/>
                <a:cs typeface="Verdana"/>
                <a:sym typeface="Verdana"/>
              </a:rPr>
              <a:t>QUOTA_EXCEEDED_ERR si on dépasse le stockage</a:t>
            </a:r>
          </a:p>
          <a:p>
            <a:endParaRPr lang="en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48207D-5FFF-4563-8161-11F61FEE74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5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BAB48C-77AA-4D7C-8B35-0F1F537DD55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3BF863C-01FB-42C1-9891-A5E0D33445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6CFF91-3A66-40E5-8879-C65A7BD93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8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A26D51-D36C-475F-BEF1-B60A5885577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1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BE41AA-2369-4CD5-9AF0-DCFBEEE36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-107950" y="1768475"/>
            <a:ext cx="4603750" cy="129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68475"/>
            <a:ext cx="4603750" cy="129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019016-638A-4DB2-A26E-11E0EE85B0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2A310C-68BE-4B78-8737-F29947BF07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770BC-E242-4570-A83B-BC2CBBF565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0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15FE4-D477-4EF6-AD97-97FF751CEC4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2E3FC0-A959-4958-8F89-5615C5DE8E0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2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D3D12C-1800-4C98-8117-11FAA83AAC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5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3AC3D7-F1F7-4359-B715-19F686B6ED6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6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809716-92A9-4A89-955F-EDDED7DA84C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81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92938" y="1768475"/>
            <a:ext cx="2366962" cy="30908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-107950" y="1768475"/>
            <a:ext cx="6948488" cy="30908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A097D7-2ACC-49EA-9D39-9BFD2111AE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7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02F09D-3322-4B21-A3C9-C1EF6343BA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39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896258-BD19-4E0F-890E-78C08D9C3A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2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35F039-9ECA-4C7B-824A-B48E4CD8FE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4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72050" y="1619250"/>
            <a:ext cx="44592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E4A39B-BFB0-49E1-9FF3-1DBA0AA698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47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109634-6F70-4B22-B06A-FBC049F6E3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5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FDE272-D011-4321-BA0F-144F7C2DD43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61345-DD59-4A66-8406-4F48F27873D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C3F1B0-ECA2-4723-BDE4-68EC6EF37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9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B1578B-9C38-4559-8C12-6B60B2AEAA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55C4D-8635-4ECA-B54D-EE11A57B3B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E51019-61CD-4CEE-883B-ACB84B0019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5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4293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4293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E14F94-8CA1-4B80-9488-A05FA3AD1C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5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1657697"/>
            <a:ext cx="10080625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655936" y="302736"/>
            <a:ext cx="7920658" cy="812805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b" anchorCtr="0"/>
          <a:lstStyle>
            <a:lvl1pPr rtl="0">
              <a:defRPr sz="4000"/>
            </a:lvl1pPr>
            <a:lvl2pPr rtl="0">
              <a:defRPr sz="4000"/>
            </a:lvl2pPr>
            <a:lvl3pPr rtl="0">
              <a:defRPr sz="4000"/>
            </a:lvl3pPr>
            <a:lvl4pPr rtl="0">
              <a:defRPr sz="4000"/>
            </a:lvl4pPr>
            <a:lvl5pPr rtl="0">
              <a:defRPr sz="4000"/>
            </a:lvl5pPr>
            <a:lvl6pPr rtl="0">
              <a:defRPr sz="4000"/>
            </a:lvl6pPr>
            <a:lvl7pPr rtl="0">
              <a:defRPr sz="4000"/>
            </a:lvl7pPr>
            <a:lvl8pPr rtl="0">
              <a:defRPr sz="4000"/>
            </a:lvl8pPr>
            <a:lvl9pPr rtl="0">
              <a:defRPr sz="40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475969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503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0F23ED-CC33-41D2-8F60-C60FF92764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31A974-DAF3-457B-8388-FB532AE019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2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3D4E81-98AB-4D55-82B2-B203EDA056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8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00563" y="4859338"/>
            <a:ext cx="3303587" cy="72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56550" y="4859338"/>
            <a:ext cx="3303588" cy="72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AACD53-18A3-4E60-8BF4-A009FBE8A9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813C57-0EE7-48AD-AF15-151B4A26E7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8712A6-7F85-40EA-BBCB-B20CF161748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0BC1E-A7C5-4B92-8CAC-D5A3FFD0DE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60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845A39-F496-462D-8F65-24ED18CD83D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3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10F36A-56EF-4A88-BD3E-954B2216833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49DA3B-2755-4B37-9A4E-C9690C7C6A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73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9FA52A-3AA2-409F-9E8C-85C3F2C49F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571038" y="4859338"/>
            <a:ext cx="1689100" cy="25209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00563" y="4859338"/>
            <a:ext cx="4918075" cy="25209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5CB4B1-F005-43CF-8F2F-B8C4721CD1F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9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22CFAE-2115-4389-816F-48925372C0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4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3D8309-D847-42C4-BE1D-9472617BCA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2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B5CF6E9-FEED-4223-8759-F17112C3348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1D27D0-1718-4A4A-BC3B-7F8D3214F59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78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433494-749E-429D-9346-9E4260EA54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2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47CC12B-4E16-41A0-9085-0399BCDB18EF}" type="slidenum">
              <a:t>‹N°›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48320" cy="75596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1" hangingPunct="1">
        <a:tabLst/>
        <a:defRPr lang="fr-FR" sz="4400" b="0" i="0" u="none" strike="noStrike" kern="1200">
          <a:ln>
            <a:noFill/>
          </a:ln>
          <a:latin typeface="Arial" pitchFamily="18"/>
          <a:ea typeface="SimSun" pitchFamily="2"/>
          <a:cs typeface="Mangal" pitchFamily="2"/>
        </a:defRPr>
      </a:lvl1pPr>
    </p:titleStyle>
    <p:bodyStyle>
      <a:lvl1pPr rtl="0" eaLnBrk="1" hangingPunct="1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SimSun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288360" y="359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-108000" y="1769040"/>
            <a:ext cx="9360000" cy="12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>
              <a:spcBef>
                <a:spcPts val="0"/>
              </a:spcBef>
              <a:spcAft>
                <a:spcPts val="1417"/>
              </a:spcAft>
              <a:buNone/>
              <a:defRPr lang="fr-FR" sz="4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defPPr>
            <a:lvl1pPr marL="432000" lvl="0" indent="-324000" algn="l">
              <a:spcBef>
                <a:spcPts val="0"/>
              </a:spcBef>
              <a:spcAft>
                <a:spcPts val="1417"/>
              </a:spcAft>
              <a:buNone/>
              <a:defRPr lang="fr-FR" sz="4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1pPr>
            <a:lvl2pPr marL="864000" lvl="1" indent="-324000" algn="l">
              <a:spcBef>
                <a:spcPts val="0"/>
              </a:spcBef>
              <a:spcAft>
                <a:spcPts val="1134"/>
              </a:spcAft>
              <a:buNone/>
              <a:defRPr lang="fr-FR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2pPr>
            <a:lvl3pPr marL="1295999" lvl="2" indent="-288000" algn="l">
              <a:spcBef>
                <a:spcPts val="0"/>
              </a:spcBef>
              <a:spcAft>
                <a:spcPts val="850"/>
              </a:spcAft>
              <a:buNone/>
              <a:defRPr lang="fr-FR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3pPr>
            <a:lvl4pPr marL="1728000" lvl="3" indent="-216000" algn="l">
              <a:spcBef>
                <a:spcPts val="0"/>
              </a:spcBef>
              <a:spcAft>
                <a:spcPts val="567"/>
              </a:spcAft>
              <a:buNone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4pPr>
            <a:lvl5pPr marL="2160000" lvl="4" indent="-216000" algn="l">
              <a:spcBef>
                <a:spcPts val="0"/>
              </a:spcBef>
              <a:spcAft>
                <a:spcPts val="283"/>
              </a:spcAft>
              <a:buNone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5pPr>
            <a:lvl6pPr marL="2592000" lvl="5" indent="-216000" algn="l">
              <a:spcBef>
                <a:spcPts val="0"/>
              </a:spcBef>
              <a:spcAft>
                <a:spcPts val="283"/>
              </a:spcAft>
              <a:buNone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6pPr>
            <a:lvl7pPr marL="3024000" lvl="6" indent="-216000" algn="l">
              <a:spcBef>
                <a:spcPts val="0"/>
              </a:spcBef>
              <a:spcAft>
                <a:spcPts val="283"/>
              </a:spcAft>
              <a:buNone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7pPr>
            <a:lvl8pPr marL="3456000" lvl="7" indent="-216000" algn="l">
              <a:spcBef>
                <a:spcPts val="0"/>
              </a:spcBef>
              <a:spcAft>
                <a:spcPts val="283"/>
              </a:spcAft>
              <a:buNone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8pPr>
            <a:lvl9pPr marL="3887999" lvl="8" indent="-216000" algn="l">
              <a:spcBef>
                <a:spcPts val="0"/>
              </a:spcBef>
              <a:spcAft>
                <a:spcPts val="283"/>
              </a:spcAft>
              <a:buNone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6" name="Image 2" descr="footer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-4320" y="7161120"/>
            <a:ext cx="10083600" cy="35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eur droit 3"/>
          <p:cNvCxnSpPr/>
          <p:nvPr/>
        </p:nvCxnSpPr>
        <p:spPr>
          <a:xfrm flipV="1">
            <a:off x="393840" y="3326039"/>
            <a:ext cx="8586720" cy="9361"/>
          </a:xfrm>
          <a:prstGeom prst="straightConnector1">
            <a:avLst/>
          </a:prstGeom>
          <a:noFill/>
          <a:ln w="38160">
            <a:solidFill>
              <a:srgbClr val="CC3300"/>
            </a:solidFill>
            <a:prstDash val="solid"/>
          </a:ln>
        </p:spPr>
      </p:cxnSp>
      <p:sp>
        <p:nvSpPr>
          <p:cNvPr id="8" name="Espace réservé du numéro de diapositive 7"/>
          <p:cNvSpPr txBox="1">
            <a:spLocks noGrp="1"/>
          </p:cNvSpPr>
          <p:nvPr>
            <p:ph type="sldNum" sz="quarter" idx="4"/>
          </p:nvPr>
        </p:nvSpPr>
        <p:spPr>
          <a:xfrm>
            <a:off x="9360000" y="7247160"/>
            <a:ext cx="756000" cy="312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fr-FR" sz="11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EF3C7D62-F15A-4408-A6FA-DBD534F29753}" type="slidenum"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360000" y="313200"/>
            <a:ext cx="2106000" cy="766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fr-FR" sz="3200" b="0" i="0" u="none" strike="noStrike" kern="1200">
          <a:ln>
            <a:noFill/>
          </a:ln>
          <a:solidFill>
            <a:srgbClr val="4C4C4C"/>
          </a:solidFill>
          <a:latin typeface="Arial" pitchFamily="18"/>
          <a:ea typeface="SimSun" pitchFamily="2"/>
          <a:cs typeface="Mangal" pitchFamily="2"/>
        </a:defRPr>
      </a:lvl1pPr>
    </p:titleStyle>
    <p:bodyStyle>
      <a:lvl1pPr algn="l" rtl="0" hangingPunct="0">
        <a:spcBef>
          <a:spcPts val="0"/>
        </a:spcBef>
        <a:spcAft>
          <a:spcPts val="1417"/>
        </a:spcAft>
        <a:tabLst/>
        <a:defRPr lang="fr-FR" sz="4400" b="0" i="0" u="none" strike="noStrike" kern="1200">
          <a:ln>
            <a:noFill/>
          </a:ln>
          <a:latin typeface="Arial" pitchFamily="18"/>
          <a:ea typeface="SimSun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lnSpc>
                <a:spcPct val="7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fr-FR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defPPr>
            <a:lvl1pPr marL="432000" lvl="0" indent="-324000">
              <a:lnSpc>
                <a:spcPct val="7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fr-FR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1pPr>
            <a:lvl2pPr marL="864000" marR="0" lvl="1" indent="-324000">
              <a:lnSpc>
                <a:spcPct val="7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SimSun" pitchFamily="2"/>
                <a:cs typeface="Mangal" pitchFamily="2"/>
              </a:defRPr>
            </a:lvl2pPr>
            <a:lvl3pPr marL="1295999" marR="0" lvl="2" indent="-28800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0099FF"/>
                </a:solidFill>
                <a:latin typeface="Arial" pitchFamily="18"/>
                <a:ea typeface="SimSun" pitchFamily="2"/>
                <a:cs typeface="Mangal" pitchFamily="2"/>
              </a:defRPr>
            </a:lvl3pPr>
            <a:lvl4pPr marL="1728000" marR="0" lvl="3" indent="-21600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1600" b="0" i="0" u="none" strike="noStrike" kern="1200">
                <a:ln>
                  <a:noFill/>
                </a:ln>
                <a:solidFill>
                  <a:srgbClr val="579D1C"/>
                </a:solidFill>
                <a:latin typeface="Arial" pitchFamily="18"/>
                <a:ea typeface="SimSun" pitchFamily="2"/>
                <a:cs typeface="Mangal" pitchFamily="2"/>
              </a:defRPr>
            </a:lvl4pPr>
            <a:lvl5pPr marL="2160000" marR="0" lvl="4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1800" b="0" i="0" u="none" strike="noStrike" kern="1200">
                <a:ln>
                  <a:noFill/>
                </a:ln>
                <a:solidFill>
                  <a:srgbClr val="00B8FF"/>
                </a:solidFill>
                <a:latin typeface="Arial" pitchFamily="18"/>
                <a:ea typeface="SimSun" pitchFamily="2"/>
                <a:cs typeface="Mangal" pitchFamily="2"/>
              </a:defRPr>
            </a:lvl5pPr>
            <a:lvl6pPr marL="2592000" marR="0" lvl="5" indent="-21600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00B8FF"/>
                </a:solidFill>
                <a:latin typeface="Arial" pitchFamily="18"/>
                <a:ea typeface="SimSun" pitchFamily="2"/>
                <a:cs typeface="Mangal" pitchFamily="2"/>
              </a:defRPr>
            </a:lvl6pPr>
            <a:lvl7pPr marL="3024000" marR="0" lvl="6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1600" b="0" i="0" u="none" strike="noStrike" kern="1200">
                <a:ln>
                  <a:noFill/>
                </a:ln>
                <a:solidFill>
                  <a:srgbClr val="00AE00"/>
                </a:solidFill>
                <a:latin typeface="Arial" pitchFamily="18"/>
                <a:ea typeface="SimSun" pitchFamily="2"/>
                <a:cs typeface="Mangal" pitchFamily="2"/>
              </a:defRPr>
            </a:lvl7pPr>
            <a:lvl8pPr marL="3456000" marR="0" lvl="7" indent="-216000">
              <a:lnSpc>
                <a:spcPct val="15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00AE00"/>
                </a:solidFill>
                <a:latin typeface="Arial" pitchFamily="18"/>
                <a:ea typeface="SimSun" pitchFamily="2"/>
                <a:cs typeface="Mangal" pitchFamily="2"/>
              </a:defRPr>
            </a:lvl8pPr>
            <a:lvl9pPr marL="3887999" marR="0" lvl="8" indent="-216000">
              <a:lnSpc>
                <a:spcPct val="15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00AE00"/>
                </a:solidFill>
                <a:latin typeface="Arial" pitchFamily="18"/>
                <a:ea typeface="SimSun" pitchFamily="2"/>
                <a:cs typeface="Mangal" pitchFamily="2"/>
              </a:defRPr>
            </a:lvl9pPr>
          </a:lstStyle>
          <a:p>
            <a:pPr lvl="0"/>
            <a:r>
              <a:rPr lang="fr-FR"/>
              <a:t>Cliquez pour ajouter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grpSp>
        <p:nvGrpSpPr>
          <p:cNvPr id="5" name="Groupe 12"/>
          <p:cNvGrpSpPr/>
          <p:nvPr/>
        </p:nvGrpSpPr>
        <p:grpSpPr>
          <a:xfrm>
            <a:off x="72000" y="41040"/>
            <a:ext cx="10008000" cy="1328400"/>
            <a:chOff x="72000" y="41040"/>
            <a:chExt cx="10008000" cy="1328400"/>
          </a:xfrm>
        </p:grpSpPr>
        <p:pic>
          <p:nvPicPr>
            <p:cNvPr id="6" name="Image 2" descr="head.png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72000" y="41040"/>
              <a:ext cx="10008000" cy="132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 3" descr="OWT_only.png"/>
            <p:cNvPicPr>
              <a:picLocks noChangeAspect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238680" y="291240"/>
              <a:ext cx="1082880" cy="8582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Image 2" descr="footer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-4320" y="7161120"/>
            <a:ext cx="1008360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numéro de diapositive 8"/>
          <p:cNvSpPr txBox="1">
            <a:spLocks noGrp="1"/>
          </p:cNvSpPr>
          <p:nvPr>
            <p:ph type="sldNum" sz="quarter" idx="4"/>
          </p:nvPr>
        </p:nvSpPr>
        <p:spPr>
          <a:xfrm>
            <a:off x="9000000" y="7200000"/>
            <a:ext cx="108000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CDC0389-33F8-4A47-9977-93E688336FC8}" type="slidenum">
              <a:t>‹N°›</a:t>
            </a:fld>
            <a:endParaRPr lang="fr-FR"/>
          </a:p>
        </p:txBody>
      </p:sp>
      <p:sp>
        <p:nvSpPr>
          <p:cNvPr id="10" name="Espace réservé du titre 9"/>
          <p:cNvSpPr txBox="1">
            <a:spLocks noGrp="1"/>
          </p:cNvSpPr>
          <p:nvPr>
            <p:ph type="title"/>
          </p:nvPr>
        </p:nvSpPr>
        <p:spPr>
          <a:xfrm>
            <a:off x="1800000" y="180000"/>
            <a:ext cx="79200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SimSun" pitchFamily="2"/>
          <a:cs typeface="Mangal" pitchFamily="2"/>
        </a:defRPr>
      </a:lvl1pPr>
    </p:titleStyle>
    <p:bodyStyle>
      <a:lvl1pPr lvl="0" rtl="0" hangingPunct="0">
        <a:buSzPct val="45000"/>
        <a:buFont typeface="StarSymbol"/>
        <a:buChar char="●"/>
        <a:defRPr lang="fr-FR" sz="2600"/>
      </a:lvl1pPr>
      <a:lvl2pPr lvl="1" rtl="0" hangingPunct="0">
        <a:buSzPct val="45000"/>
        <a:buFont typeface="StarSymbol"/>
        <a:buChar char="●"/>
        <a:defRPr lang="fr-FR" sz="2200"/>
      </a:lvl2pPr>
      <a:lvl3pPr lvl="2" rtl="0" hangingPunct="0">
        <a:buSzPct val="45000"/>
        <a:buFont typeface="StarSymbol"/>
        <a:buChar char="●"/>
        <a:defRPr lang="fr-FR" sz="2000"/>
      </a:lvl3pPr>
      <a:lvl4pPr lvl="3" rtl="0" hangingPunct="0">
        <a:buSzPct val="45000"/>
        <a:buFont typeface="StarSymbol"/>
        <a:buChar char="●"/>
        <a:defRPr lang="fr-FR" sz="1800"/>
      </a:lvl4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1520" y="0"/>
            <a:ext cx="10068479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itre 4"/>
          <p:cNvSpPr txBox="1">
            <a:spLocks noGrp="1"/>
          </p:cNvSpPr>
          <p:nvPr>
            <p:ph type="title"/>
          </p:nvPr>
        </p:nvSpPr>
        <p:spPr>
          <a:xfrm>
            <a:off x="4500000" y="5580000"/>
            <a:ext cx="5400000" cy="18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740000" y="7200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0075538-32A6-44A6-9F5B-F47ED420ADD4}" type="slidenum">
              <a:t>‹N°›</a:t>
            </a:fld>
            <a:endParaRPr lang="fr-FR"/>
          </a:p>
        </p:txBody>
      </p:sp>
      <p:sp>
        <p:nvSpPr>
          <p:cNvPr id="7" name="Espace réservé du texte 6"/>
          <p:cNvSpPr txBox="1">
            <a:spLocks noGrp="1"/>
          </p:cNvSpPr>
          <p:nvPr>
            <p:ph type="body" idx="1"/>
          </p:nvPr>
        </p:nvSpPr>
        <p:spPr>
          <a:xfrm>
            <a:off x="4500000" y="4860000"/>
            <a:ext cx="6760079" cy="7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>
            <a:spAutoFit/>
          </a:bodyPr>
          <a:lstStyle>
            <a:defPPr marL="432000" lvl="0" indent="-324000" algn="l"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defPPr>
            <a:lvl1pPr marL="432000" lvl="0" indent="-324000" algn="l"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1pPr>
            <a:lvl2pPr marL="864000" lvl="1" indent="-324000" algn="l">
              <a:spcBef>
                <a:spcPts val="0"/>
              </a:spcBef>
              <a:spcAft>
                <a:spcPts val="1134"/>
              </a:spcAft>
              <a:buNone/>
              <a:tabLst/>
              <a:defRPr lang="fr-FR" sz="2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2pPr>
            <a:lvl3pPr marL="1295999" lvl="2" indent="-288000" algn="l">
              <a:spcBef>
                <a:spcPts val="0"/>
              </a:spcBef>
              <a:spcAft>
                <a:spcPts val="850"/>
              </a:spcAft>
              <a:buNone/>
              <a:tabLst/>
              <a:defRPr lang="fr-FR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3pPr>
            <a:lvl4pPr marL="1728000" lvl="3" indent="-216000" algn="l">
              <a:spcBef>
                <a:spcPts val="0"/>
              </a:spcBef>
              <a:spcAft>
                <a:spcPts val="567"/>
              </a:spcAft>
              <a:buNone/>
              <a:tabLst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4pPr>
            <a:lvl5pPr marL="2160000" lvl="4" indent="-216000" algn="l">
              <a:spcBef>
                <a:spcPts val="0"/>
              </a:spcBef>
              <a:spcAft>
                <a:spcPts val="283"/>
              </a:spcAft>
              <a:buNone/>
              <a:tabLst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5pPr>
            <a:lvl6pPr marL="2592000" lvl="5" indent="-216000" algn="l">
              <a:spcBef>
                <a:spcPts val="0"/>
              </a:spcBef>
              <a:spcAft>
                <a:spcPts val="283"/>
              </a:spcAft>
              <a:buNone/>
              <a:tabLst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6pPr>
            <a:lvl7pPr marL="3024000" lvl="6" indent="-216000" algn="l">
              <a:spcBef>
                <a:spcPts val="0"/>
              </a:spcBef>
              <a:spcAft>
                <a:spcPts val="283"/>
              </a:spcAft>
              <a:buNone/>
              <a:tabLst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7pPr>
            <a:lvl8pPr marL="3456000" lvl="7" indent="-216000" algn="l">
              <a:spcBef>
                <a:spcPts val="0"/>
              </a:spcBef>
              <a:spcAft>
                <a:spcPts val="283"/>
              </a:spcAft>
              <a:buNone/>
              <a:tabLst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8pPr>
            <a:lvl9pPr marL="3887999" lvl="8" indent="-216000" algn="l">
              <a:spcBef>
                <a:spcPts val="0"/>
              </a:spcBef>
              <a:spcAft>
                <a:spcPts val="283"/>
              </a:spcAft>
              <a:buNone/>
              <a:tabLst/>
              <a:defRPr lang="fr-FR" sz="20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fr-FR" sz="1400" b="0" i="0" u="none" strike="noStrike" kern="1200">
          <a:ln>
            <a:noFill/>
          </a:ln>
          <a:latin typeface="Arial" pitchFamily="18"/>
          <a:ea typeface="SimSun" pitchFamily="2"/>
          <a:cs typeface="Mangal" pitchFamily="2"/>
        </a:defRPr>
      </a:lvl1pPr>
    </p:titleStyle>
    <p:bodyStyle>
      <a:lvl1pPr algn="l" rtl="0" hangingPunct="0">
        <a:spcBef>
          <a:spcPts val="0"/>
        </a:spcBef>
        <a:spcAft>
          <a:spcPts val="0"/>
        </a:spcAft>
        <a:tabLst/>
        <a:defRPr lang="fr-FR" sz="1400" b="0" i="0" u="none" strike="noStrike" kern="1200">
          <a:ln>
            <a:noFill/>
          </a:ln>
          <a:latin typeface="Arial" pitchFamily="18"/>
          <a:ea typeface="SimSun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://www.html5rocks.com/en/features/storag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othomas@webtys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655936" y="323453"/>
            <a:ext cx="8352483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Local Storage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04032" y="1763924"/>
            <a:ext cx="9254462" cy="4368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/>
              <a:t>Les limitations</a:t>
            </a:r>
          </a:p>
          <a:p>
            <a:endParaRPr lang="en"/>
          </a:p>
          <a:p>
            <a:pPr lvl="1"/>
            <a:r>
              <a:rPr lang="en"/>
              <a:t>Plus grande capacité de stockage que les cookies mais limitation à 5MB par domaine</a:t>
            </a:r>
          </a:p>
          <a:p>
            <a:endParaRPr lang="en"/>
          </a:p>
          <a:p>
            <a:pPr lvl="1"/>
            <a:r>
              <a:rPr lang="en"/>
              <a:t>Stockage de données de n'importe quel type mais sous forme de chaînes --&gt; Sérialisation et Désérialisation nécessaires !</a:t>
            </a:r>
          </a:p>
          <a:p>
            <a:endParaRPr lang="en"/>
          </a:p>
          <a:p>
            <a:pPr lvl="1"/>
            <a:r>
              <a:rPr lang="en"/>
              <a:t>Un mode de stockage peu propice aux structures de données complexes</a:t>
            </a:r>
          </a:p>
          <a:p>
            <a:endParaRPr lang="en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0760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727944" y="323453"/>
            <a:ext cx="8064451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Local Storage - Code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4264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/>
              <a:t>L'accès au stockage local s'effectue par l'objet window.localStorage</a:t>
            </a:r>
          </a:p>
          <a:p>
            <a:endParaRPr lang="en"/>
          </a:p>
          <a:p>
            <a:r>
              <a:rPr lang="en"/>
              <a:t>Des méthodes simples de manipulation de données</a:t>
            </a:r>
          </a:p>
          <a:p>
            <a:pPr lvl="1"/>
            <a:r>
              <a:rPr lang="en"/>
              <a:t>clear()</a:t>
            </a:r>
          </a:p>
          <a:p>
            <a:pPr lvl="1"/>
            <a:r>
              <a:rPr lang="en"/>
              <a:t>getItem()</a:t>
            </a:r>
          </a:p>
          <a:p>
            <a:pPr lvl="2"/>
            <a:r>
              <a:rPr lang="en"/>
              <a:t>value = window.localStorage.getItem(key)</a:t>
            </a:r>
          </a:p>
          <a:p>
            <a:pPr lvl="1"/>
            <a:r>
              <a:rPr lang="en"/>
              <a:t>setItem()</a:t>
            </a:r>
          </a:p>
          <a:p>
            <a:pPr lvl="2"/>
            <a:r>
              <a:rPr lang="en"/>
              <a:t>window.localStorage.setItem(key, value)</a:t>
            </a:r>
          </a:p>
          <a:p>
            <a:pPr lvl="1"/>
            <a:r>
              <a:rPr lang="en"/>
              <a:t>removeItem</a:t>
            </a:r>
          </a:p>
          <a:p>
            <a:pPr lvl="1"/>
            <a:r>
              <a:rPr lang="en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4613437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727944" y="323453"/>
            <a:ext cx="8208467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Local Storage - itération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3382856"/>
          </a:xfrm>
          <a:prstGeom prst="rect">
            <a:avLst/>
          </a:prstGeom>
          <a:noFill/>
        </p:spPr>
        <p:txBody>
          <a:bodyPr lIns="100778" tIns="100778" rIns="100778" bIns="100778" anchor="t" anchorCtr="0">
            <a:spAutoFit/>
          </a:bodyPr>
          <a:lstStyle/>
          <a:p>
            <a:pPr algn="l">
              <a:lnSpc>
                <a:spcPct val="115000"/>
              </a:lnSpc>
              <a:buNone/>
            </a:pPr>
            <a:r>
              <a:rPr lang="en" dirty="0"/>
              <a:t>Disponibilité d'une fonction 'length'</a:t>
            </a:r>
          </a:p>
          <a:p>
            <a:pPr algn="l"/>
            <a:endParaRPr lang="en" dirty="0"/>
          </a:p>
          <a:p>
            <a:pPr algn="l">
              <a:lnSpc>
                <a:spcPct val="115000"/>
              </a:lnSpc>
              <a:buNone/>
            </a:pPr>
            <a:r>
              <a:rPr lang="en" dirty="0"/>
              <a:t>for (var i = 0; i &lt; localStorage.length; i++) {</a:t>
            </a:r>
            <a:br>
              <a:rPr lang="en" dirty="0"/>
            </a:br>
            <a:r>
              <a:rPr lang="en" dirty="0"/>
              <a:t>   var key = localStorage.key(i);</a:t>
            </a:r>
            <a:br>
              <a:rPr lang="en" dirty="0"/>
            </a:br>
            <a:r>
              <a:rPr lang="en" dirty="0"/>
              <a:t>   var value = localStorage.getItem(key);</a:t>
            </a:r>
            <a:br>
              <a:rPr lang="en" dirty="0"/>
            </a:br>
            <a:r>
              <a:rPr lang="en" dirty="0"/>
              <a:t>}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693235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727944" y="323453"/>
            <a:ext cx="8208467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Local Storage - Evénements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4920970"/>
          </a:xfrm>
          <a:prstGeom prst="rect">
            <a:avLst/>
          </a:prstGeom>
        </p:spPr>
        <p:txBody>
          <a:bodyPr lIns="100778" tIns="100778" rIns="100778" bIns="100778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Ajout d'un listener sur l'événement 'storage'</a:t>
            </a:r>
          </a:p>
          <a:p>
            <a:endParaRPr lang="en" dirty="0"/>
          </a:p>
          <a:p>
            <a:pPr lvl="0" algn="l">
              <a:lnSpc>
                <a:spcPct val="115000"/>
              </a:lnSpc>
              <a:buNone/>
            </a:pPr>
            <a:r>
              <a:rPr lang="en" dirty="0"/>
              <a:t>window.addEventListener("storage", function(event) {</a:t>
            </a:r>
            <a:br>
              <a:rPr lang="en" dirty="0"/>
            </a:br>
            <a:r>
              <a:rPr lang="en" dirty="0"/>
              <a:t> var key = event.key;</a:t>
            </a:r>
            <a:br>
              <a:rPr lang="en" dirty="0"/>
            </a:br>
            <a:r>
              <a:rPr lang="en" dirty="0"/>
              <a:t> var newValue = event.newValue;</a:t>
            </a:r>
            <a:br>
              <a:rPr lang="en" dirty="0"/>
            </a:br>
            <a:r>
              <a:rPr lang="en" dirty="0"/>
              <a:t> var oldValue = event.oldValue;</a:t>
            </a:r>
            <a:br>
              <a:rPr lang="en" dirty="0"/>
            </a:br>
            <a:r>
              <a:rPr lang="en" dirty="0"/>
              <a:t> var url = event.url;</a:t>
            </a:r>
            <a:br>
              <a:rPr lang="en" dirty="0"/>
            </a:br>
            <a:r>
              <a:rPr lang="en" dirty="0"/>
              <a:t> var storageArea = event.storageArea;</a:t>
            </a:r>
            <a:br>
              <a:rPr lang="en" dirty="0"/>
            </a:br>
            <a:r>
              <a:rPr lang="en" dirty="0"/>
              <a:t> // handle the event</a:t>
            </a:r>
            <a:br>
              <a:rPr lang="en" dirty="0"/>
            </a:br>
            <a:r>
              <a:rPr lang="en" dirty="0"/>
              <a:t>});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1237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727944" y="0"/>
            <a:ext cx="8208912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Local Storage : détecter si la fonctionnalité est </a:t>
            </a:r>
            <a:r>
              <a:rPr lang="en" dirty="0" smtClean="0"/>
              <a:t>supportée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4066120"/>
          </a:xfrm>
          <a:prstGeom prst="rect">
            <a:avLst/>
          </a:prstGeom>
        </p:spPr>
        <p:txBody>
          <a:bodyPr lIns="100778" tIns="100778" rIns="100778" bIns="100778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Manuellement ou via l'utilisation de script spécialisé (ex: Modernizr)</a:t>
            </a:r>
          </a:p>
          <a:p>
            <a:pPr algn="l">
              <a:lnSpc>
                <a:spcPct val="115000"/>
              </a:lnSpc>
              <a:buNone/>
            </a:pPr>
            <a:endParaRPr lang="en" dirty="0"/>
          </a:p>
          <a:p>
            <a:pPr algn="l">
              <a:lnSpc>
                <a:spcPct val="115000"/>
              </a:lnSpc>
              <a:buNone/>
            </a:pPr>
            <a:r>
              <a:rPr lang="en" dirty="0"/>
              <a:t>if (Modernizr.localstorage) {</a:t>
            </a:r>
            <a:br>
              <a:rPr lang="en" dirty="0"/>
            </a:br>
            <a:r>
              <a:rPr lang="en" dirty="0"/>
              <a:t>  // window.localStorage is available!</a:t>
            </a:r>
            <a:br>
              <a:rPr lang="en" dirty="0"/>
            </a:br>
            <a:r>
              <a:rPr lang="en" dirty="0"/>
              <a:t>} else {</a:t>
            </a:r>
            <a:br>
              <a:rPr lang="en" dirty="0"/>
            </a:br>
            <a:r>
              <a:rPr lang="en" dirty="0"/>
              <a:t>  // no native support for local storage :(</a:t>
            </a:r>
            <a:br>
              <a:rPr lang="en" dirty="0"/>
            </a:br>
            <a:r>
              <a:rPr lang="en" dirty="0"/>
              <a:t>}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9483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07306" y="0"/>
            <a:ext cx="8242061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Local Storage - Navigateurs supportés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504031" y="4800199"/>
            <a:ext cx="9072563" cy="7205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/>
              <a:t>Local Storage est aujourd'hui supporté par l'ensemble des navigateurs fixes et mobiles.</a:t>
            </a:r>
          </a:p>
        </p:txBody>
      </p:sp>
      <p:sp>
        <p:nvSpPr>
          <p:cNvPr id="109" name="Shape 109"/>
          <p:cNvSpPr/>
          <p:nvPr/>
        </p:nvSpPr>
        <p:spPr>
          <a:xfrm>
            <a:off x="131258" y="2390149"/>
            <a:ext cx="9818109" cy="20579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7974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656158" y="323453"/>
            <a:ext cx="8352706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Web SQL Database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36075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 dirty="0"/>
              <a:t>Toute la puissance (et les inconvénients) d'une base de données relationnelle dans le navigateur</a:t>
            </a:r>
          </a:p>
          <a:p>
            <a:endParaRPr lang="en" dirty="0"/>
          </a:p>
          <a:p>
            <a:r>
              <a:rPr lang="en" dirty="0"/>
              <a:t>Taille de stockage bien supérieure à 5MB (potentiellement jusqu'à 1GB)</a:t>
            </a:r>
          </a:p>
          <a:p>
            <a:endParaRPr lang="en" dirty="0"/>
          </a:p>
          <a:p>
            <a:r>
              <a:rPr lang="en" dirty="0"/>
              <a:t>La plupart des implémentations reposent sur SQLLite</a:t>
            </a:r>
          </a:p>
          <a:p>
            <a:endParaRPr lang="en" dirty="0"/>
          </a:p>
          <a:p>
            <a:r>
              <a:rPr lang="en" dirty="0"/>
              <a:t>Implémentation supportée par les navigateurs mobiles </a:t>
            </a:r>
          </a:p>
        </p:txBody>
      </p:sp>
    </p:spTree>
    <p:extLst>
      <p:ext uri="{BB962C8B-B14F-4D97-AF65-F5344CB8AC3E}">
        <p14:creationId xmlns:p14="http://schemas.microsoft.com/office/powerpoint/2010/main" val="2854514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655936" y="323453"/>
            <a:ext cx="8358982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WebSQL - Normalisation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976561" y="2850628"/>
            <a:ext cx="8127504" cy="18584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460235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439912" y="40950"/>
            <a:ext cx="8568729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 smtClean="0"/>
              <a:t>Web SQL Database </a:t>
            </a:r>
            <a:r>
              <a:rPr lang="en" dirty="0"/>
              <a:t>- Ouverture de BDD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3129710"/>
          </a:xfrm>
          <a:prstGeom prst="rect">
            <a:avLst/>
          </a:prstGeom>
        </p:spPr>
        <p:txBody>
          <a:bodyPr lIns="100778" tIns="100778" rIns="100778" bIns="100778" anchor="t" anchorCtr="0">
            <a:spAutoFit/>
          </a:bodyPr>
          <a:lstStyle/>
          <a:p>
            <a:pPr lvl="0" algn="l">
              <a:lnSpc>
                <a:spcPct val="115000"/>
              </a:lnSpc>
              <a:buNone/>
            </a:pPr>
            <a:r>
              <a:rPr lang="en" dirty="0"/>
              <a:t>var db = window.openDatabase(</a:t>
            </a:r>
          </a:p>
          <a:p>
            <a:pPr lvl="0" algn="l">
              <a:lnSpc>
                <a:spcPct val="115000"/>
              </a:lnSpc>
              <a:buNone/>
            </a:pPr>
            <a:r>
              <a:rPr lang="en" dirty="0"/>
              <a:t>	"MyDB", </a:t>
            </a:r>
          </a:p>
          <a:p>
            <a:pPr lvl="0" algn="l">
              <a:lnSpc>
                <a:spcPct val="115000"/>
              </a:lnSpc>
              <a:buNone/>
            </a:pPr>
            <a:r>
              <a:rPr lang="en" dirty="0"/>
              <a:t>	"",</a:t>
            </a:r>
            <a:br>
              <a:rPr lang="en" dirty="0"/>
            </a:br>
            <a:r>
              <a:rPr lang="en" dirty="0"/>
              <a:t>"My super database",</a:t>
            </a:r>
            <a:br>
              <a:rPr lang="en" dirty="0"/>
            </a:br>
            <a:r>
              <a:rPr lang="en" dirty="0"/>
              <a:t>1024);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64761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583928" y="128051"/>
            <a:ext cx="8424936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 smtClean="0"/>
              <a:t>Web SQL Database </a:t>
            </a:r>
            <a:br>
              <a:rPr lang="en" dirty="0" smtClean="0"/>
            </a:br>
            <a:r>
              <a:rPr lang="en" dirty="0" smtClean="0"/>
              <a:t>Vérification </a:t>
            </a:r>
            <a:r>
              <a:rPr lang="en" dirty="0"/>
              <a:t>de la version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467443"/>
          </a:xfrm>
          <a:prstGeom prst="rect">
            <a:avLst/>
          </a:prstGeom>
        </p:spPr>
        <p:txBody>
          <a:bodyPr lIns="100778" tIns="100778" rIns="100778" bIns="100778" anchor="t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Gérer les versions de la base et la création des tables</a:t>
            </a:r>
            <a:endParaRPr lang="en" dirty="0"/>
          </a:p>
        </p:txBody>
      </p:sp>
      <p:sp>
        <p:nvSpPr>
          <p:cNvPr id="2" name="ZoneTexte 1"/>
          <p:cNvSpPr txBox="1"/>
          <p:nvPr/>
        </p:nvSpPr>
        <p:spPr>
          <a:xfrm>
            <a:off x="719832" y="2123653"/>
            <a:ext cx="9217024" cy="529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db.version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!= </a:t>
            </a:r>
            <a:r>
              <a:rPr lang="en-US" sz="1400" dirty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) {</a:t>
            </a:r>
            <a:endParaRPr lang="fr-FR" sz="14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db.changeVersion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db.version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tx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) {   </a:t>
            </a:r>
            <a:endParaRPr lang="fr-FR" sz="14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8000"/>
                </a:solidFill>
                <a:latin typeface="Arial" pitchFamily="34" charset="0"/>
                <a:ea typeface="Times New Roman"/>
                <a:cs typeface="Arial" pitchFamily="34" charset="0"/>
              </a:rPr>
              <a:t>	// User's first visit.  Initialize database.   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 lvl="2">
              <a:lnSpc>
                <a:spcPct val="115000"/>
              </a:lnSpc>
            </a:pPr>
            <a:r>
              <a:rPr lang="en-US" sz="1400" dirty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   </a:t>
            </a:r>
            <a:r>
              <a:rPr lang="en-US" sz="1400" dirty="0" err="1" smtClean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tables = [      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 	{ name: 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"users"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columns: [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"id INTEGER PRIMARY KEY"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 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"name TEXT"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]},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 	{ name: 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"groups"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columns: [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"id INTEGER PRIMARY KEY"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"name TEXT"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]},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 	{ name: 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</a:t>
            </a:r>
            <a:r>
              <a:rPr lang="en-US" sz="1400" dirty="0" err="1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users_groups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columns: [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</a:t>
            </a:r>
            <a:r>
              <a:rPr lang="en-US" sz="1400" dirty="0" err="1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userId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 INTEGER"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</a:t>
            </a:r>
            <a:r>
              <a:rPr lang="en-US" sz="1400" dirty="0" err="1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groupId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 INTEGER"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, date TEXT"]}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    ];    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		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    </a:t>
            </a:r>
            <a:r>
              <a:rPr lang="en-US" sz="1400" dirty="0" smtClean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(</a:t>
            </a:r>
            <a:r>
              <a:rPr lang="en-US" sz="1400" dirty="0" err="1" smtClean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index = 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ea typeface="Times New Roman"/>
                <a:cs typeface="Arial" pitchFamily="34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; index &lt;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tables.length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; index++) {      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	</a:t>
            </a:r>
            <a:r>
              <a:rPr lang="en-US" sz="1400" dirty="0" err="1" smtClean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table = tables[index];      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tx.executeSql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"CREATE TABLE 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+ table.name + 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"("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table.columns.join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", 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) + </a:t>
            </a:r>
            <a:r>
              <a:rPr lang="en-US" sz="1400" dirty="0" smtClean="0">
                <a:solidFill>
                  <a:srgbClr val="808080"/>
                </a:solidFill>
                <a:latin typeface="Arial" pitchFamily="34" charset="0"/>
                <a:ea typeface="Times New Roman"/>
                <a:cs typeface="Arial" pitchFamily="34" charset="0"/>
              </a:rPr>
              <a:t>");"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);    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    }  </a:t>
            </a:r>
            <a:endParaRPr lang="fr-FR" sz="14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</a:t>
            </a:r>
            <a:endParaRPr lang="en-US" sz="1400" dirty="0" smtClean="0">
              <a:solidFill>
                <a:srgbClr val="000000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 },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null, </a:t>
            </a:r>
            <a:r>
              <a:rPr lang="en-US" sz="1400" dirty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()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{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loadData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db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);}</a:t>
            </a:r>
            <a:endParaRPr lang="fr-FR" sz="14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);</a:t>
            </a:r>
            <a:endParaRPr lang="fr-FR" sz="14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}</a:t>
            </a:r>
            <a:r>
              <a:rPr lang="en-US" sz="1400" dirty="0">
                <a:solidFill>
                  <a:srgbClr val="000080"/>
                </a:solidFill>
                <a:latin typeface="Arial" pitchFamily="34" charset="0"/>
                <a:ea typeface="Times New Roman"/>
                <a:cs typeface="Arial" pitchFamily="34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 {  </a:t>
            </a:r>
            <a:endParaRPr lang="fr-FR" sz="14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ea typeface="Times New Roman"/>
                <a:cs typeface="Arial" pitchFamily="34" charset="0"/>
              </a:rPr>
              <a:t>// User has been here before, no initialization required. </a:t>
            </a:r>
            <a:endParaRPr lang="fr-FR" sz="14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loadData</a:t>
            </a:r>
            <a:r>
              <a:rPr lang="fr-FR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db</a:t>
            </a:r>
            <a:r>
              <a:rPr lang="fr-FR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);</a:t>
            </a:r>
            <a:endParaRPr lang="fr-FR" sz="14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}</a:t>
            </a:r>
            <a:endParaRPr lang="fr-FR" sz="1400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fr-FR" sz="14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77941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88360" y="4839925"/>
            <a:ext cx="907164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>
              <a:buNone/>
            </a:pPr>
            <a:r>
              <a:rPr lang="fr-FR" dirty="0" smtClean="0"/>
              <a:t>Stockage local dans les navigateurs</a:t>
            </a:r>
            <a:endParaRPr lang="fr-FR" dirty="0"/>
          </a:p>
        </p:txBody>
      </p:sp>
      <p:sp>
        <p:nvSpPr>
          <p:cNvPr id="5" name="Shape 34"/>
          <p:cNvSpPr/>
          <p:nvPr/>
        </p:nvSpPr>
        <p:spPr>
          <a:xfrm>
            <a:off x="3073800" y="1256545"/>
            <a:ext cx="3243372" cy="32433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" name="Shape 35"/>
          <p:cNvSpPr/>
          <p:nvPr/>
        </p:nvSpPr>
        <p:spPr>
          <a:xfrm>
            <a:off x="425098" y="5075981"/>
            <a:ext cx="706814" cy="7119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799952" y="35421"/>
            <a:ext cx="7776642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WebDatabase : insertion de données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87784" y="1907629"/>
            <a:ext cx="9361040" cy="295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db.transaction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tx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 {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index = 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index &lt;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myTable.length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index++) {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myValue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myTable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[index];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tx.executeSql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"INSERT INTO users (name) VALUES (:name);"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[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myValue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],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en-US" dirty="0" smtClean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tx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results) {	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8000"/>
                </a:solidFill>
                <a:latin typeface="Arial"/>
                <a:ea typeface="Times New Roman"/>
                <a:cs typeface="Times New Roman"/>
              </a:rPr>
              <a:t>		// </a:t>
            </a:r>
            <a:r>
              <a:rPr lang="en-US" dirty="0">
                <a:solidFill>
                  <a:srgbClr val="008000"/>
                </a:solidFill>
                <a:latin typeface="Arial"/>
                <a:ea typeface="Times New Roman"/>
                <a:cs typeface="Times New Roman"/>
              </a:rPr>
              <a:t>Do something here after the insert	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	 </a:t>
            </a:r>
            <a:r>
              <a:rPr lang="fr-FR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});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}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});</a:t>
            </a:r>
            <a:endParaRPr lang="fr-FR" sz="24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60261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4031" y="35421"/>
            <a:ext cx="9072563" cy="1434631"/>
          </a:xfrm>
          <a:prstGeom prst="rect">
            <a:avLst/>
          </a:prstGeom>
        </p:spPr>
        <p:txBody>
          <a:bodyPr lIns="100778" tIns="100778" rIns="100778" bIns="100778" anchor="b" anchorCtr="0">
            <a:spAutoFit/>
          </a:bodyPr>
          <a:lstStyle/>
          <a:p>
            <a:pPr lvl="0" rtl="0">
              <a:buNone/>
            </a:pPr>
            <a:r>
              <a:rPr lang="en" dirty="0"/>
              <a:t>WebDatabase : lecture d'enregistrements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03808" y="2123653"/>
            <a:ext cx="9361040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db.readTransaction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tx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 {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tx.executeSql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"SELECT * FROM users"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tx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results) {   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</a:t>
            </a: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rows =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results.rows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  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index = 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index &lt;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rows.length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index++) {     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	</a:t>
            </a: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item =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rows.item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(index);     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	</a:t>
            </a: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element =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document.createElement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"div"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     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element.textContent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item.name;   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	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usersList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(element);  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</a:t>
            </a: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 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});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}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</a:t>
            </a:r>
            <a:endParaRPr lang="fr-FR" sz="24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43638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04031" y="107429"/>
            <a:ext cx="9072563" cy="1434631"/>
          </a:xfrm>
          <a:prstGeom prst="rect">
            <a:avLst/>
          </a:prstGeom>
        </p:spPr>
        <p:txBody>
          <a:bodyPr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WebDatabase : support des navigateurs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04031" y="4218950"/>
            <a:ext cx="9072563" cy="13381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/>
              <a:t>Fonctionnalité non supportée par Firefox</a:t>
            </a:r>
          </a:p>
          <a:p>
            <a:endParaRPr lang="en"/>
          </a:p>
          <a:p>
            <a:r>
              <a:rPr lang="en"/>
              <a:t>A venir dans IE</a:t>
            </a:r>
          </a:p>
        </p:txBody>
      </p:sp>
      <p:sp>
        <p:nvSpPr>
          <p:cNvPr id="158" name="Shape 158"/>
          <p:cNvSpPr/>
          <p:nvPr/>
        </p:nvSpPr>
        <p:spPr>
          <a:xfrm>
            <a:off x="162760" y="1804076"/>
            <a:ext cx="9755105" cy="20789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846437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583928" y="323453"/>
            <a:ext cx="8352928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IndexedDB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29899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 dirty="0"/>
              <a:t>Une alternative à WebDB avec les mêmes objectifs : fournir une solution de stockage local avancé pour les applications HTML5</a:t>
            </a:r>
          </a:p>
          <a:p>
            <a:endParaRPr lang="en" dirty="0"/>
          </a:p>
          <a:p>
            <a:r>
              <a:rPr lang="en" dirty="0"/>
              <a:t>Repose sur une implémentation "NoSQL" basée sur un concept de "DataStore"</a:t>
            </a:r>
          </a:p>
          <a:p>
            <a:endParaRPr lang="en" dirty="0"/>
          </a:p>
          <a:p>
            <a:r>
              <a:rPr lang="en" dirty="0"/>
              <a:t>L'ensemble des accès est asynchrone</a:t>
            </a:r>
          </a:p>
        </p:txBody>
      </p:sp>
    </p:spTree>
    <p:extLst>
      <p:ext uri="{BB962C8B-B14F-4D97-AF65-F5344CB8AC3E}">
        <p14:creationId xmlns:p14="http://schemas.microsoft.com/office/powerpoint/2010/main" val="11243550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655936" y="323453"/>
            <a:ext cx="8280920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IndexedDB - Code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04031" y="1691605"/>
            <a:ext cx="9072563" cy="467443"/>
          </a:xfrm>
          <a:prstGeom prst="rect">
            <a:avLst/>
          </a:prstGeom>
        </p:spPr>
        <p:txBody>
          <a:bodyPr lIns="100778" tIns="100778" rIns="100778" bIns="100778" anchor="t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Ouverture </a:t>
            </a:r>
            <a:r>
              <a:rPr lang="en" dirty="0"/>
              <a:t>de la base et vérification de la </a:t>
            </a:r>
            <a:r>
              <a:rPr lang="en" dirty="0" smtClean="0"/>
              <a:t>version</a:t>
            </a:r>
            <a:endParaRPr lang="en" dirty="0"/>
          </a:p>
        </p:txBody>
      </p:sp>
      <p:sp>
        <p:nvSpPr>
          <p:cNvPr id="2" name="ZoneTexte 1"/>
          <p:cNvSpPr txBox="1"/>
          <p:nvPr/>
        </p:nvSpPr>
        <p:spPr>
          <a:xfrm>
            <a:off x="647824" y="2051645"/>
            <a:ext cx="9289032" cy="561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request =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window.indexedDB.open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MyDB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“, 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My great database");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request.onsuccess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fr-FR" sz="12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event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 {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en-US" sz="12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event.result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db.version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!= 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 {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sz="1200" dirty="0">
                <a:solidFill>
                  <a:srgbClr val="008000"/>
                </a:solidFill>
                <a:latin typeface="Arial"/>
                <a:ea typeface="Times New Roman"/>
                <a:cs typeface="Times New Roman"/>
              </a:rPr>
              <a:t>// User's first visit, initialize database.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sz="12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createdObjectStoreCount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sz="12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objectStores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[ 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{ name: 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"users"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keyPath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autoIncrement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}, 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{ name: 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"groups"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keyPath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autoIncrement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}, 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{ name: 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sz="1200" dirty="0" err="1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users_groups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keyPath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autoIncrement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   ];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objectStoreCreated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(event) { 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(++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createdObjectStoreCount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objectStores.length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 {   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db.setVersion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onsuccess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(event) {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loadData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);}; 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}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}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index =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index &lt;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objectStores.length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index++) { 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</a:t>
            </a:r>
            <a:r>
              <a:rPr lang="en-US" sz="12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objectStores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[index]; 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request =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db.createObjectStore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(params.name,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params.keyPath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params.autoIncrement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 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request.onsuccess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objectStoreCreated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 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}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}  </a:t>
            </a:r>
            <a:r>
              <a:rPr lang="en-US" sz="12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{    </a:t>
            </a:r>
            <a:endParaRPr lang="fr-FR" sz="1200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fr-FR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loadData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db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  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}</a:t>
            </a:r>
            <a:endParaRPr lang="fr-FR" sz="12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2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};</a:t>
            </a:r>
            <a:endParaRPr lang="fr-FR" sz="12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022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655936" y="323453"/>
            <a:ext cx="8352706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IndexedDB : insertion de données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03808" y="2627709"/>
            <a:ext cx="9073008" cy="318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request =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window.indexedDB.open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MyDB</a:t>
            </a:r>
            <a:r>
              <a:rPr lang="en-US" sz="16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"My great database"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request.onsuccess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(event) {  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en-US" sz="16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objectStore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event.result.objectStore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"users"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  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en-US" sz="16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index = </a:t>
            </a:r>
            <a:r>
              <a:rPr lang="en-US" sz="1600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index &lt;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users.length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index++) {    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sz="1600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user = users[index];    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objectStore.add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(user).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onsuccess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(event) {      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"display"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textContent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"Saved record for "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+ user.name + </a:t>
            </a:r>
            <a:r>
              <a:rPr lang="en-US" sz="1600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 with id "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event.result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    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	</a:t>
            </a:r>
            <a:r>
              <a:rPr lang="fr-FR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};  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	}</a:t>
            </a:r>
            <a:endParaRPr lang="fr-FR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};</a:t>
            </a:r>
            <a:endParaRPr lang="fr-FR" sz="16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7659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511920" y="-19576"/>
            <a:ext cx="8568507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indexedDB : lecture d'enregistrements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7824" y="1979637"/>
            <a:ext cx="9217024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request =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window.indexedDB.open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MyDB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"My great database"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request.onsuccess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(event) {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8000"/>
                </a:solidFill>
                <a:latin typeface="Arial"/>
                <a:ea typeface="Times New Roman"/>
                <a:cs typeface="Times New Roman"/>
              </a:rPr>
              <a:t>// Enumerate the entire object store.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request =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event.result.objectStore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"users"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openCursor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();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request.onsuccess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(event) {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cursor =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event.result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8000"/>
                </a:solidFill>
                <a:latin typeface="Arial"/>
                <a:ea typeface="Times New Roman"/>
                <a:cs typeface="Times New Roman"/>
              </a:rPr>
              <a:t>// If cursor is null then we've completed the enumeration.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(!cursor) {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}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element =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document.createElement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"div"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element.textContent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= cursor.value.name;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usersList</a:t>
            </a:r>
            <a:r>
              <a:rPr lang="en-US" dirty="0">
                <a:solidFill>
                  <a:srgbClr val="808080"/>
                </a:solidFill>
                <a:latin typeface="Arial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(element);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cursor.</a:t>
            </a:r>
            <a:r>
              <a:rPr lang="fr-FR" dirty="0" err="1">
                <a:solidFill>
                  <a:srgbClr val="000080"/>
                </a:solidFill>
                <a:latin typeface="Arial"/>
                <a:ea typeface="Times New Roman"/>
                <a:cs typeface="Times New Roman"/>
              </a:rPr>
              <a:t>continue</a:t>
            </a: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();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};</a:t>
            </a:r>
            <a:endParaRPr lang="fr-FR" sz="2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};</a:t>
            </a:r>
            <a:endParaRPr lang="fr-FR" sz="2400" dirty="0"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4499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583928" y="323453"/>
            <a:ext cx="8477325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 smtClean="0"/>
              <a:t>indexedDB </a:t>
            </a:r>
            <a:r>
              <a:rPr lang="en" dirty="0"/>
              <a:t>: Browser support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462057"/>
          </a:xfrm>
          <a:prstGeom prst="rect">
            <a:avLst/>
          </a:prstGeom>
        </p:spPr>
        <p:txBody>
          <a:bodyPr lIns="100778" tIns="100778" rIns="100778" bIns="100778" anchor="t" anchorCtr="0">
            <a:spAutoFit/>
          </a:bodyPr>
          <a:lstStyle/>
          <a:p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68107" y="2841162"/>
            <a:ext cx="9144411" cy="20075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1362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727944" y="323453"/>
            <a:ext cx="8252304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 smtClean="0"/>
              <a:t>Synthèse : support des browsers</a:t>
            </a:r>
            <a:endParaRPr lang="en"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462057"/>
          </a:xfrm>
          <a:prstGeom prst="rect">
            <a:avLst/>
          </a:prstGeom>
        </p:spPr>
        <p:txBody>
          <a:bodyPr lIns="100778" tIns="100778" rIns="100778" bIns="100778" anchor="t" anchorCtr="0">
            <a:spAutoFit/>
          </a:bodyPr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63527" y="3219718"/>
            <a:ext cx="9013067" cy="20100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7" name="Shape 197"/>
          <p:cNvSpPr txBox="1"/>
          <p:nvPr/>
        </p:nvSpPr>
        <p:spPr>
          <a:xfrm>
            <a:off x="5744601" y="6732165"/>
            <a:ext cx="4235647" cy="480523"/>
          </a:xfrm>
          <a:prstGeom prst="rect">
            <a:avLst/>
          </a:prstGeom>
          <a:noFill/>
        </p:spPr>
        <p:txBody>
          <a:bodyPr lIns="100778" tIns="100778" rIns="100778" bIns="100778" anchor="t" anchorCtr="0">
            <a:spAutoFit/>
          </a:bodyPr>
          <a:lstStyle/>
          <a:p>
            <a:pPr>
              <a:buNone/>
            </a:pPr>
            <a:r>
              <a:rPr lang="en" dirty="0"/>
              <a:t>source : 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http://www.html5rocks.com/en/features/storage</a:t>
            </a:r>
          </a:p>
        </p:txBody>
      </p:sp>
    </p:spTree>
    <p:extLst>
      <p:ext uri="{BB962C8B-B14F-4D97-AF65-F5344CB8AC3E}">
        <p14:creationId xmlns:p14="http://schemas.microsoft.com/office/powerpoint/2010/main" val="30133104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612331" y="323453"/>
            <a:ext cx="8465448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Wrappers javascript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2089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 dirty="0"/>
              <a:t>Lawnchair : </a:t>
            </a:r>
          </a:p>
          <a:p>
            <a:pPr lvl="1"/>
            <a:r>
              <a:rPr lang="en" dirty="0"/>
              <a:t>une interface unifiée qui supporte les différentes implémentations</a:t>
            </a:r>
          </a:p>
          <a:p>
            <a:endParaRPr lang="en" dirty="0"/>
          </a:p>
          <a:p>
            <a:r>
              <a:rPr lang="en" dirty="0"/>
              <a:t>IndexedDB Polyfill</a:t>
            </a:r>
          </a:p>
          <a:p>
            <a:pPr lvl="1"/>
            <a:r>
              <a:rPr lang="en" dirty="0"/>
              <a:t>Wrapper IndexedDB autour de WebSQL</a:t>
            </a:r>
          </a:p>
        </p:txBody>
      </p:sp>
    </p:spTree>
    <p:extLst>
      <p:ext uri="{BB962C8B-B14F-4D97-AF65-F5344CB8AC3E}">
        <p14:creationId xmlns:p14="http://schemas.microsoft.com/office/powerpoint/2010/main" val="15310317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1800000" y="225000"/>
            <a:ext cx="7920000" cy="117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071640" cy="4899240"/>
          </a:xfrm>
        </p:spPr>
        <p:txBody>
          <a:bodyPr/>
          <a:lstStyle>
            <a:defPPr marL="432000" lvl="0" indent="-324000">
              <a:lnSpc>
                <a:spcPct val="7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tabLst/>
              <a:defRPr lang="fr-FR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defPPr>
            <a:lvl1pPr marL="432000" lvl="0" indent="-324000">
              <a:lnSpc>
                <a:spcPct val="7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fr-FR" sz="2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1pPr>
            <a:lvl2pPr marL="864000" marR="0" lvl="1" indent="-324000">
              <a:lnSpc>
                <a:spcPct val="7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FF950E"/>
                </a:solidFill>
                <a:latin typeface="Arial" pitchFamily="18"/>
                <a:ea typeface="SimSun" pitchFamily="2"/>
                <a:cs typeface="Mangal" pitchFamily="2"/>
              </a:defRPr>
            </a:lvl2pPr>
            <a:lvl3pPr marL="1295999" marR="0" lvl="2" indent="-28800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0099FF"/>
                </a:solidFill>
                <a:latin typeface="Arial" pitchFamily="18"/>
                <a:ea typeface="SimSun" pitchFamily="2"/>
                <a:cs typeface="Mangal" pitchFamily="2"/>
              </a:defRPr>
            </a:lvl3pPr>
            <a:lvl4pPr marL="1728000" marR="0" lvl="3" indent="-21600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1600" b="0" i="0" u="none" strike="noStrike" kern="1200">
                <a:ln>
                  <a:noFill/>
                </a:ln>
                <a:solidFill>
                  <a:srgbClr val="579D1C"/>
                </a:solidFill>
                <a:latin typeface="Arial" pitchFamily="18"/>
                <a:ea typeface="SimSun" pitchFamily="2"/>
                <a:cs typeface="Mangal" pitchFamily="2"/>
              </a:defRPr>
            </a:lvl4pPr>
            <a:lvl5pPr marL="2160000" marR="0" lvl="4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1800" b="0" i="0" u="none" strike="noStrike" kern="1200">
                <a:ln>
                  <a:noFill/>
                </a:ln>
                <a:solidFill>
                  <a:srgbClr val="00B8FF"/>
                </a:solidFill>
                <a:latin typeface="Arial" pitchFamily="18"/>
                <a:ea typeface="SimSun" pitchFamily="2"/>
                <a:cs typeface="Mangal" pitchFamily="2"/>
              </a:defRPr>
            </a:lvl5pPr>
            <a:lvl6pPr marL="2592000" marR="0" lvl="5" indent="-21600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00B8FF"/>
                </a:solidFill>
                <a:latin typeface="Arial" pitchFamily="18"/>
                <a:ea typeface="SimSun" pitchFamily="2"/>
                <a:cs typeface="Mangal" pitchFamily="2"/>
              </a:defRPr>
            </a:lvl6pPr>
            <a:lvl7pPr marL="3024000" marR="0" lvl="6" indent="-21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1600" b="0" i="0" u="none" strike="noStrike" kern="1200">
                <a:ln>
                  <a:noFill/>
                </a:ln>
                <a:solidFill>
                  <a:srgbClr val="00AE00"/>
                </a:solidFill>
                <a:latin typeface="Arial" pitchFamily="18"/>
                <a:ea typeface="SimSun" pitchFamily="2"/>
                <a:cs typeface="Mangal" pitchFamily="2"/>
              </a:defRPr>
            </a:lvl7pPr>
            <a:lvl8pPr marL="3456000" marR="0" lvl="7" indent="-216000">
              <a:lnSpc>
                <a:spcPct val="15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00AE00"/>
                </a:solidFill>
                <a:latin typeface="Arial" pitchFamily="18"/>
                <a:ea typeface="SimSun" pitchFamily="2"/>
                <a:cs typeface="Mangal" pitchFamily="2"/>
              </a:defRPr>
            </a:lvl8pPr>
            <a:lvl9pPr marL="3887999" marR="0" lvl="8" indent="-216000">
              <a:lnSpc>
                <a:spcPct val="15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>
                <a:ln>
                  <a:noFill/>
                </a:ln>
                <a:solidFill>
                  <a:srgbClr val="00AE00"/>
                </a:solidFill>
                <a:latin typeface="Arial" pitchFamily="18"/>
                <a:ea typeface="SimSun" pitchFamily="2"/>
                <a:cs typeface="Mangal" pitchFamily="2"/>
              </a:defRPr>
            </a:lvl9pPr>
          </a:lstStyle>
          <a:p>
            <a:pPr lvl="0"/>
            <a:r>
              <a:rPr lang="fr-FR" dirty="0" smtClean="0"/>
              <a:t>Olivier Thomas</a:t>
            </a:r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r>
              <a:rPr lang="fr-FR" dirty="0" smtClean="0"/>
              <a:t>CTO, </a:t>
            </a:r>
            <a:r>
              <a:rPr lang="fr-FR" dirty="0" err="1" smtClean="0"/>
              <a:t>Webtyss</a:t>
            </a:r>
            <a:endParaRPr lang="fr-FR" dirty="0" smtClean="0"/>
          </a:p>
          <a:p>
            <a:pPr lvl="0"/>
            <a:r>
              <a:rPr lang="fr-FR" dirty="0" smtClean="0">
                <a:hlinkClick r:id="rId3"/>
              </a:rPr>
              <a:t>othomas@webtyss.com</a:t>
            </a:r>
            <a:endParaRPr lang="fr-FR" dirty="0" smtClean="0"/>
          </a:p>
          <a:p>
            <a:pPr lvl="0"/>
            <a:r>
              <a:rPr lang="fr-FR" dirty="0" smtClean="0"/>
              <a:t>@</a:t>
            </a:r>
            <a:r>
              <a:rPr lang="fr-FR" dirty="0" err="1" smtClean="0"/>
              <a:t>webtyss</a:t>
            </a:r>
            <a:endParaRPr lang="fr-FR" dirty="0" smtClean="0"/>
          </a:p>
          <a:p>
            <a:pPr lvl="1"/>
            <a:endParaRPr lang="fr-FR" dirty="0" smtClean="0"/>
          </a:p>
          <a:p>
            <a:pPr lvl="0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72" y="2418060"/>
            <a:ext cx="1524003" cy="12131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0" y="2123653"/>
            <a:ext cx="1296144" cy="1728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583928" y="107429"/>
            <a:ext cx="8352928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Stockage des pages et ressources associées dans le navigateur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280922" cy="27313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/>
              <a:t>Utilisation d'un fichier "Manifest" permettant de décrire le comportement des ressources</a:t>
            </a:r>
          </a:p>
          <a:p>
            <a:endParaRPr lang="en"/>
          </a:p>
          <a:p>
            <a:r>
              <a:rPr lang="en"/>
              <a:t>Un seul fichier Manifest à la racine de la WebApp, toutes les pages de la WebApp pointant sur ce fichier</a:t>
            </a:r>
          </a:p>
          <a:p>
            <a:endParaRPr lang="en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03482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583928" y="323453"/>
            <a:ext cx="8352483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Structure d'un fichier Manifest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3746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 dirty="0"/>
              <a:t>Un MIME Type spécfique: text/cache-manifest</a:t>
            </a:r>
          </a:p>
          <a:p>
            <a:r>
              <a:rPr lang="en" dirty="0"/>
              <a:t>Utilisation d’une extension “ .appcache”</a:t>
            </a:r>
          </a:p>
          <a:p>
            <a:r>
              <a:rPr lang="en" dirty="0"/>
              <a:t>Header d'un fichier manifest : CACHE MANIFEST</a:t>
            </a:r>
          </a:p>
          <a:p>
            <a:r>
              <a:rPr lang="en" dirty="0"/>
              <a:t>3 sections :</a:t>
            </a:r>
          </a:p>
          <a:p>
            <a:pPr lvl="1"/>
            <a:r>
              <a:rPr lang="en" dirty="0"/>
              <a:t>CACHE : liste les ressources devant être obligatoirement mises en cache</a:t>
            </a:r>
          </a:p>
          <a:p>
            <a:pPr lvl="1"/>
            <a:r>
              <a:rPr lang="en" dirty="0"/>
              <a:t>NETWORK : liste les ressources nécessitant obligatoirement d'être connecté. La wilcard * permet d'ajouter au cache les ressources référencées sur d'autres domaines</a:t>
            </a:r>
          </a:p>
          <a:p>
            <a:pPr lvl="1"/>
            <a:r>
              <a:rPr lang="en" dirty="0"/>
              <a:t>FALLBACK : liste les ressources à afficher lorsque la page consultée en offline n'est pas dans le cache</a:t>
            </a:r>
          </a:p>
        </p:txBody>
      </p:sp>
    </p:spTree>
    <p:extLst>
      <p:ext uri="{BB962C8B-B14F-4D97-AF65-F5344CB8AC3E}">
        <p14:creationId xmlns:p14="http://schemas.microsoft.com/office/powerpoint/2010/main" val="1787831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504031" y="743605"/>
            <a:ext cx="9072563" cy="819077"/>
          </a:xfrm>
          <a:prstGeom prst="rect">
            <a:avLst/>
          </a:prstGeom>
        </p:spPr>
        <p:txBody>
          <a:bodyPr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/>
              <a:t>Exemple de fichier Manifest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4261045"/>
          </a:xfrm>
          <a:prstGeom prst="rect">
            <a:avLst/>
          </a:prstGeom>
          <a:noFill/>
          <a:ln>
            <a:noFill/>
          </a:ln>
        </p:spPr>
        <p:txBody>
          <a:bodyPr lIns="100778" tIns="100778" rIns="100778" bIns="100778" anchor="t" anchorCtr="0">
            <a:spAutoFit/>
          </a:bodyPr>
          <a:lstStyle/>
          <a:p>
            <a:pPr lvl="0" rtl="0"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CACHE MANIFEST</a:t>
            </a:r>
            <a:b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# rev 42</a:t>
            </a:r>
          </a:p>
          <a:p>
            <a:endParaRPr lang="en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NETWORK: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/tracking.cgi</a:t>
            </a:r>
          </a:p>
          <a:p>
            <a:pPr lvl="0" rtl="0"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CACHE:</a:t>
            </a:r>
            <a:b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/clock.css</a:t>
            </a:r>
            <a:b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/clock.js</a:t>
            </a:r>
            <a:b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/clock-face.jpg</a:t>
            </a:r>
          </a:p>
          <a:p>
            <a:endParaRPr lang="en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FALLBACK:</a:t>
            </a:r>
          </a:p>
          <a:p>
            <a:pPr lvl="0" rtl="0"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 /pageNotFound.html</a:t>
            </a:r>
          </a:p>
          <a:p>
            <a:endParaRPr lang="en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02337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583928" y="-31058"/>
            <a:ext cx="8464082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Manipulation du cache par Javascript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11586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endParaRPr lang="en" dirty="0" smtClean="0"/>
          </a:p>
          <a:p>
            <a:r>
              <a:rPr lang="en" dirty="0" smtClean="0"/>
              <a:t>Différents </a:t>
            </a:r>
            <a:r>
              <a:rPr lang="en" dirty="0"/>
              <a:t>événements renvoyés </a:t>
            </a:r>
            <a:r>
              <a:rPr lang="en" dirty="0" smtClean="0"/>
              <a:t>lorsque le navigateur lit lanifeste</a:t>
            </a:r>
          </a:p>
          <a:p>
            <a:r>
              <a:rPr lang="en" dirty="0" smtClean="0"/>
              <a:t>Accès programmatique au cache : window.applicationCache</a:t>
            </a:r>
          </a:p>
          <a:p>
            <a:endParaRPr lang="en" dirty="0"/>
          </a:p>
          <a:p>
            <a:endParaRPr lang="en" dirty="0"/>
          </a:p>
        </p:txBody>
      </p:sp>
      <p:sp>
        <p:nvSpPr>
          <p:cNvPr id="2" name="ZoneTexte 1"/>
          <p:cNvSpPr txBox="1"/>
          <p:nvPr/>
        </p:nvSpPr>
        <p:spPr>
          <a:xfrm>
            <a:off x="503808" y="3923853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 </a:t>
            </a:r>
            <a:r>
              <a:rPr lang="fr-FR" dirty="0" err="1"/>
              <a:t>appCache</a:t>
            </a:r>
            <a:r>
              <a:rPr lang="fr-FR" dirty="0"/>
              <a:t> = </a:t>
            </a:r>
            <a:r>
              <a:rPr lang="fr-FR" dirty="0" err="1"/>
              <a:t>window.applicationCache</a:t>
            </a:r>
            <a:r>
              <a:rPr lang="fr-FR" dirty="0"/>
              <a:t>; 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appCache.update</a:t>
            </a:r>
            <a:r>
              <a:rPr lang="fr-FR" dirty="0"/>
              <a:t>(); </a:t>
            </a:r>
            <a:endParaRPr lang="fr-FR" i="1" dirty="0" smtClean="0"/>
          </a:p>
          <a:p>
            <a:endParaRPr lang="fr-FR" i="1" dirty="0"/>
          </a:p>
          <a:p>
            <a:r>
              <a:rPr lang="fr-FR" dirty="0" smtClean="0"/>
              <a:t>if </a:t>
            </a:r>
            <a:r>
              <a:rPr lang="fr-FR" dirty="0"/>
              <a:t>(</a:t>
            </a:r>
            <a:r>
              <a:rPr lang="fr-FR" dirty="0" err="1"/>
              <a:t>appCache.status</a:t>
            </a:r>
            <a:r>
              <a:rPr lang="fr-FR" dirty="0"/>
              <a:t> == </a:t>
            </a:r>
            <a:r>
              <a:rPr lang="fr-FR" dirty="0" err="1"/>
              <a:t>window.applicationCache.UPDATEREADY</a:t>
            </a:r>
            <a:r>
              <a:rPr lang="fr-FR" dirty="0"/>
              <a:t>)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appCache.swapCache</a:t>
            </a:r>
            <a:r>
              <a:rPr lang="fr-FR" dirty="0" smtClean="0"/>
              <a:t>();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8814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504031" y="743605"/>
            <a:ext cx="9072563" cy="819077"/>
          </a:xfrm>
          <a:prstGeom prst="rect">
            <a:avLst/>
          </a:prstGeom>
        </p:spPr>
        <p:txBody>
          <a:bodyPr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/>
              <a:t>Trucs et astuces sur AppCache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31263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/>
              <a:t>Utilisez des outils de génération automatique du Manifeste (ex: HTML5 BoilerPlate)</a:t>
            </a:r>
          </a:p>
          <a:p>
            <a:endParaRPr lang="en"/>
          </a:p>
          <a:p>
            <a:r>
              <a:rPr lang="en"/>
              <a:t>En mode développement, configurez votre serveur Web pour un TTL de 0 pour servir le fichier Manifeste.</a:t>
            </a:r>
          </a:p>
          <a:p>
            <a:endParaRPr lang="en"/>
          </a:p>
          <a:p>
            <a:r>
              <a:rPr lang="en"/>
              <a:t>Possibilité de voir le contenu du cache</a:t>
            </a:r>
          </a:p>
          <a:p>
            <a:pPr lvl="1"/>
            <a:r>
              <a:rPr lang="en"/>
              <a:t>Sous Chrome : chrome:appcache-internals</a:t>
            </a:r>
          </a:p>
        </p:txBody>
      </p:sp>
    </p:spTree>
    <p:extLst>
      <p:ext uri="{BB962C8B-B14F-4D97-AF65-F5344CB8AC3E}">
        <p14:creationId xmlns:p14="http://schemas.microsoft.com/office/powerpoint/2010/main" val="29802901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504031" y="743605"/>
            <a:ext cx="9072563" cy="819077"/>
          </a:xfrm>
          <a:prstGeom prst="rect">
            <a:avLst/>
          </a:prstGeom>
        </p:spPr>
        <p:txBody>
          <a:bodyPr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/>
              <a:t>Détection des modes offline / online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2851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 dirty="0"/>
              <a:t>fonction navigator.online() </a:t>
            </a:r>
          </a:p>
          <a:p>
            <a:pPr lvl="1"/>
            <a:r>
              <a:rPr lang="en" dirty="0"/>
              <a:t>permet de détecter si le navigateur est connecté</a:t>
            </a:r>
          </a:p>
          <a:p>
            <a:endParaRPr lang="en" dirty="0"/>
          </a:p>
          <a:p>
            <a:r>
              <a:rPr lang="en" dirty="0"/>
              <a:t>Evénements :</a:t>
            </a:r>
          </a:p>
          <a:p>
            <a:pPr lvl="1"/>
            <a:r>
              <a:rPr lang="en" dirty="0">
                <a:sym typeface="Verdana"/>
              </a:rPr>
              <a:t>document.body.addEventListener("online", function () {...}</a:t>
            </a:r>
          </a:p>
          <a:p>
            <a:pPr lvl="1"/>
            <a:r>
              <a:rPr lang="en" dirty="0">
                <a:sym typeface="Verdana"/>
              </a:rPr>
              <a:t>document.body.addEventListener("offline", function () {...}</a:t>
            </a:r>
          </a:p>
          <a:p>
            <a:endParaRPr lang="en" dirty="0" smtClean="0">
              <a:sym typeface="Verdana"/>
            </a:endParaRPr>
          </a:p>
          <a:p>
            <a:r>
              <a:rPr lang="en" dirty="0" smtClean="0">
                <a:sym typeface="Verdana"/>
              </a:rPr>
              <a:t>Attention, navigator.online() renvoie true dès qu’on est connecté à un réseau mais sans nécessairement de connexion internet</a:t>
            </a:r>
          </a:p>
          <a:p>
            <a:pPr lvl="1"/>
            <a:r>
              <a:rPr lang="en" dirty="0" smtClean="0">
                <a:sym typeface="Verdana"/>
              </a:rPr>
              <a:t>Possibilité d’implémenter un polling par xmlHTTPRequest</a:t>
            </a:r>
            <a:endParaRPr lang="en" dirty="0"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20448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500000" y="5580000"/>
            <a:ext cx="5400000" cy="180036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4500000" y="4680000"/>
            <a:ext cx="5400000" cy="9000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 dirty="0"/>
          </a:p>
        </p:txBody>
      </p:sp>
      <p:sp>
        <p:nvSpPr>
          <p:cNvPr id="4" name="Shape 227"/>
          <p:cNvSpPr txBox="1">
            <a:spLocks/>
          </p:cNvSpPr>
          <p:nvPr/>
        </p:nvSpPr>
        <p:spPr>
          <a:xfrm>
            <a:off x="576261" y="1763924"/>
            <a:ext cx="9072563" cy="11586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rtl="0" hangingPunct="0">
              <a:spcBef>
                <a:spcPts val="0"/>
              </a:spcBef>
              <a:spcAft>
                <a:spcPts val="0"/>
              </a:spcAft>
              <a:tabLst/>
              <a:defRPr lang="fr-FR" sz="14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Mangal" pitchFamily="2"/>
              </a:defRPr>
            </a:lvl1pPr>
          </a:lstStyle>
          <a:p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655936" y="261897"/>
            <a:ext cx="8280920" cy="880633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sz="4400" dirty="0"/>
              <a:t>Pourquoi du stockage local ?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3452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 dirty="0"/>
              <a:t>Des WebApps, pas de "simples" sites Web...</a:t>
            </a:r>
          </a:p>
          <a:p>
            <a:pPr lvl="1"/>
            <a:r>
              <a:rPr lang="en" dirty="0"/>
              <a:t>Proposer une expérience utilisateur identique, avec ou sans connexion</a:t>
            </a:r>
          </a:p>
          <a:p>
            <a:endParaRPr lang="en" dirty="0"/>
          </a:p>
          <a:p>
            <a:r>
              <a:rPr lang="en" dirty="0"/>
              <a:t>Indispensable pour rivaliser avec les applications natives</a:t>
            </a:r>
          </a:p>
          <a:p>
            <a:endParaRPr lang="en" dirty="0"/>
          </a:p>
          <a:p>
            <a:r>
              <a:rPr lang="en" dirty="0"/>
              <a:t>La gestion du offline, primordiale pour les applis mobiles</a:t>
            </a:r>
          </a:p>
          <a:p>
            <a:endParaRPr lang="en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253070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583928" y="251445"/>
            <a:ext cx="8424936" cy="880633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sz="4400" dirty="0"/>
              <a:t>Les différents types de stockage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54759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 dirty="0"/>
              <a:t>Stockage local de données utilisateurs</a:t>
            </a:r>
          </a:p>
          <a:p>
            <a:pPr lvl="1"/>
            <a:r>
              <a:rPr lang="en" dirty="0"/>
              <a:t>Cookies</a:t>
            </a:r>
          </a:p>
          <a:p>
            <a:pPr lvl="1"/>
            <a:r>
              <a:rPr lang="en" dirty="0"/>
              <a:t>Local Storage (également appelé Web Storage, HTML 5 Storage ou Dom Storage)</a:t>
            </a:r>
          </a:p>
          <a:p>
            <a:pPr lvl="1"/>
            <a:r>
              <a:rPr lang="en" dirty="0"/>
              <a:t>Web SQL Database (WebDB)</a:t>
            </a:r>
          </a:p>
          <a:p>
            <a:pPr lvl="1"/>
            <a:r>
              <a:rPr lang="en" dirty="0"/>
              <a:t>IndexedDB</a:t>
            </a:r>
          </a:p>
          <a:p>
            <a:endParaRPr lang="en" dirty="0"/>
          </a:p>
          <a:p>
            <a:r>
              <a:rPr lang="en" dirty="0"/>
              <a:t>Caching</a:t>
            </a:r>
          </a:p>
          <a:p>
            <a:pPr lvl="1"/>
            <a:r>
              <a:rPr lang="en" dirty="0"/>
              <a:t>Stockage de pages et ressources associées</a:t>
            </a:r>
          </a:p>
          <a:p>
            <a:endParaRPr lang="en" dirty="0"/>
          </a:p>
          <a:p>
            <a:pPr marL="108000" indent="0">
              <a:buNone/>
            </a:pPr>
            <a:endParaRPr lang="en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98015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655936" y="128051"/>
            <a:ext cx="8208912" cy="1434631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Les challenges du stockage local des données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4921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" dirty="0"/>
              <a:t>De la capacité !</a:t>
            </a:r>
          </a:p>
          <a:p>
            <a:endParaRPr lang="en" dirty="0"/>
          </a:p>
          <a:p>
            <a:r>
              <a:rPr lang="en" dirty="0"/>
              <a:t>De la persistence, au-delà des refresh de page!</a:t>
            </a:r>
          </a:p>
          <a:p>
            <a:endParaRPr lang="en" dirty="0"/>
          </a:p>
          <a:p>
            <a:r>
              <a:rPr lang="en" dirty="0"/>
              <a:t>Une manipulation des données à la fois puissante et souple pour l'utilisateur</a:t>
            </a:r>
          </a:p>
          <a:p>
            <a:endParaRPr lang="en" dirty="0"/>
          </a:p>
          <a:p>
            <a:r>
              <a:rPr lang="en" dirty="0"/>
              <a:t>Laisser à l'utilisateur le libre choix sur les données à échanger avec le serveur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396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27944" y="323453"/>
            <a:ext cx="7992443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/>
              <a:t>Cookies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9072563" cy="3349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 dirty="0" smtClean="0"/>
              <a:t>Stockage de petites quantités d’informations sous un format clé/valeur</a:t>
            </a:r>
          </a:p>
          <a:p>
            <a:endParaRPr lang="en" dirty="0"/>
          </a:p>
          <a:p>
            <a:r>
              <a:rPr lang="en" dirty="0"/>
              <a:t>Cookies de sessions vs Cookies </a:t>
            </a:r>
            <a:r>
              <a:rPr lang="en" dirty="0" smtClean="0"/>
              <a:t>persistents</a:t>
            </a:r>
          </a:p>
          <a:p>
            <a:pPr lvl="1"/>
            <a:r>
              <a:rPr lang="en" dirty="0" smtClean="0"/>
              <a:t>Utilisation de l’attribut “expires”</a:t>
            </a:r>
            <a:endParaRPr lang="en" dirty="0"/>
          </a:p>
          <a:p>
            <a:endParaRPr lang="en" dirty="0"/>
          </a:p>
          <a:p>
            <a:r>
              <a:rPr lang="en" dirty="0"/>
              <a:t>Max 4KB de données par cookie et 20 cookies par domaine</a:t>
            </a:r>
          </a:p>
          <a:p>
            <a:endParaRPr lang="en" dirty="0"/>
          </a:p>
          <a:p>
            <a:r>
              <a:rPr lang="en" dirty="0"/>
              <a:t>Les cookies transitent systématiquement entre le navigateur et le site --&gt; overhead</a:t>
            </a:r>
          </a:p>
        </p:txBody>
      </p:sp>
    </p:spTree>
    <p:extLst>
      <p:ext uri="{BB962C8B-B14F-4D97-AF65-F5344CB8AC3E}">
        <p14:creationId xmlns:p14="http://schemas.microsoft.com/office/powerpoint/2010/main" val="41103479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Manipulation des cookies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Option 1 : Manipulation des cookies au niveau de l’enveloppe HTTP</a:t>
            </a:r>
            <a:endParaRPr lang="fr-FR" dirty="0"/>
          </a:p>
          <a:p>
            <a:pPr lvl="1"/>
            <a:r>
              <a:rPr lang="fr-FR" dirty="0" smtClean="0"/>
              <a:t>Poser un cookie</a:t>
            </a:r>
          </a:p>
          <a:p>
            <a:pPr marL="540000" lvl="1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Set-Cookie </a:t>
            </a:r>
            <a:r>
              <a:rPr lang="fr-FR" dirty="0"/>
              <a:t>: NOM=VALEUR; </a:t>
            </a:r>
            <a:r>
              <a:rPr lang="fr-FR" dirty="0" err="1"/>
              <a:t>domain</a:t>
            </a:r>
            <a:r>
              <a:rPr lang="fr-FR" dirty="0"/>
              <a:t>=NOM_DE_DOMAINE; expires=DATE 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Option 2 : Manipulation des cookies au niveau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err="1" smtClean="0"/>
              <a:t>Utilsation</a:t>
            </a:r>
            <a:r>
              <a:rPr lang="fr-FR" dirty="0" smtClean="0"/>
              <a:t> de l’objet </a:t>
            </a:r>
            <a:r>
              <a:rPr lang="fr-FR" dirty="0" err="1" smtClean="0"/>
              <a:t>document.cookie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/>
              <a:t>var expire = new Date();</a:t>
            </a:r>
            <a:br>
              <a:rPr lang="fr-FR" dirty="0"/>
            </a:br>
            <a:r>
              <a:rPr lang="fr-FR" dirty="0"/>
              <a:t>var </a:t>
            </a:r>
            <a:r>
              <a:rPr lang="fr-FR" dirty="0" err="1"/>
              <a:t>unAn</a:t>
            </a:r>
            <a:r>
              <a:rPr lang="fr-FR" dirty="0"/>
              <a:t> = </a:t>
            </a:r>
            <a:r>
              <a:rPr lang="fr-FR" dirty="0" err="1"/>
              <a:t>expire.getTime</a:t>
            </a:r>
            <a:r>
              <a:rPr lang="fr-FR" dirty="0"/>
              <a:t>() + (365*24*60*60*1000);</a:t>
            </a:r>
            <a:br>
              <a:rPr lang="fr-FR" dirty="0"/>
            </a:br>
            <a:r>
              <a:rPr lang="fr-FR" dirty="0" err="1"/>
              <a:t>expire.setTime</a:t>
            </a:r>
            <a:r>
              <a:rPr lang="fr-FR" dirty="0"/>
              <a:t>(</a:t>
            </a:r>
            <a:r>
              <a:rPr lang="fr-FR" dirty="0" err="1"/>
              <a:t>unAN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 err="1"/>
              <a:t>document.cookie</a:t>
            </a:r>
            <a:r>
              <a:rPr lang="fr-FR" dirty="0"/>
              <a:t> = "</a:t>
            </a:r>
            <a:r>
              <a:rPr lang="fr-FR" dirty="0" err="1"/>
              <a:t>JDNCookie</a:t>
            </a:r>
            <a:r>
              <a:rPr lang="fr-FR" dirty="0"/>
              <a:t>=Test; expires=" + </a:t>
            </a:r>
            <a:r>
              <a:rPr lang="fr-FR" dirty="0" err="1"/>
              <a:t>expire.toGMTString</a:t>
            </a:r>
            <a:r>
              <a:rPr lang="fr-F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443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655936" y="323453"/>
            <a:ext cx="8352483" cy="819077"/>
          </a:xfrm>
          <a:prstGeom prst="rect">
            <a:avLst/>
          </a:prstGeom>
        </p:spPr>
        <p:txBody>
          <a:bodyPr wrap="square" lIns="100778" tIns="100778" rIns="100778" bIns="100778" anchor="b" anchorCtr="0">
            <a:spAutoFit/>
          </a:bodyPr>
          <a:lstStyle/>
          <a:p>
            <a:pPr>
              <a:buNone/>
            </a:pPr>
            <a:r>
              <a:rPr lang="en" dirty="0"/>
              <a:t>Implémentation "Local Storage"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04032" y="1763924"/>
            <a:ext cx="9254462" cy="4813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r>
              <a:rPr lang="en"/>
              <a:t>Stockage de données au format "Clé / Valeur"</a:t>
            </a:r>
          </a:p>
          <a:p>
            <a:endParaRPr lang="en"/>
          </a:p>
          <a:p>
            <a:r>
              <a:rPr lang="en"/>
              <a:t>Les avantages :</a:t>
            </a:r>
          </a:p>
          <a:p>
            <a:endParaRPr lang="en"/>
          </a:p>
          <a:p>
            <a:pPr lvl="1"/>
            <a:r>
              <a:rPr lang="en"/>
              <a:t>Un stockage réellement persistent</a:t>
            </a:r>
          </a:p>
          <a:p>
            <a:endParaRPr lang="en"/>
          </a:p>
          <a:p>
            <a:pPr lvl="1"/>
            <a:r>
              <a:rPr lang="en"/>
              <a:t>Une API très simple à utiliser</a:t>
            </a:r>
          </a:p>
          <a:p>
            <a:endParaRPr lang="en"/>
          </a:p>
          <a:p>
            <a:pPr lvl="1"/>
            <a:r>
              <a:rPr lang="en"/>
              <a:t>Mécanisme d'événements pour intercepter les modifications effectuées sur l'espace de stockage</a:t>
            </a:r>
          </a:p>
          <a:p>
            <a:endParaRPr lang="en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8975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OWF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apositive de Ti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WF Titre et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ème de Couver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Template_OWF2012</Template>
  <TotalTime>868</TotalTime>
  <Words>1510</Words>
  <Application>Microsoft Office PowerPoint</Application>
  <PresentationFormat>Personnalisé</PresentationFormat>
  <Paragraphs>317</Paragraphs>
  <Slides>36</Slides>
  <Notes>35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Template_OWF2012</vt:lpstr>
      <vt:lpstr>Diapositive de Titre</vt:lpstr>
      <vt:lpstr>OWF Titre et contenu</vt:lpstr>
      <vt:lpstr>4ème de Couverture</vt:lpstr>
      <vt:lpstr>Présentation PowerPoint</vt:lpstr>
      <vt:lpstr>Stockage local dans les navigateurs</vt:lpstr>
      <vt:lpstr>Présentation PowerPoint</vt:lpstr>
      <vt:lpstr>Pourquoi du stockage local ?</vt:lpstr>
      <vt:lpstr>Les différents types de stockage</vt:lpstr>
      <vt:lpstr>Les challenges du stockage local des données</vt:lpstr>
      <vt:lpstr>Cookies</vt:lpstr>
      <vt:lpstr>Manipulation des cookies</vt:lpstr>
      <vt:lpstr>Implémentation "Local Storage"</vt:lpstr>
      <vt:lpstr>Local Storage</vt:lpstr>
      <vt:lpstr>Local Storage - Code</vt:lpstr>
      <vt:lpstr>Local Storage - itération</vt:lpstr>
      <vt:lpstr>Local Storage - Evénements</vt:lpstr>
      <vt:lpstr>Local Storage : détecter si la fonctionnalité est supportée</vt:lpstr>
      <vt:lpstr>Local Storage - Navigateurs supportés</vt:lpstr>
      <vt:lpstr>Web SQL Database</vt:lpstr>
      <vt:lpstr>WebSQL - Normalisation</vt:lpstr>
      <vt:lpstr>Web SQL Database - Ouverture de BDD</vt:lpstr>
      <vt:lpstr>Web SQL Database  Vérification de la version</vt:lpstr>
      <vt:lpstr>WebDatabase : insertion de données</vt:lpstr>
      <vt:lpstr>WebDatabase : lecture d'enregistrements</vt:lpstr>
      <vt:lpstr>WebDatabase : support des navigateurs</vt:lpstr>
      <vt:lpstr>IndexedDB</vt:lpstr>
      <vt:lpstr>IndexedDB - Code</vt:lpstr>
      <vt:lpstr>IndexedDB : insertion de données</vt:lpstr>
      <vt:lpstr>indexedDB : lecture d'enregistrements</vt:lpstr>
      <vt:lpstr>indexedDB : Browser support</vt:lpstr>
      <vt:lpstr>Synthèse : support des browsers</vt:lpstr>
      <vt:lpstr>Wrappers javascript</vt:lpstr>
      <vt:lpstr>Stockage des pages et ressources associées dans le navigateur</vt:lpstr>
      <vt:lpstr>Structure d'un fichier Manifest</vt:lpstr>
      <vt:lpstr>Exemple de fichier Manifest</vt:lpstr>
      <vt:lpstr>Manipulation du cache par Javascript</vt:lpstr>
      <vt:lpstr>Trucs et astuces sur AppCache</vt:lpstr>
      <vt:lpstr>Détection des modes offline / online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Thomas</dc:creator>
  <cp:lastModifiedBy>Olivier Thomas</cp:lastModifiedBy>
  <cp:revision>18</cp:revision>
  <dcterms:created xsi:type="dcterms:W3CDTF">2012-10-09T07:40:14Z</dcterms:created>
  <dcterms:modified xsi:type="dcterms:W3CDTF">2012-10-12T10:28:24Z</dcterms:modified>
</cp:coreProperties>
</file>