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5" r:id="rId1"/>
  </p:sldMasterIdLst>
  <p:notesMasterIdLst>
    <p:notesMasterId r:id="rId35"/>
  </p:notesMasterIdLst>
  <p:sldIdLst>
    <p:sldId id="380" r:id="rId2"/>
    <p:sldId id="381" r:id="rId3"/>
    <p:sldId id="386" r:id="rId4"/>
    <p:sldId id="427" r:id="rId5"/>
    <p:sldId id="387" r:id="rId6"/>
    <p:sldId id="428" r:id="rId7"/>
    <p:sldId id="394" r:id="rId8"/>
    <p:sldId id="389" r:id="rId9"/>
    <p:sldId id="390" r:id="rId10"/>
    <p:sldId id="391" r:id="rId11"/>
    <p:sldId id="393" r:id="rId12"/>
    <p:sldId id="396" r:id="rId13"/>
    <p:sldId id="436" r:id="rId14"/>
    <p:sldId id="397" r:id="rId15"/>
    <p:sldId id="431" r:id="rId16"/>
    <p:sldId id="432" r:id="rId17"/>
    <p:sldId id="433" r:id="rId18"/>
    <p:sldId id="434" r:id="rId19"/>
    <p:sldId id="398" r:id="rId20"/>
    <p:sldId id="385" r:id="rId21"/>
    <p:sldId id="412" r:id="rId22"/>
    <p:sldId id="416" r:id="rId23"/>
    <p:sldId id="422" r:id="rId24"/>
    <p:sldId id="417" r:id="rId25"/>
    <p:sldId id="418" r:id="rId26"/>
    <p:sldId id="419" r:id="rId27"/>
    <p:sldId id="420" r:id="rId28"/>
    <p:sldId id="421" r:id="rId29"/>
    <p:sldId id="435" r:id="rId30"/>
    <p:sldId id="423" r:id="rId31"/>
    <p:sldId id="430" r:id="rId32"/>
    <p:sldId id="407" r:id="rId33"/>
    <p:sldId id="413" r:id="rId34"/>
  </p:sldIdLst>
  <p:sldSz cx="9144000" cy="6858000" type="screen4x3"/>
  <p:notesSz cx="6858000" cy="9144000"/>
  <p:defaultTextStyle>
    <a:defPPr>
      <a:defRPr lang="fr-FR"/>
    </a:defPPr>
    <a:lvl1pPr algn="l" rtl="0" fontAlgn="base">
      <a:spcBef>
        <a:spcPct val="0"/>
      </a:spcBef>
      <a:spcAft>
        <a:spcPct val="0"/>
      </a:spcAft>
      <a:defRPr b="1" kern="1200">
        <a:solidFill>
          <a:schemeClr val="bg1"/>
        </a:solidFill>
        <a:latin typeface="Trebuchet MS" pitchFamily="34" charset="0"/>
        <a:ea typeface="+mn-ea"/>
        <a:cs typeface="Arial" charset="0"/>
      </a:defRPr>
    </a:lvl1pPr>
    <a:lvl2pPr marL="457200" algn="l" rtl="0" fontAlgn="base">
      <a:spcBef>
        <a:spcPct val="0"/>
      </a:spcBef>
      <a:spcAft>
        <a:spcPct val="0"/>
      </a:spcAft>
      <a:defRPr b="1" kern="1200">
        <a:solidFill>
          <a:schemeClr val="bg1"/>
        </a:solidFill>
        <a:latin typeface="Trebuchet MS" pitchFamily="34" charset="0"/>
        <a:ea typeface="+mn-ea"/>
        <a:cs typeface="Arial" charset="0"/>
      </a:defRPr>
    </a:lvl2pPr>
    <a:lvl3pPr marL="914400" algn="l" rtl="0" fontAlgn="base">
      <a:spcBef>
        <a:spcPct val="0"/>
      </a:spcBef>
      <a:spcAft>
        <a:spcPct val="0"/>
      </a:spcAft>
      <a:defRPr b="1" kern="1200">
        <a:solidFill>
          <a:schemeClr val="bg1"/>
        </a:solidFill>
        <a:latin typeface="Trebuchet MS" pitchFamily="34" charset="0"/>
        <a:ea typeface="+mn-ea"/>
        <a:cs typeface="Arial" charset="0"/>
      </a:defRPr>
    </a:lvl3pPr>
    <a:lvl4pPr marL="1371600" algn="l" rtl="0" fontAlgn="base">
      <a:spcBef>
        <a:spcPct val="0"/>
      </a:spcBef>
      <a:spcAft>
        <a:spcPct val="0"/>
      </a:spcAft>
      <a:defRPr b="1" kern="1200">
        <a:solidFill>
          <a:schemeClr val="bg1"/>
        </a:solidFill>
        <a:latin typeface="Trebuchet MS" pitchFamily="34" charset="0"/>
        <a:ea typeface="+mn-ea"/>
        <a:cs typeface="Arial" charset="0"/>
      </a:defRPr>
    </a:lvl4pPr>
    <a:lvl5pPr marL="1828800" algn="l" rtl="0" fontAlgn="base">
      <a:spcBef>
        <a:spcPct val="0"/>
      </a:spcBef>
      <a:spcAft>
        <a:spcPct val="0"/>
      </a:spcAft>
      <a:defRPr b="1" kern="1200">
        <a:solidFill>
          <a:schemeClr val="bg1"/>
        </a:solidFill>
        <a:latin typeface="Trebuchet MS" pitchFamily="34" charset="0"/>
        <a:ea typeface="+mn-ea"/>
        <a:cs typeface="Arial" charset="0"/>
      </a:defRPr>
    </a:lvl5pPr>
    <a:lvl6pPr marL="2286000" algn="l" defTabSz="914400" rtl="0" eaLnBrk="1" latinLnBrk="0" hangingPunct="1">
      <a:defRPr b="1" kern="1200">
        <a:solidFill>
          <a:schemeClr val="bg1"/>
        </a:solidFill>
        <a:latin typeface="Trebuchet MS" pitchFamily="34" charset="0"/>
        <a:ea typeface="+mn-ea"/>
        <a:cs typeface="Arial" charset="0"/>
      </a:defRPr>
    </a:lvl6pPr>
    <a:lvl7pPr marL="2743200" algn="l" defTabSz="914400" rtl="0" eaLnBrk="1" latinLnBrk="0" hangingPunct="1">
      <a:defRPr b="1" kern="1200">
        <a:solidFill>
          <a:schemeClr val="bg1"/>
        </a:solidFill>
        <a:latin typeface="Trebuchet MS" pitchFamily="34" charset="0"/>
        <a:ea typeface="+mn-ea"/>
        <a:cs typeface="Arial" charset="0"/>
      </a:defRPr>
    </a:lvl7pPr>
    <a:lvl8pPr marL="3200400" algn="l" defTabSz="914400" rtl="0" eaLnBrk="1" latinLnBrk="0" hangingPunct="1">
      <a:defRPr b="1" kern="1200">
        <a:solidFill>
          <a:schemeClr val="bg1"/>
        </a:solidFill>
        <a:latin typeface="Trebuchet MS" pitchFamily="34" charset="0"/>
        <a:ea typeface="+mn-ea"/>
        <a:cs typeface="Arial" charset="0"/>
      </a:defRPr>
    </a:lvl8pPr>
    <a:lvl9pPr marL="3657600" algn="l" defTabSz="914400" rtl="0" eaLnBrk="1" latinLnBrk="0" hangingPunct="1">
      <a:defRPr b="1" kern="1200">
        <a:solidFill>
          <a:schemeClr val="bg1"/>
        </a:solidFill>
        <a:latin typeface="Trebuchet MS"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iaran Dynes" initials="CJD" lastIdx="6" clrIdx="0"/>
  <p:cmAuthor id="1" name="Kimberly Craven"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C3E200"/>
    <a:srgbClr val="C00000"/>
    <a:srgbClr val="C2D830"/>
    <a:srgbClr val="30313F"/>
    <a:srgbClr val="FF0000"/>
    <a:srgbClr val="000000"/>
    <a:srgbClr val="B0DEFA"/>
    <a:srgbClr val="ADF3FD"/>
    <a:srgbClr val="95A7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3" autoAdjust="0"/>
    <p:restoredTop sz="74147" autoAdjust="0"/>
  </p:normalViewPr>
  <p:slideViewPr>
    <p:cSldViewPr>
      <p:cViewPr varScale="1">
        <p:scale>
          <a:sx n="67" d="100"/>
          <a:sy n="67" d="100"/>
        </p:scale>
        <p:origin x="-205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C82F0-5A8E-4BB0-A9ED-3AC697631D9B}" type="doc">
      <dgm:prSet loTypeId="urn:microsoft.com/office/officeart/2005/8/layout/chevron1" loCatId="process" qsTypeId="urn:microsoft.com/office/officeart/2005/8/quickstyle/simple5" qsCatId="simple" csTypeId="urn:microsoft.com/office/officeart/2005/8/colors/colorful2" csCatId="colorful" phldr="1"/>
      <dgm:spPr/>
    </dgm:pt>
    <dgm:pt modelId="{D4ACB860-4AEF-40C6-8CA9-21915F208E59}">
      <dgm:prSet phldrT="[Text]"/>
      <dgm:spPr/>
      <dgm:t>
        <a:bodyPr/>
        <a:lstStyle/>
        <a:p>
          <a:r>
            <a:rPr lang="en-US" dirty="0" smtClean="0">
              <a:solidFill>
                <a:schemeClr val="tx1">
                  <a:lumMod val="50000"/>
                </a:schemeClr>
              </a:solidFill>
            </a:rPr>
            <a:t>4.0: HDFS</a:t>
          </a:r>
          <a:endParaRPr lang="en-US" dirty="0">
            <a:solidFill>
              <a:schemeClr val="tx1">
                <a:lumMod val="50000"/>
              </a:schemeClr>
            </a:solidFill>
          </a:endParaRPr>
        </a:p>
      </dgm:t>
    </dgm:pt>
    <dgm:pt modelId="{2041341D-EF4C-4352-8447-058442E14D6E}" type="parTrans" cxnId="{96EEC3C2-4741-41EB-9FF5-396BDA766776}">
      <dgm:prSet/>
      <dgm:spPr/>
      <dgm:t>
        <a:bodyPr/>
        <a:lstStyle/>
        <a:p>
          <a:endParaRPr lang="en-US"/>
        </a:p>
      </dgm:t>
    </dgm:pt>
    <dgm:pt modelId="{E9E15A5B-0EC5-4CBC-B66D-F72BC83374D5}" type="sibTrans" cxnId="{96EEC3C2-4741-41EB-9FF5-396BDA766776}">
      <dgm:prSet/>
      <dgm:spPr/>
      <dgm:t>
        <a:bodyPr/>
        <a:lstStyle/>
        <a:p>
          <a:endParaRPr lang="en-US"/>
        </a:p>
      </dgm:t>
    </dgm:pt>
    <dgm:pt modelId="{1990B696-ED79-45FE-B5F0-C1D5EEDE1C44}">
      <dgm:prSet phldrT="[Text]"/>
      <dgm:spPr/>
      <dgm:t>
        <a:bodyPr/>
        <a:lstStyle/>
        <a:p>
          <a:r>
            <a:rPr lang="en-US" dirty="0" smtClean="0">
              <a:solidFill>
                <a:schemeClr val="tx1">
                  <a:lumMod val="50000"/>
                </a:schemeClr>
              </a:solidFill>
            </a:rPr>
            <a:t>4.1: Hive &amp; </a:t>
          </a:r>
          <a:r>
            <a:rPr lang="en-US" dirty="0" err="1" smtClean="0">
              <a:solidFill>
                <a:schemeClr val="tx1">
                  <a:lumMod val="50000"/>
                </a:schemeClr>
              </a:solidFill>
            </a:rPr>
            <a:t>Sqoop</a:t>
          </a:r>
          <a:endParaRPr lang="en-US" dirty="0">
            <a:solidFill>
              <a:schemeClr val="tx1">
                <a:lumMod val="50000"/>
              </a:schemeClr>
            </a:solidFill>
          </a:endParaRPr>
        </a:p>
      </dgm:t>
    </dgm:pt>
    <dgm:pt modelId="{F26843AD-AA24-432F-AC9A-5192DA9B5EED}" type="parTrans" cxnId="{C3FDA6AA-C67F-47C4-8DF9-03F078235736}">
      <dgm:prSet/>
      <dgm:spPr/>
      <dgm:t>
        <a:bodyPr/>
        <a:lstStyle/>
        <a:p>
          <a:endParaRPr lang="en-US"/>
        </a:p>
      </dgm:t>
    </dgm:pt>
    <dgm:pt modelId="{AFF3CDCE-EE8E-4DE7-9B67-AFD93AE53BB6}" type="sibTrans" cxnId="{C3FDA6AA-C67F-47C4-8DF9-03F078235736}">
      <dgm:prSet/>
      <dgm:spPr/>
      <dgm:t>
        <a:bodyPr/>
        <a:lstStyle/>
        <a:p>
          <a:endParaRPr lang="en-US"/>
        </a:p>
      </dgm:t>
    </dgm:pt>
    <dgm:pt modelId="{82B44514-793C-4242-9047-2A77B7436EF4}">
      <dgm:prSet phldrT="[Text]"/>
      <dgm:spPr/>
      <dgm:t>
        <a:bodyPr/>
        <a:lstStyle/>
        <a:p>
          <a:r>
            <a:rPr lang="en-US" dirty="0" smtClean="0">
              <a:solidFill>
                <a:schemeClr val="tx1">
                  <a:lumMod val="50000"/>
                </a:schemeClr>
              </a:solidFill>
            </a:rPr>
            <a:t>4.2: Pig</a:t>
          </a:r>
          <a:endParaRPr lang="en-US" dirty="0">
            <a:solidFill>
              <a:schemeClr val="tx1">
                <a:lumMod val="50000"/>
              </a:schemeClr>
            </a:solidFill>
          </a:endParaRPr>
        </a:p>
      </dgm:t>
    </dgm:pt>
    <dgm:pt modelId="{6511BBC4-61CD-4C58-8AEB-A1303DF5301D}" type="parTrans" cxnId="{1914C581-5AB9-4581-B2E0-79A231A49252}">
      <dgm:prSet/>
      <dgm:spPr/>
      <dgm:t>
        <a:bodyPr/>
        <a:lstStyle/>
        <a:p>
          <a:endParaRPr lang="en-US"/>
        </a:p>
      </dgm:t>
    </dgm:pt>
    <dgm:pt modelId="{986AB6B7-BD5E-454E-B884-73C52B4DF16D}" type="sibTrans" cxnId="{1914C581-5AB9-4581-B2E0-79A231A49252}">
      <dgm:prSet/>
      <dgm:spPr/>
      <dgm:t>
        <a:bodyPr/>
        <a:lstStyle/>
        <a:p>
          <a:endParaRPr lang="en-US"/>
        </a:p>
      </dgm:t>
    </dgm:pt>
    <dgm:pt modelId="{EE31965F-00C6-43BA-9326-119EC8F7961D}">
      <dgm:prSet phldrT="[Text]"/>
      <dgm:spPr/>
      <dgm:t>
        <a:bodyPr/>
        <a:lstStyle/>
        <a:p>
          <a:r>
            <a:rPr lang="en-US" dirty="0" smtClean="0">
              <a:solidFill>
                <a:schemeClr val="tx1">
                  <a:lumMod val="50000"/>
                </a:schemeClr>
              </a:solidFill>
            </a:rPr>
            <a:t>5.0: </a:t>
          </a:r>
          <a:r>
            <a:rPr lang="en-US" dirty="0" err="1" smtClean="0">
              <a:solidFill>
                <a:schemeClr val="tx1">
                  <a:lumMod val="50000"/>
                </a:schemeClr>
              </a:solidFill>
            </a:rPr>
            <a:t>Hbase</a:t>
          </a:r>
          <a:endParaRPr lang="en-US" dirty="0">
            <a:solidFill>
              <a:schemeClr val="tx1">
                <a:lumMod val="50000"/>
              </a:schemeClr>
            </a:solidFill>
          </a:endParaRPr>
        </a:p>
      </dgm:t>
    </dgm:pt>
    <dgm:pt modelId="{2D386C31-A1EB-4D02-8D05-946AB18AA9AC}" type="parTrans" cxnId="{0965A180-B8E8-4B00-847B-E5478F0386BB}">
      <dgm:prSet/>
      <dgm:spPr/>
      <dgm:t>
        <a:bodyPr/>
        <a:lstStyle/>
        <a:p>
          <a:endParaRPr lang="en-US"/>
        </a:p>
      </dgm:t>
    </dgm:pt>
    <dgm:pt modelId="{B83D334A-C194-46BA-A8B2-5AF45C1A7244}" type="sibTrans" cxnId="{0965A180-B8E8-4B00-847B-E5478F0386BB}">
      <dgm:prSet/>
      <dgm:spPr/>
      <dgm:t>
        <a:bodyPr/>
        <a:lstStyle/>
        <a:p>
          <a:endParaRPr lang="en-US"/>
        </a:p>
      </dgm:t>
    </dgm:pt>
    <dgm:pt modelId="{B5ED1060-90EE-1F43-9E75-1D5E96B86217}">
      <dgm:prSet phldrT="[Text]"/>
      <dgm:spPr/>
      <dgm:t>
        <a:bodyPr/>
        <a:lstStyle/>
        <a:p>
          <a:r>
            <a:rPr lang="en-US" dirty="0" smtClean="0">
              <a:solidFill>
                <a:schemeClr val="tx1">
                  <a:lumMod val="50000"/>
                </a:schemeClr>
              </a:solidFill>
            </a:rPr>
            <a:t>5.1:HCatalog &amp; </a:t>
          </a:r>
          <a:r>
            <a:rPr lang="en-US" dirty="0" err="1" smtClean="0">
              <a:solidFill>
                <a:schemeClr val="tx1">
                  <a:lumMod val="50000"/>
                </a:schemeClr>
              </a:solidFill>
            </a:rPr>
            <a:t>Oozie</a:t>
          </a:r>
          <a:endParaRPr lang="en-US" dirty="0">
            <a:solidFill>
              <a:schemeClr val="tx1">
                <a:lumMod val="50000"/>
              </a:schemeClr>
            </a:solidFill>
          </a:endParaRPr>
        </a:p>
      </dgm:t>
    </dgm:pt>
    <dgm:pt modelId="{58B69DCF-FBBF-8C48-A7C5-601E9D4A1724}" type="parTrans" cxnId="{7BE59737-5C73-2346-ABBC-47D2424CDB8B}">
      <dgm:prSet/>
      <dgm:spPr/>
      <dgm:t>
        <a:bodyPr/>
        <a:lstStyle/>
        <a:p>
          <a:endParaRPr lang="fr-FR"/>
        </a:p>
      </dgm:t>
    </dgm:pt>
    <dgm:pt modelId="{80F4B4BF-B8AC-094D-B775-F35CDC76BDD9}" type="sibTrans" cxnId="{7BE59737-5C73-2346-ABBC-47D2424CDB8B}">
      <dgm:prSet/>
      <dgm:spPr/>
      <dgm:t>
        <a:bodyPr/>
        <a:lstStyle/>
        <a:p>
          <a:endParaRPr lang="fr-FR"/>
        </a:p>
      </dgm:t>
    </dgm:pt>
    <dgm:pt modelId="{2DE64450-3165-4D0E-9E5B-8A87197B0A56}" type="pres">
      <dgm:prSet presAssocID="{BBAC82F0-5A8E-4BB0-A9ED-3AC697631D9B}" presName="Name0" presStyleCnt="0">
        <dgm:presLayoutVars>
          <dgm:dir/>
          <dgm:animLvl val="lvl"/>
          <dgm:resizeHandles val="exact"/>
        </dgm:presLayoutVars>
      </dgm:prSet>
      <dgm:spPr/>
    </dgm:pt>
    <dgm:pt modelId="{399C4236-618B-4774-B21C-A107F9FB7F8E}" type="pres">
      <dgm:prSet presAssocID="{D4ACB860-4AEF-40C6-8CA9-21915F208E59}" presName="parTxOnly" presStyleLbl="node1" presStyleIdx="0" presStyleCnt="5">
        <dgm:presLayoutVars>
          <dgm:chMax val="0"/>
          <dgm:chPref val="0"/>
          <dgm:bulletEnabled val="1"/>
        </dgm:presLayoutVars>
      </dgm:prSet>
      <dgm:spPr/>
      <dgm:t>
        <a:bodyPr/>
        <a:lstStyle/>
        <a:p>
          <a:endParaRPr lang="en-US"/>
        </a:p>
      </dgm:t>
    </dgm:pt>
    <dgm:pt modelId="{D993A938-8CAA-4D40-B705-DB0D0FF8FABD}" type="pres">
      <dgm:prSet presAssocID="{E9E15A5B-0EC5-4CBC-B66D-F72BC83374D5}" presName="parTxOnlySpace" presStyleCnt="0"/>
      <dgm:spPr/>
    </dgm:pt>
    <dgm:pt modelId="{3544F61B-7048-4BE1-A086-27DEEA054082}" type="pres">
      <dgm:prSet presAssocID="{1990B696-ED79-45FE-B5F0-C1D5EEDE1C44}" presName="parTxOnly" presStyleLbl="node1" presStyleIdx="1" presStyleCnt="5">
        <dgm:presLayoutVars>
          <dgm:chMax val="0"/>
          <dgm:chPref val="0"/>
          <dgm:bulletEnabled val="1"/>
        </dgm:presLayoutVars>
      </dgm:prSet>
      <dgm:spPr/>
      <dgm:t>
        <a:bodyPr/>
        <a:lstStyle/>
        <a:p>
          <a:endParaRPr lang="en-US"/>
        </a:p>
      </dgm:t>
    </dgm:pt>
    <dgm:pt modelId="{F62E8C29-9904-4C7C-9F4A-D5294B9A64C1}" type="pres">
      <dgm:prSet presAssocID="{AFF3CDCE-EE8E-4DE7-9B67-AFD93AE53BB6}" presName="parTxOnlySpace" presStyleCnt="0"/>
      <dgm:spPr/>
    </dgm:pt>
    <dgm:pt modelId="{DA6F8A68-57AA-4E6D-B2D4-3B9FE8D3368E}" type="pres">
      <dgm:prSet presAssocID="{82B44514-793C-4242-9047-2A77B7436EF4}" presName="parTxOnly" presStyleLbl="node1" presStyleIdx="2" presStyleCnt="5">
        <dgm:presLayoutVars>
          <dgm:chMax val="0"/>
          <dgm:chPref val="0"/>
          <dgm:bulletEnabled val="1"/>
        </dgm:presLayoutVars>
      </dgm:prSet>
      <dgm:spPr/>
      <dgm:t>
        <a:bodyPr/>
        <a:lstStyle/>
        <a:p>
          <a:endParaRPr lang="en-US"/>
        </a:p>
      </dgm:t>
    </dgm:pt>
    <dgm:pt modelId="{8590CA26-0BBD-4F75-89F3-8562A18F8615}" type="pres">
      <dgm:prSet presAssocID="{986AB6B7-BD5E-454E-B884-73C52B4DF16D}" presName="parTxOnlySpace" presStyleCnt="0"/>
      <dgm:spPr/>
    </dgm:pt>
    <dgm:pt modelId="{927FA8ED-E318-4AA7-BEB2-AA9775A486BB}" type="pres">
      <dgm:prSet presAssocID="{EE31965F-00C6-43BA-9326-119EC8F7961D}" presName="parTxOnly" presStyleLbl="node1" presStyleIdx="3" presStyleCnt="5">
        <dgm:presLayoutVars>
          <dgm:chMax val="0"/>
          <dgm:chPref val="0"/>
          <dgm:bulletEnabled val="1"/>
        </dgm:presLayoutVars>
      </dgm:prSet>
      <dgm:spPr/>
      <dgm:t>
        <a:bodyPr/>
        <a:lstStyle/>
        <a:p>
          <a:endParaRPr lang="en-US"/>
        </a:p>
      </dgm:t>
    </dgm:pt>
    <dgm:pt modelId="{53A8D057-A13D-A848-9EF1-24A6FBA335DF}" type="pres">
      <dgm:prSet presAssocID="{B83D334A-C194-46BA-A8B2-5AF45C1A7244}" presName="parTxOnlySpace" presStyleCnt="0"/>
      <dgm:spPr/>
    </dgm:pt>
    <dgm:pt modelId="{D85A8497-D9FD-CC4B-9911-489CC0540091}" type="pres">
      <dgm:prSet presAssocID="{B5ED1060-90EE-1F43-9E75-1D5E96B86217}" presName="parTxOnly" presStyleLbl="node1" presStyleIdx="4" presStyleCnt="5" custScaleX="100338">
        <dgm:presLayoutVars>
          <dgm:chMax val="0"/>
          <dgm:chPref val="0"/>
          <dgm:bulletEnabled val="1"/>
        </dgm:presLayoutVars>
      </dgm:prSet>
      <dgm:spPr/>
      <dgm:t>
        <a:bodyPr/>
        <a:lstStyle/>
        <a:p>
          <a:endParaRPr lang="fr-FR"/>
        </a:p>
      </dgm:t>
    </dgm:pt>
  </dgm:ptLst>
  <dgm:cxnLst>
    <dgm:cxn modelId="{7BE59737-5C73-2346-ABBC-47D2424CDB8B}" srcId="{BBAC82F0-5A8E-4BB0-A9ED-3AC697631D9B}" destId="{B5ED1060-90EE-1F43-9E75-1D5E96B86217}" srcOrd="4" destOrd="0" parTransId="{58B69DCF-FBBF-8C48-A7C5-601E9D4A1724}" sibTransId="{80F4B4BF-B8AC-094D-B775-F35CDC76BDD9}"/>
    <dgm:cxn modelId="{5B8702A1-74B3-B24E-AFE3-448BB705BE69}" type="presOf" srcId="{82B44514-793C-4242-9047-2A77B7436EF4}" destId="{DA6F8A68-57AA-4E6D-B2D4-3B9FE8D3368E}" srcOrd="0" destOrd="0" presId="urn:microsoft.com/office/officeart/2005/8/layout/chevron1"/>
    <dgm:cxn modelId="{2F3B6E3C-F428-3A4B-8B3E-9BC1B7240FCF}" type="presOf" srcId="{1990B696-ED79-45FE-B5F0-C1D5EEDE1C44}" destId="{3544F61B-7048-4BE1-A086-27DEEA054082}" srcOrd="0" destOrd="0" presId="urn:microsoft.com/office/officeart/2005/8/layout/chevron1"/>
    <dgm:cxn modelId="{A6DEF9DC-FC23-2844-B6A1-B258F5495307}" type="presOf" srcId="{BBAC82F0-5A8E-4BB0-A9ED-3AC697631D9B}" destId="{2DE64450-3165-4D0E-9E5B-8A87197B0A56}" srcOrd="0" destOrd="0" presId="urn:microsoft.com/office/officeart/2005/8/layout/chevron1"/>
    <dgm:cxn modelId="{96EEC3C2-4741-41EB-9FF5-396BDA766776}" srcId="{BBAC82F0-5A8E-4BB0-A9ED-3AC697631D9B}" destId="{D4ACB860-4AEF-40C6-8CA9-21915F208E59}" srcOrd="0" destOrd="0" parTransId="{2041341D-EF4C-4352-8447-058442E14D6E}" sibTransId="{E9E15A5B-0EC5-4CBC-B66D-F72BC83374D5}"/>
    <dgm:cxn modelId="{07820897-0686-9A44-8883-1B149743E05C}" type="presOf" srcId="{D4ACB860-4AEF-40C6-8CA9-21915F208E59}" destId="{399C4236-618B-4774-B21C-A107F9FB7F8E}" srcOrd="0" destOrd="0" presId="urn:microsoft.com/office/officeart/2005/8/layout/chevron1"/>
    <dgm:cxn modelId="{C3FDA6AA-C67F-47C4-8DF9-03F078235736}" srcId="{BBAC82F0-5A8E-4BB0-A9ED-3AC697631D9B}" destId="{1990B696-ED79-45FE-B5F0-C1D5EEDE1C44}" srcOrd="1" destOrd="0" parTransId="{F26843AD-AA24-432F-AC9A-5192DA9B5EED}" sibTransId="{AFF3CDCE-EE8E-4DE7-9B67-AFD93AE53BB6}"/>
    <dgm:cxn modelId="{0965A180-B8E8-4B00-847B-E5478F0386BB}" srcId="{BBAC82F0-5A8E-4BB0-A9ED-3AC697631D9B}" destId="{EE31965F-00C6-43BA-9326-119EC8F7961D}" srcOrd="3" destOrd="0" parTransId="{2D386C31-A1EB-4D02-8D05-946AB18AA9AC}" sibTransId="{B83D334A-C194-46BA-A8B2-5AF45C1A7244}"/>
    <dgm:cxn modelId="{9054AA0F-07EE-0F4D-978E-85BC87DF3A92}" type="presOf" srcId="{B5ED1060-90EE-1F43-9E75-1D5E96B86217}" destId="{D85A8497-D9FD-CC4B-9911-489CC0540091}" srcOrd="0" destOrd="0" presId="urn:microsoft.com/office/officeart/2005/8/layout/chevron1"/>
    <dgm:cxn modelId="{3490B888-9705-2F49-82B2-3C1BC05AA4A1}" type="presOf" srcId="{EE31965F-00C6-43BA-9326-119EC8F7961D}" destId="{927FA8ED-E318-4AA7-BEB2-AA9775A486BB}" srcOrd="0" destOrd="0" presId="urn:microsoft.com/office/officeart/2005/8/layout/chevron1"/>
    <dgm:cxn modelId="{1914C581-5AB9-4581-B2E0-79A231A49252}" srcId="{BBAC82F0-5A8E-4BB0-A9ED-3AC697631D9B}" destId="{82B44514-793C-4242-9047-2A77B7436EF4}" srcOrd="2" destOrd="0" parTransId="{6511BBC4-61CD-4C58-8AEB-A1303DF5301D}" sibTransId="{986AB6B7-BD5E-454E-B884-73C52B4DF16D}"/>
    <dgm:cxn modelId="{6A9F0E85-F024-9449-9D51-F3AFB808089F}" type="presParOf" srcId="{2DE64450-3165-4D0E-9E5B-8A87197B0A56}" destId="{399C4236-618B-4774-B21C-A107F9FB7F8E}" srcOrd="0" destOrd="0" presId="urn:microsoft.com/office/officeart/2005/8/layout/chevron1"/>
    <dgm:cxn modelId="{E18F2729-27FC-E74C-979E-EE17B87D44E5}" type="presParOf" srcId="{2DE64450-3165-4D0E-9E5B-8A87197B0A56}" destId="{D993A938-8CAA-4D40-B705-DB0D0FF8FABD}" srcOrd="1" destOrd="0" presId="urn:microsoft.com/office/officeart/2005/8/layout/chevron1"/>
    <dgm:cxn modelId="{99A13D4F-463B-A940-B5AC-505F000D7B2B}" type="presParOf" srcId="{2DE64450-3165-4D0E-9E5B-8A87197B0A56}" destId="{3544F61B-7048-4BE1-A086-27DEEA054082}" srcOrd="2" destOrd="0" presId="urn:microsoft.com/office/officeart/2005/8/layout/chevron1"/>
    <dgm:cxn modelId="{7727F323-1639-FF40-AF0B-75AB222B825A}" type="presParOf" srcId="{2DE64450-3165-4D0E-9E5B-8A87197B0A56}" destId="{F62E8C29-9904-4C7C-9F4A-D5294B9A64C1}" srcOrd="3" destOrd="0" presId="urn:microsoft.com/office/officeart/2005/8/layout/chevron1"/>
    <dgm:cxn modelId="{22409D1C-186F-7E4C-A16E-AF780A37D2C9}" type="presParOf" srcId="{2DE64450-3165-4D0E-9E5B-8A87197B0A56}" destId="{DA6F8A68-57AA-4E6D-B2D4-3B9FE8D3368E}" srcOrd="4" destOrd="0" presId="urn:microsoft.com/office/officeart/2005/8/layout/chevron1"/>
    <dgm:cxn modelId="{49795CF3-A7AA-BF4E-9B7C-AC3DF853B765}" type="presParOf" srcId="{2DE64450-3165-4D0E-9E5B-8A87197B0A56}" destId="{8590CA26-0BBD-4F75-89F3-8562A18F8615}" srcOrd="5" destOrd="0" presId="urn:microsoft.com/office/officeart/2005/8/layout/chevron1"/>
    <dgm:cxn modelId="{B05AC1B7-14D0-F746-B474-5BB09E85D5F6}" type="presParOf" srcId="{2DE64450-3165-4D0E-9E5B-8A87197B0A56}" destId="{927FA8ED-E318-4AA7-BEB2-AA9775A486BB}" srcOrd="6" destOrd="0" presId="urn:microsoft.com/office/officeart/2005/8/layout/chevron1"/>
    <dgm:cxn modelId="{1EF13B8E-D583-444B-91DD-24F5B9C575C9}" type="presParOf" srcId="{2DE64450-3165-4D0E-9E5B-8A87197B0A56}" destId="{53A8D057-A13D-A848-9EF1-24A6FBA335DF}" srcOrd="7" destOrd="0" presId="urn:microsoft.com/office/officeart/2005/8/layout/chevron1"/>
    <dgm:cxn modelId="{3505112C-F900-DB48-8412-4E670D6ABA5E}" type="presParOf" srcId="{2DE64450-3165-4D0E-9E5B-8A87197B0A56}" destId="{D85A8497-D9FD-CC4B-9911-489CC0540091}"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C4236-618B-4774-B21C-A107F9FB7F8E}">
      <dsp:nvSpPr>
        <dsp:cNvPr id="0" name=""/>
        <dsp:cNvSpPr/>
      </dsp:nvSpPr>
      <dsp:spPr>
        <a:xfrm>
          <a:off x="3774" y="296223"/>
          <a:ext cx="1866728" cy="746691"/>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lumMod val="50000"/>
                </a:schemeClr>
              </a:solidFill>
            </a:rPr>
            <a:t>4.0: HDFS</a:t>
          </a:r>
          <a:endParaRPr lang="en-US" sz="1400" kern="1200" dirty="0">
            <a:solidFill>
              <a:schemeClr val="tx1">
                <a:lumMod val="50000"/>
              </a:schemeClr>
            </a:solidFill>
          </a:endParaRPr>
        </a:p>
      </dsp:txBody>
      <dsp:txXfrm>
        <a:off x="377120" y="296223"/>
        <a:ext cx="1120037" cy="746691"/>
      </dsp:txXfrm>
    </dsp:sp>
    <dsp:sp modelId="{3544F61B-7048-4BE1-A086-27DEEA054082}">
      <dsp:nvSpPr>
        <dsp:cNvPr id="0" name=""/>
        <dsp:cNvSpPr/>
      </dsp:nvSpPr>
      <dsp:spPr>
        <a:xfrm>
          <a:off x="1683830" y="296223"/>
          <a:ext cx="1866728" cy="746691"/>
        </a:xfrm>
        <a:prstGeom prst="chevron">
          <a:avLst/>
        </a:prstGeom>
        <a:gradFill rotWithShape="0">
          <a:gsLst>
            <a:gs pos="0">
              <a:schemeClr val="accent2">
                <a:hueOff val="1441166"/>
                <a:satOff val="0"/>
                <a:lumOff val="-1324"/>
                <a:alphaOff val="0"/>
                <a:shade val="51000"/>
                <a:satMod val="130000"/>
              </a:schemeClr>
            </a:gs>
            <a:gs pos="80000">
              <a:schemeClr val="accent2">
                <a:hueOff val="1441166"/>
                <a:satOff val="0"/>
                <a:lumOff val="-1324"/>
                <a:alphaOff val="0"/>
                <a:shade val="93000"/>
                <a:satMod val="130000"/>
              </a:schemeClr>
            </a:gs>
            <a:gs pos="100000">
              <a:schemeClr val="accent2">
                <a:hueOff val="1441166"/>
                <a:satOff val="0"/>
                <a:lumOff val="-132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lumMod val="50000"/>
                </a:schemeClr>
              </a:solidFill>
            </a:rPr>
            <a:t>4.1: Hive &amp; </a:t>
          </a:r>
          <a:r>
            <a:rPr lang="en-US" sz="1400" kern="1200" dirty="0" err="1" smtClean="0">
              <a:solidFill>
                <a:schemeClr val="tx1">
                  <a:lumMod val="50000"/>
                </a:schemeClr>
              </a:solidFill>
            </a:rPr>
            <a:t>Sqoop</a:t>
          </a:r>
          <a:endParaRPr lang="en-US" sz="1400" kern="1200" dirty="0">
            <a:solidFill>
              <a:schemeClr val="tx1">
                <a:lumMod val="50000"/>
              </a:schemeClr>
            </a:solidFill>
          </a:endParaRPr>
        </a:p>
      </dsp:txBody>
      <dsp:txXfrm>
        <a:off x="2057176" y="296223"/>
        <a:ext cx="1120037" cy="746691"/>
      </dsp:txXfrm>
    </dsp:sp>
    <dsp:sp modelId="{DA6F8A68-57AA-4E6D-B2D4-3B9FE8D3368E}">
      <dsp:nvSpPr>
        <dsp:cNvPr id="0" name=""/>
        <dsp:cNvSpPr/>
      </dsp:nvSpPr>
      <dsp:spPr>
        <a:xfrm>
          <a:off x="3363886" y="296223"/>
          <a:ext cx="1866728" cy="746691"/>
        </a:xfrm>
        <a:prstGeom prst="chevron">
          <a:avLst/>
        </a:prstGeom>
        <a:gradFill rotWithShape="0">
          <a:gsLst>
            <a:gs pos="0">
              <a:schemeClr val="accent2">
                <a:hueOff val="2882333"/>
                <a:satOff val="0"/>
                <a:lumOff val="-2647"/>
                <a:alphaOff val="0"/>
                <a:shade val="51000"/>
                <a:satMod val="130000"/>
              </a:schemeClr>
            </a:gs>
            <a:gs pos="80000">
              <a:schemeClr val="accent2">
                <a:hueOff val="2882333"/>
                <a:satOff val="0"/>
                <a:lumOff val="-2647"/>
                <a:alphaOff val="0"/>
                <a:shade val="93000"/>
                <a:satMod val="130000"/>
              </a:schemeClr>
            </a:gs>
            <a:gs pos="100000">
              <a:schemeClr val="accent2">
                <a:hueOff val="2882333"/>
                <a:satOff val="0"/>
                <a:lumOff val="-2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lumMod val="50000"/>
                </a:schemeClr>
              </a:solidFill>
            </a:rPr>
            <a:t>4.2: Pig</a:t>
          </a:r>
          <a:endParaRPr lang="en-US" sz="1400" kern="1200" dirty="0">
            <a:solidFill>
              <a:schemeClr val="tx1">
                <a:lumMod val="50000"/>
              </a:schemeClr>
            </a:solidFill>
          </a:endParaRPr>
        </a:p>
      </dsp:txBody>
      <dsp:txXfrm>
        <a:off x="3737232" y="296223"/>
        <a:ext cx="1120037" cy="746691"/>
      </dsp:txXfrm>
    </dsp:sp>
    <dsp:sp modelId="{927FA8ED-E318-4AA7-BEB2-AA9775A486BB}">
      <dsp:nvSpPr>
        <dsp:cNvPr id="0" name=""/>
        <dsp:cNvSpPr/>
      </dsp:nvSpPr>
      <dsp:spPr>
        <a:xfrm>
          <a:off x="5043942" y="296223"/>
          <a:ext cx="1866728" cy="746691"/>
        </a:xfrm>
        <a:prstGeom prst="chevron">
          <a:avLst/>
        </a:prstGeom>
        <a:gradFill rotWithShape="0">
          <a:gsLst>
            <a:gs pos="0">
              <a:schemeClr val="accent2">
                <a:hueOff val="4323500"/>
                <a:satOff val="0"/>
                <a:lumOff val="-3971"/>
                <a:alphaOff val="0"/>
                <a:shade val="51000"/>
                <a:satMod val="130000"/>
              </a:schemeClr>
            </a:gs>
            <a:gs pos="80000">
              <a:schemeClr val="accent2">
                <a:hueOff val="4323500"/>
                <a:satOff val="0"/>
                <a:lumOff val="-3971"/>
                <a:alphaOff val="0"/>
                <a:shade val="93000"/>
                <a:satMod val="130000"/>
              </a:schemeClr>
            </a:gs>
            <a:gs pos="100000">
              <a:schemeClr val="accent2">
                <a:hueOff val="4323500"/>
                <a:satOff val="0"/>
                <a:lumOff val="-397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lumMod val="50000"/>
                </a:schemeClr>
              </a:solidFill>
            </a:rPr>
            <a:t>5.0: </a:t>
          </a:r>
          <a:r>
            <a:rPr lang="en-US" sz="1400" kern="1200" dirty="0" err="1" smtClean="0">
              <a:solidFill>
                <a:schemeClr val="tx1">
                  <a:lumMod val="50000"/>
                </a:schemeClr>
              </a:solidFill>
            </a:rPr>
            <a:t>Hbase</a:t>
          </a:r>
          <a:endParaRPr lang="en-US" sz="1400" kern="1200" dirty="0">
            <a:solidFill>
              <a:schemeClr val="tx1">
                <a:lumMod val="50000"/>
              </a:schemeClr>
            </a:solidFill>
          </a:endParaRPr>
        </a:p>
      </dsp:txBody>
      <dsp:txXfrm>
        <a:off x="5417288" y="296223"/>
        <a:ext cx="1120037" cy="746691"/>
      </dsp:txXfrm>
    </dsp:sp>
    <dsp:sp modelId="{D85A8497-D9FD-CC4B-9911-489CC0540091}">
      <dsp:nvSpPr>
        <dsp:cNvPr id="0" name=""/>
        <dsp:cNvSpPr/>
      </dsp:nvSpPr>
      <dsp:spPr>
        <a:xfrm>
          <a:off x="6723998" y="296223"/>
          <a:ext cx="1873038" cy="746691"/>
        </a:xfrm>
        <a:prstGeom prst="chevron">
          <a:avLst/>
        </a:prstGeom>
        <a:gradFill rotWithShape="0">
          <a:gsLst>
            <a:gs pos="0">
              <a:schemeClr val="accent2">
                <a:hueOff val="5764666"/>
                <a:satOff val="0"/>
                <a:lumOff val="-5294"/>
                <a:alphaOff val="0"/>
                <a:shade val="51000"/>
                <a:satMod val="130000"/>
              </a:schemeClr>
            </a:gs>
            <a:gs pos="80000">
              <a:schemeClr val="accent2">
                <a:hueOff val="5764666"/>
                <a:satOff val="0"/>
                <a:lumOff val="-5294"/>
                <a:alphaOff val="0"/>
                <a:shade val="93000"/>
                <a:satMod val="130000"/>
              </a:schemeClr>
            </a:gs>
            <a:gs pos="100000">
              <a:schemeClr val="accent2">
                <a:hueOff val="5764666"/>
                <a:satOff val="0"/>
                <a:lumOff val="-5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lumMod val="50000"/>
                </a:schemeClr>
              </a:solidFill>
            </a:rPr>
            <a:t>5.1:HCatalog &amp; </a:t>
          </a:r>
          <a:r>
            <a:rPr lang="en-US" sz="1400" kern="1200" dirty="0" err="1" smtClean="0">
              <a:solidFill>
                <a:schemeClr val="tx1">
                  <a:lumMod val="50000"/>
                </a:schemeClr>
              </a:solidFill>
            </a:rPr>
            <a:t>Oozie</a:t>
          </a:r>
          <a:endParaRPr lang="en-US" sz="1400" kern="1200" dirty="0">
            <a:solidFill>
              <a:schemeClr val="tx1">
                <a:lumMod val="50000"/>
              </a:schemeClr>
            </a:solidFill>
          </a:endParaRPr>
        </a:p>
      </dsp:txBody>
      <dsp:txXfrm>
        <a:off x="7097344" y="296223"/>
        <a:ext cx="1126347" cy="7466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200" b="0">
                <a:solidFill>
                  <a:schemeClr val="tx1"/>
                </a:solidFill>
                <a:latin typeface="Arial" charset="0"/>
                <a:cs typeface="Arial" charset="0"/>
              </a:defRPr>
            </a:lvl1pPr>
          </a:lstStyle>
          <a:p>
            <a:pPr>
              <a:defRPr/>
            </a:pPr>
            <a:endParaRPr lang="fr-F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200" b="0">
                <a:solidFill>
                  <a:schemeClr val="tx1"/>
                </a:solidFill>
                <a:latin typeface="Arial" charset="0"/>
                <a:cs typeface="Arial" charset="0"/>
              </a:defRPr>
            </a:lvl1pPr>
          </a:lstStyle>
          <a:p>
            <a:pPr>
              <a:defRPr/>
            </a:pPr>
            <a:endParaRPr lang="fr-FR"/>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200" b="0">
                <a:solidFill>
                  <a:schemeClr val="tx1"/>
                </a:solidFill>
                <a:latin typeface="Arial" charset="0"/>
                <a:cs typeface="Arial" charset="0"/>
              </a:defRPr>
            </a:lvl1pPr>
          </a:lstStyle>
          <a:p>
            <a:pPr>
              <a:defRPr/>
            </a:pPr>
            <a:endParaRPr lang="fr-F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b="0">
                <a:solidFill>
                  <a:schemeClr val="tx1"/>
                </a:solidFill>
                <a:latin typeface="Arial" charset="0"/>
                <a:cs typeface="Arial" charset="0"/>
              </a:defRPr>
            </a:lvl1pPr>
          </a:lstStyle>
          <a:p>
            <a:pPr>
              <a:defRPr/>
            </a:pPr>
            <a:fld id="{7B9BFA79-9649-4C71-8FB7-F251BF27A839}" type="slidenum">
              <a:rPr lang="fr-FR"/>
              <a:pPr>
                <a:defRPr/>
              </a:pPr>
              <a:t>‹N°›</a:t>
            </a:fld>
            <a:endParaRPr lang="fr-FR"/>
          </a:p>
        </p:txBody>
      </p:sp>
    </p:spTree>
    <p:extLst>
      <p:ext uri="{BB962C8B-B14F-4D97-AF65-F5344CB8AC3E}">
        <p14:creationId xmlns:p14="http://schemas.microsoft.com/office/powerpoint/2010/main" val="659144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fr.wikipedia.org/wiki/Uppsala" TargetMode="External"/><Relationship Id="rId7" Type="http://schemas.openxmlformats.org/officeDocument/2006/relationships/hyperlink" Target="http://fr.wikipedia.org/w/index.php?title=Trendalyzer&amp;action=edit&amp;redlink=1"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fr.wikipedia.org/w/index.php?title=Fondation_Gapminder&amp;action=edit&amp;redlink=1" TargetMode="External"/><Relationship Id="rId5" Type="http://schemas.openxmlformats.org/officeDocument/2006/relationships/hyperlink" Target="http://fr.wikipedia.org/wiki/Institut_Karolinska" TargetMode="External"/><Relationship Id="rId4" Type="http://schemas.openxmlformats.org/officeDocument/2006/relationships/hyperlink" Target="http://fr.wikipedia.org/wiki/Su%C3%A8d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kern="1200" dirty="0" smtClean="0">
                <a:solidFill>
                  <a:schemeClr val="tx1"/>
                </a:solidFill>
                <a:latin typeface="Arial" charset="0"/>
                <a:ea typeface="+mn-ea"/>
                <a:cs typeface="Arial" charset="0"/>
              </a:rPr>
              <a:t>Hans </a:t>
            </a:r>
            <a:r>
              <a:rPr lang="fr-FR" sz="1200" b="1" kern="1200" dirty="0" err="1" smtClean="0">
                <a:solidFill>
                  <a:schemeClr val="tx1"/>
                </a:solidFill>
                <a:latin typeface="Arial" charset="0"/>
                <a:ea typeface="+mn-ea"/>
                <a:cs typeface="Arial" charset="0"/>
              </a:rPr>
              <a:t>Rosling</a:t>
            </a:r>
            <a:r>
              <a:rPr lang="fr-FR" sz="1200" b="0" kern="1200" dirty="0" smtClean="0">
                <a:solidFill>
                  <a:schemeClr val="tx1"/>
                </a:solidFill>
                <a:latin typeface="Arial" charset="0"/>
                <a:ea typeface="+mn-ea"/>
                <a:cs typeface="Arial" charset="0"/>
              </a:rPr>
              <a:t> (né le 27 juillet 19481 à </a:t>
            </a:r>
            <a:r>
              <a:rPr lang="fr-FR" sz="1200" b="0" kern="1200" dirty="0" smtClean="0">
                <a:solidFill>
                  <a:schemeClr val="tx1"/>
                </a:solidFill>
                <a:latin typeface="Arial" charset="0"/>
                <a:ea typeface="+mn-ea"/>
                <a:cs typeface="Arial" charset="0"/>
                <a:hlinkClick r:id="rId3"/>
              </a:rPr>
              <a:t>Uppsala, </a:t>
            </a:r>
            <a:r>
              <a:rPr lang="fr-FR" sz="1200" b="0" kern="1200" dirty="0" smtClean="0">
                <a:solidFill>
                  <a:schemeClr val="tx1"/>
                </a:solidFill>
                <a:latin typeface="Arial" charset="0"/>
                <a:ea typeface="+mn-ea"/>
                <a:cs typeface="Arial" charset="0"/>
                <a:hlinkClick r:id="rId4"/>
              </a:rPr>
              <a:t>Suède) est un médecin, théoricien, statisticien et conférencier suédois. Il enseigne la Santé Internationale à l'</a:t>
            </a:r>
            <a:r>
              <a:rPr lang="fr-FR" sz="1200" b="0" kern="1200" dirty="0" smtClean="0">
                <a:solidFill>
                  <a:schemeClr val="tx1"/>
                </a:solidFill>
                <a:latin typeface="Arial" charset="0"/>
                <a:ea typeface="+mn-ea"/>
                <a:cs typeface="Arial" charset="0"/>
                <a:hlinkClick r:id="rId5"/>
              </a:rPr>
              <a:t>Institut Karolinska2 . Il est également le co-fondateur et le président de la </a:t>
            </a:r>
            <a:r>
              <a:rPr lang="fr-FR" sz="1200" b="0" kern="1200" dirty="0" smtClean="0">
                <a:solidFill>
                  <a:schemeClr val="tx1"/>
                </a:solidFill>
                <a:latin typeface="Arial" charset="0"/>
                <a:ea typeface="+mn-ea"/>
                <a:cs typeface="Arial" charset="0"/>
                <a:hlinkClick r:id="rId6"/>
              </a:rPr>
              <a:t>Fondation Gapminder, qui a développé le logiciel </a:t>
            </a:r>
            <a:r>
              <a:rPr lang="fr-FR" sz="1200" b="0" kern="1200" dirty="0" smtClean="0">
                <a:solidFill>
                  <a:schemeClr val="tx1"/>
                </a:solidFill>
                <a:latin typeface="Arial" charset="0"/>
                <a:ea typeface="+mn-ea"/>
                <a:cs typeface="Arial" charset="0"/>
                <a:hlinkClick r:id="rId7"/>
              </a:rPr>
              <a:t>Trendalyzer.</a:t>
            </a:r>
            <a:endParaRPr lang="fr-FR" sz="1200" b="0" kern="1200" dirty="0" smtClean="0">
              <a:solidFill>
                <a:schemeClr val="tx1"/>
              </a:solidFill>
              <a:latin typeface="Arial"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kern="1200" dirty="0" err="1" smtClean="0">
                <a:solidFill>
                  <a:schemeClr val="tx1"/>
                </a:solidFill>
                <a:latin typeface="Arial" charset="0"/>
                <a:ea typeface="+mn-ea"/>
                <a:cs typeface="Arial" charset="0"/>
              </a:rPr>
              <a:t>Rosling</a:t>
            </a:r>
            <a:r>
              <a:rPr lang="fr-FR" sz="1200" kern="1200" dirty="0" smtClean="0">
                <a:solidFill>
                  <a:schemeClr val="tx1"/>
                </a:solidFill>
                <a:latin typeface="Arial" charset="0"/>
                <a:ea typeface="+mn-ea"/>
                <a:cs typeface="Arial" charset="0"/>
              </a:rPr>
              <a:t> a fondé la </a:t>
            </a:r>
            <a:r>
              <a:rPr lang="fr-FR" sz="1200" kern="1200" dirty="0" smtClean="0">
                <a:solidFill>
                  <a:schemeClr val="tx1"/>
                </a:solidFill>
                <a:latin typeface="Arial" charset="0"/>
                <a:ea typeface="+mn-ea"/>
                <a:cs typeface="Arial" charset="0"/>
                <a:hlinkClick r:id="rId6"/>
              </a:rPr>
              <a:t>Fondation Gapminder avec son fils Ola Rosling et sa belle-fille Anna Rosling Rönnlund. Gapminder a développé le logiciel </a:t>
            </a:r>
            <a:r>
              <a:rPr lang="fr-FR" sz="1200" kern="1200" dirty="0" smtClean="0">
                <a:solidFill>
                  <a:schemeClr val="tx1"/>
                </a:solidFill>
                <a:latin typeface="Arial" charset="0"/>
                <a:ea typeface="+mn-ea"/>
                <a:cs typeface="Arial" charset="0"/>
                <a:hlinkClick r:id="rId7"/>
              </a:rPr>
              <a:t>Trendalyzer qui permet de convertir les statistiques internationales en graphiques animés et interactifs. Ses conférences utilisant Gapminder pour visualiser le développement mondial ont été couronnées par de nombreuses récompenses7. Les animations interactives sont disponibles gratuitement sur le site de la Fondation.</a:t>
            </a:r>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latin typeface="Arial" charset="0"/>
                <a:ea typeface="+mn-ea"/>
                <a:cs typeface="Arial" charset="0"/>
              </a:rPr>
              <a:t>En mars 2007, Google a acquis les droits du </a:t>
            </a:r>
            <a:r>
              <a:rPr lang="fr-FR" sz="1200" kern="1200" dirty="0" err="1" smtClean="0">
                <a:solidFill>
                  <a:schemeClr val="tx1"/>
                </a:solidFill>
                <a:latin typeface="Arial" charset="0"/>
                <a:ea typeface="+mn-ea"/>
                <a:cs typeface="Arial" charset="0"/>
              </a:rPr>
              <a:t>Trendalyzer</a:t>
            </a:r>
            <a:r>
              <a:rPr lang="fr-FR" sz="1200" kern="1200" dirty="0" smtClean="0">
                <a:solidFill>
                  <a:schemeClr val="tx1"/>
                </a:solidFill>
                <a:latin typeface="Arial" charset="0"/>
                <a:ea typeface="+mn-ea"/>
                <a:cs typeface="Arial" charset="0"/>
              </a:rPr>
              <a:t> dans l'intention de mettre à la disposition du public les données mondiales. Ces données sont disponibles gratuitement depuis 2008 pour le grand public sous le titre de Public Data Explorer8.</a:t>
            </a:r>
          </a:p>
          <a:p>
            <a:endParaRPr lang="fr-FR" dirty="0"/>
          </a:p>
        </p:txBody>
      </p:sp>
      <p:sp>
        <p:nvSpPr>
          <p:cNvPr id="4" name="Espace réservé du numéro de diapositive 3"/>
          <p:cNvSpPr>
            <a:spLocks noGrp="1"/>
          </p:cNvSpPr>
          <p:nvPr>
            <p:ph type="sldNum" sz="quarter" idx="10"/>
          </p:nvPr>
        </p:nvSpPr>
        <p:spPr/>
        <p:txBody>
          <a:bodyPr/>
          <a:lstStyle/>
          <a:p>
            <a:pPr>
              <a:defRPr/>
            </a:pPr>
            <a:fld id="{7B9BFA79-9649-4C71-8FB7-F251BF27A839}" type="slidenum">
              <a:rPr lang="fr-FR" smtClean="0"/>
              <a:pPr>
                <a:defRPr/>
              </a:pPr>
              <a:t>5</a:t>
            </a:fld>
            <a:endParaRPr lang="fr-FR"/>
          </a:p>
        </p:txBody>
      </p:sp>
    </p:spTree>
    <p:extLst>
      <p:ext uri="{BB962C8B-B14F-4D97-AF65-F5344CB8AC3E}">
        <p14:creationId xmlns:p14="http://schemas.microsoft.com/office/powerpoint/2010/main" val="426417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MS PGothic" charset="0"/>
              </a:rPr>
              <a:t>We accomplish this innovation by offering two editions of our products. </a:t>
            </a:r>
          </a:p>
          <a:p>
            <a:r>
              <a:rPr lang="en-US" dirty="0">
                <a:ea typeface="MS PGothic" charset="0"/>
              </a:rPr>
              <a:t> </a:t>
            </a:r>
          </a:p>
          <a:p>
            <a:r>
              <a:rPr lang="en-US" dirty="0">
                <a:ea typeface="MS PGothic" charset="0"/>
              </a:rPr>
              <a:t>The Talend Open Studio, at the bottom of this diagram, is a set of free open source products for Data Quality, Data Integration, Master Data Management, Enterprise Service Bus and Business Process Management. </a:t>
            </a:r>
          </a:p>
          <a:p>
            <a:endParaRPr lang="en-US" dirty="0">
              <a:ea typeface="MS PGothic" charset="0"/>
            </a:endParaRPr>
          </a:p>
          <a:p>
            <a:r>
              <a:rPr lang="en-US" dirty="0">
                <a:ea typeface="MS PGothic" charset="0"/>
              </a:rPr>
              <a:t>And when you are ready to deploy, you can purchase a Talend Enterprise commercial license, which includes the features found in world-class integration solutions such as extreme scalability, high availability and 24x7 mission-critical support – all backed by a large services and partner ecosystem. </a:t>
            </a:r>
          </a:p>
          <a:p>
            <a:endParaRPr lang="en-US" dirty="0">
              <a:ea typeface="MS PGothic" charset="0"/>
            </a:endParaRPr>
          </a:p>
          <a:p>
            <a:r>
              <a:rPr lang="en-US" dirty="0">
                <a:ea typeface="MS PGothic" charset="0"/>
              </a:rPr>
              <a:t>Unlike competitors “non-integrated” integration products, </a:t>
            </a:r>
            <a:r>
              <a:rPr lang="en-US" dirty="0" err="1">
                <a:ea typeface="MS PGothic" charset="0"/>
              </a:rPr>
              <a:t>Talend’s</a:t>
            </a:r>
            <a:r>
              <a:rPr lang="en-US" dirty="0">
                <a:ea typeface="MS PGothic" charset="0"/>
              </a:rPr>
              <a:t> uniqueness is in the unification of our products – they are built from the same unified platform, maximizing your productivity and providing greater software reuse and repeatability. An analogy would be the user experience you see with the integration of the iPod, </a:t>
            </a:r>
            <a:r>
              <a:rPr lang="en-US" dirty="0" err="1">
                <a:ea typeface="MS PGothic" charset="0"/>
              </a:rPr>
              <a:t>iPad</a:t>
            </a:r>
            <a:r>
              <a:rPr lang="en-US" dirty="0">
                <a:ea typeface="MS PGothic" charset="0"/>
              </a:rPr>
              <a:t> and iPhone. </a:t>
            </a:r>
          </a:p>
          <a:p>
            <a:endParaRPr lang="en-US" dirty="0">
              <a:ea typeface="MS PGothic" charset="0"/>
            </a:endParaRPr>
          </a:p>
          <a:p>
            <a:r>
              <a:rPr lang="en-US" dirty="0">
                <a:ea typeface="MS PGothic" charset="0"/>
              </a:rPr>
              <a:t>As shown in this picture, our products leverage the same studio, repository, and deployment, execution and monitoring tools to maximize your productivity.</a:t>
            </a:r>
          </a:p>
          <a:p>
            <a:endParaRPr lang="en-US" dirty="0">
              <a:ea typeface="MS PGothic" charset="0"/>
            </a:endParaRPr>
          </a:p>
          <a:p>
            <a:r>
              <a:rPr lang="en-US" dirty="0">
                <a:ea typeface="MS PGothic" charset="0"/>
              </a:rPr>
              <a:t> As modular products, you can buy what you need when you need it, or easily combine them to solve more comprehensive integration problems. </a:t>
            </a:r>
          </a:p>
          <a:p>
            <a:endParaRPr lang="en-US" dirty="0">
              <a:ea typeface="MS PGothic" charset="0"/>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MS PGothic" charset="0"/>
              </a:defRPr>
            </a:lvl1pPr>
            <a:lvl2pPr marL="742950" indent="-285750" eaLnBrk="0" hangingPunct="0">
              <a:defRPr sz="2400" b="1">
                <a:solidFill>
                  <a:schemeClr val="bg1"/>
                </a:solidFill>
                <a:latin typeface="Trebuchet MS" charset="0"/>
                <a:ea typeface="MS PGothic" charset="0"/>
                <a:cs typeface="MS PGothic" charset="0"/>
              </a:defRPr>
            </a:lvl2pPr>
            <a:lvl3pPr marL="1143000" indent="-228600" eaLnBrk="0" hangingPunct="0">
              <a:defRPr sz="2400" b="1">
                <a:solidFill>
                  <a:schemeClr val="bg1"/>
                </a:solidFill>
                <a:latin typeface="Trebuchet MS" charset="0"/>
                <a:ea typeface="MS PGothic" charset="0"/>
                <a:cs typeface="MS PGothic" charset="0"/>
              </a:defRPr>
            </a:lvl3pPr>
            <a:lvl4pPr marL="1600200" indent="-228600" eaLnBrk="0" hangingPunct="0">
              <a:defRPr sz="2400" b="1">
                <a:solidFill>
                  <a:schemeClr val="bg1"/>
                </a:solidFill>
                <a:latin typeface="Trebuchet MS" charset="0"/>
                <a:ea typeface="MS PGothic" charset="0"/>
                <a:cs typeface="MS PGothic" charset="0"/>
              </a:defRPr>
            </a:lvl4pPr>
            <a:lvl5pPr marL="2057400" indent="-228600" eaLnBrk="0" hangingPunct="0">
              <a:defRPr sz="2400" b="1">
                <a:solidFill>
                  <a:schemeClr val="bg1"/>
                </a:solidFill>
                <a:latin typeface="Trebuchet MS" charset="0"/>
                <a:ea typeface="MS PGothic" charset="0"/>
                <a:cs typeface="MS PGothic" charset="0"/>
              </a:defRPr>
            </a:lvl5pPr>
            <a:lvl6pPr marL="2514600" indent="-228600" eaLnBrk="0" fontAlgn="base" hangingPunct="0">
              <a:spcBef>
                <a:spcPct val="0"/>
              </a:spcBef>
              <a:spcAft>
                <a:spcPct val="0"/>
              </a:spcAft>
              <a:defRPr sz="2400" b="1">
                <a:solidFill>
                  <a:schemeClr val="bg1"/>
                </a:solidFill>
                <a:latin typeface="Trebuchet MS" charset="0"/>
                <a:ea typeface="MS PGothic" charset="0"/>
                <a:cs typeface="MS PGothic" charset="0"/>
              </a:defRPr>
            </a:lvl6pPr>
            <a:lvl7pPr marL="2971800" indent="-228600" eaLnBrk="0" fontAlgn="base" hangingPunct="0">
              <a:spcBef>
                <a:spcPct val="0"/>
              </a:spcBef>
              <a:spcAft>
                <a:spcPct val="0"/>
              </a:spcAft>
              <a:defRPr sz="2400" b="1">
                <a:solidFill>
                  <a:schemeClr val="bg1"/>
                </a:solidFill>
                <a:latin typeface="Trebuchet MS" charset="0"/>
                <a:ea typeface="MS PGothic" charset="0"/>
                <a:cs typeface="MS PGothic" charset="0"/>
              </a:defRPr>
            </a:lvl7pPr>
            <a:lvl8pPr marL="3429000" indent="-228600" eaLnBrk="0" fontAlgn="base" hangingPunct="0">
              <a:spcBef>
                <a:spcPct val="0"/>
              </a:spcBef>
              <a:spcAft>
                <a:spcPct val="0"/>
              </a:spcAft>
              <a:defRPr sz="2400" b="1">
                <a:solidFill>
                  <a:schemeClr val="bg1"/>
                </a:solidFill>
                <a:latin typeface="Trebuchet MS" charset="0"/>
                <a:ea typeface="MS PGothic" charset="0"/>
                <a:cs typeface="MS PGothic" charset="0"/>
              </a:defRPr>
            </a:lvl8pPr>
            <a:lvl9pPr marL="3886200" indent="-228600" eaLnBrk="0" fontAlgn="base" hangingPunct="0">
              <a:spcBef>
                <a:spcPct val="0"/>
              </a:spcBef>
              <a:spcAft>
                <a:spcPct val="0"/>
              </a:spcAft>
              <a:defRPr sz="2400" b="1">
                <a:solidFill>
                  <a:schemeClr val="bg1"/>
                </a:solidFill>
                <a:latin typeface="Trebuchet MS" charset="0"/>
                <a:ea typeface="MS PGothic" charset="0"/>
                <a:cs typeface="MS PGothic" charset="0"/>
              </a:defRPr>
            </a:lvl9pPr>
          </a:lstStyle>
          <a:p>
            <a:pPr eaLnBrk="1" hangingPunct="1"/>
            <a:fld id="{6F4D4DA6-5429-5545-BB8F-55E7EE8DDA47}" type="slidenum">
              <a:rPr lang="fr-FR" sz="1200" b="0">
                <a:solidFill>
                  <a:schemeClr val="tx1"/>
                </a:solidFill>
                <a:latin typeface="Arial" charset="0"/>
              </a:rPr>
              <a:pPr eaLnBrk="1" hangingPunct="1"/>
              <a:t>16</a:t>
            </a:fld>
            <a:endParaRPr lang="fr-FR" sz="1200" b="0">
              <a:solidFill>
                <a:schemeClr val="tx1"/>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For instance, this is a SIMPLE drawing of how the map reduce features work.  This is abstract and does not reflect the complexity of code.  Still pretty complex.</a:t>
            </a: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6D814100-9982-8B4B-984C-C9E74A239630}" type="slidenum">
              <a:rPr lang="fr-FR" sz="1200" b="0">
                <a:solidFill>
                  <a:schemeClr val="tx1"/>
                </a:solidFill>
                <a:latin typeface="Arial" charset="0"/>
                <a:cs typeface="Arial" charset="0"/>
              </a:rPr>
              <a:pPr eaLnBrk="1" hangingPunct="1"/>
              <a:t>17</a:t>
            </a:fld>
            <a:endParaRPr lang="fr-FR" sz="1200" b="0">
              <a:solidFill>
                <a:schemeClr val="tx1"/>
              </a:solidFill>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Big data has an OPERATION DI challenge.  This is the core of what talend was built on and part of our DNA.  We simplify the process of implementation to speed projects and increase adoption.</a:t>
            </a:r>
          </a:p>
          <a:p>
            <a:endParaRPr lang="en-US"/>
          </a:p>
          <a:p>
            <a:r>
              <a:rPr lang="en-US"/>
              <a:t>Note: I am trying to get a recording that can be embedded in the slide that will build a HDFS load as you speak.  It is so simple that it was completed in the time it took for me to present this slide!</a:t>
            </a:r>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buClr>
                <a:srgbClr val="EEECE1"/>
              </a:buClr>
            </a:pPr>
            <a:fld id="{1C48F584-7B5D-E346-A496-6E5CACBC9663}" type="slidenum">
              <a:rPr lang="fr-FR" sz="1200" b="0">
                <a:solidFill>
                  <a:srgbClr val="FFFFFF"/>
                </a:solidFill>
                <a:latin typeface="Arial" charset="0"/>
                <a:cs typeface="Arial" charset="0"/>
              </a:rPr>
              <a:pPr eaLnBrk="1" hangingPunct="1">
                <a:buClr>
                  <a:srgbClr val="EEECE1"/>
                </a:buClr>
              </a:pPr>
              <a:t>18</a:t>
            </a:fld>
            <a:endParaRPr lang="fr-FR" sz="1200" b="0">
              <a:solidFill>
                <a:srgbClr val="FFFFFF"/>
              </a:solidFill>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Finally, the entire big data world has been built as an open source ecosystem. </a:t>
            </a:r>
          </a:p>
          <a:p>
            <a:endParaRPr lang="en-US"/>
          </a:p>
          <a:p>
            <a:r>
              <a:rPr lang="en-US"/>
              <a:t>This all makes sense… talend is the open source leader.</a:t>
            </a:r>
          </a:p>
          <a:p>
            <a:endParaRPr lang="en-US"/>
          </a:p>
          <a:p>
            <a:r>
              <a:rPr lang="en-US"/>
              <a:t>To this end we will introduce the first compelte set of tools that will democratize big data.  Talend Open Studio for Big Data</a:t>
            </a: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614BA771-291F-1E42-A0B9-EF7F82CC2D3A}" type="slidenum">
              <a:rPr lang="fr-FR" sz="1200" b="0">
                <a:solidFill>
                  <a:schemeClr val="tx1"/>
                </a:solidFill>
                <a:latin typeface="Arial" charset="0"/>
                <a:cs typeface="Arial" charset="0"/>
              </a:rPr>
              <a:pPr eaLnBrk="1" hangingPunct="1"/>
              <a:t>20</a:t>
            </a:fld>
            <a:endParaRPr lang="fr-FR" sz="1200" b="0">
              <a:solidFill>
                <a:schemeClr val="tx1"/>
              </a:solidFill>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1DE2A-0FD8-C64D-9285-6C8A06021110}" type="slidenum">
              <a:rPr lang="en-US" smtClean="0"/>
              <a:t>22</a:t>
            </a:fld>
            <a:endParaRPr lang="en-US"/>
          </a:p>
        </p:txBody>
      </p:sp>
    </p:spTree>
    <p:extLst>
      <p:ext uri="{BB962C8B-B14F-4D97-AF65-F5344CB8AC3E}">
        <p14:creationId xmlns:p14="http://schemas.microsoft.com/office/powerpoint/2010/main" val="1868990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with big data comes significant</a:t>
            </a:r>
            <a:r>
              <a:rPr lang="en-US" baseline="0" dirty="0" smtClean="0"/>
              <a:t> challenges.  For example, poor data quality can be magnified at huge scale.  Consider a small company with 100 customers.  Assume they had a bad address for three customers and sent a mailer out to their list.  Three mailers would be returned and they would have wasted about 5 dollars or so.  Now imagine the world of big data where this number of customers expands across business lines and companies and partners to millions.  The costs are big.  </a:t>
            </a:r>
          </a:p>
          <a:p>
            <a:endParaRPr lang="en-US" baseline="0" dirty="0" smtClean="0"/>
          </a:p>
          <a:p>
            <a:r>
              <a:rPr lang="en-US" baseline="0" dirty="0" smtClean="0"/>
              <a:t>Even more interesting is the ability to not only use the data but to analyze. Across your customer base, how could you monitor and analyze every interaction they ever had with you (social media, web, stores, </a:t>
            </a:r>
            <a:r>
              <a:rPr lang="en-US" baseline="0" dirty="0" err="1" smtClean="0"/>
              <a:t>etc</a:t>
            </a:r>
            <a:r>
              <a:rPr lang="en-US" baseline="0" dirty="0" smtClean="0"/>
              <a:t>).  This is large amounts of data.  A small problem with the data can lead to very LARGE issues with analysis, invalidating the entire reason for big data.  </a:t>
            </a:r>
          </a:p>
          <a:p>
            <a:endParaRPr lang="en-US" baseline="0" dirty="0" smtClean="0"/>
          </a:p>
          <a:p>
            <a:r>
              <a:rPr lang="en-US" baseline="0" dirty="0" smtClean="0"/>
              <a:t>Data quality is KEY for big data – it is a core tenant of our strategy.</a:t>
            </a:r>
            <a:endParaRPr lang="en-US" dirty="0"/>
          </a:p>
        </p:txBody>
      </p:sp>
      <p:sp>
        <p:nvSpPr>
          <p:cNvPr id="4" name="Slide Number Placeholder 3"/>
          <p:cNvSpPr>
            <a:spLocks noGrp="1"/>
          </p:cNvSpPr>
          <p:nvPr>
            <p:ph type="sldNum" sz="quarter" idx="10"/>
          </p:nvPr>
        </p:nvSpPr>
        <p:spPr/>
        <p:txBody>
          <a:bodyPr/>
          <a:lstStyle/>
          <a:p>
            <a:pPr>
              <a:defRPr/>
            </a:pPr>
            <a:fld id="{7B9BFA79-9649-4C71-8FB7-F251BF27A839}" type="slidenum">
              <a:rPr lang="fr-FR" smtClean="0"/>
              <a:pPr>
                <a:defRPr/>
              </a:pPr>
              <a:t>23</a:t>
            </a:fld>
            <a:endParaRPr lang="fr-FR"/>
          </a:p>
        </p:txBody>
      </p:sp>
    </p:spTree>
    <p:extLst>
      <p:ext uri="{BB962C8B-B14F-4D97-AF65-F5344CB8AC3E}">
        <p14:creationId xmlns:p14="http://schemas.microsoft.com/office/powerpoint/2010/main" val="2371778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41DE2A-0FD8-C64D-9285-6C8A06021110}" type="slidenum">
              <a:rPr lang="en-US" smtClean="0"/>
              <a:t>28</a:t>
            </a:fld>
            <a:endParaRPr lang="en-US"/>
          </a:p>
        </p:txBody>
      </p:sp>
    </p:spTree>
    <p:extLst>
      <p:ext uri="{BB962C8B-B14F-4D97-AF65-F5344CB8AC3E}">
        <p14:creationId xmlns:p14="http://schemas.microsoft.com/office/powerpoint/2010/main" val="731317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pPr>
              <a:defRPr/>
            </a:pPr>
            <a:fld id="{7B9BFA79-9649-4C71-8FB7-F251BF27A839}" type="slidenum">
              <a:rPr lang="fr-FR" smtClean="0"/>
              <a:pPr>
                <a:defRPr/>
              </a:pPr>
              <a:t>29</a:t>
            </a:fld>
            <a:endParaRPr lang="fr-FR"/>
          </a:p>
        </p:txBody>
      </p:sp>
    </p:spTree>
    <p:extLst>
      <p:ext uri="{BB962C8B-B14F-4D97-AF65-F5344CB8AC3E}">
        <p14:creationId xmlns:p14="http://schemas.microsoft.com/office/powerpoint/2010/main" val="2411911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defRPr/>
            </a:pPr>
            <a:r>
              <a:rPr lang="fr-FR" dirty="0" err="1" smtClean="0">
                <a:cs typeface="+mn-cs"/>
              </a:rPr>
              <a:t>HortonWorks</a:t>
            </a:r>
            <a:r>
              <a:rPr lang="fr-FR" dirty="0" smtClean="0">
                <a:cs typeface="+mn-cs"/>
              </a:rPr>
              <a:t> =&gt; </a:t>
            </a:r>
            <a:r>
              <a:rPr lang="fr-FR" dirty="0" err="1" smtClean="0">
                <a:cs typeface="+mn-cs"/>
              </a:rPr>
              <a:t>spioff</a:t>
            </a:r>
            <a:r>
              <a:rPr lang="fr-FR" dirty="0" smtClean="0">
                <a:cs typeface="+mn-cs"/>
              </a:rPr>
              <a:t> de Y!, plus gros contributeur sur Hadoop</a:t>
            </a:r>
          </a:p>
          <a:p>
            <a:pPr>
              <a:defRPr/>
            </a:pPr>
            <a:r>
              <a:rPr lang="fr-FR" dirty="0" smtClean="0">
                <a:cs typeface="+mn-cs"/>
              </a:rPr>
              <a:t>TOS4BD </a:t>
            </a:r>
            <a:r>
              <a:rPr lang="fr-FR" dirty="0" err="1" smtClean="0">
                <a:cs typeface="+mn-cs"/>
              </a:rPr>
              <a:t>embeded</a:t>
            </a:r>
            <a:r>
              <a:rPr lang="fr-FR" dirty="0" smtClean="0">
                <a:cs typeface="+mn-cs"/>
              </a:rPr>
              <a:t> dans toutes les distributions </a:t>
            </a:r>
            <a:r>
              <a:rPr lang="fr-FR" dirty="0" err="1" smtClean="0">
                <a:cs typeface="+mn-cs"/>
              </a:rPr>
              <a:t>Jira</a:t>
            </a:r>
            <a:endParaRPr lang="fr-FR" dirty="0" smtClean="0">
              <a:cs typeface="+mn-cs"/>
            </a:endParaRPr>
          </a:p>
          <a:p>
            <a:pPr>
              <a:defRPr/>
            </a:pPr>
            <a:r>
              <a:rPr lang="fr-FR" dirty="0" smtClean="0">
                <a:cs typeface="+mn-cs"/>
              </a:rPr>
              <a:t>4.0 GA=Avril 2010 (plus</a:t>
            </a:r>
            <a:r>
              <a:rPr lang="fr-FR" baseline="0" dirty="0" smtClean="0">
                <a:cs typeface="+mn-cs"/>
              </a:rPr>
              <a:t> de 2 ans)</a:t>
            </a:r>
            <a:endParaRPr lang="fr-FR" dirty="0" smtClean="0">
              <a:cs typeface="+mn-cs"/>
            </a:endParaRPr>
          </a:p>
        </p:txBody>
      </p:sp>
      <p:sp>
        <p:nvSpPr>
          <p:cNvPr id="4" name="Espace réservé du numéro de diapositive 3"/>
          <p:cNvSpPr>
            <a:spLocks noGrp="1"/>
          </p:cNvSpPr>
          <p:nvPr>
            <p:ph type="sldNum" sz="quarter"/>
          </p:nvPr>
        </p:nvSpPr>
        <p:spPr/>
        <p:txBody>
          <a:bodyPr/>
          <a:lstStyle/>
          <a:p>
            <a:pPr>
              <a:defRPr/>
            </a:pPr>
            <a:fld id="{205B3B41-4ADD-9146-A856-ECC1AEBDC14A}" type="slidenum">
              <a:rPr lang="fr-FR"/>
              <a:pPr>
                <a:defRPr/>
              </a:pPr>
              <a:t>31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Espace réservé de l'image des diapositives 1"/>
          <p:cNvSpPr>
            <a:spLocks noGrp="1" noRot="1" noChangeAspect="1"/>
          </p:cNvSpPr>
          <p:nvPr>
            <p:ph type="sldImg"/>
          </p:nvPr>
        </p:nvSpPr>
        <p:spPr>
          <a:ln/>
        </p:spPr>
      </p:sp>
      <p:sp>
        <p:nvSpPr>
          <p:cNvPr id="33794"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fr-FR" dirty="0"/>
              <a:t>Volume : </a:t>
            </a:r>
            <a:r>
              <a:rPr lang="en-US" sz="2000" dirty="0">
                <a:latin typeface="Trebuchet MS" charset="0"/>
              </a:rPr>
              <a:t>“Large” data set.</a:t>
            </a:r>
            <a:r>
              <a:rPr lang="en-US" dirty="0">
                <a:latin typeface="Trebuchet MS" charset="0"/>
              </a:rPr>
              <a:t> Gigabytes, Terabytes, Petabytes, </a:t>
            </a:r>
            <a:r>
              <a:rPr lang="en-US" dirty="0" err="1">
                <a:latin typeface="Trebuchet MS" charset="0"/>
              </a:rPr>
              <a:t>Exabytes</a:t>
            </a:r>
            <a:endParaRPr lang="en-US" dirty="0">
              <a:latin typeface="Trebuchet MS" charset="0"/>
            </a:endParaRPr>
          </a:p>
          <a:p>
            <a:pPr marL="0" lvl="1"/>
            <a:r>
              <a:rPr lang="en-US" dirty="0">
                <a:latin typeface="Trebuchet MS" charset="0"/>
              </a:rPr>
              <a:t>Velocity : real-time (CDC / Event based </a:t>
            </a:r>
            <a:r>
              <a:rPr lang="en-US" dirty="0" err="1">
                <a:latin typeface="Trebuchet MS" charset="0"/>
              </a:rPr>
              <a:t>trigerring</a:t>
            </a:r>
            <a:r>
              <a:rPr lang="en-US" dirty="0">
                <a:latin typeface="Trebuchet MS" charset="0"/>
              </a:rPr>
              <a:t>, WS: right time), batch… ETL with Parallelization /ELT/ FS / Hadoop</a:t>
            </a:r>
          </a:p>
          <a:p>
            <a:pPr marL="0" lvl="1"/>
            <a:r>
              <a:rPr lang="fr-FR" dirty="0" err="1"/>
              <a:t>Variety</a:t>
            </a:r>
            <a:r>
              <a:rPr lang="fr-FR" dirty="0"/>
              <a:t> : </a:t>
            </a:r>
            <a:r>
              <a:rPr lang="fr-FR" dirty="0" err="1"/>
              <a:t>Databases</a:t>
            </a:r>
            <a:r>
              <a:rPr lang="fr-FR" dirty="0"/>
              <a:t> </a:t>
            </a:r>
            <a:r>
              <a:rPr lang="fr-FR" dirty="0" err="1"/>
              <a:t>including</a:t>
            </a:r>
            <a:r>
              <a:rPr lang="fr-FR" dirty="0"/>
              <a:t> </a:t>
            </a:r>
            <a:r>
              <a:rPr lang="fr-FR" dirty="0" err="1"/>
              <a:t>NoSQL</a:t>
            </a:r>
            <a:r>
              <a:rPr lang="fr-FR" dirty="0"/>
              <a:t>, Files, XML, </a:t>
            </a:r>
            <a:r>
              <a:rPr lang="fr-FR" dirty="0" err="1"/>
              <a:t>unstructured</a:t>
            </a:r>
            <a:r>
              <a:rPr lang="fr-FR" dirty="0"/>
              <a:t>, on </a:t>
            </a:r>
            <a:r>
              <a:rPr lang="fr-FR" dirty="0" err="1"/>
              <a:t>premise</a:t>
            </a:r>
            <a:r>
              <a:rPr lang="fr-FR" dirty="0"/>
              <a:t> or Cloud/ </a:t>
            </a:r>
            <a:r>
              <a:rPr lang="fr-FR" dirty="0" err="1"/>
              <a:t>SaaS</a:t>
            </a:r>
            <a:r>
              <a:rPr lang="fr-FR" dirty="0"/>
              <a:t> applications</a:t>
            </a:r>
          </a:p>
          <a:p>
            <a:pPr marL="0" lvl="1"/>
            <a:r>
              <a:rPr lang="fr-FR" dirty="0" err="1"/>
              <a:t>Complexity</a:t>
            </a:r>
            <a:r>
              <a:rPr lang="fr-FR" dirty="0"/>
              <a:t>: </a:t>
            </a:r>
            <a:r>
              <a:rPr lang="en-US" dirty="0">
                <a:latin typeface="Trebuchet MS" charset="0"/>
              </a:rPr>
              <a:t>none (replication), heavy, DQ:</a:t>
            </a:r>
            <a:r>
              <a:rPr lang="fr-FR" dirty="0"/>
              <a:t> </a:t>
            </a:r>
            <a:r>
              <a:rPr lang="fr-FR" dirty="0" err="1">
                <a:ea typeface="ＭＳ Ｐゴシック" charset="0"/>
                <a:cs typeface="ＭＳ Ｐゴシック" charset="0"/>
              </a:rPr>
              <a:t>tMatchGroupHadoop</a:t>
            </a:r>
            <a:endParaRPr lang="fr-FR" dirty="0">
              <a:ea typeface="ＭＳ Ｐゴシック" charset="0"/>
              <a:cs typeface="ＭＳ Ｐゴシック" charset="0"/>
            </a:endParaRPr>
          </a:p>
          <a:p>
            <a:pPr marL="0" lvl="1"/>
            <a:r>
              <a:rPr lang="fr-FR" dirty="0">
                <a:ea typeface="ＭＳ Ｐゴシック" charset="0"/>
                <a:cs typeface="ＭＳ Ｐゴシック" charset="0"/>
              </a:rPr>
              <a:t>Validation: </a:t>
            </a:r>
            <a:r>
              <a:rPr lang="fr-FR" dirty="0" err="1">
                <a:ea typeface="ＭＳ Ｐゴシック" charset="0"/>
                <a:cs typeface="ＭＳ Ｐゴシック" charset="0"/>
              </a:rPr>
              <a:t>Trustworthy</a:t>
            </a:r>
            <a:r>
              <a:rPr lang="fr-FR" dirty="0">
                <a:ea typeface="ＭＳ Ｐゴシック" charset="0"/>
                <a:cs typeface="ＭＳ Ｐゴシック" charset="0"/>
              </a:rPr>
              <a:t>, Consistent, </a:t>
            </a:r>
            <a:r>
              <a:rPr lang="fr-FR" dirty="0" err="1">
                <a:ea typeface="ＭＳ Ｐゴシック" charset="0"/>
                <a:cs typeface="ＭＳ Ｐゴシック" charset="0"/>
              </a:rPr>
              <a:t>Fresh</a:t>
            </a:r>
            <a:r>
              <a:rPr lang="fr-FR" dirty="0">
                <a:ea typeface="ＭＳ Ｐゴシック" charset="0"/>
                <a:cs typeface="ＭＳ Ｐゴシック" charset="0"/>
              </a:rPr>
              <a:t> </a:t>
            </a:r>
            <a:r>
              <a:rPr lang="fr-FR" dirty="0" smtClean="0">
                <a:ea typeface="ＭＳ Ｐゴシック" charset="0"/>
                <a:cs typeface="ＭＳ Ｐゴシック" charset="0"/>
              </a:rPr>
              <a:t>:</a:t>
            </a:r>
            <a:r>
              <a:rPr lang="fr-FR" dirty="0" err="1" smtClean="0">
                <a:ea typeface="ＭＳ Ｐゴシック" charset="0"/>
                <a:cs typeface="ＭＳ Ｐゴシック" charset="0"/>
              </a:rPr>
              <a:t>Reconcillation</a:t>
            </a:r>
            <a:r>
              <a:rPr lang="fr-FR" dirty="0">
                <a:ea typeface="ＭＳ Ｐゴシック" charset="0"/>
                <a:cs typeface="ＭＳ Ｐゴシック" charset="0"/>
              </a:rPr>
              <a:t>, </a:t>
            </a:r>
            <a:r>
              <a:rPr lang="fr-FR" dirty="0" err="1" smtClean="0">
                <a:ea typeface="ＭＳ Ｐゴシック" charset="0"/>
                <a:cs typeface="ＭＳ Ｐゴシック" charset="0"/>
              </a:rPr>
              <a:t>Deduplication</a:t>
            </a:r>
            <a:r>
              <a:rPr lang="fr-FR" dirty="0" smtClean="0">
                <a:ea typeface="ＭＳ Ｐゴシック" charset="0"/>
                <a:cs typeface="ＭＳ Ｐゴシック" charset="0"/>
              </a:rPr>
              <a:t>. Bad </a:t>
            </a:r>
            <a:r>
              <a:rPr lang="fr-FR" dirty="0" err="1" smtClean="0">
                <a:ea typeface="ＭＳ Ｐゴシック" charset="0"/>
                <a:cs typeface="ＭＳ Ｐゴシック" charset="0"/>
              </a:rPr>
              <a:t>Quality</a:t>
            </a:r>
            <a:r>
              <a:rPr lang="fr-FR" dirty="0" smtClean="0">
                <a:ea typeface="ＭＳ Ｐゴシック" charset="0"/>
                <a:cs typeface="ＭＳ Ｐゴシック" charset="0"/>
              </a:rPr>
              <a:t> </a:t>
            </a:r>
            <a:r>
              <a:rPr lang="fr-FR" dirty="0" err="1" smtClean="0">
                <a:ea typeface="ＭＳ Ｐゴシック" charset="0"/>
                <a:cs typeface="ＭＳ Ｐゴシック" charset="0"/>
              </a:rPr>
              <a:t>is</a:t>
            </a:r>
            <a:r>
              <a:rPr lang="fr-FR" dirty="0" smtClean="0">
                <a:ea typeface="ＭＳ Ｐゴシック" charset="0"/>
                <a:cs typeface="ＭＳ Ｐゴシック" charset="0"/>
              </a:rPr>
              <a:t> </a:t>
            </a:r>
            <a:r>
              <a:rPr lang="fr-FR" dirty="0" err="1" smtClean="0">
                <a:ea typeface="ＭＳ Ｐゴシック" charset="0"/>
                <a:cs typeface="ＭＳ Ｐゴシック" charset="0"/>
              </a:rPr>
              <a:t>like</a:t>
            </a:r>
            <a:r>
              <a:rPr lang="fr-FR" dirty="0" smtClean="0">
                <a:ea typeface="ＭＳ Ｐゴシック" charset="0"/>
                <a:cs typeface="ＭＳ Ｐゴシック" charset="0"/>
              </a:rPr>
              <a:t> a virus. In the </a:t>
            </a:r>
            <a:r>
              <a:rPr lang="fr-FR" dirty="0" err="1" smtClean="0">
                <a:ea typeface="ＭＳ Ｐゴシック" charset="0"/>
                <a:cs typeface="ＭＳ Ｐゴシック" charset="0"/>
              </a:rPr>
              <a:t>space</a:t>
            </a:r>
            <a:r>
              <a:rPr lang="fr-FR" dirty="0" smtClean="0">
                <a:ea typeface="ＭＳ Ｐゴシック" charset="0"/>
                <a:cs typeface="ＭＳ Ｐゴシック" charset="0"/>
              </a:rPr>
              <a:t> of </a:t>
            </a:r>
            <a:r>
              <a:rPr lang="fr-FR" dirty="0" err="1" smtClean="0">
                <a:ea typeface="ＭＳ Ｐゴシック" charset="0"/>
                <a:cs typeface="ＭＳ Ｐゴシック" charset="0"/>
              </a:rPr>
              <a:t>BigData</a:t>
            </a:r>
            <a:r>
              <a:rPr lang="fr-FR" dirty="0" smtClean="0">
                <a:ea typeface="ＭＳ Ｐゴシック" charset="0"/>
                <a:cs typeface="ＭＳ Ｐゴシック" charset="0"/>
              </a:rPr>
              <a:t>, contamination </a:t>
            </a:r>
            <a:r>
              <a:rPr lang="fr-FR" dirty="0" err="1" smtClean="0">
                <a:ea typeface="ＭＳ Ｐゴシック" charset="0"/>
                <a:cs typeface="ＭＳ Ｐゴシック" charset="0"/>
              </a:rPr>
              <a:t>will</a:t>
            </a:r>
            <a:r>
              <a:rPr lang="fr-FR" dirty="0" smtClean="0">
                <a:ea typeface="ＭＳ Ｐゴシック" charset="0"/>
                <a:cs typeface="ＭＳ Ｐゴシック" charset="0"/>
              </a:rPr>
              <a:t> </a:t>
            </a:r>
            <a:r>
              <a:rPr lang="fr-FR" dirty="0" err="1" smtClean="0">
                <a:ea typeface="ＭＳ Ｐゴシック" charset="0"/>
                <a:cs typeface="ＭＳ Ｐゴシック" charset="0"/>
              </a:rPr>
              <a:t>be</a:t>
            </a:r>
            <a:r>
              <a:rPr lang="fr-FR" dirty="0" smtClean="0">
                <a:ea typeface="ＭＳ Ｐゴシック" charset="0"/>
                <a:cs typeface="ＭＳ Ｐゴシック" charset="0"/>
              </a:rPr>
              <a:t> </a:t>
            </a:r>
            <a:r>
              <a:rPr lang="fr-FR" dirty="0" err="1" smtClean="0">
                <a:ea typeface="ＭＳ Ｐゴシック" charset="0"/>
                <a:cs typeface="ＭＳ Ｐゴシック" charset="0"/>
              </a:rPr>
              <a:t>huge</a:t>
            </a:r>
            <a:r>
              <a:rPr lang="fr-FR" dirty="0" smtClean="0">
                <a:ea typeface="ＭＳ Ｐゴシック" charset="0"/>
                <a:cs typeface="ＭＳ Ｐゴシック" charset="0"/>
              </a:rPr>
              <a:t> and </a:t>
            </a:r>
            <a:r>
              <a:rPr lang="fr-FR" dirty="0" err="1" smtClean="0">
                <a:ea typeface="ＭＳ Ｐゴシック" charset="0"/>
                <a:cs typeface="ＭＳ Ｐゴシック" charset="0"/>
              </a:rPr>
              <a:t>very</a:t>
            </a:r>
            <a:r>
              <a:rPr lang="fr-FR" dirty="0" smtClean="0">
                <a:ea typeface="ＭＳ Ｐゴシック" charset="0"/>
                <a:cs typeface="ＭＳ Ｐゴシック" charset="0"/>
              </a:rPr>
              <a:t> hard to </a:t>
            </a:r>
            <a:r>
              <a:rPr lang="fr-FR" dirty="0" err="1" smtClean="0">
                <a:ea typeface="ＭＳ Ｐゴシック" charset="0"/>
                <a:cs typeface="ＭＳ Ｐゴシック" charset="0"/>
              </a:rPr>
              <a:t>recover</a:t>
            </a:r>
            <a:r>
              <a:rPr lang="fr-FR" dirty="0" smtClean="0">
                <a:ea typeface="ＭＳ Ｐゴシック" charset="0"/>
                <a:cs typeface="ＭＳ Ｐゴシック" charset="0"/>
              </a:rPr>
              <a:t> good</a:t>
            </a:r>
            <a:r>
              <a:rPr lang="fr-FR" baseline="0" dirty="0" smtClean="0">
                <a:ea typeface="ＭＳ Ｐゴシック" charset="0"/>
                <a:cs typeface="ＭＳ Ｐゴシック" charset="0"/>
              </a:rPr>
              <a:t> </a:t>
            </a:r>
            <a:r>
              <a:rPr lang="fr-FR" baseline="0" dirty="0" err="1" smtClean="0">
                <a:ea typeface="ＭＳ Ｐゴシック" charset="0"/>
                <a:cs typeface="ＭＳ Ｐゴシック" charset="0"/>
              </a:rPr>
              <a:t>quality</a:t>
            </a:r>
            <a:r>
              <a:rPr lang="fr-FR" baseline="0" dirty="0" smtClean="0">
                <a:ea typeface="ＭＳ Ｐゴシック" charset="0"/>
                <a:cs typeface="ＭＳ Ｐゴシック" charset="0"/>
              </a:rPr>
              <a:t>. =&gt; </a:t>
            </a:r>
            <a:r>
              <a:rPr lang="fr-FR" baseline="0" dirty="0" err="1" smtClean="0">
                <a:ea typeface="ＭＳ Ｐゴシック" charset="0"/>
                <a:cs typeface="ＭＳ Ｐゴシック" charset="0"/>
              </a:rPr>
              <a:t>DQFirewall</a:t>
            </a:r>
            <a:r>
              <a:rPr lang="fr-FR" baseline="0" dirty="0" smtClean="0">
                <a:ea typeface="ＭＳ Ｐゴシック" charset="0"/>
                <a:cs typeface="ＭＳ Ｐゴシック" charset="0"/>
              </a:rPr>
              <a:t>.</a:t>
            </a:r>
            <a:endParaRPr lang="fr-FR" dirty="0">
              <a:ea typeface="ＭＳ Ｐゴシック" charset="0"/>
              <a:cs typeface="ＭＳ Ｐゴシック" charset="0"/>
            </a:endParaRPr>
          </a:p>
          <a:p>
            <a:pPr marL="0" lvl="1"/>
            <a:r>
              <a:rPr lang="fr-FR" dirty="0" err="1">
                <a:ea typeface="ＭＳ Ｐゴシック" charset="0"/>
                <a:cs typeface="ＭＳ Ｐゴシック" charset="0"/>
              </a:rPr>
              <a:t>Lineage</a:t>
            </a:r>
            <a:r>
              <a:rPr lang="fr-FR" dirty="0">
                <a:ea typeface="ＭＳ Ｐゴシック" charset="0"/>
                <a:cs typeface="ＭＳ Ｐゴシック" charset="0"/>
              </a:rPr>
              <a:t>: UP, Impact </a:t>
            </a:r>
            <a:r>
              <a:rPr lang="fr-FR" dirty="0" err="1">
                <a:ea typeface="ＭＳ Ｐゴシック" charset="0"/>
                <a:cs typeface="ＭＳ Ｐゴシック" charset="0"/>
              </a:rPr>
              <a:t>Analysis</a:t>
            </a:r>
            <a:r>
              <a:rPr lang="fr-FR" dirty="0">
                <a:ea typeface="ＭＳ Ｐゴシック" charset="0"/>
                <a:cs typeface="ＭＳ Ｐゴシック" charset="0"/>
              </a:rPr>
              <a:t> / </a:t>
            </a:r>
            <a:r>
              <a:rPr lang="fr-FR" dirty="0" err="1">
                <a:ea typeface="ＭＳ Ｐゴシック" charset="0"/>
                <a:cs typeface="ＭＳ Ｐゴシック" charset="0"/>
              </a:rPr>
              <a:t>DataLineage</a:t>
            </a:r>
            <a:endParaRPr lang="fr-FR" dirty="0"/>
          </a:p>
        </p:txBody>
      </p:sp>
      <p:sp>
        <p:nvSpPr>
          <p:cNvPr id="33795"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DAD269F0-9EBB-5D4B-ABC8-78E7DED5294B}" type="slidenum">
              <a:rPr lang="fr-FR" sz="1200" b="0">
                <a:solidFill>
                  <a:schemeClr val="tx1"/>
                </a:solidFill>
                <a:latin typeface="Arial" charset="0"/>
              </a:rPr>
              <a:pPr eaLnBrk="1" hangingPunct="1"/>
              <a:t>6</a:t>
            </a:fld>
            <a:endParaRPr lang="fr-FR" sz="1200" b="0">
              <a:solidFill>
                <a:schemeClr val="tx1"/>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
        <p:nvSpPr>
          <p:cNvPr id="542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F6AC7685-C197-344F-A5F4-EE1210845EB8}" type="slidenum">
              <a:rPr lang="en-US" sz="1200" b="0">
                <a:solidFill>
                  <a:schemeClr val="tx1"/>
                </a:solidFill>
                <a:latin typeface="Arial" charset="0"/>
                <a:cs typeface="Arial" charset="0"/>
              </a:rPr>
              <a:pPr eaLnBrk="1" hangingPunct="1"/>
              <a:t>8</a:t>
            </a:fld>
            <a:endParaRPr lang="en-US" sz="1200" b="0">
              <a:solidFill>
                <a:schemeClr val="tx1"/>
              </a:solidFill>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85BB1CFB-13B0-E046-A8D6-D2B35E31FDBB}" type="slidenum">
              <a:rPr lang="en-US" sz="1200" b="0">
                <a:solidFill>
                  <a:schemeClr val="tx1"/>
                </a:solidFill>
                <a:latin typeface="Arial" charset="0"/>
                <a:cs typeface="Arial" charset="0"/>
              </a:rPr>
              <a:pPr eaLnBrk="1" hangingPunct="1"/>
              <a:t>9</a:t>
            </a:fld>
            <a:endParaRPr lang="en-US" sz="1200" b="0">
              <a:solidFill>
                <a:schemeClr val="tx1"/>
              </a:solidFill>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79D84333-A65B-9E46-A964-E2F4312684F3}" type="slidenum">
              <a:rPr lang="en-US" sz="1200" b="0">
                <a:solidFill>
                  <a:schemeClr val="tx1"/>
                </a:solidFill>
                <a:latin typeface="Arial" charset="0"/>
                <a:cs typeface="Arial" charset="0"/>
              </a:rPr>
              <a:pPr eaLnBrk="1" hangingPunct="1"/>
              <a:t>10</a:t>
            </a:fld>
            <a:endParaRPr lang="en-US" sz="1200" b="0">
              <a:solidFill>
                <a:schemeClr val="tx1"/>
              </a:solidFill>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8A7C2C66-BEF3-844D-BF88-16BA5C384E87}" type="slidenum">
              <a:rPr lang="en-US" sz="1200" b="0">
                <a:solidFill>
                  <a:schemeClr val="tx1"/>
                </a:solidFill>
                <a:latin typeface="Arial" charset="0"/>
                <a:cs typeface="Arial" charset="0"/>
              </a:rPr>
              <a:pPr eaLnBrk="1" hangingPunct="1"/>
              <a:t>11</a:t>
            </a:fld>
            <a:endParaRPr lang="en-US" sz="1200" b="0">
              <a:solidFill>
                <a:schemeClr val="tx1"/>
              </a:solidFill>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EA9B13BC-F1B1-3045-B3C8-E6D0D8E6D859}" type="slidenum">
              <a:rPr lang="fr-FR" sz="1200" b="0">
                <a:solidFill>
                  <a:schemeClr val="tx1"/>
                </a:solidFill>
                <a:latin typeface="Arial" charset="0"/>
                <a:cs typeface="Arial" charset="0"/>
              </a:rPr>
              <a:pPr eaLnBrk="1" hangingPunct="1"/>
              <a:t>12</a:t>
            </a:fld>
            <a:endParaRPr lang="fr-FR" sz="1200" b="0">
              <a:solidFill>
                <a:schemeClr val="tx1"/>
              </a:solidFill>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7B9BFA79-9649-4C71-8FB7-F251BF27A839}" type="slidenum">
              <a:rPr lang="fr-FR" smtClean="0"/>
              <a:pPr>
                <a:defRPr/>
              </a:pPr>
              <a:t>13</a:t>
            </a:fld>
            <a:endParaRPr lang="fr-FR"/>
          </a:p>
        </p:txBody>
      </p:sp>
    </p:spTree>
    <p:extLst>
      <p:ext uri="{BB962C8B-B14F-4D97-AF65-F5344CB8AC3E}">
        <p14:creationId xmlns:p14="http://schemas.microsoft.com/office/powerpoint/2010/main" val="210440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is a classic diagram that maps how business and data are related.  Nothing is new.  This never changes.  In fact in becomes even more important today.</a:t>
            </a: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fld id="{D552AB9E-4169-FA40-A21B-B2035CC00EAE}" type="slidenum">
              <a:rPr lang="fr-FR" sz="1200" b="0">
                <a:solidFill>
                  <a:schemeClr val="tx1"/>
                </a:solidFill>
                <a:latin typeface="Arial" charset="0"/>
                <a:cs typeface="Arial" charset="0"/>
              </a:rPr>
              <a:pPr eaLnBrk="1" hangingPunct="1"/>
              <a:t>14</a:t>
            </a:fld>
            <a:endParaRPr lang="fr-FR" sz="1200" b="0">
              <a:solidFill>
                <a:schemeClr val="tx1"/>
              </a:solidFill>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oleObject" Target="../embeddings/oleObject3.bin"/><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oleObject" Target="../embeddings/oleObject4.bin"/><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2_Titre et contenu">
    <p:spTree>
      <p:nvGrpSpPr>
        <p:cNvPr id="1" name=""/>
        <p:cNvGrpSpPr/>
        <p:nvPr/>
      </p:nvGrpSpPr>
      <p:grpSpPr>
        <a:xfrm>
          <a:off x="0" y="0"/>
          <a:ext cx="0" cy="0"/>
          <a:chOff x="0" y="0"/>
          <a:chExt cx="0" cy="0"/>
        </a:xfrm>
      </p:grpSpPr>
      <p:sp>
        <p:nvSpPr>
          <p:cNvPr id="4" name="Rectangle 11"/>
          <p:cNvSpPr>
            <a:spLocks noChangeArrowheads="1"/>
          </p:cNvSpPr>
          <p:nvPr/>
        </p:nvSpPr>
        <p:spPr bwMode="auto">
          <a:xfrm>
            <a:off x="1" y="1"/>
            <a:ext cx="9144000" cy="620713"/>
          </a:xfrm>
          <a:prstGeom prst="rect">
            <a:avLst/>
          </a:prstGeom>
          <a:gradFill rotWithShape="0">
            <a:gsLst>
              <a:gs pos="0">
                <a:schemeClr val="tx1"/>
              </a:gs>
              <a:gs pos="100000">
                <a:srgbClr val="6C6E8E"/>
              </a:gs>
            </a:gsLst>
            <a:lin ang="5400000"/>
          </a:gradFill>
          <a:ln w="9525">
            <a:noFill/>
            <a:round/>
            <a:headEnd/>
            <a:tailEnd/>
          </a:ln>
        </p:spPr>
        <p:txBody>
          <a:bodyPr lIns="91428" tIns="45714" rIns="91428" bIns="45714" anchor="ctr">
            <a:prstTxWarp prst="textNoShape">
              <a:avLst/>
            </a:prstTxWarp>
          </a:bodyPr>
          <a:lstStyle/>
          <a:p>
            <a:pPr algn="ctr">
              <a:spcBef>
                <a:spcPct val="20000"/>
              </a:spcBef>
              <a:buClr>
                <a:schemeClr val="bg2"/>
              </a:buClr>
              <a:buFont typeface="Wingdings 2" charset="2"/>
              <a:buNone/>
            </a:pPr>
            <a:endParaRPr lang="en-US" sz="1400" dirty="0">
              <a:solidFill>
                <a:schemeClr val="tx1"/>
              </a:solidFill>
            </a:endParaRPr>
          </a:p>
        </p:txBody>
      </p:sp>
      <p:graphicFrame>
        <p:nvGraphicFramePr>
          <p:cNvPr id="5" name="AutoShape 12"/>
          <p:cNvGraphicFramePr>
            <a:graphicFrameLocks/>
          </p:cNvGraphicFramePr>
          <p:nvPr>
            <p:custDataLst>
              <p:tags r:id="rId2"/>
            </p:custDataLst>
          </p:nvPr>
        </p:nvGraphicFramePr>
        <p:xfrm>
          <a:off x="0" y="1"/>
          <a:ext cx="158750" cy="158749"/>
        </p:xfrm>
        <a:graphic>
          <a:graphicData uri="http://schemas.openxmlformats.org/presentationml/2006/ole">
            <mc:AlternateContent xmlns:mc="http://schemas.openxmlformats.org/markup-compatibility/2006">
              <mc:Choice xmlns:v="urn:schemas-microsoft-com:vml" Requires="v">
                <p:oleObj spid="_x0000_s3184"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9"/>
          <p:cNvSpPr txBox="1">
            <a:spLocks noChangeArrowheads="1"/>
          </p:cNvSpPr>
          <p:nvPr/>
        </p:nvSpPr>
        <p:spPr bwMode="auto">
          <a:xfrm>
            <a:off x="395289" y="6646864"/>
            <a:ext cx="931862" cy="211137"/>
          </a:xfrm>
          <a:prstGeom prst="rect">
            <a:avLst/>
          </a:prstGeom>
          <a:noFill/>
          <a:ln>
            <a:noFill/>
          </a:ln>
          <a:extLst/>
        </p:spPr>
        <p:txBody>
          <a:bodyPr lIns="0" tIns="45714" rIns="0" bIns="45714" anchor="ctr">
            <a:prstTxWarp prst="textNoShape">
              <a:avLst/>
            </a:prstTxWarp>
          </a:bodyPr>
          <a:lstStyle/>
          <a:p>
            <a:pPr algn="just">
              <a:spcAft>
                <a:spcPts val="850"/>
              </a:spcAft>
            </a:pPr>
            <a:r>
              <a:rPr lang="en-US" sz="900" b="0" dirty="0"/>
              <a:t>© Talend 2011</a:t>
            </a:r>
            <a:endParaRPr lang="fr-FR" sz="900" b="0" dirty="0"/>
          </a:p>
        </p:txBody>
      </p:sp>
      <p:sp>
        <p:nvSpPr>
          <p:cNvPr id="7" name="TextBox 10"/>
          <p:cNvSpPr txBox="1">
            <a:spLocks noChangeArrowheads="1"/>
          </p:cNvSpPr>
          <p:nvPr/>
        </p:nvSpPr>
        <p:spPr bwMode="auto">
          <a:xfrm>
            <a:off x="8212139" y="6611940"/>
            <a:ext cx="931862" cy="231775"/>
          </a:xfrm>
          <a:prstGeom prst="rect">
            <a:avLst/>
          </a:prstGeom>
          <a:noFill/>
          <a:ln>
            <a:noFill/>
          </a:ln>
          <a:extLst/>
        </p:spPr>
        <p:txBody>
          <a:bodyPr lIns="91428" tIns="45714" rIns="91428" bIns="45714">
            <a:prstTxWarp prst="textNoShape">
              <a:avLst/>
            </a:prstTxWarp>
          </a:bodyPr>
          <a:lstStyle/>
          <a:p>
            <a:pPr algn="r"/>
            <a:fld id="{64C77EA5-AA81-F64E-85AE-BE92B8C9A093}" type="slidenum">
              <a:rPr lang="en-US" sz="900" b="0">
                <a:solidFill>
                  <a:srgbClr val="292929"/>
                </a:solidFill>
              </a:rPr>
              <a:pPr algn="r"/>
              <a:t>‹N°›</a:t>
            </a:fld>
            <a:endParaRPr lang="fr-FR" sz="900" b="0" dirty="0">
              <a:solidFill>
                <a:srgbClr val="292929"/>
              </a:solidFill>
            </a:endParaRPr>
          </a:p>
        </p:txBody>
      </p:sp>
      <p:pic>
        <p:nvPicPr>
          <p:cNvPr id="8" name="Image 8" descr="logo-talend_white_whitebas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58126" y="122238"/>
            <a:ext cx="1190625" cy="423862"/>
          </a:xfrm>
          <a:prstGeom prst="rect">
            <a:avLst/>
          </a:prstGeom>
          <a:noFill/>
          <a:ln>
            <a:noFill/>
          </a:ln>
          <a:effectLst>
            <a:outerShdw blurRad="889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9"/>
          <p:cNvCxnSpPr/>
          <p:nvPr/>
        </p:nvCxnSpPr>
        <p:spPr bwMode="auto">
          <a:xfrm>
            <a:off x="1" y="612775"/>
            <a:ext cx="9144000"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1" y="1214439"/>
            <a:ext cx="9144000" cy="46037"/>
          </a:xfrm>
          <a:prstGeom prst="rect">
            <a:avLst/>
          </a:prstGeom>
          <a:gradFill flip="none" rotWithShape="1">
            <a:gsLst>
              <a:gs pos="0">
                <a:schemeClr val="bg2">
                  <a:shade val="30000"/>
                  <a:satMod val="115000"/>
                </a:schemeClr>
              </a:gs>
              <a:gs pos="100000">
                <a:schemeClr val="bg2">
                  <a:shade val="100000"/>
                  <a:satMod val="115000"/>
                  <a:alpha val="0"/>
                </a:schemeClr>
              </a:gs>
            </a:gsLst>
            <a:lin ang="0" scaled="1"/>
            <a:tileRect/>
          </a:gradFill>
          <a:ln w="9525" cap="flat" cmpd="sng" algn="ctr">
            <a:solidFill>
              <a:schemeClr val="bg2"/>
            </a:solidFill>
            <a:prstDash val="solid"/>
            <a:round/>
            <a:headEnd type="none" w="med" len="med"/>
            <a:tailEnd type="none" w="med" len="med"/>
          </a:ln>
          <a:effectLst/>
        </p:spPr>
        <p:txBody>
          <a:bodyPr lIns="91428" tIns="45714" rIns="91428" bIns="45714" anchor="ctr"/>
          <a:lstStyle/>
          <a:p>
            <a:pPr algn="ctr">
              <a:spcBef>
                <a:spcPct val="20000"/>
              </a:spcBef>
              <a:buClr>
                <a:schemeClr val="bg2"/>
              </a:buClr>
              <a:buFont typeface="Wingdings 2" pitchFamily="18" charset="2"/>
              <a:buNone/>
              <a:defRPr/>
            </a:pPr>
            <a:endParaRPr lang="fr-FR" sz="1400" dirty="0">
              <a:solidFill>
                <a:schemeClr val="tx1"/>
              </a:solidFill>
              <a:latin typeface="Trebuchet MS" pitchFamily="34" charset="0"/>
              <a:ea typeface="+mn-ea"/>
              <a:cs typeface="Arial" charset="0"/>
            </a:endParaRPr>
          </a:p>
        </p:txBody>
      </p:sp>
      <p:sp>
        <p:nvSpPr>
          <p:cNvPr id="2" name="Titre 1"/>
          <p:cNvSpPr>
            <a:spLocks noGrp="1"/>
          </p:cNvSpPr>
          <p:nvPr>
            <p:ph type="title"/>
          </p:nvPr>
        </p:nvSpPr>
        <p:spPr>
          <a:xfrm>
            <a:off x="393700" y="633414"/>
            <a:ext cx="7478714" cy="585787"/>
          </a:xfrm>
          <a:prstGeom prst="rect">
            <a:avLst/>
          </a:prstGeom>
        </p:spPr>
        <p:txBody>
          <a:bodyPr lIns="91428" tIns="45714" rIns="91428" bIns="45714"/>
          <a:lstStyle/>
          <a:p>
            <a:r>
              <a:rPr lang="ga-IE" smtClean="0"/>
              <a:t>Click to edit Master title style</a:t>
            </a:r>
            <a:endParaRPr lang="fr-FR"/>
          </a:p>
        </p:txBody>
      </p:sp>
      <p:sp>
        <p:nvSpPr>
          <p:cNvPr id="3" name="Espace réservé du contenu 2"/>
          <p:cNvSpPr>
            <a:spLocks noGrp="1"/>
          </p:cNvSpPr>
          <p:nvPr>
            <p:ph idx="1"/>
          </p:nvPr>
        </p:nvSpPr>
        <p:spPr>
          <a:xfrm>
            <a:off x="393701" y="1516064"/>
            <a:ext cx="8370888" cy="4676775"/>
          </a:xfrm>
          <a:prstGeom prst="rect">
            <a:avLst/>
          </a:prstGeom>
        </p:spPr>
        <p:txBody>
          <a:bodyPr lIns="91428" tIns="45714" rIns="91428" bIns="45714"/>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fr-FR" dirty="0"/>
          </a:p>
        </p:txBody>
      </p:sp>
      <p:sp>
        <p:nvSpPr>
          <p:cNvPr id="13" name="Footer Placeholder 3"/>
          <p:cNvSpPr>
            <a:spLocks noGrp="1"/>
          </p:cNvSpPr>
          <p:nvPr>
            <p:ph type="ftr" sz="quarter" idx="3"/>
          </p:nvPr>
        </p:nvSpPr>
        <p:spPr>
          <a:xfrm>
            <a:off x="76200" y="6553201"/>
            <a:ext cx="6096000" cy="287336"/>
          </a:xfrm>
          <a:prstGeom prst="rect">
            <a:avLst/>
          </a:prstGeom>
        </p:spPr>
        <p:txBody>
          <a:bodyPr/>
          <a:lstStyle>
            <a:lvl1pPr>
              <a:defRPr>
                <a:solidFill>
                  <a:srgbClr val="161616"/>
                </a:solidFill>
              </a:defRPr>
            </a:lvl1pPr>
          </a:lstStyle>
          <a:p>
            <a:pPr>
              <a:defRPr/>
            </a:pPr>
            <a:r>
              <a:rPr lang="en-US" dirty="0" smtClean="0"/>
              <a:t>© </a:t>
            </a:r>
            <a:r>
              <a:rPr lang="fr-FR" b="0" dirty="0" smtClean="0"/>
              <a:t>Talend 2012</a:t>
            </a:r>
            <a:endParaRPr lang="fr-FR" b="0" dirty="0"/>
          </a:p>
        </p:txBody>
      </p:sp>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re de sectio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stretch>
            <a:fillRect/>
          </a:stretch>
        </p:blipFill>
        <p:spPr>
          <a:xfrm>
            <a:off x="0" y="0"/>
            <a:ext cx="9144000" cy="6858000"/>
          </a:xfrm>
          <a:prstGeom prst="rect">
            <a:avLst/>
          </a:prstGeom>
        </p:spPr>
      </p:pic>
      <p:graphicFrame>
        <p:nvGraphicFramePr>
          <p:cNvPr id="5" name="AutoShape 15"/>
          <p:cNvGraphicFramePr>
            <a:graphicFrameLocks/>
          </p:cNvGraphicFramePr>
          <p:nvPr>
            <p:custDataLst>
              <p:tags r:id="rId2"/>
            </p:custDataLst>
          </p:nvPr>
        </p:nvGraphicFramePr>
        <p:xfrm>
          <a:off x="0" y="1"/>
          <a:ext cx="158750" cy="158749"/>
        </p:xfrm>
        <a:graphic>
          <a:graphicData uri="http://schemas.openxmlformats.org/presentationml/2006/ole">
            <mc:AlternateContent xmlns:mc="http://schemas.openxmlformats.org/markup-compatibility/2006">
              <mc:Choice xmlns:v="urn:schemas-microsoft-com:vml" Requires="v">
                <p:oleObj spid="_x0000_s5232"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4" descr="logo-talend_white_whitebase.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917586" y="6093296"/>
            <a:ext cx="1190625" cy="423862"/>
          </a:xfrm>
          <a:prstGeom prst="rect">
            <a:avLst/>
          </a:prstGeom>
          <a:noFill/>
          <a:ln>
            <a:noFill/>
          </a:ln>
          <a:effectLst>
            <a:outerShdw blurRad="889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noChangeArrowheads="1"/>
          </p:cNvSpPr>
          <p:nvPr>
            <p:ph type="ctrTitle"/>
          </p:nvPr>
        </p:nvSpPr>
        <p:spPr>
          <a:xfrm>
            <a:off x="936400" y="260648"/>
            <a:ext cx="7236000" cy="1296144"/>
          </a:xfrm>
          <a:prstGeom prst="rect">
            <a:avLst/>
          </a:prstGeom>
          <a:solidFill>
            <a:srgbClr val="FFFFFF">
              <a:alpha val="91000"/>
            </a:srgbClr>
          </a:solidFill>
        </p:spPr>
        <p:txBody>
          <a:bodyPr lIns="91428" tIns="45714" rIns="91428" bIns="45714"/>
          <a:lstStyle>
            <a:lvl1pPr algn="l">
              <a:defRPr sz="3200" smtClean="0">
                <a:solidFill>
                  <a:schemeClr val="tx1"/>
                </a:solidFill>
              </a:defRPr>
            </a:lvl1pPr>
          </a:lstStyle>
          <a:p>
            <a:r>
              <a:rPr lang="ga-IE" noProof="0" smtClean="0"/>
              <a:t>Click to edit Master title style</a:t>
            </a:r>
            <a:endParaRPr lang="en-US" noProof="0" smtClean="0"/>
          </a:p>
        </p:txBody>
      </p:sp>
      <p:sp>
        <p:nvSpPr>
          <p:cNvPr id="8" name="Footer Placeholder 3"/>
          <p:cNvSpPr>
            <a:spLocks noGrp="1"/>
          </p:cNvSpPr>
          <p:nvPr>
            <p:ph type="ftr" sz="quarter" idx="3"/>
          </p:nvPr>
        </p:nvSpPr>
        <p:spPr>
          <a:xfrm>
            <a:off x="1" y="6494465"/>
            <a:ext cx="6096000" cy="287336"/>
          </a:xfrm>
          <a:prstGeom prst="rect">
            <a:avLst/>
          </a:prstGeom>
        </p:spPr>
        <p:txBody>
          <a:bodyPr/>
          <a:lstStyle>
            <a:lvl1pPr>
              <a:defRPr>
                <a:solidFill>
                  <a:srgbClr val="FFFFFF"/>
                </a:solidFill>
              </a:defRPr>
            </a:lvl1pPr>
          </a:lstStyle>
          <a:p>
            <a:pPr>
              <a:defRPr/>
            </a:pPr>
            <a:r>
              <a:rPr lang="en-US" dirty="0" smtClean="0"/>
              <a:t>© </a:t>
            </a:r>
            <a:r>
              <a:rPr lang="fr-FR" b="0" dirty="0" smtClean="0"/>
              <a:t>Talend 2012</a:t>
            </a:r>
            <a:endParaRPr lang="fr-FR" b="0" dirty="0"/>
          </a:p>
        </p:txBody>
      </p:sp>
      <p:sp>
        <p:nvSpPr>
          <p:cNvPr id="9" name="Slide Number Placeholder 4"/>
          <p:cNvSpPr>
            <a:spLocks noGrp="1"/>
          </p:cNvSpPr>
          <p:nvPr>
            <p:ph type="sldNum" sz="quarter" idx="4294967295"/>
          </p:nvPr>
        </p:nvSpPr>
        <p:spPr>
          <a:xfrm>
            <a:off x="7010400" y="6521451"/>
            <a:ext cx="2133600" cy="260350"/>
          </a:xfrm>
          <a:prstGeom prst="rect">
            <a:avLst/>
          </a:prstGeom>
        </p:spPr>
        <p:txBody>
          <a:bodyPr lIns="91428" tIns="45714" rIns="91428" bIns="45714"/>
          <a:lstStyle/>
          <a:p>
            <a:pPr>
              <a:defRPr/>
            </a:pPr>
            <a:fld id="{4D91530B-5712-4927-BE22-89794A12626E}" type="slidenum">
              <a:rPr lang="fr-FR" smtClean="0"/>
              <a:pPr>
                <a:defRPr/>
              </a:pPr>
              <a:t>‹N°›</a:t>
            </a:fld>
            <a:endParaRPr lang="fr-FR"/>
          </a:p>
        </p:txBody>
      </p:sp>
    </p:spTree>
    <p:extLst>
      <p:ext uri="{BB962C8B-B14F-4D97-AF65-F5344CB8AC3E}">
        <p14:creationId xmlns:p14="http://schemas.microsoft.com/office/powerpoint/2010/main" val="2561931340"/>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re de se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a:stretch>
            <a:fillRect/>
          </a:stretch>
        </p:blipFill>
        <p:spPr>
          <a:xfrm>
            <a:off x="0" y="0"/>
            <a:ext cx="9144000" cy="6858000"/>
          </a:xfrm>
          <a:prstGeom prst="rect">
            <a:avLst/>
          </a:prstGeom>
        </p:spPr>
      </p:pic>
      <p:graphicFrame>
        <p:nvGraphicFramePr>
          <p:cNvPr id="5" name="AutoShape 15"/>
          <p:cNvGraphicFramePr>
            <a:graphicFrameLocks/>
          </p:cNvGraphicFramePr>
          <p:nvPr>
            <p:custDataLst>
              <p:tags r:id="rId2"/>
            </p:custDataLst>
          </p:nvPr>
        </p:nvGraphicFramePr>
        <p:xfrm>
          <a:off x="0" y="1"/>
          <a:ext cx="158750" cy="158749"/>
        </p:xfrm>
        <a:graphic>
          <a:graphicData uri="http://schemas.openxmlformats.org/presentationml/2006/ole">
            <mc:AlternateContent xmlns:mc="http://schemas.openxmlformats.org/markup-compatibility/2006">
              <mc:Choice xmlns:v="urn:schemas-microsoft-com:vml" Requires="v">
                <p:oleObj spid="_x0000_s6248"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4" descr="logo-talend_white_whitebase.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917586" y="6093296"/>
            <a:ext cx="1190625" cy="423862"/>
          </a:xfrm>
          <a:prstGeom prst="rect">
            <a:avLst/>
          </a:prstGeom>
          <a:noFill/>
          <a:ln>
            <a:noFill/>
          </a:ln>
          <a:effectLst>
            <a:outerShdw blurRad="889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noChangeArrowheads="1"/>
          </p:cNvSpPr>
          <p:nvPr>
            <p:ph type="ctrTitle"/>
          </p:nvPr>
        </p:nvSpPr>
        <p:spPr>
          <a:xfrm>
            <a:off x="0" y="260648"/>
            <a:ext cx="9144000" cy="1296144"/>
          </a:xfrm>
          <a:prstGeom prst="rect">
            <a:avLst/>
          </a:prstGeom>
          <a:solidFill>
            <a:srgbClr val="FFFFFF">
              <a:alpha val="91000"/>
            </a:srgbClr>
          </a:solidFill>
        </p:spPr>
        <p:txBody>
          <a:bodyPr lIns="91428" tIns="45714" rIns="91428" bIns="45714"/>
          <a:lstStyle>
            <a:lvl1pPr marL="712788" indent="0" algn="l">
              <a:defRPr sz="3200" smtClean="0">
                <a:solidFill>
                  <a:schemeClr val="tx1"/>
                </a:solidFill>
              </a:defRPr>
            </a:lvl1pPr>
          </a:lstStyle>
          <a:p>
            <a:r>
              <a:rPr lang="ga-IE" noProof="0" dirty="0" smtClean="0"/>
              <a:t>Click to edit Master title style</a:t>
            </a:r>
            <a:endParaRPr lang="en-US" noProof="0" dirty="0" smtClean="0"/>
          </a:p>
        </p:txBody>
      </p:sp>
      <p:sp>
        <p:nvSpPr>
          <p:cNvPr id="8" name="Footer Placeholder 3"/>
          <p:cNvSpPr>
            <a:spLocks noGrp="1"/>
          </p:cNvSpPr>
          <p:nvPr>
            <p:ph type="ftr" sz="quarter" idx="3"/>
          </p:nvPr>
        </p:nvSpPr>
        <p:spPr>
          <a:xfrm>
            <a:off x="1" y="6494465"/>
            <a:ext cx="6096000" cy="287336"/>
          </a:xfrm>
          <a:prstGeom prst="rect">
            <a:avLst/>
          </a:prstGeom>
        </p:spPr>
        <p:txBody>
          <a:bodyPr/>
          <a:lstStyle>
            <a:lvl1pPr>
              <a:defRPr>
                <a:solidFill>
                  <a:srgbClr val="FFFFFF"/>
                </a:solidFill>
              </a:defRPr>
            </a:lvl1pPr>
          </a:lstStyle>
          <a:p>
            <a:pPr>
              <a:defRPr/>
            </a:pPr>
            <a:r>
              <a:rPr lang="en-US" dirty="0" smtClean="0"/>
              <a:t>© </a:t>
            </a:r>
            <a:r>
              <a:rPr lang="fr-FR" b="0" dirty="0" smtClean="0"/>
              <a:t>Talend 2012</a:t>
            </a:r>
            <a:endParaRPr lang="fr-FR" b="0" dirty="0"/>
          </a:p>
        </p:txBody>
      </p:sp>
      <p:sp>
        <p:nvSpPr>
          <p:cNvPr id="9" name="Slide Number Placeholder 4"/>
          <p:cNvSpPr>
            <a:spLocks noGrp="1"/>
          </p:cNvSpPr>
          <p:nvPr>
            <p:ph type="sldNum" sz="quarter" idx="4294967295"/>
          </p:nvPr>
        </p:nvSpPr>
        <p:spPr>
          <a:xfrm>
            <a:off x="7010400" y="6521451"/>
            <a:ext cx="2133600" cy="260350"/>
          </a:xfrm>
          <a:prstGeom prst="rect">
            <a:avLst/>
          </a:prstGeom>
        </p:spPr>
        <p:txBody>
          <a:bodyPr lIns="91428" tIns="45714" rIns="91428" bIns="45714"/>
          <a:lstStyle/>
          <a:p>
            <a:pPr>
              <a:defRPr/>
            </a:pPr>
            <a:fld id="{4D91530B-5712-4927-BE22-89794A12626E}" type="slidenum">
              <a:rPr lang="fr-FR" smtClean="0"/>
              <a:pPr>
                <a:defRPr/>
              </a:pPr>
              <a:t>‹N°›</a:t>
            </a:fld>
            <a:endParaRPr lang="fr-FR"/>
          </a:p>
        </p:txBody>
      </p:sp>
    </p:spTree>
    <p:extLst>
      <p:ext uri="{BB962C8B-B14F-4D97-AF65-F5344CB8AC3E}">
        <p14:creationId xmlns:p14="http://schemas.microsoft.com/office/powerpoint/2010/main" val="3956121281"/>
      </p:ext>
    </p:extLst>
  </p:cSld>
  <p:clrMapOvr>
    <a:masterClrMapping/>
  </p:clrMapOvr>
  <p:transition>
    <p:fade/>
  </p:transition>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3701" y="1516064"/>
            <a:ext cx="8370888" cy="4676775"/>
          </a:xfrm>
          <a:prstGeom prst="rect">
            <a:avLst/>
          </a:prstGeom>
        </p:spPr>
        <p:txBody>
          <a:bodyPr lIns="91428" tIns="45714" rIns="91428" bIns="45714"/>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fr-FR" dirty="0"/>
          </a:p>
        </p:txBody>
      </p:sp>
      <p:sp>
        <p:nvSpPr>
          <p:cNvPr id="4" name="Footer Placeholder 3"/>
          <p:cNvSpPr>
            <a:spLocks noGrp="1"/>
          </p:cNvSpPr>
          <p:nvPr>
            <p:ph type="ftr" sz="quarter" idx="3"/>
          </p:nvPr>
        </p:nvSpPr>
        <p:spPr>
          <a:xfrm>
            <a:off x="1" y="6494465"/>
            <a:ext cx="6096000" cy="287336"/>
          </a:xfrm>
          <a:prstGeom prst="rect">
            <a:avLst/>
          </a:prstGeom>
        </p:spPr>
        <p:txBody>
          <a:bodyPr/>
          <a:lstStyle>
            <a:lvl1pPr>
              <a:defRPr>
                <a:solidFill>
                  <a:srgbClr val="161616"/>
                </a:solidFill>
              </a:defRPr>
            </a:lvl1pPr>
          </a:lstStyle>
          <a:p>
            <a:pPr>
              <a:defRPr/>
            </a:pPr>
            <a:r>
              <a:rPr lang="en-US" dirty="0" smtClean="0"/>
              <a:t>© </a:t>
            </a:r>
            <a:r>
              <a:rPr lang="fr-FR" b="0" dirty="0" smtClean="0"/>
              <a:t>Talend 2012</a:t>
            </a:r>
            <a:endParaRPr lang="fr-FR" b="0"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393700" y="633414"/>
            <a:ext cx="7478714" cy="585787"/>
          </a:xfrm>
          <a:prstGeom prst="rect">
            <a:avLst/>
          </a:prstGeom>
        </p:spPr>
        <p:txBody>
          <a:bodyPr lIns="91428" tIns="45714" rIns="91428" bIns="45714"/>
          <a:lstStyle>
            <a:lvl1pPr>
              <a:defRPr>
                <a:solidFill>
                  <a:schemeClr val="tx1"/>
                </a:solidFill>
              </a:defRPr>
            </a:lvl1pPr>
          </a:lstStyle>
          <a:p>
            <a:r>
              <a:rPr lang="ga-IE" smtClean="0"/>
              <a:t>Click to edit Master title style</a:t>
            </a:r>
            <a:endParaRPr lang="fr-FR"/>
          </a:p>
        </p:txBody>
      </p:sp>
      <p:sp>
        <p:nvSpPr>
          <p:cNvPr id="3" name="Footer Placeholder 3"/>
          <p:cNvSpPr>
            <a:spLocks noGrp="1"/>
          </p:cNvSpPr>
          <p:nvPr>
            <p:ph type="ftr" sz="quarter" idx="3"/>
          </p:nvPr>
        </p:nvSpPr>
        <p:spPr>
          <a:xfrm>
            <a:off x="1" y="6494465"/>
            <a:ext cx="6096000" cy="287336"/>
          </a:xfrm>
          <a:prstGeom prst="rect">
            <a:avLst/>
          </a:prstGeom>
        </p:spPr>
        <p:txBody>
          <a:bodyPr/>
          <a:lstStyle>
            <a:lvl1pPr>
              <a:defRPr>
                <a:solidFill>
                  <a:srgbClr val="161616"/>
                </a:solidFill>
              </a:defRPr>
            </a:lvl1pPr>
          </a:lstStyle>
          <a:p>
            <a:pPr>
              <a:defRPr/>
            </a:pPr>
            <a:r>
              <a:rPr lang="en-US" dirty="0" smtClean="0"/>
              <a:t>© </a:t>
            </a:r>
            <a:r>
              <a:rPr lang="fr-FR" b="0" dirty="0" smtClean="0"/>
              <a:t>Talend 2012</a:t>
            </a:r>
            <a:endParaRPr lang="fr-FR" b="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83827" y="787608"/>
            <a:ext cx="8708891" cy="609552"/>
          </a:xfrm>
          <a:prstGeom prst="rect">
            <a:avLst/>
          </a:prstGeom>
        </p:spPr>
        <p:txBody>
          <a:bodyPr lIns="108366" tIns="54183" rIns="108366" bIns="54183"/>
          <a:lstStyle>
            <a:lvl1pPr>
              <a:defRPr/>
            </a:lvl1pPr>
          </a:lstStyle>
          <a:p>
            <a:r>
              <a:rPr lang="ga-IE" smtClean="0"/>
              <a:t>Click to edit Master title style</a:t>
            </a:r>
            <a:endParaRPr lang="en-US" dirty="0"/>
          </a:p>
        </p:txBody>
      </p:sp>
      <p:sp>
        <p:nvSpPr>
          <p:cNvPr id="3" name="Espace réservé du texte 2"/>
          <p:cNvSpPr>
            <a:spLocks noGrp="1"/>
          </p:cNvSpPr>
          <p:nvPr>
            <p:ph type="body" idx="1"/>
          </p:nvPr>
        </p:nvSpPr>
        <p:spPr>
          <a:xfrm>
            <a:off x="534953" y="1600344"/>
            <a:ext cx="4189450" cy="902603"/>
          </a:xfrm>
          <a:prstGeom prst="rect">
            <a:avLst/>
          </a:prstGeom>
        </p:spPr>
        <p:txBody>
          <a:bodyPr lIns="108366" tIns="54183" rIns="108366" bIns="54183" anchor="b"/>
          <a:lstStyle>
            <a:lvl1pPr marL="0" indent="0">
              <a:buNone/>
              <a:defRPr sz="2400" b="1"/>
            </a:lvl1pPr>
            <a:lvl2pPr marL="540694" indent="0">
              <a:buNone/>
              <a:defRPr sz="2400" b="1"/>
            </a:lvl2pPr>
            <a:lvl3pPr marL="1081390" indent="0">
              <a:buNone/>
              <a:defRPr sz="2100" b="1"/>
            </a:lvl3pPr>
            <a:lvl4pPr marL="1622075" indent="0">
              <a:buNone/>
              <a:defRPr sz="1900" b="1"/>
            </a:lvl4pPr>
            <a:lvl5pPr marL="2162770" indent="0">
              <a:buNone/>
              <a:defRPr sz="1900" b="1"/>
            </a:lvl5pPr>
            <a:lvl6pPr marL="2703463" indent="0">
              <a:buNone/>
              <a:defRPr sz="1900" b="1"/>
            </a:lvl6pPr>
            <a:lvl7pPr marL="3244156" indent="0">
              <a:buNone/>
              <a:defRPr sz="1900" b="1"/>
            </a:lvl7pPr>
            <a:lvl8pPr marL="3784843" indent="0">
              <a:buNone/>
              <a:defRPr sz="1900" b="1"/>
            </a:lvl8pPr>
            <a:lvl9pPr marL="4325537" indent="0">
              <a:buNone/>
              <a:defRPr sz="1900" b="1"/>
            </a:lvl9pPr>
          </a:lstStyle>
          <a:p>
            <a:pPr lvl="0"/>
            <a:r>
              <a:rPr lang="ga-IE" smtClean="0"/>
              <a:t>Click to edit Master text styles</a:t>
            </a:r>
          </a:p>
        </p:txBody>
      </p:sp>
      <p:sp>
        <p:nvSpPr>
          <p:cNvPr id="4" name="Espace réservé du contenu 3"/>
          <p:cNvSpPr>
            <a:spLocks noGrp="1"/>
          </p:cNvSpPr>
          <p:nvPr>
            <p:ph sz="half" idx="2"/>
          </p:nvPr>
        </p:nvSpPr>
        <p:spPr>
          <a:xfrm>
            <a:off x="534953" y="2616265"/>
            <a:ext cx="4189450" cy="3860494"/>
          </a:xfrm>
          <a:prstGeom prst="rect">
            <a:avLst/>
          </a:prstGeom>
        </p:spPr>
        <p:txBody>
          <a:bodyPr lIns="108366" tIns="54183" rIns="108366" bIns="54183"/>
          <a:lstStyle>
            <a:lvl1pPr>
              <a:defRPr sz="2100"/>
            </a:lvl1pPr>
            <a:lvl2pPr>
              <a:defRPr sz="1900"/>
            </a:lvl2pPr>
            <a:lvl3pPr>
              <a:defRPr sz="1700"/>
            </a:lvl3pPr>
            <a:lvl4pPr>
              <a:defRPr sz="1400"/>
            </a:lvl4pPr>
            <a:lvl5pPr>
              <a:defRPr sz="1400"/>
            </a:lvl5pPr>
            <a:lvl6pPr>
              <a:defRPr sz="1900"/>
            </a:lvl6pPr>
            <a:lvl7pPr>
              <a:defRPr sz="1900"/>
            </a:lvl7pPr>
            <a:lvl8pPr>
              <a:defRPr sz="1900"/>
            </a:lvl8pPr>
            <a:lvl9pPr>
              <a:defRPr sz="19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Espace réservé du texte 4"/>
          <p:cNvSpPr>
            <a:spLocks noGrp="1"/>
          </p:cNvSpPr>
          <p:nvPr>
            <p:ph type="body" sz="quarter" idx="3"/>
          </p:nvPr>
        </p:nvSpPr>
        <p:spPr>
          <a:xfrm>
            <a:off x="4876807" y="1600344"/>
            <a:ext cx="4191096" cy="902603"/>
          </a:xfrm>
          <a:prstGeom prst="rect">
            <a:avLst/>
          </a:prstGeom>
        </p:spPr>
        <p:txBody>
          <a:bodyPr lIns="108366" tIns="54183" rIns="108366" bIns="54183" anchor="b"/>
          <a:lstStyle>
            <a:lvl1pPr marL="0" indent="0">
              <a:buNone/>
              <a:defRPr sz="2400" b="1"/>
            </a:lvl1pPr>
            <a:lvl2pPr marL="540694" indent="0">
              <a:buNone/>
              <a:defRPr sz="2400" b="1"/>
            </a:lvl2pPr>
            <a:lvl3pPr marL="1081390" indent="0">
              <a:buNone/>
              <a:defRPr sz="2100" b="1"/>
            </a:lvl3pPr>
            <a:lvl4pPr marL="1622075" indent="0">
              <a:buNone/>
              <a:defRPr sz="1900" b="1"/>
            </a:lvl4pPr>
            <a:lvl5pPr marL="2162770" indent="0">
              <a:buNone/>
              <a:defRPr sz="1900" b="1"/>
            </a:lvl5pPr>
            <a:lvl6pPr marL="2703463" indent="0">
              <a:buNone/>
              <a:defRPr sz="1900" b="1"/>
            </a:lvl6pPr>
            <a:lvl7pPr marL="3244156" indent="0">
              <a:buNone/>
              <a:defRPr sz="1900" b="1"/>
            </a:lvl7pPr>
            <a:lvl8pPr marL="3784843" indent="0">
              <a:buNone/>
              <a:defRPr sz="1900" b="1"/>
            </a:lvl8pPr>
            <a:lvl9pPr marL="4325537" indent="0">
              <a:buNone/>
              <a:defRPr sz="1900" b="1"/>
            </a:lvl9pPr>
          </a:lstStyle>
          <a:p>
            <a:pPr lvl="0"/>
            <a:r>
              <a:rPr lang="ga-IE" smtClean="0"/>
              <a:t>Click to edit Master text styles</a:t>
            </a:r>
          </a:p>
        </p:txBody>
      </p:sp>
      <p:sp>
        <p:nvSpPr>
          <p:cNvPr id="6" name="Espace réservé du contenu 5"/>
          <p:cNvSpPr>
            <a:spLocks noGrp="1"/>
          </p:cNvSpPr>
          <p:nvPr>
            <p:ph sz="quarter" idx="4"/>
          </p:nvPr>
        </p:nvSpPr>
        <p:spPr>
          <a:xfrm>
            <a:off x="4876807" y="2616265"/>
            <a:ext cx="4191096" cy="3860494"/>
          </a:xfrm>
          <a:prstGeom prst="rect">
            <a:avLst/>
          </a:prstGeom>
        </p:spPr>
        <p:txBody>
          <a:bodyPr lIns="108366" tIns="54183" rIns="108366" bIns="54183"/>
          <a:lstStyle>
            <a:lvl1pPr>
              <a:defRPr sz="2100"/>
            </a:lvl1pPr>
            <a:lvl2pPr>
              <a:defRPr sz="1900"/>
            </a:lvl2pPr>
            <a:lvl3pPr>
              <a:defRPr sz="1700"/>
            </a:lvl3pPr>
            <a:lvl4pPr>
              <a:defRPr sz="1400"/>
            </a:lvl4pPr>
            <a:lvl5pPr>
              <a:defRPr sz="1400"/>
            </a:lvl5pPr>
            <a:lvl6pPr>
              <a:defRPr sz="1900"/>
            </a:lvl6pPr>
            <a:lvl7pPr>
              <a:defRPr sz="1900"/>
            </a:lvl7pPr>
            <a:lvl8pPr>
              <a:defRPr sz="1900"/>
            </a:lvl8pPr>
            <a:lvl9pPr>
              <a:defRPr sz="19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dirty="0"/>
              <a:t>© </a:t>
            </a:r>
            <a:r>
              <a:rPr lang="fr-FR" b="0" dirty="0"/>
              <a:t>Talend </a:t>
            </a:r>
            <a:r>
              <a:rPr lang="fr-FR" b="0" dirty="0" smtClean="0"/>
              <a:t>2012</a:t>
            </a:r>
            <a:endParaRPr lang="fr-FR" b="0" dirty="0"/>
          </a:p>
        </p:txBody>
      </p:sp>
    </p:spTree>
    <p:extLst>
      <p:ext uri="{BB962C8B-B14F-4D97-AF65-F5344CB8AC3E}">
        <p14:creationId xmlns:p14="http://schemas.microsoft.com/office/powerpoint/2010/main" val="405599807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35117" y="808537"/>
            <a:ext cx="8060428" cy="508414"/>
          </a:xfrm>
          <a:prstGeom prst="rect">
            <a:avLst/>
          </a:prstGeom>
        </p:spPr>
        <p:txBody>
          <a:bodyPr lIns="108366" tIns="54183" rIns="108366" bIns="54183"/>
          <a:lstStyle/>
          <a:p>
            <a:r>
              <a:rPr lang="ga-IE" smtClean="0"/>
              <a:t>Click to edit Master title style</a:t>
            </a:r>
            <a:endParaRPr lang="en-US" dirty="0"/>
          </a:p>
        </p:txBody>
      </p:sp>
      <p:sp>
        <p:nvSpPr>
          <p:cNvPr id="3" name="Espace réservé du contenu 2"/>
          <p:cNvSpPr>
            <a:spLocks noGrp="1"/>
          </p:cNvSpPr>
          <p:nvPr>
            <p:ph sz="half" idx="1"/>
          </p:nvPr>
        </p:nvSpPr>
        <p:spPr>
          <a:xfrm>
            <a:off x="457109" y="1993346"/>
            <a:ext cx="4267297" cy="4483414"/>
          </a:xfrm>
          <a:prstGeom prst="rect">
            <a:avLst/>
          </a:prstGeom>
        </p:spPr>
        <p:txBody>
          <a:bodyPr lIns="108366" tIns="54183" rIns="108366" bIns="54183"/>
          <a:lstStyle>
            <a:lvl1pPr>
              <a:defRPr sz="2400"/>
            </a:lvl1pPr>
            <a:lvl2pPr>
              <a:defRPr sz="2100"/>
            </a:lvl2pPr>
            <a:lvl3pPr>
              <a:defRPr sz="1900"/>
            </a:lvl3pPr>
            <a:lvl4pPr>
              <a:defRPr sz="1700"/>
            </a:lvl4pPr>
            <a:lvl5pPr>
              <a:defRPr sz="1700"/>
            </a:lvl5pPr>
            <a:lvl6pPr>
              <a:defRPr sz="2100"/>
            </a:lvl6pPr>
            <a:lvl7pPr>
              <a:defRPr sz="2100"/>
            </a:lvl7pPr>
            <a:lvl8pPr>
              <a:defRPr sz="2100"/>
            </a:lvl8pPr>
            <a:lvl9pPr>
              <a:defRPr sz="21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Espace réservé du contenu 3"/>
          <p:cNvSpPr>
            <a:spLocks noGrp="1"/>
          </p:cNvSpPr>
          <p:nvPr>
            <p:ph sz="half" idx="2"/>
          </p:nvPr>
        </p:nvSpPr>
        <p:spPr>
          <a:xfrm>
            <a:off x="4800605" y="1993346"/>
            <a:ext cx="4267298" cy="4483414"/>
          </a:xfrm>
          <a:prstGeom prst="rect">
            <a:avLst/>
          </a:prstGeom>
        </p:spPr>
        <p:txBody>
          <a:bodyPr lIns="108366" tIns="54183" rIns="108366" bIns="54183"/>
          <a:lstStyle>
            <a:lvl1pPr>
              <a:defRPr sz="2400"/>
            </a:lvl1pPr>
            <a:lvl2pPr>
              <a:defRPr sz="2100"/>
            </a:lvl2pPr>
            <a:lvl3pPr>
              <a:defRPr sz="1900"/>
            </a:lvl3pPr>
            <a:lvl4pPr>
              <a:defRPr sz="1700"/>
            </a:lvl4pPr>
            <a:lvl5pPr>
              <a:defRPr sz="1700"/>
            </a:lvl5pPr>
            <a:lvl6pPr>
              <a:defRPr sz="2100"/>
            </a:lvl6pPr>
            <a:lvl7pPr>
              <a:defRPr sz="2100"/>
            </a:lvl7pPr>
            <a:lvl8pPr>
              <a:defRPr sz="2100"/>
            </a:lvl8pPr>
            <a:lvl9pPr>
              <a:defRPr sz="21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r>
              <a:rPr lang="en-US" dirty="0"/>
              <a:t>© </a:t>
            </a:r>
            <a:r>
              <a:rPr lang="fr-FR" b="0" dirty="0"/>
              <a:t>Talend </a:t>
            </a:r>
            <a:r>
              <a:rPr lang="fr-FR" b="0" dirty="0" smtClean="0"/>
              <a:t>2012</a:t>
            </a:r>
            <a:endParaRPr lang="fr-FR" b="0" dirty="0"/>
          </a:p>
        </p:txBody>
      </p:sp>
    </p:spTree>
    <p:extLst>
      <p:ext uri="{BB962C8B-B14F-4D97-AF65-F5344CB8AC3E}">
        <p14:creationId xmlns:p14="http://schemas.microsoft.com/office/powerpoint/2010/main" val="3881791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re de section">
    <p:spTree>
      <p:nvGrpSpPr>
        <p:cNvPr id="1" name=""/>
        <p:cNvGrpSpPr/>
        <p:nvPr/>
      </p:nvGrpSpPr>
      <p:grpSpPr>
        <a:xfrm>
          <a:off x="0" y="0"/>
          <a:ext cx="0" cy="0"/>
          <a:chOff x="0" y="0"/>
          <a:chExt cx="0" cy="0"/>
        </a:xfrm>
      </p:grpSpPr>
      <p:pic>
        <p:nvPicPr>
          <p:cNvPr id="3" name="Picture 14"/>
          <p:cNvPicPr>
            <a:picLocks noChangeAspect="1"/>
          </p:cNvPicPr>
          <p:nvPr userDrawn="1"/>
        </p:nvPicPr>
        <p:blipFill>
          <a:blip r:embed="rId2">
            <a:grayscl/>
            <a:extLst>
              <a:ext uri="{28A0092B-C50C-407E-A947-70E740481C1C}">
                <a14:useLocalDpi xmlns:a14="http://schemas.microsoft.com/office/drawing/2010/main" val="0"/>
              </a:ext>
            </a:extLst>
          </a:blip>
          <a:srcRect/>
          <a:stretch>
            <a:fillRect/>
          </a:stretch>
        </p:blipFill>
        <p:spPr bwMode="auto">
          <a:xfrm>
            <a:off x="0" y="601663"/>
            <a:ext cx="9144000" cy="62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p:cNvSpPr>
            <a:spLocks noChangeArrowheads="1"/>
          </p:cNvSpPr>
          <p:nvPr userDrawn="1"/>
        </p:nvSpPr>
        <p:spPr bwMode="auto">
          <a:xfrm>
            <a:off x="0" y="620713"/>
            <a:ext cx="9144000" cy="3313112"/>
          </a:xfrm>
          <a:prstGeom prst="rect">
            <a:avLst/>
          </a:prstGeom>
          <a:solidFill>
            <a:schemeClr val="tx1">
              <a:alpha val="34117"/>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20000"/>
              </a:spcBef>
              <a:buClr>
                <a:schemeClr val="bg2"/>
              </a:buClr>
              <a:buFont typeface="Wingdings 2" charset="0"/>
              <a:buNone/>
            </a:pPr>
            <a:endParaRPr lang="en-US" sz="1400">
              <a:solidFill>
                <a:schemeClr val="tx1"/>
              </a:solidFill>
            </a:endParaRPr>
          </a:p>
        </p:txBody>
      </p:sp>
      <p:sp>
        <p:nvSpPr>
          <p:cNvPr id="6" name="Rectangle 14"/>
          <p:cNvSpPr>
            <a:spLocks noChangeArrowheads="1"/>
          </p:cNvSpPr>
          <p:nvPr userDrawn="1"/>
        </p:nvSpPr>
        <p:spPr bwMode="auto">
          <a:xfrm>
            <a:off x="0" y="0"/>
            <a:ext cx="9144000" cy="981075"/>
          </a:xfrm>
          <a:prstGeom prst="rect">
            <a:avLst/>
          </a:prstGeom>
          <a:solidFill>
            <a:schemeClr val="tx2">
              <a:lumMod val="50000"/>
            </a:schemeClr>
          </a:solidFill>
          <a:ln>
            <a:noFill/>
          </a:ln>
        </p:spPr>
        <p:txBody>
          <a:bodyPr anchor="ctr"/>
          <a:lstStyle/>
          <a:p>
            <a:pPr algn="ctr">
              <a:spcBef>
                <a:spcPct val="20000"/>
              </a:spcBef>
              <a:buClr>
                <a:schemeClr val="bg2"/>
              </a:buClr>
              <a:buFont typeface="Wingdings 2" charset="0"/>
              <a:buNone/>
              <a:defRPr/>
            </a:pPr>
            <a:endParaRPr lang="en-US" sz="1400">
              <a:solidFill>
                <a:schemeClr val="tx1"/>
              </a:solidFill>
            </a:endParaRPr>
          </a:p>
        </p:txBody>
      </p:sp>
      <p:pic>
        <p:nvPicPr>
          <p:cNvPr id="7" name="Picture 6" descr="tc-logo-white.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64388" y="107950"/>
            <a:ext cx="1800225" cy="736600"/>
          </a:xfrm>
          <a:prstGeom prst="rect">
            <a:avLst/>
          </a:prstGeom>
          <a:ln>
            <a:noFill/>
          </a:ln>
          <a:effectLst>
            <a:outerShdw blurRad="28575" dir="5400000" algn="t" rotWithShape="0">
              <a:prstClr val="black">
                <a:alpha val="40000"/>
              </a:prstClr>
            </a:outerShdw>
          </a:effectLst>
        </p:spPr>
      </p:pic>
      <p:sp>
        <p:nvSpPr>
          <p:cNvPr id="8" name="Rounded Rectangle 7"/>
          <p:cNvSpPr/>
          <p:nvPr userDrawn="1"/>
        </p:nvSpPr>
        <p:spPr bwMode="auto">
          <a:xfrm>
            <a:off x="-4763" y="981075"/>
            <a:ext cx="9148763" cy="144463"/>
          </a:xfrm>
          <a:prstGeom prst="roundRect">
            <a:avLst/>
          </a:prstGeom>
          <a:pattFill prst="ltUpDiag">
            <a:fgClr>
              <a:schemeClr val="bg2">
                <a:lumMod val="90000"/>
              </a:schemeClr>
            </a:fgClr>
            <a:bgClr>
              <a:prstClr val="white"/>
            </a:bgClr>
          </a:pattFill>
          <a:ln w="9525" cap="flat" cmpd="sng" algn="ctr">
            <a:no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err="1">
              <a:solidFill>
                <a:schemeClr val="tx1"/>
              </a:solidFill>
              <a:latin typeface="Trebuchet MS" pitchFamily="34" charset="0"/>
              <a:cs typeface="Arial" charset="0"/>
            </a:endParaRPr>
          </a:p>
        </p:txBody>
      </p:sp>
      <p:sp>
        <p:nvSpPr>
          <p:cNvPr id="19459" name="Rectangle 3"/>
          <p:cNvSpPr>
            <a:spLocks noGrp="1" noChangeArrowheads="1"/>
          </p:cNvSpPr>
          <p:nvPr>
            <p:ph type="ctrTitle"/>
          </p:nvPr>
        </p:nvSpPr>
        <p:spPr>
          <a:xfrm>
            <a:off x="0" y="2044800"/>
            <a:ext cx="9144000" cy="1022350"/>
          </a:xfrm>
          <a:prstGeom prst="rect">
            <a:avLst/>
          </a:prstGeom>
          <a:solidFill>
            <a:srgbClr val="20202A"/>
          </a:solidFill>
        </p:spPr>
        <p:txBody>
          <a:bodyPr lIns="91440" rIns="91440"/>
          <a:lstStyle>
            <a:lvl1pPr algn="r">
              <a:defRPr sz="3200" smtClean="0">
                <a:solidFill>
                  <a:srgbClr val="FFFFFF"/>
                </a:solidFill>
              </a:defRPr>
            </a:lvl1pPr>
          </a:lstStyle>
          <a:p>
            <a:r>
              <a:rPr lang="en-US" noProof="0" smtClean="0"/>
              <a:t>Cliquez pour modifier le style du titre</a:t>
            </a:r>
          </a:p>
        </p:txBody>
      </p:sp>
    </p:spTree>
    <p:extLst>
      <p:ext uri="{BB962C8B-B14F-4D97-AF65-F5344CB8AC3E}">
        <p14:creationId xmlns:p14="http://schemas.microsoft.com/office/powerpoint/2010/main" val="2296378770"/>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 y="1"/>
            <a:ext cx="9144000" cy="620713"/>
          </a:xfrm>
          <a:prstGeom prst="rect">
            <a:avLst/>
          </a:prstGeom>
          <a:gradFill rotWithShape="0">
            <a:gsLst>
              <a:gs pos="0">
                <a:schemeClr val="tx1"/>
              </a:gs>
              <a:gs pos="100000">
                <a:srgbClr val="6C6E8E"/>
              </a:gs>
            </a:gsLst>
            <a:lin ang="5400000"/>
          </a:gradFill>
          <a:ln w="9525">
            <a:noFill/>
            <a:round/>
            <a:headEnd/>
            <a:tailEnd/>
          </a:ln>
        </p:spPr>
        <p:txBody>
          <a:bodyPr lIns="91428" tIns="45714" rIns="91428" bIns="45714" anchor="ctr">
            <a:prstTxWarp prst="textNoShape">
              <a:avLst/>
            </a:prstTxWarp>
          </a:bodyPr>
          <a:lstStyle/>
          <a:p>
            <a:pPr algn="ctr">
              <a:spcBef>
                <a:spcPct val="20000"/>
              </a:spcBef>
              <a:buClr>
                <a:schemeClr val="bg2"/>
              </a:buClr>
              <a:buFont typeface="Wingdings 2" charset="2"/>
              <a:buNone/>
            </a:pPr>
            <a:endParaRPr lang="en-US" sz="1400" dirty="0">
              <a:solidFill>
                <a:schemeClr val="tx1"/>
              </a:solidFill>
            </a:endParaRPr>
          </a:p>
        </p:txBody>
      </p:sp>
      <p:graphicFrame>
        <p:nvGraphicFramePr>
          <p:cNvPr id="1027" name="AutoShape 12"/>
          <p:cNvGraphicFramePr>
            <a:graphicFrameLocks/>
          </p:cNvGraphicFramePr>
          <p:nvPr>
            <p:custDataLst>
              <p:tags r:id="rId12"/>
            </p:custDataLst>
          </p:nvPr>
        </p:nvGraphicFramePr>
        <p:xfrm>
          <a:off x="0" y="1"/>
          <a:ext cx="158750" cy="158749"/>
        </p:xfrm>
        <a:graphic>
          <a:graphicData uri="http://schemas.openxmlformats.org/presentationml/2006/ole">
            <mc:AlternateContent xmlns:mc="http://schemas.openxmlformats.org/markup-compatibility/2006">
              <mc:Choice xmlns:v="urn:schemas-microsoft-com:vml" Requires="v">
                <p:oleObj spid="_x0000_s2160" name="think-cell Slide" r:id="rId13" imgW="0" imgH="0" progId="">
                  <p:embed/>
                </p:oleObj>
              </mc:Choice>
              <mc:Fallback>
                <p:oleObj name="think-cell Slide" r:id="rId13"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9"/>
          <p:cNvSpPr txBox="1">
            <a:spLocks noChangeArrowheads="1"/>
          </p:cNvSpPr>
          <p:nvPr/>
        </p:nvSpPr>
        <p:spPr bwMode="auto">
          <a:xfrm>
            <a:off x="395289" y="6646864"/>
            <a:ext cx="931862" cy="211137"/>
          </a:xfrm>
          <a:prstGeom prst="rect">
            <a:avLst/>
          </a:prstGeom>
          <a:noFill/>
          <a:ln>
            <a:noFill/>
          </a:ln>
          <a:extLst/>
        </p:spPr>
        <p:txBody>
          <a:bodyPr lIns="0" tIns="45714" rIns="0" bIns="45714" anchor="ctr">
            <a:prstTxWarp prst="textNoShape">
              <a:avLst/>
            </a:prstTxWarp>
          </a:bodyPr>
          <a:lstStyle/>
          <a:p>
            <a:pPr algn="just">
              <a:spcAft>
                <a:spcPts val="850"/>
              </a:spcAft>
            </a:pPr>
            <a:r>
              <a:rPr lang="en-US" sz="900" b="0" dirty="0"/>
              <a:t>© Talend 2011</a:t>
            </a:r>
            <a:endParaRPr lang="fr-FR" sz="900" b="0" dirty="0"/>
          </a:p>
        </p:txBody>
      </p:sp>
      <p:pic>
        <p:nvPicPr>
          <p:cNvPr id="9" name="Image 8" descr="logo-talend_white_whitebase.pn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858126" y="122238"/>
            <a:ext cx="1190625" cy="423862"/>
          </a:xfrm>
          <a:prstGeom prst="rect">
            <a:avLst/>
          </a:prstGeom>
          <a:noFill/>
          <a:ln>
            <a:noFill/>
          </a:ln>
          <a:effectLst>
            <a:outerShdw blurRad="889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9"/>
          <p:cNvCxnSpPr/>
          <p:nvPr/>
        </p:nvCxnSpPr>
        <p:spPr bwMode="auto">
          <a:xfrm>
            <a:off x="1" y="612775"/>
            <a:ext cx="9144000"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 y="1214439"/>
            <a:ext cx="9144000" cy="46037"/>
          </a:xfrm>
          <a:prstGeom prst="rect">
            <a:avLst/>
          </a:prstGeom>
          <a:gradFill flip="none" rotWithShape="1">
            <a:gsLst>
              <a:gs pos="0">
                <a:schemeClr val="bg2">
                  <a:shade val="30000"/>
                  <a:satMod val="115000"/>
                </a:schemeClr>
              </a:gs>
              <a:gs pos="100000">
                <a:schemeClr val="bg2">
                  <a:shade val="100000"/>
                  <a:satMod val="115000"/>
                  <a:alpha val="0"/>
                </a:schemeClr>
              </a:gs>
            </a:gsLst>
            <a:lin ang="0" scaled="1"/>
            <a:tileRect/>
          </a:gradFill>
          <a:ln w="9525" cap="flat" cmpd="sng" algn="ctr">
            <a:solidFill>
              <a:schemeClr val="bg2"/>
            </a:solidFill>
            <a:prstDash val="solid"/>
            <a:round/>
            <a:headEnd type="none" w="med" len="med"/>
            <a:tailEnd type="none" w="med" len="med"/>
          </a:ln>
          <a:effectLst/>
        </p:spPr>
        <p:txBody>
          <a:bodyPr lIns="91428" tIns="45714" rIns="91428" bIns="45714" anchor="ctr"/>
          <a:lstStyle/>
          <a:p>
            <a:pPr algn="ctr">
              <a:spcBef>
                <a:spcPct val="20000"/>
              </a:spcBef>
              <a:buClr>
                <a:schemeClr val="bg2"/>
              </a:buClr>
              <a:buFont typeface="Wingdings 2" pitchFamily="18" charset="2"/>
              <a:buNone/>
              <a:defRPr/>
            </a:pPr>
            <a:endParaRPr lang="fr-FR" sz="1400" dirty="0">
              <a:solidFill>
                <a:schemeClr val="tx1"/>
              </a:solidFill>
              <a:latin typeface="Trebuchet MS" pitchFamily="34" charset="0"/>
              <a:ea typeface="+mn-ea"/>
              <a:cs typeface="Arial" charset="0"/>
            </a:endParaRPr>
          </a:p>
        </p:txBody>
      </p:sp>
      <p:sp>
        <p:nvSpPr>
          <p:cNvPr id="15" name="Rectangle 5"/>
          <p:cNvSpPr txBox="1">
            <a:spLocks noChangeArrowheads="1"/>
          </p:cNvSpPr>
          <p:nvPr/>
        </p:nvSpPr>
        <p:spPr bwMode="auto">
          <a:xfrm>
            <a:off x="323850" y="6602414"/>
            <a:ext cx="2895600" cy="211137"/>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defRPr/>
            </a:lvl1pPr>
          </a:lstStyle>
          <a:p>
            <a:pPr marL="0" marR="0" lvl="0" indent="0" algn="just" defTabSz="914280" rtl="0" eaLnBrk="1" fontAlgn="base" latinLnBrk="0" hangingPunct="1">
              <a:lnSpc>
                <a:spcPct val="100000"/>
              </a:lnSpc>
              <a:spcBef>
                <a:spcPct val="0"/>
              </a:spcBef>
              <a:spcAft>
                <a:spcPts val="850"/>
              </a:spcAft>
              <a:buClrTx/>
              <a:buSzTx/>
              <a:buFontTx/>
              <a:buNone/>
              <a:tabLst/>
              <a:defRPr/>
            </a:pPr>
            <a:r>
              <a:rPr kumimoji="0" lang="en-US" sz="900" b="1" i="0" u="none" strike="noStrike" kern="1200" cap="none" spc="0" normalizeH="0" baseline="0" noProof="0" dirty="0" smtClean="0">
                <a:ln>
                  <a:noFill/>
                </a:ln>
                <a:solidFill>
                  <a:schemeClr val="bg1"/>
                </a:solidFill>
                <a:effectLst/>
                <a:uLnTx/>
                <a:uFillTx/>
                <a:latin typeface="Trebuchet MS" pitchFamily="34" charset="0"/>
                <a:ea typeface="+mn-ea"/>
                <a:cs typeface="Arial" charset="0"/>
              </a:rPr>
              <a:t>© </a:t>
            </a:r>
            <a:r>
              <a:rPr kumimoji="0" lang="en-US" sz="900" b="0" i="0" u="none" strike="noStrike" kern="1200" cap="none" spc="0" normalizeH="0" baseline="0" noProof="0" dirty="0" smtClean="0">
                <a:ln>
                  <a:noFill/>
                </a:ln>
                <a:solidFill>
                  <a:schemeClr val="bg1"/>
                </a:solidFill>
                <a:effectLst/>
                <a:uLnTx/>
                <a:uFillTx/>
                <a:latin typeface="Trebuchet MS" pitchFamily="34" charset="0"/>
                <a:ea typeface="+mn-ea"/>
                <a:cs typeface="Arial" charset="0"/>
              </a:rPr>
              <a:t>Talend 2011 – Stri2y Private &amp; Confidential</a:t>
            </a:r>
            <a:endParaRPr kumimoji="0" lang="en-US" sz="900" b="0" i="0" u="none" strike="noStrike" kern="1200" cap="none" spc="0" normalizeH="0" baseline="0" noProof="0" dirty="0">
              <a:ln>
                <a:noFill/>
              </a:ln>
              <a:solidFill>
                <a:schemeClr val="bg1"/>
              </a:solidFill>
              <a:effectLst/>
              <a:uLnTx/>
              <a:uFillTx/>
              <a:latin typeface="Trebuchet MS" pitchFamily="34" charset="0"/>
              <a:ea typeface="+mn-ea"/>
              <a:cs typeface="Arial" charset="0"/>
            </a:endParaRPr>
          </a:p>
        </p:txBody>
      </p:sp>
      <p:sp>
        <p:nvSpPr>
          <p:cNvPr id="16" name="Rectangle 6"/>
          <p:cNvSpPr txBox="1">
            <a:spLocks noChangeArrowheads="1"/>
          </p:cNvSpPr>
          <p:nvPr/>
        </p:nvSpPr>
        <p:spPr bwMode="auto">
          <a:xfrm>
            <a:off x="7010400" y="6629400"/>
            <a:ext cx="2133600" cy="260350"/>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defRPr/>
            </a:lvl1pPr>
          </a:lstStyle>
          <a:p>
            <a:pPr marL="0" marR="0" lvl="0" indent="0" algn="r" defTabSz="914280" rtl="0" eaLnBrk="1" fontAlgn="base" latinLnBrk="0" hangingPunct="1">
              <a:lnSpc>
                <a:spcPct val="100000"/>
              </a:lnSpc>
              <a:spcBef>
                <a:spcPct val="0"/>
              </a:spcBef>
              <a:spcAft>
                <a:spcPct val="0"/>
              </a:spcAft>
              <a:buClrTx/>
              <a:buSzTx/>
              <a:buFontTx/>
              <a:buNone/>
              <a:tabLst/>
              <a:defRPr/>
            </a:pPr>
            <a:fld id="{C91898C4-8BE9-45B2-BF0F-70CBF2451825}" type="slidenum">
              <a:rPr kumimoji="0" lang="en-US" sz="900" b="1" i="0" u="none" strike="noStrike" kern="1200" cap="none" spc="0" normalizeH="0" baseline="0" noProof="0" smtClean="0">
                <a:ln>
                  <a:noFill/>
                </a:ln>
                <a:solidFill>
                  <a:srgbClr val="292929"/>
                </a:solidFill>
                <a:effectLst/>
                <a:uLnTx/>
                <a:uFillTx/>
                <a:latin typeface="Trebuchet MS" pitchFamily="34" charset="0"/>
                <a:ea typeface="+mn-ea"/>
                <a:cs typeface="Arial" charset="0"/>
              </a:rPr>
              <a:pPr marL="0" marR="0" lvl="0" indent="0" algn="r" defTabSz="914280" rtl="0" eaLnBrk="1" fontAlgn="base" latinLnBrk="0" hangingPunct="1">
                <a:lnSpc>
                  <a:spcPct val="100000"/>
                </a:lnSpc>
                <a:spcBef>
                  <a:spcPct val="0"/>
                </a:spcBef>
                <a:spcAft>
                  <a:spcPct val="0"/>
                </a:spcAft>
                <a:buClrTx/>
                <a:buSzTx/>
                <a:buFontTx/>
                <a:buNone/>
                <a:tabLst/>
                <a:defRPr/>
              </a:pPr>
              <a:t>‹N°›</a:t>
            </a:fld>
            <a:endParaRPr kumimoji="0" lang="en-US" sz="900" b="1" i="0" u="none" strike="noStrike" kern="1200" cap="none" spc="0" normalizeH="0" baseline="0" noProof="0" dirty="0">
              <a:ln>
                <a:noFill/>
              </a:ln>
              <a:solidFill>
                <a:srgbClr val="292929"/>
              </a:solidFill>
              <a:effectLst/>
              <a:uLnTx/>
              <a:uFillTx/>
              <a:latin typeface="Trebuchet MS" pitchFamily="34" charset="0"/>
              <a:ea typeface="+mn-ea"/>
              <a:cs typeface="Arial" charset="0"/>
            </a:endParaRPr>
          </a:p>
        </p:txBody>
      </p:sp>
      <p:sp>
        <p:nvSpPr>
          <p:cNvPr id="17" name="Footer Placeholder 3"/>
          <p:cNvSpPr>
            <a:spLocks noGrp="1"/>
          </p:cNvSpPr>
          <p:nvPr>
            <p:ph type="ftr" sz="quarter" idx="3"/>
          </p:nvPr>
        </p:nvSpPr>
        <p:spPr>
          <a:xfrm>
            <a:off x="1" y="6494465"/>
            <a:ext cx="6096000" cy="287336"/>
          </a:xfrm>
          <a:prstGeom prst="rect">
            <a:avLst/>
          </a:prstGeom>
        </p:spPr>
        <p:txBody>
          <a:bodyPr lIns="91428" tIns="45714" rIns="91428" bIns="45714"/>
          <a:lstStyle>
            <a:lvl1pPr>
              <a:defRPr>
                <a:solidFill>
                  <a:srgbClr val="161616"/>
                </a:solidFill>
              </a:defRPr>
            </a:lvl1pPr>
          </a:lstStyle>
          <a:p>
            <a:pPr>
              <a:defRPr/>
            </a:pPr>
            <a:r>
              <a:rPr lang="en-US" dirty="0" smtClean="0"/>
              <a:t>© </a:t>
            </a:r>
            <a:r>
              <a:rPr lang="fr-FR" b="0" dirty="0" smtClean="0"/>
              <a:t>Talend 2012</a:t>
            </a:r>
            <a:endParaRPr lang="fr-FR" b="0" dirty="0"/>
          </a:p>
        </p:txBody>
      </p:sp>
    </p:spTree>
  </p:cSld>
  <p:clrMap bg1="lt1" tx1="dk1" bg2="lt2" tx2="dk2" accent1="accent1" accent2="accent2" accent3="accent3" accent4="accent4" accent5="accent5" accent6="accent6" hlink="hlink" folHlink="folHlink"/>
  <p:sldLayoutIdLst>
    <p:sldLayoutId id="2147484326" r:id="rId1"/>
    <p:sldLayoutId id="2147484334" r:id="rId2"/>
    <p:sldLayoutId id="2147484335" r:id="rId3"/>
    <p:sldLayoutId id="2147484328" r:id="rId4"/>
    <p:sldLayoutId id="2147484329" r:id="rId5"/>
    <p:sldLayoutId id="2147484330" r:id="rId6"/>
    <p:sldLayoutId id="2147484331" r:id="rId7"/>
    <p:sldLayoutId id="2147484332" r:id="rId8"/>
    <p:sldLayoutId id="2147484336" r:id="rId9"/>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300" b="1">
          <a:solidFill>
            <a:schemeClr val="tx1"/>
          </a:solidFill>
          <a:latin typeface="+mj-lt"/>
          <a:ea typeface="ＭＳ Ｐゴシック" charset="0"/>
          <a:cs typeface="+mj-cs"/>
        </a:defRPr>
      </a:lvl1pPr>
      <a:lvl2pPr algn="l" rtl="0" eaLnBrk="1" fontAlgn="base" hangingPunct="1">
        <a:lnSpc>
          <a:spcPct val="90000"/>
        </a:lnSpc>
        <a:spcBef>
          <a:spcPct val="0"/>
        </a:spcBef>
        <a:spcAft>
          <a:spcPct val="0"/>
        </a:spcAft>
        <a:defRPr sz="2300" b="1">
          <a:solidFill>
            <a:schemeClr val="tx1"/>
          </a:solidFill>
          <a:latin typeface="Trebuchet MS" pitchFamily="34" charset="0"/>
          <a:ea typeface="ＭＳ Ｐゴシック" charset="0"/>
          <a:cs typeface="Arial" charset="0"/>
        </a:defRPr>
      </a:lvl2pPr>
      <a:lvl3pPr algn="l" rtl="0" eaLnBrk="1" fontAlgn="base" hangingPunct="1">
        <a:lnSpc>
          <a:spcPct val="90000"/>
        </a:lnSpc>
        <a:spcBef>
          <a:spcPct val="0"/>
        </a:spcBef>
        <a:spcAft>
          <a:spcPct val="0"/>
        </a:spcAft>
        <a:defRPr sz="2300" b="1">
          <a:solidFill>
            <a:schemeClr val="tx1"/>
          </a:solidFill>
          <a:latin typeface="Trebuchet MS" pitchFamily="34" charset="0"/>
          <a:ea typeface="ＭＳ Ｐゴシック" charset="0"/>
          <a:cs typeface="Arial" charset="0"/>
        </a:defRPr>
      </a:lvl3pPr>
      <a:lvl4pPr algn="l" rtl="0" eaLnBrk="1" fontAlgn="base" hangingPunct="1">
        <a:lnSpc>
          <a:spcPct val="90000"/>
        </a:lnSpc>
        <a:spcBef>
          <a:spcPct val="0"/>
        </a:spcBef>
        <a:spcAft>
          <a:spcPct val="0"/>
        </a:spcAft>
        <a:defRPr sz="2300" b="1">
          <a:solidFill>
            <a:schemeClr val="tx1"/>
          </a:solidFill>
          <a:latin typeface="Trebuchet MS" pitchFamily="34" charset="0"/>
          <a:ea typeface="ＭＳ Ｐゴシック" charset="0"/>
          <a:cs typeface="Arial" charset="0"/>
        </a:defRPr>
      </a:lvl4pPr>
      <a:lvl5pPr algn="l" rtl="0" eaLnBrk="1" fontAlgn="base" hangingPunct="1">
        <a:lnSpc>
          <a:spcPct val="90000"/>
        </a:lnSpc>
        <a:spcBef>
          <a:spcPct val="0"/>
        </a:spcBef>
        <a:spcAft>
          <a:spcPct val="0"/>
        </a:spcAft>
        <a:defRPr sz="2300" b="1">
          <a:solidFill>
            <a:schemeClr val="tx1"/>
          </a:solidFill>
          <a:latin typeface="Trebuchet MS" pitchFamily="34" charset="0"/>
          <a:ea typeface="ＭＳ Ｐゴシック" charset="0"/>
          <a:cs typeface="Arial" charset="0"/>
        </a:defRPr>
      </a:lvl5pPr>
      <a:lvl6pPr marL="457140" algn="l" rtl="0" eaLnBrk="1" fontAlgn="base" hangingPunct="1">
        <a:spcBef>
          <a:spcPct val="0"/>
        </a:spcBef>
        <a:spcAft>
          <a:spcPct val="0"/>
        </a:spcAft>
        <a:defRPr sz="2400" b="1">
          <a:solidFill>
            <a:srgbClr val="404154"/>
          </a:solidFill>
          <a:latin typeface="Trebuchet MS" pitchFamily="34" charset="0"/>
          <a:cs typeface="Arial" charset="0"/>
        </a:defRPr>
      </a:lvl6pPr>
      <a:lvl7pPr marL="914280" algn="l" rtl="0" eaLnBrk="1" fontAlgn="base" hangingPunct="1">
        <a:spcBef>
          <a:spcPct val="0"/>
        </a:spcBef>
        <a:spcAft>
          <a:spcPct val="0"/>
        </a:spcAft>
        <a:defRPr sz="2400" b="1">
          <a:solidFill>
            <a:srgbClr val="404154"/>
          </a:solidFill>
          <a:latin typeface="Trebuchet MS" pitchFamily="34" charset="0"/>
          <a:cs typeface="Arial" charset="0"/>
        </a:defRPr>
      </a:lvl7pPr>
      <a:lvl8pPr marL="1371420" algn="l" rtl="0" eaLnBrk="1" fontAlgn="base" hangingPunct="1">
        <a:spcBef>
          <a:spcPct val="0"/>
        </a:spcBef>
        <a:spcAft>
          <a:spcPct val="0"/>
        </a:spcAft>
        <a:defRPr sz="2400" b="1">
          <a:solidFill>
            <a:srgbClr val="404154"/>
          </a:solidFill>
          <a:latin typeface="Trebuchet MS" pitchFamily="34" charset="0"/>
          <a:cs typeface="Arial" charset="0"/>
        </a:defRPr>
      </a:lvl8pPr>
      <a:lvl9pPr marL="1828561" algn="l" rtl="0" eaLnBrk="1" fontAlgn="base" hangingPunct="1">
        <a:spcBef>
          <a:spcPct val="0"/>
        </a:spcBef>
        <a:spcAft>
          <a:spcPct val="0"/>
        </a:spcAft>
        <a:defRPr sz="2400" b="1">
          <a:solidFill>
            <a:srgbClr val="404154"/>
          </a:solidFill>
          <a:latin typeface="Trebuchet MS" pitchFamily="34" charset="0"/>
          <a:cs typeface="Arial" charset="0"/>
        </a:defRPr>
      </a:lvl9pPr>
    </p:titleStyle>
    <p:bodyStyle>
      <a:lvl1pPr marL="342855" indent="-342855" algn="l" rtl="0" eaLnBrk="1" fontAlgn="base" hangingPunct="1">
        <a:spcBef>
          <a:spcPct val="20000"/>
        </a:spcBef>
        <a:spcAft>
          <a:spcPct val="0"/>
        </a:spcAft>
        <a:buClr>
          <a:schemeClr val="bg2"/>
        </a:buClr>
        <a:buFont typeface="Wingdings 2" charset="2"/>
        <a:defRPr b="1">
          <a:solidFill>
            <a:schemeClr val="tx1"/>
          </a:solidFill>
          <a:latin typeface="+mn-lt"/>
          <a:ea typeface="ＭＳ Ｐゴシック" charset="0"/>
          <a:cs typeface="+mn-cs"/>
        </a:defRPr>
      </a:lvl1pPr>
      <a:lvl2pPr marL="357142" indent="-277777" algn="l" rtl="0" eaLnBrk="1" fontAlgn="base" hangingPunct="1">
        <a:spcBef>
          <a:spcPct val="20000"/>
        </a:spcBef>
        <a:spcAft>
          <a:spcPct val="0"/>
        </a:spcAft>
        <a:buClr>
          <a:schemeClr val="accent1"/>
        </a:buClr>
        <a:buSzPct val="85000"/>
        <a:buFont typeface="Wingdings 2" charset="2"/>
        <a:buChar char="¾"/>
        <a:defRPr sz="1500">
          <a:solidFill>
            <a:schemeClr val="tx1"/>
          </a:solidFill>
          <a:latin typeface="+mn-lt"/>
          <a:ea typeface="Arial" charset="0"/>
          <a:cs typeface="+mn-cs"/>
        </a:defRPr>
      </a:lvl2pPr>
      <a:lvl3pPr marL="625393" indent="-266665" algn="l" rtl="0" eaLnBrk="1" fontAlgn="base" hangingPunct="1">
        <a:spcBef>
          <a:spcPct val="20000"/>
        </a:spcBef>
        <a:spcAft>
          <a:spcPct val="0"/>
        </a:spcAft>
        <a:buClr>
          <a:schemeClr val="accent1"/>
        </a:buClr>
        <a:buSzPct val="85000"/>
        <a:buFont typeface="Wingdings 2" charset="2"/>
        <a:buChar char="¾"/>
        <a:defRPr sz="1400">
          <a:solidFill>
            <a:schemeClr val="tx1"/>
          </a:solidFill>
          <a:latin typeface="+mn-lt"/>
          <a:ea typeface="Arial" charset="0"/>
          <a:cs typeface="+mn-cs"/>
        </a:defRPr>
      </a:lvl3pPr>
      <a:lvl4pPr marL="914280" indent="-284125" algn="l" rtl="0" eaLnBrk="1" fontAlgn="base" hangingPunct="1">
        <a:spcBef>
          <a:spcPct val="20000"/>
        </a:spcBef>
        <a:spcAft>
          <a:spcPct val="0"/>
        </a:spcAft>
        <a:buClr>
          <a:schemeClr val="accent1"/>
        </a:buClr>
        <a:buSzPct val="85000"/>
        <a:buFont typeface="Wingdings 2" charset="2"/>
        <a:buChar char="¾"/>
        <a:defRPr sz="1200">
          <a:solidFill>
            <a:schemeClr val="tx1"/>
          </a:solidFill>
          <a:latin typeface="+mn-lt"/>
          <a:ea typeface="Arial" charset="0"/>
          <a:cs typeface="+mn-cs"/>
        </a:defRPr>
      </a:lvl4pPr>
      <a:lvl5pPr marL="1173010" indent="-257142" algn="l" rtl="0" eaLnBrk="1" fontAlgn="base" hangingPunct="1">
        <a:spcBef>
          <a:spcPct val="20000"/>
        </a:spcBef>
        <a:spcAft>
          <a:spcPct val="0"/>
        </a:spcAft>
        <a:buClr>
          <a:schemeClr val="accent1"/>
        </a:buClr>
        <a:buSzPct val="85000"/>
        <a:buFont typeface="Wingdings 2" charset="2"/>
        <a:buChar char="¾"/>
        <a:defRPr sz="900">
          <a:solidFill>
            <a:schemeClr val="tx1"/>
          </a:solidFill>
          <a:latin typeface="+mn-lt"/>
          <a:ea typeface="Arial" charset="0"/>
          <a:cs typeface="+mn-cs"/>
        </a:defRPr>
      </a:lvl5pPr>
      <a:lvl6pPr marL="2247605" indent="-171427" algn="l" rtl="0" eaLnBrk="1" fontAlgn="base" hangingPunct="1">
        <a:spcBef>
          <a:spcPct val="20000"/>
        </a:spcBef>
        <a:spcAft>
          <a:spcPct val="0"/>
        </a:spcAft>
        <a:buClr>
          <a:srgbClr val="404154"/>
        </a:buClr>
        <a:buFont typeface="Wingdings" pitchFamily="2" charset="2"/>
        <a:buChar char="§"/>
        <a:defRPr sz="1500">
          <a:solidFill>
            <a:srgbClr val="404154"/>
          </a:solidFill>
          <a:latin typeface="+mn-lt"/>
          <a:cs typeface="+mn-cs"/>
        </a:defRPr>
      </a:lvl6pPr>
      <a:lvl7pPr marL="2704745" indent="-171427" algn="l" rtl="0" eaLnBrk="1" fontAlgn="base" hangingPunct="1">
        <a:spcBef>
          <a:spcPct val="20000"/>
        </a:spcBef>
        <a:spcAft>
          <a:spcPct val="0"/>
        </a:spcAft>
        <a:buClr>
          <a:srgbClr val="404154"/>
        </a:buClr>
        <a:buFont typeface="Wingdings" pitchFamily="2" charset="2"/>
        <a:buChar char="§"/>
        <a:defRPr sz="1500">
          <a:solidFill>
            <a:srgbClr val="404154"/>
          </a:solidFill>
          <a:latin typeface="+mn-lt"/>
          <a:cs typeface="+mn-cs"/>
        </a:defRPr>
      </a:lvl7pPr>
      <a:lvl8pPr marL="3161886" indent="-171427" algn="l" rtl="0" eaLnBrk="1" fontAlgn="base" hangingPunct="1">
        <a:spcBef>
          <a:spcPct val="20000"/>
        </a:spcBef>
        <a:spcAft>
          <a:spcPct val="0"/>
        </a:spcAft>
        <a:buClr>
          <a:srgbClr val="404154"/>
        </a:buClr>
        <a:buFont typeface="Wingdings" pitchFamily="2" charset="2"/>
        <a:buChar char="§"/>
        <a:defRPr sz="1500">
          <a:solidFill>
            <a:srgbClr val="404154"/>
          </a:solidFill>
          <a:latin typeface="+mn-lt"/>
          <a:cs typeface="+mn-cs"/>
        </a:defRPr>
      </a:lvl8pPr>
      <a:lvl9pPr marL="3619025" indent="-171427" algn="l" rtl="0" eaLnBrk="1" fontAlgn="base" hangingPunct="1">
        <a:spcBef>
          <a:spcPct val="20000"/>
        </a:spcBef>
        <a:spcAft>
          <a:spcPct val="0"/>
        </a:spcAft>
        <a:buClr>
          <a:srgbClr val="404154"/>
        </a:buClr>
        <a:buFont typeface="Wingdings" pitchFamily="2" charset="2"/>
        <a:buChar char="§"/>
        <a:defRPr sz="1500">
          <a:solidFill>
            <a:srgbClr val="404154"/>
          </a:solidFill>
          <a:latin typeface="+mn-lt"/>
          <a:cs typeface="+mn-cs"/>
        </a:defRPr>
      </a:lvl9pPr>
    </p:bodyStyle>
    <p:otherStyle>
      <a:defPPr>
        <a:defRPr lang="fr-FR"/>
      </a:defPPr>
      <a:lvl1pPr marL="0" algn="l" defTabSz="914280" rtl="0" eaLnBrk="1" latinLnBrk="0" hangingPunct="1">
        <a:defRPr sz="1800" kern="1200">
          <a:solidFill>
            <a:schemeClr val="tx1"/>
          </a:solidFill>
          <a:latin typeface="+mn-lt"/>
          <a:ea typeface="+mn-ea"/>
          <a:cs typeface="+mn-cs"/>
        </a:defRPr>
      </a:lvl1pPr>
      <a:lvl2pPr marL="457140" algn="l" defTabSz="914280" rtl="0" eaLnBrk="1" latinLnBrk="0" hangingPunct="1">
        <a:defRPr sz="1800" kern="1200">
          <a:solidFill>
            <a:schemeClr val="tx1"/>
          </a:solidFill>
          <a:latin typeface="+mn-lt"/>
          <a:ea typeface="+mn-ea"/>
          <a:cs typeface="+mn-cs"/>
        </a:defRPr>
      </a:lvl2pPr>
      <a:lvl3pPr marL="914280" algn="l" defTabSz="914280" rtl="0" eaLnBrk="1" latinLnBrk="0" hangingPunct="1">
        <a:defRPr sz="1800" kern="1200">
          <a:solidFill>
            <a:schemeClr val="tx1"/>
          </a:solidFill>
          <a:latin typeface="+mn-lt"/>
          <a:ea typeface="+mn-ea"/>
          <a:cs typeface="+mn-cs"/>
        </a:defRPr>
      </a:lvl3pPr>
      <a:lvl4pPr marL="1371420" algn="l" defTabSz="914280" rtl="0" eaLnBrk="1" latinLnBrk="0" hangingPunct="1">
        <a:defRPr sz="1800" kern="1200">
          <a:solidFill>
            <a:schemeClr val="tx1"/>
          </a:solidFill>
          <a:latin typeface="+mn-lt"/>
          <a:ea typeface="+mn-ea"/>
          <a:cs typeface="+mn-cs"/>
        </a:defRPr>
      </a:lvl4pPr>
      <a:lvl5pPr marL="1828561" algn="l" defTabSz="914280" rtl="0" eaLnBrk="1" latinLnBrk="0" hangingPunct="1">
        <a:defRPr sz="1800" kern="1200">
          <a:solidFill>
            <a:schemeClr val="tx1"/>
          </a:solidFill>
          <a:latin typeface="+mn-lt"/>
          <a:ea typeface="+mn-ea"/>
          <a:cs typeface="+mn-cs"/>
        </a:defRPr>
      </a:lvl5pPr>
      <a:lvl6pPr marL="2285700" algn="l" defTabSz="914280" rtl="0" eaLnBrk="1" latinLnBrk="0" hangingPunct="1">
        <a:defRPr sz="1800" kern="1200">
          <a:solidFill>
            <a:schemeClr val="tx1"/>
          </a:solidFill>
          <a:latin typeface="+mn-lt"/>
          <a:ea typeface="+mn-ea"/>
          <a:cs typeface="+mn-cs"/>
        </a:defRPr>
      </a:lvl6pPr>
      <a:lvl7pPr marL="2742840" algn="l" defTabSz="914280" rtl="0" eaLnBrk="1" latinLnBrk="0" hangingPunct="1">
        <a:defRPr sz="1800" kern="1200">
          <a:solidFill>
            <a:schemeClr val="tx1"/>
          </a:solidFill>
          <a:latin typeface="+mn-lt"/>
          <a:ea typeface="+mn-ea"/>
          <a:cs typeface="+mn-cs"/>
        </a:defRPr>
      </a:lvl7pPr>
      <a:lvl8pPr marL="3199980" algn="l" defTabSz="914280" rtl="0" eaLnBrk="1" latinLnBrk="0" hangingPunct="1">
        <a:defRPr sz="1800" kern="1200">
          <a:solidFill>
            <a:schemeClr val="tx1"/>
          </a:solidFill>
          <a:latin typeface="+mn-lt"/>
          <a:ea typeface="+mn-ea"/>
          <a:cs typeface="+mn-cs"/>
        </a:defRPr>
      </a:lvl8pPr>
      <a:lvl9pPr marL="3657120" algn="l" defTabSz="9142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0.xml"/><Relationship Id="rId1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55.png"/><Relationship Id="rId3" Type="http://schemas.openxmlformats.org/officeDocument/2006/relationships/image" Target="../media/image61.png"/><Relationship Id="rId7" Type="http://schemas.openxmlformats.org/officeDocument/2006/relationships/diagramData" Target="../diagrams/data1.xml"/><Relationship Id="rId12"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3.png"/><Relationship Id="rId11" Type="http://schemas.microsoft.com/office/2007/relationships/diagramDrawing" Target="../diagrams/drawing1.xml"/><Relationship Id="rId5" Type="http://schemas.openxmlformats.org/officeDocument/2006/relationships/image" Target="../media/image63.png"/><Relationship Id="rId10" Type="http://schemas.openxmlformats.org/officeDocument/2006/relationships/diagramColors" Target="../diagrams/colors1.xml"/><Relationship Id="rId4" Type="http://schemas.openxmlformats.org/officeDocument/2006/relationships/image" Target="../media/image62.png"/><Relationship Id="rId9" Type="http://schemas.openxmlformats.org/officeDocument/2006/relationships/diagramQuickStyle" Target="../diagrams/quickStyle1.xml"/><Relationship Id="rId1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60648"/>
            <a:ext cx="9144000" cy="1512168"/>
          </a:xfrm>
        </p:spPr>
        <p:txBody>
          <a:bodyPr anchor="ctr"/>
          <a:lstStyle/>
          <a:p>
            <a:r>
              <a:rPr lang="en-US" sz="3600" dirty="0"/>
              <a:t>Tackling Big Data with Hadoop and </a:t>
            </a:r>
            <a:r>
              <a:rPr lang="en-US" sz="3600" dirty="0" smtClean="0"/>
              <a:t>Graphical Open </a:t>
            </a:r>
            <a:r>
              <a:rPr lang="en-US" sz="3600" dirty="0"/>
              <a:t>Source Integration</a:t>
            </a:r>
          </a:p>
        </p:txBody>
      </p:sp>
      <p:sp>
        <p:nvSpPr>
          <p:cNvPr id="2" name="TextBox 1"/>
          <p:cNvSpPr txBox="1"/>
          <p:nvPr/>
        </p:nvSpPr>
        <p:spPr>
          <a:xfrm>
            <a:off x="0" y="4509120"/>
            <a:ext cx="9144000" cy="1077218"/>
          </a:xfrm>
          <a:prstGeom prst="rect">
            <a:avLst/>
          </a:prstGeom>
          <a:solidFill>
            <a:srgbClr val="FFFFFF">
              <a:alpha val="75000"/>
            </a:srgbClr>
          </a:solidFill>
        </p:spPr>
        <p:txBody>
          <a:bodyPr wrap="square" rtlCol="0">
            <a:spAutoFit/>
          </a:bodyPr>
          <a:lstStyle/>
          <a:p>
            <a:pPr algn="r"/>
            <a:r>
              <a:rPr lang="en-US" sz="3200" dirty="0" smtClean="0">
                <a:solidFill>
                  <a:schemeClr val="tx1">
                    <a:lumMod val="50000"/>
                  </a:schemeClr>
                </a:solidFill>
              </a:rPr>
              <a:t>Michaël </a:t>
            </a:r>
            <a:r>
              <a:rPr lang="en-US" sz="3200" dirty="0" smtClean="0">
                <a:solidFill>
                  <a:schemeClr val="tx1">
                    <a:lumMod val="50000"/>
                  </a:schemeClr>
                </a:solidFill>
              </a:rPr>
              <a:t>Hirt</a:t>
            </a:r>
            <a:r>
              <a:rPr lang="en-US" sz="3200" dirty="0" smtClean="0">
                <a:solidFill>
                  <a:schemeClr val="tx1">
                    <a:lumMod val="50000"/>
                  </a:schemeClr>
                </a:solidFill>
              </a:rPr>
              <a:t> </a:t>
            </a:r>
          </a:p>
          <a:p>
            <a:pPr algn="r"/>
            <a:r>
              <a:rPr lang="en-US" sz="3200" dirty="0" smtClean="0">
                <a:solidFill>
                  <a:schemeClr val="tx1">
                    <a:lumMod val="50000"/>
                  </a:schemeClr>
                </a:solidFill>
              </a:rPr>
              <a:t>Data Integration Product Manager</a:t>
            </a:r>
            <a:endParaRPr lang="en-US" sz="3200" dirty="0" smtClean="0">
              <a:solidFill>
                <a:schemeClr val="tx1">
                  <a:lumMod val="50000"/>
                </a:schemeClr>
              </a:solidFill>
            </a:endParaRPr>
          </a:p>
        </p:txBody>
      </p:sp>
    </p:spTree>
    <p:extLst>
      <p:ext uri="{BB962C8B-B14F-4D97-AF65-F5344CB8AC3E}">
        <p14:creationId xmlns:p14="http://schemas.microsoft.com/office/powerpoint/2010/main" val="107055713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533400" y="1839913"/>
            <a:ext cx="1104900" cy="663575"/>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CRM</a:t>
            </a:r>
          </a:p>
        </p:txBody>
      </p:sp>
      <p:sp>
        <p:nvSpPr>
          <p:cNvPr id="35842" name="Rectangle 3"/>
          <p:cNvSpPr>
            <a:spLocks noChangeArrowheads="1"/>
          </p:cNvSpPr>
          <p:nvPr/>
        </p:nvSpPr>
        <p:spPr bwMode="auto">
          <a:xfrm>
            <a:off x="533400" y="2840038"/>
            <a:ext cx="1104900"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ERP</a:t>
            </a:r>
          </a:p>
        </p:txBody>
      </p:sp>
      <p:sp>
        <p:nvSpPr>
          <p:cNvPr id="35843" name="Rectangle 4"/>
          <p:cNvSpPr>
            <a:spLocks noChangeArrowheads="1"/>
          </p:cNvSpPr>
          <p:nvPr/>
        </p:nvSpPr>
        <p:spPr bwMode="auto">
          <a:xfrm>
            <a:off x="533400" y="3794125"/>
            <a:ext cx="1104900" cy="661988"/>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Finance</a:t>
            </a:r>
          </a:p>
        </p:txBody>
      </p:sp>
      <p:cxnSp>
        <p:nvCxnSpPr>
          <p:cNvPr id="35844" name="Straight Arrow Connector 8"/>
          <p:cNvCxnSpPr>
            <a:cxnSpLocks noChangeShapeType="1"/>
            <a:stCxn id="35841" idx="3"/>
          </p:cNvCxnSpPr>
          <p:nvPr/>
        </p:nvCxnSpPr>
        <p:spPr bwMode="auto">
          <a:xfrm>
            <a:off x="1638300" y="2171700"/>
            <a:ext cx="1139825" cy="43815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5845" name="Straight Arrow Connector 9"/>
          <p:cNvCxnSpPr>
            <a:cxnSpLocks noChangeShapeType="1"/>
            <a:stCxn id="35842" idx="3"/>
          </p:cNvCxnSpPr>
          <p:nvPr/>
        </p:nvCxnSpPr>
        <p:spPr bwMode="auto">
          <a:xfrm flipV="1">
            <a:off x="1638300" y="3148013"/>
            <a:ext cx="1139825" cy="22225"/>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5846" name="Straight Arrow Connector 12"/>
          <p:cNvCxnSpPr>
            <a:cxnSpLocks noChangeShapeType="1"/>
            <a:stCxn id="35843" idx="3"/>
          </p:cNvCxnSpPr>
          <p:nvPr/>
        </p:nvCxnSpPr>
        <p:spPr bwMode="auto">
          <a:xfrm flipV="1">
            <a:off x="1638300" y="3668713"/>
            <a:ext cx="1139825" cy="455612"/>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35847" name="Title 1"/>
          <p:cNvSpPr txBox="1">
            <a:spLocks/>
          </p:cNvSpPr>
          <p:nvPr/>
        </p:nvSpPr>
        <p:spPr bwMode="auto">
          <a:xfrm>
            <a:off x="393700" y="633413"/>
            <a:ext cx="821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lnSpc>
                <a:spcPct val="90000"/>
              </a:lnSpc>
            </a:pPr>
            <a:r>
              <a:rPr lang="en-US">
                <a:solidFill>
                  <a:schemeClr val="tx1"/>
                </a:solidFill>
                <a:cs typeface="Arial" charset="0"/>
              </a:rPr>
              <a:t>The new world of big data</a:t>
            </a:r>
          </a:p>
        </p:txBody>
      </p:sp>
      <p:sp>
        <p:nvSpPr>
          <p:cNvPr id="35848" name="Rectangle 31"/>
          <p:cNvSpPr>
            <a:spLocks noChangeArrowheads="1"/>
          </p:cNvSpPr>
          <p:nvPr/>
        </p:nvSpPr>
        <p:spPr bwMode="auto">
          <a:xfrm>
            <a:off x="6797675" y="1509713"/>
            <a:ext cx="1622425"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Social Networking</a:t>
            </a:r>
          </a:p>
        </p:txBody>
      </p:sp>
      <p:sp>
        <p:nvSpPr>
          <p:cNvPr id="35849" name="Rectangle 32"/>
          <p:cNvSpPr>
            <a:spLocks noChangeArrowheads="1"/>
          </p:cNvSpPr>
          <p:nvPr/>
        </p:nvSpPr>
        <p:spPr bwMode="auto">
          <a:xfrm>
            <a:off x="6797675" y="2411413"/>
            <a:ext cx="1622425" cy="663575"/>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Mobile Devices</a:t>
            </a:r>
          </a:p>
        </p:txBody>
      </p:sp>
      <p:cxnSp>
        <p:nvCxnSpPr>
          <p:cNvPr id="35850" name="Straight Arrow Connector 38"/>
          <p:cNvCxnSpPr>
            <a:cxnSpLocks noChangeShapeType="1"/>
            <a:stCxn id="35848" idx="1"/>
          </p:cNvCxnSpPr>
          <p:nvPr/>
        </p:nvCxnSpPr>
        <p:spPr bwMode="auto">
          <a:xfrm flipH="1">
            <a:off x="5259388" y="1839913"/>
            <a:ext cx="1538287" cy="658812"/>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5851" name="Straight Arrow Connector 16"/>
          <p:cNvCxnSpPr>
            <a:cxnSpLocks noChangeShapeType="1"/>
            <a:stCxn id="35849" idx="1"/>
          </p:cNvCxnSpPr>
          <p:nvPr/>
        </p:nvCxnSpPr>
        <p:spPr bwMode="auto">
          <a:xfrm flipH="1">
            <a:off x="5259388" y="2743200"/>
            <a:ext cx="1538287" cy="160338"/>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2778125" y="1654175"/>
            <a:ext cx="2481263" cy="2470150"/>
          </a:xfrm>
          <a:prstGeom prst="roundRect">
            <a:avLst>
              <a:gd name="adj" fmla="val 6408"/>
            </a:avLst>
          </a:prstGeom>
          <a:solidFill>
            <a:schemeClr val="bg1">
              <a:lumMod val="95000"/>
            </a:schemeClr>
          </a:solidFill>
          <a:ln w="9525" cap="flat" cmpd="sng" algn="ctr">
            <a:solidFill>
              <a:schemeClr val="tx2"/>
            </a:solidFill>
            <a:prstDash val="solid"/>
            <a:round/>
            <a:headEnd type="none" w="med" len="med"/>
            <a:tailEnd type="none" w="med" len="med"/>
          </a:ln>
          <a:effectLst/>
        </p:spPr>
        <p:txBody>
          <a:bodyPr anchor="b"/>
          <a:lstStyle/>
          <a:p>
            <a:pPr algn="ctr">
              <a:spcBef>
                <a:spcPct val="20000"/>
              </a:spcBef>
              <a:buClr>
                <a:schemeClr val="bg2"/>
              </a:buClr>
              <a:buFont typeface="Wingdings 2" pitchFamily="18" charset="2"/>
              <a:buNone/>
              <a:defRPr/>
            </a:pPr>
            <a:r>
              <a:rPr lang="en-US" dirty="0">
                <a:solidFill>
                  <a:schemeClr val="tx1"/>
                </a:solidFill>
                <a:latin typeface="Trebuchet MS" pitchFamily="34" charset="0"/>
                <a:cs typeface="Arial" charset="0"/>
              </a:rPr>
              <a:t>Big Data</a:t>
            </a:r>
          </a:p>
        </p:txBody>
      </p:sp>
      <p:sp>
        <p:nvSpPr>
          <p:cNvPr id="24" name="Can 23"/>
          <p:cNvSpPr/>
          <p:nvPr/>
        </p:nvSpPr>
        <p:spPr bwMode="auto">
          <a:xfrm>
            <a:off x="4484688" y="2352675"/>
            <a:ext cx="368300" cy="293688"/>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sp>
        <p:nvSpPr>
          <p:cNvPr id="27" name="Can 26"/>
          <p:cNvSpPr/>
          <p:nvPr/>
        </p:nvSpPr>
        <p:spPr bwMode="auto">
          <a:xfrm>
            <a:off x="3963988" y="3227388"/>
            <a:ext cx="368300" cy="293687"/>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sp>
        <p:nvSpPr>
          <p:cNvPr id="31" name="Rectangle 30"/>
          <p:cNvSpPr/>
          <p:nvPr/>
        </p:nvSpPr>
        <p:spPr bwMode="auto">
          <a:xfrm>
            <a:off x="3006725" y="2609850"/>
            <a:ext cx="312738" cy="293688"/>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0" name="Rectangle 39"/>
          <p:cNvSpPr/>
          <p:nvPr/>
        </p:nvSpPr>
        <p:spPr bwMode="auto">
          <a:xfrm>
            <a:off x="4722813" y="3130550"/>
            <a:ext cx="314325" cy="293688"/>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3" name="Oval 42"/>
          <p:cNvSpPr/>
          <p:nvPr/>
        </p:nvSpPr>
        <p:spPr bwMode="auto">
          <a:xfrm>
            <a:off x="3651250" y="2582863"/>
            <a:ext cx="312738" cy="32067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4" name="Oval 43"/>
          <p:cNvSpPr/>
          <p:nvPr/>
        </p:nvSpPr>
        <p:spPr bwMode="auto">
          <a:xfrm>
            <a:off x="3273425" y="2030413"/>
            <a:ext cx="312738" cy="322262"/>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cxnSp>
        <p:nvCxnSpPr>
          <p:cNvPr id="45" name="Straight Arrow Connector 44"/>
          <p:cNvCxnSpPr>
            <a:stCxn id="43" idx="6"/>
          </p:cNvCxnSpPr>
          <p:nvPr/>
        </p:nvCxnSpPr>
        <p:spPr bwMode="auto">
          <a:xfrm flipV="1">
            <a:off x="3963988" y="2609850"/>
            <a:ext cx="520700" cy="133350"/>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3" name="Straight Arrow Connector 52"/>
          <p:cNvCxnSpPr>
            <a:stCxn id="27" idx="4"/>
            <a:endCxn id="40" idx="1"/>
          </p:cNvCxnSpPr>
          <p:nvPr/>
        </p:nvCxnSpPr>
        <p:spPr bwMode="auto">
          <a:xfrm flipV="1">
            <a:off x="4332288" y="3278188"/>
            <a:ext cx="390525" cy="9683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0" name="Straight Arrow Connector 59"/>
          <p:cNvCxnSpPr>
            <a:endCxn id="27" idx="2"/>
          </p:cNvCxnSpPr>
          <p:nvPr/>
        </p:nvCxnSpPr>
        <p:spPr bwMode="auto">
          <a:xfrm>
            <a:off x="3319463" y="2903538"/>
            <a:ext cx="644525" cy="4714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1" name="Straight Arrow Connector 60"/>
          <p:cNvCxnSpPr>
            <a:stCxn id="43" idx="5"/>
            <a:endCxn id="27" idx="1"/>
          </p:cNvCxnSpPr>
          <p:nvPr/>
        </p:nvCxnSpPr>
        <p:spPr bwMode="auto">
          <a:xfrm>
            <a:off x="3917950" y="2857500"/>
            <a:ext cx="230188" cy="3698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3" name="Straight Arrow Connector 62"/>
          <p:cNvCxnSpPr>
            <a:stCxn id="27" idx="1"/>
            <a:endCxn id="24" idx="3"/>
          </p:cNvCxnSpPr>
          <p:nvPr/>
        </p:nvCxnSpPr>
        <p:spPr bwMode="auto">
          <a:xfrm flipV="1">
            <a:off x="4148138" y="2646363"/>
            <a:ext cx="520700" cy="581025"/>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4" name="Straight Arrow Connector 63"/>
          <p:cNvCxnSpPr>
            <a:endCxn id="43" idx="0"/>
          </p:cNvCxnSpPr>
          <p:nvPr/>
        </p:nvCxnSpPr>
        <p:spPr bwMode="auto">
          <a:xfrm>
            <a:off x="3586163" y="2352675"/>
            <a:ext cx="220662" cy="2301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5" name="Straight Arrow Connector 64"/>
          <p:cNvCxnSpPr>
            <a:stCxn id="31" idx="3"/>
            <a:endCxn id="43" idx="2"/>
          </p:cNvCxnSpPr>
          <p:nvPr/>
        </p:nvCxnSpPr>
        <p:spPr bwMode="auto">
          <a:xfrm flipV="1">
            <a:off x="3319463" y="2743200"/>
            <a:ext cx="331787" cy="142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6" name="Straight Arrow Connector 65"/>
          <p:cNvCxnSpPr>
            <a:stCxn id="24" idx="3"/>
            <a:endCxn id="40" idx="0"/>
          </p:cNvCxnSpPr>
          <p:nvPr/>
        </p:nvCxnSpPr>
        <p:spPr bwMode="auto">
          <a:xfrm>
            <a:off x="4668838" y="2646363"/>
            <a:ext cx="211137" cy="4841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1" name="Straight Arrow Connector 70"/>
          <p:cNvCxnSpPr/>
          <p:nvPr/>
        </p:nvCxnSpPr>
        <p:spPr bwMode="auto">
          <a:xfrm flipV="1">
            <a:off x="3144838" y="2352675"/>
            <a:ext cx="174625" cy="2301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2" name="Straight Arrow Connector 71"/>
          <p:cNvCxnSpPr>
            <a:stCxn id="44" idx="6"/>
            <a:endCxn id="24" idx="2"/>
          </p:cNvCxnSpPr>
          <p:nvPr/>
        </p:nvCxnSpPr>
        <p:spPr bwMode="auto">
          <a:xfrm>
            <a:off x="3586163" y="2190750"/>
            <a:ext cx="898525" cy="307975"/>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73" name="Can 72"/>
          <p:cNvSpPr/>
          <p:nvPr/>
        </p:nvSpPr>
        <p:spPr bwMode="auto">
          <a:xfrm>
            <a:off x="4070350" y="1763713"/>
            <a:ext cx="368300" cy="295275"/>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cxnSp>
        <p:nvCxnSpPr>
          <p:cNvPr id="74" name="Straight Arrow Connector 73"/>
          <p:cNvCxnSpPr>
            <a:stCxn id="44" idx="7"/>
            <a:endCxn id="73" idx="2"/>
          </p:cNvCxnSpPr>
          <p:nvPr/>
        </p:nvCxnSpPr>
        <p:spPr bwMode="auto">
          <a:xfrm flipV="1">
            <a:off x="3540125" y="1911350"/>
            <a:ext cx="530225" cy="1666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5" name="Straight Arrow Connector 74"/>
          <p:cNvCxnSpPr>
            <a:endCxn id="24" idx="1"/>
          </p:cNvCxnSpPr>
          <p:nvPr/>
        </p:nvCxnSpPr>
        <p:spPr bwMode="auto">
          <a:xfrm>
            <a:off x="4438650" y="2078038"/>
            <a:ext cx="230188" cy="27463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6" name="Straight Arrow Connector 75"/>
          <p:cNvCxnSpPr>
            <a:stCxn id="73" idx="3"/>
          </p:cNvCxnSpPr>
          <p:nvPr/>
        </p:nvCxnSpPr>
        <p:spPr bwMode="auto">
          <a:xfrm flipH="1">
            <a:off x="4148138" y="2058988"/>
            <a:ext cx="106362" cy="1071562"/>
          </a:xfrm>
          <a:prstGeom prst="straightConnector1">
            <a:avLst/>
          </a:prstGeom>
          <a:noFill/>
          <a:ln w="28575" cap="flat" cmpd="sng" algn="ctr">
            <a:solidFill>
              <a:schemeClr val="bg1">
                <a:lumMod val="75000"/>
              </a:schemeClr>
            </a:solidFill>
            <a:prstDash val="solid"/>
            <a:round/>
            <a:headEnd type="arrow"/>
            <a:tailEnd type="arrow"/>
          </a:ln>
          <a:effectLst/>
        </p:spPr>
      </p:cxnSp>
    </p:spTree>
    <p:extLst>
      <p:ext uri="{BB962C8B-B14F-4D97-AF65-F5344CB8AC3E}">
        <p14:creationId xmlns:p14="http://schemas.microsoft.com/office/powerpoint/2010/main" val="525495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533400" y="1839913"/>
            <a:ext cx="1104900" cy="663575"/>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CRM</a:t>
            </a:r>
          </a:p>
        </p:txBody>
      </p:sp>
      <p:sp>
        <p:nvSpPr>
          <p:cNvPr id="37890" name="Rectangle 3"/>
          <p:cNvSpPr>
            <a:spLocks noChangeArrowheads="1"/>
          </p:cNvSpPr>
          <p:nvPr/>
        </p:nvSpPr>
        <p:spPr bwMode="auto">
          <a:xfrm>
            <a:off x="533400" y="2840038"/>
            <a:ext cx="1104900"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ERP</a:t>
            </a:r>
          </a:p>
        </p:txBody>
      </p:sp>
      <p:sp>
        <p:nvSpPr>
          <p:cNvPr id="37891" name="Rectangle 4"/>
          <p:cNvSpPr>
            <a:spLocks noChangeArrowheads="1"/>
          </p:cNvSpPr>
          <p:nvPr/>
        </p:nvSpPr>
        <p:spPr bwMode="auto">
          <a:xfrm>
            <a:off x="533400" y="3794125"/>
            <a:ext cx="1104900" cy="661988"/>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Finance</a:t>
            </a:r>
          </a:p>
        </p:txBody>
      </p:sp>
      <p:cxnSp>
        <p:nvCxnSpPr>
          <p:cNvPr id="37892" name="Straight Arrow Connector 8"/>
          <p:cNvCxnSpPr>
            <a:cxnSpLocks noChangeShapeType="1"/>
            <a:stCxn id="37889" idx="3"/>
          </p:cNvCxnSpPr>
          <p:nvPr/>
        </p:nvCxnSpPr>
        <p:spPr bwMode="auto">
          <a:xfrm>
            <a:off x="1638300" y="2171700"/>
            <a:ext cx="1139825" cy="43815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893" name="Straight Arrow Connector 9"/>
          <p:cNvCxnSpPr>
            <a:cxnSpLocks noChangeShapeType="1"/>
            <a:stCxn id="37890" idx="3"/>
          </p:cNvCxnSpPr>
          <p:nvPr/>
        </p:nvCxnSpPr>
        <p:spPr bwMode="auto">
          <a:xfrm flipV="1">
            <a:off x="1638300" y="3148013"/>
            <a:ext cx="1139825" cy="22225"/>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894" name="Straight Arrow Connector 12"/>
          <p:cNvCxnSpPr>
            <a:cxnSpLocks noChangeShapeType="1"/>
            <a:stCxn id="37891" idx="3"/>
          </p:cNvCxnSpPr>
          <p:nvPr/>
        </p:nvCxnSpPr>
        <p:spPr bwMode="auto">
          <a:xfrm flipV="1">
            <a:off x="1638300" y="3668713"/>
            <a:ext cx="1139825" cy="455612"/>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37895" name="Title 1"/>
          <p:cNvSpPr txBox="1">
            <a:spLocks/>
          </p:cNvSpPr>
          <p:nvPr/>
        </p:nvSpPr>
        <p:spPr bwMode="auto">
          <a:xfrm>
            <a:off x="393700" y="633413"/>
            <a:ext cx="821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lnSpc>
                <a:spcPct val="90000"/>
              </a:lnSpc>
            </a:pPr>
            <a:r>
              <a:rPr lang="en-US">
                <a:solidFill>
                  <a:schemeClr val="tx1"/>
                </a:solidFill>
                <a:cs typeface="Arial" charset="0"/>
              </a:rPr>
              <a:t>The new world of big data</a:t>
            </a:r>
          </a:p>
        </p:txBody>
      </p:sp>
      <p:sp>
        <p:nvSpPr>
          <p:cNvPr id="37896" name="Rectangle 31"/>
          <p:cNvSpPr>
            <a:spLocks noChangeArrowheads="1"/>
          </p:cNvSpPr>
          <p:nvPr/>
        </p:nvSpPr>
        <p:spPr bwMode="auto">
          <a:xfrm>
            <a:off x="6797675" y="1509713"/>
            <a:ext cx="1622425"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Social Networking</a:t>
            </a:r>
          </a:p>
        </p:txBody>
      </p:sp>
      <p:sp>
        <p:nvSpPr>
          <p:cNvPr id="37897" name="Rectangle 32"/>
          <p:cNvSpPr>
            <a:spLocks noChangeArrowheads="1"/>
          </p:cNvSpPr>
          <p:nvPr/>
        </p:nvSpPr>
        <p:spPr bwMode="auto">
          <a:xfrm>
            <a:off x="6797675" y="2411413"/>
            <a:ext cx="1622425" cy="663575"/>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Mobile Devices</a:t>
            </a:r>
          </a:p>
        </p:txBody>
      </p:sp>
      <p:sp>
        <p:nvSpPr>
          <p:cNvPr id="37898" name="Rectangle 33"/>
          <p:cNvSpPr>
            <a:spLocks noChangeArrowheads="1"/>
          </p:cNvSpPr>
          <p:nvPr/>
        </p:nvSpPr>
        <p:spPr bwMode="auto">
          <a:xfrm>
            <a:off x="6797675" y="3235325"/>
            <a:ext cx="1622425" cy="661988"/>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Transactions</a:t>
            </a:r>
          </a:p>
        </p:txBody>
      </p:sp>
      <p:sp>
        <p:nvSpPr>
          <p:cNvPr id="37899" name="Rectangle 35"/>
          <p:cNvSpPr>
            <a:spLocks noChangeArrowheads="1"/>
          </p:cNvSpPr>
          <p:nvPr/>
        </p:nvSpPr>
        <p:spPr bwMode="auto">
          <a:xfrm>
            <a:off x="6797675" y="4087813"/>
            <a:ext cx="1622425"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Network Devices</a:t>
            </a:r>
          </a:p>
        </p:txBody>
      </p:sp>
      <p:sp>
        <p:nvSpPr>
          <p:cNvPr id="37900" name="Rectangle 36"/>
          <p:cNvSpPr>
            <a:spLocks noChangeArrowheads="1"/>
          </p:cNvSpPr>
          <p:nvPr/>
        </p:nvSpPr>
        <p:spPr bwMode="auto">
          <a:xfrm>
            <a:off x="6797675" y="4902200"/>
            <a:ext cx="1622425" cy="661988"/>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Sensors</a:t>
            </a:r>
          </a:p>
        </p:txBody>
      </p:sp>
      <p:cxnSp>
        <p:nvCxnSpPr>
          <p:cNvPr id="37901" name="Straight Arrow Connector 38"/>
          <p:cNvCxnSpPr>
            <a:cxnSpLocks noChangeShapeType="1"/>
            <a:stCxn id="37896" idx="1"/>
          </p:cNvCxnSpPr>
          <p:nvPr/>
        </p:nvCxnSpPr>
        <p:spPr bwMode="auto">
          <a:xfrm flipH="1">
            <a:off x="5259388" y="1839913"/>
            <a:ext cx="1538287" cy="658812"/>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902" name="Straight Arrow Connector 16"/>
          <p:cNvCxnSpPr>
            <a:cxnSpLocks noChangeShapeType="1"/>
            <a:stCxn id="37897" idx="1"/>
          </p:cNvCxnSpPr>
          <p:nvPr/>
        </p:nvCxnSpPr>
        <p:spPr bwMode="auto">
          <a:xfrm flipH="1">
            <a:off x="5259388" y="2743200"/>
            <a:ext cx="1538287" cy="160338"/>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903" name="Straight Arrow Connector 19"/>
          <p:cNvCxnSpPr>
            <a:cxnSpLocks noChangeShapeType="1"/>
            <a:stCxn id="37898" idx="1"/>
          </p:cNvCxnSpPr>
          <p:nvPr/>
        </p:nvCxnSpPr>
        <p:spPr bwMode="auto">
          <a:xfrm flipH="1" flipV="1">
            <a:off x="5259388" y="3375025"/>
            <a:ext cx="1538287" cy="19050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904" name="Straight Arrow Connector 21"/>
          <p:cNvCxnSpPr>
            <a:cxnSpLocks noChangeShapeType="1"/>
            <a:stCxn id="37899" idx="1"/>
          </p:cNvCxnSpPr>
          <p:nvPr/>
        </p:nvCxnSpPr>
        <p:spPr bwMode="auto">
          <a:xfrm flipH="1" flipV="1">
            <a:off x="5259388" y="3852863"/>
            <a:ext cx="1538287" cy="56515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7905" name="Straight Arrow Connector 24"/>
          <p:cNvCxnSpPr>
            <a:cxnSpLocks noChangeShapeType="1"/>
            <a:stCxn id="37900" idx="1"/>
          </p:cNvCxnSpPr>
          <p:nvPr/>
        </p:nvCxnSpPr>
        <p:spPr bwMode="auto">
          <a:xfrm flipH="1" flipV="1">
            <a:off x="5259388" y="4271963"/>
            <a:ext cx="1538287" cy="962025"/>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2778125" y="1654175"/>
            <a:ext cx="2481263" cy="3695700"/>
          </a:xfrm>
          <a:prstGeom prst="roundRect">
            <a:avLst>
              <a:gd name="adj" fmla="val 6408"/>
            </a:avLst>
          </a:prstGeom>
          <a:solidFill>
            <a:schemeClr val="bg1">
              <a:lumMod val="95000"/>
            </a:schemeClr>
          </a:solidFill>
          <a:ln w="9525" cap="flat" cmpd="sng" algn="ctr">
            <a:solidFill>
              <a:schemeClr val="tx2"/>
            </a:solidFill>
            <a:prstDash val="solid"/>
            <a:round/>
            <a:headEnd type="none" w="med" len="med"/>
            <a:tailEnd type="none" w="med" len="med"/>
          </a:ln>
          <a:effectLst/>
        </p:spPr>
        <p:txBody>
          <a:bodyPr anchor="b"/>
          <a:lstStyle/>
          <a:p>
            <a:pPr algn="ctr">
              <a:spcBef>
                <a:spcPct val="20000"/>
              </a:spcBef>
              <a:buClr>
                <a:schemeClr val="bg2"/>
              </a:buClr>
              <a:buFont typeface="Wingdings 2" pitchFamily="18" charset="2"/>
              <a:buNone/>
              <a:defRPr/>
            </a:pPr>
            <a:r>
              <a:rPr lang="en-US" dirty="0">
                <a:solidFill>
                  <a:schemeClr val="tx1"/>
                </a:solidFill>
                <a:latin typeface="Trebuchet MS" pitchFamily="34" charset="0"/>
                <a:cs typeface="Arial" charset="0"/>
              </a:rPr>
              <a:t>Big Data</a:t>
            </a:r>
          </a:p>
        </p:txBody>
      </p:sp>
      <p:sp>
        <p:nvSpPr>
          <p:cNvPr id="24" name="Can 23"/>
          <p:cNvSpPr/>
          <p:nvPr/>
        </p:nvSpPr>
        <p:spPr bwMode="auto">
          <a:xfrm>
            <a:off x="4484688" y="2352675"/>
            <a:ext cx="368300" cy="293688"/>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sp>
        <p:nvSpPr>
          <p:cNvPr id="27" name="Can 26"/>
          <p:cNvSpPr/>
          <p:nvPr/>
        </p:nvSpPr>
        <p:spPr bwMode="auto">
          <a:xfrm>
            <a:off x="3963988" y="3227388"/>
            <a:ext cx="368300" cy="293687"/>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sp>
        <p:nvSpPr>
          <p:cNvPr id="28" name="Can 27"/>
          <p:cNvSpPr/>
          <p:nvPr/>
        </p:nvSpPr>
        <p:spPr bwMode="auto">
          <a:xfrm>
            <a:off x="4668838" y="3816350"/>
            <a:ext cx="368300" cy="293688"/>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sp>
        <p:nvSpPr>
          <p:cNvPr id="30" name="Can 29"/>
          <p:cNvSpPr/>
          <p:nvPr/>
        </p:nvSpPr>
        <p:spPr bwMode="auto">
          <a:xfrm>
            <a:off x="3835400" y="4597400"/>
            <a:ext cx="368300" cy="293688"/>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sp>
        <p:nvSpPr>
          <p:cNvPr id="31" name="Rectangle 30"/>
          <p:cNvSpPr/>
          <p:nvPr/>
        </p:nvSpPr>
        <p:spPr bwMode="auto">
          <a:xfrm>
            <a:off x="3006725" y="2609850"/>
            <a:ext cx="312738" cy="293688"/>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35" name="Rectangle 34"/>
          <p:cNvSpPr/>
          <p:nvPr/>
        </p:nvSpPr>
        <p:spPr bwMode="auto">
          <a:xfrm>
            <a:off x="2987675" y="3521075"/>
            <a:ext cx="312738" cy="295275"/>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0" name="Rectangle 39"/>
          <p:cNvSpPr/>
          <p:nvPr/>
        </p:nvSpPr>
        <p:spPr bwMode="auto">
          <a:xfrm>
            <a:off x="4722813" y="3130550"/>
            <a:ext cx="314325" cy="293688"/>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1" name="Oval 40"/>
          <p:cNvSpPr/>
          <p:nvPr/>
        </p:nvSpPr>
        <p:spPr bwMode="auto">
          <a:xfrm>
            <a:off x="3006725" y="4110038"/>
            <a:ext cx="312738" cy="322262"/>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2" name="Oval 41"/>
          <p:cNvSpPr/>
          <p:nvPr/>
        </p:nvSpPr>
        <p:spPr bwMode="auto">
          <a:xfrm>
            <a:off x="3835400" y="3852863"/>
            <a:ext cx="312738" cy="32067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3" name="Oval 42"/>
          <p:cNvSpPr/>
          <p:nvPr/>
        </p:nvSpPr>
        <p:spPr bwMode="auto">
          <a:xfrm>
            <a:off x="3651250" y="2582863"/>
            <a:ext cx="312738" cy="32067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4" name="Oval 43"/>
          <p:cNvSpPr/>
          <p:nvPr/>
        </p:nvSpPr>
        <p:spPr bwMode="auto">
          <a:xfrm>
            <a:off x="3273425" y="2030413"/>
            <a:ext cx="312738" cy="322262"/>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cxnSp>
        <p:nvCxnSpPr>
          <p:cNvPr id="45" name="Straight Arrow Connector 44"/>
          <p:cNvCxnSpPr>
            <a:stCxn id="43" idx="6"/>
          </p:cNvCxnSpPr>
          <p:nvPr/>
        </p:nvCxnSpPr>
        <p:spPr bwMode="auto">
          <a:xfrm flipV="1">
            <a:off x="3963988" y="2609850"/>
            <a:ext cx="520700" cy="133350"/>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46" name="Straight Arrow Connector 45"/>
          <p:cNvCxnSpPr/>
          <p:nvPr/>
        </p:nvCxnSpPr>
        <p:spPr bwMode="auto">
          <a:xfrm flipV="1">
            <a:off x="4254500" y="4532313"/>
            <a:ext cx="414338" cy="212725"/>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47" name="Straight Arrow Connector 46"/>
          <p:cNvCxnSpPr>
            <a:stCxn id="42" idx="4"/>
            <a:endCxn id="30" idx="0"/>
          </p:cNvCxnSpPr>
          <p:nvPr/>
        </p:nvCxnSpPr>
        <p:spPr bwMode="auto">
          <a:xfrm>
            <a:off x="3990975" y="4173538"/>
            <a:ext cx="28575" cy="4968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48" name="Straight Arrow Connector 47"/>
          <p:cNvCxnSpPr>
            <a:stCxn id="42" idx="3"/>
            <a:endCxn id="41" idx="6"/>
          </p:cNvCxnSpPr>
          <p:nvPr/>
        </p:nvCxnSpPr>
        <p:spPr bwMode="auto">
          <a:xfrm flipH="1">
            <a:off x="3319463" y="4127500"/>
            <a:ext cx="561975" cy="144463"/>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49" name="Straight Arrow Connector 48"/>
          <p:cNvCxnSpPr>
            <a:stCxn id="41" idx="5"/>
            <a:endCxn id="30" idx="2"/>
          </p:cNvCxnSpPr>
          <p:nvPr/>
        </p:nvCxnSpPr>
        <p:spPr bwMode="auto">
          <a:xfrm>
            <a:off x="3273425" y="4384675"/>
            <a:ext cx="561975" cy="360363"/>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0" name="Straight Arrow Connector 49"/>
          <p:cNvCxnSpPr>
            <a:stCxn id="35" idx="3"/>
            <a:endCxn id="42" idx="1"/>
          </p:cNvCxnSpPr>
          <p:nvPr/>
        </p:nvCxnSpPr>
        <p:spPr bwMode="auto">
          <a:xfrm>
            <a:off x="3300413" y="3668713"/>
            <a:ext cx="581025" cy="231775"/>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1" name="Straight Arrow Connector 50"/>
          <p:cNvCxnSpPr>
            <a:stCxn id="27" idx="3"/>
            <a:endCxn id="42" idx="0"/>
          </p:cNvCxnSpPr>
          <p:nvPr/>
        </p:nvCxnSpPr>
        <p:spPr bwMode="auto">
          <a:xfrm flipH="1">
            <a:off x="3990975" y="3521075"/>
            <a:ext cx="157163" cy="3317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2" name="Straight Arrow Connector 51"/>
          <p:cNvCxnSpPr>
            <a:stCxn id="42" idx="6"/>
            <a:endCxn id="28" idx="2"/>
          </p:cNvCxnSpPr>
          <p:nvPr/>
        </p:nvCxnSpPr>
        <p:spPr bwMode="auto">
          <a:xfrm flipV="1">
            <a:off x="4148138" y="3963988"/>
            <a:ext cx="520700" cy="4921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3" name="Straight Arrow Connector 52"/>
          <p:cNvCxnSpPr>
            <a:stCxn id="27" idx="4"/>
            <a:endCxn id="40" idx="1"/>
          </p:cNvCxnSpPr>
          <p:nvPr/>
        </p:nvCxnSpPr>
        <p:spPr bwMode="auto">
          <a:xfrm flipV="1">
            <a:off x="4332288" y="3278188"/>
            <a:ext cx="390525" cy="9683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5" name="Straight Arrow Connector 54"/>
          <p:cNvCxnSpPr/>
          <p:nvPr/>
        </p:nvCxnSpPr>
        <p:spPr bwMode="auto">
          <a:xfrm>
            <a:off x="4254500" y="3521075"/>
            <a:ext cx="468313" cy="3317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6" name="Straight Arrow Connector 55"/>
          <p:cNvCxnSpPr>
            <a:stCxn id="42" idx="5"/>
          </p:cNvCxnSpPr>
          <p:nvPr/>
        </p:nvCxnSpPr>
        <p:spPr bwMode="auto">
          <a:xfrm>
            <a:off x="4102100" y="4127500"/>
            <a:ext cx="530225" cy="304800"/>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7" name="Straight Arrow Connector 56"/>
          <p:cNvCxnSpPr>
            <a:endCxn id="41" idx="7"/>
          </p:cNvCxnSpPr>
          <p:nvPr/>
        </p:nvCxnSpPr>
        <p:spPr bwMode="auto">
          <a:xfrm flipH="1">
            <a:off x="3273425" y="3521075"/>
            <a:ext cx="717550" cy="6365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8" name="Straight Arrow Connector 57"/>
          <p:cNvCxnSpPr>
            <a:stCxn id="35" idx="2"/>
            <a:endCxn id="41" idx="0"/>
          </p:cNvCxnSpPr>
          <p:nvPr/>
        </p:nvCxnSpPr>
        <p:spPr bwMode="auto">
          <a:xfrm>
            <a:off x="3144838" y="3816350"/>
            <a:ext cx="17462" cy="2936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9" name="Straight Arrow Connector 58"/>
          <p:cNvCxnSpPr>
            <a:stCxn id="35" idx="0"/>
            <a:endCxn id="31" idx="2"/>
          </p:cNvCxnSpPr>
          <p:nvPr/>
        </p:nvCxnSpPr>
        <p:spPr bwMode="auto">
          <a:xfrm flipV="1">
            <a:off x="3144838" y="2903538"/>
            <a:ext cx="17462" cy="61753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0" name="Straight Arrow Connector 59"/>
          <p:cNvCxnSpPr>
            <a:endCxn id="27" idx="2"/>
          </p:cNvCxnSpPr>
          <p:nvPr/>
        </p:nvCxnSpPr>
        <p:spPr bwMode="auto">
          <a:xfrm>
            <a:off x="3319463" y="2903538"/>
            <a:ext cx="644525" cy="4714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1" name="Straight Arrow Connector 60"/>
          <p:cNvCxnSpPr>
            <a:stCxn id="43" idx="5"/>
            <a:endCxn id="27" idx="1"/>
          </p:cNvCxnSpPr>
          <p:nvPr/>
        </p:nvCxnSpPr>
        <p:spPr bwMode="auto">
          <a:xfrm>
            <a:off x="3917950" y="2857500"/>
            <a:ext cx="230188" cy="3698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2" name="Straight Arrow Connector 61"/>
          <p:cNvCxnSpPr/>
          <p:nvPr/>
        </p:nvCxnSpPr>
        <p:spPr bwMode="auto">
          <a:xfrm flipH="1">
            <a:off x="3319463" y="2646363"/>
            <a:ext cx="1165225" cy="87471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3" name="Straight Arrow Connector 62"/>
          <p:cNvCxnSpPr>
            <a:stCxn id="27" idx="1"/>
            <a:endCxn id="24" idx="3"/>
          </p:cNvCxnSpPr>
          <p:nvPr/>
        </p:nvCxnSpPr>
        <p:spPr bwMode="auto">
          <a:xfrm flipV="1">
            <a:off x="4148138" y="2646363"/>
            <a:ext cx="520700" cy="581025"/>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4" name="Straight Arrow Connector 63"/>
          <p:cNvCxnSpPr>
            <a:endCxn id="43" idx="0"/>
          </p:cNvCxnSpPr>
          <p:nvPr/>
        </p:nvCxnSpPr>
        <p:spPr bwMode="auto">
          <a:xfrm>
            <a:off x="3586163" y="2352675"/>
            <a:ext cx="220662" cy="2301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5" name="Straight Arrow Connector 64"/>
          <p:cNvCxnSpPr>
            <a:stCxn id="31" idx="3"/>
            <a:endCxn id="43" idx="2"/>
          </p:cNvCxnSpPr>
          <p:nvPr/>
        </p:nvCxnSpPr>
        <p:spPr bwMode="auto">
          <a:xfrm flipV="1">
            <a:off x="3319463" y="2743200"/>
            <a:ext cx="331787" cy="142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6" name="Straight Arrow Connector 65"/>
          <p:cNvCxnSpPr>
            <a:stCxn id="24" idx="3"/>
            <a:endCxn id="40" idx="0"/>
          </p:cNvCxnSpPr>
          <p:nvPr/>
        </p:nvCxnSpPr>
        <p:spPr bwMode="auto">
          <a:xfrm>
            <a:off x="4668838" y="2646363"/>
            <a:ext cx="211137" cy="4841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7" name="Straight Arrow Connector 66"/>
          <p:cNvCxnSpPr>
            <a:stCxn id="40" idx="2"/>
            <a:endCxn id="28" idx="1"/>
          </p:cNvCxnSpPr>
          <p:nvPr/>
        </p:nvCxnSpPr>
        <p:spPr bwMode="auto">
          <a:xfrm flipH="1">
            <a:off x="4852988" y="3424238"/>
            <a:ext cx="26987" cy="39211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8" name="Straight Arrow Connector 67"/>
          <p:cNvCxnSpPr/>
          <p:nvPr/>
        </p:nvCxnSpPr>
        <p:spPr bwMode="auto">
          <a:xfrm>
            <a:off x="3319463" y="2903538"/>
            <a:ext cx="520700" cy="1689100"/>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69" name="Rectangle 68"/>
          <p:cNvSpPr/>
          <p:nvPr/>
        </p:nvSpPr>
        <p:spPr bwMode="auto">
          <a:xfrm>
            <a:off x="4632325" y="4384675"/>
            <a:ext cx="314325" cy="295275"/>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cxnSp>
        <p:nvCxnSpPr>
          <p:cNvPr id="70" name="Straight Arrow Connector 69"/>
          <p:cNvCxnSpPr>
            <a:stCxn id="28" idx="3"/>
          </p:cNvCxnSpPr>
          <p:nvPr/>
        </p:nvCxnSpPr>
        <p:spPr bwMode="auto">
          <a:xfrm>
            <a:off x="4852988" y="4110038"/>
            <a:ext cx="0" cy="27463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1" name="Straight Arrow Connector 70"/>
          <p:cNvCxnSpPr/>
          <p:nvPr/>
        </p:nvCxnSpPr>
        <p:spPr bwMode="auto">
          <a:xfrm flipV="1">
            <a:off x="3144838" y="2352675"/>
            <a:ext cx="174625" cy="2301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2" name="Straight Arrow Connector 71"/>
          <p:cNvCxnSpPr>
            <a:stCxn id="44" idx="6"/>
            <a:endCxn id="24" idx="2"/>
          </p:cNvCxnSpPr>
          <p:nvPr/>
        </p:nvCxnSpPr>
        <p:spPr bwMode="auto">
          <a:xfrm>
            <a:off x="3586163" y="2190750"/>
            <a:ext cx="898525" cy="307975"/>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73" name="Can 72"/>
          <p:cNvSpPr/>
          <p:nvPr/>
        </p:nvSpPr>
        <p:spPr bwMode="auto">
          <a:xfrm>
            <a:off x="4070350" y="1763713"/>
            <a:ext cx="368300" cy="295275"/>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cxnSp>
        <p:nvCxnSpPr>
          <p:cNvPr id="74" name="Straight Arrow Connector 73"/>
          <p:cNvCxnSpPr>
            <a:stCxn id="44" idx="7"/>
            <a:endCxn id="73" idx="2"/>
          </p:cNvCxnSpPr>
          <p:nvPr/>
        </p:nvCxnSpPr>
        <p:spPr bwMode="auto">
          <a:xfrm flipV="1">
            <a:off x="3540125" y="1911350"/>
            <a:ext cx="530225" cy="1666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5" name="Straight Arrow Connector 74"/>
          <p:cNvCxnSpPr>
            <a:endCxn id="24" idx="1"/>
          </p:cNvCxnSpPr>
          <p:nvPr/>
        </p:nvCxnSpPr>
        <p:spPr bwMode="auto">
          <a:xfrm>
            <a:off x="4438650" y="2078038"/>
            <a:ext cx="230188" cy="27463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6" name="Straight Arrow Connector 75"/>
          <p:cNvCxnSpPr>
            <a:stCxn id="73" idx="3"/>
          </p:cNvCxnSpPr>
          <p:nvPr/>
        </p:nvCxnSpPr>
        <p:spPr bwMode="auto">
          <a:xfrm flipH="1">
            <a:off x="4148138" y="2058988"/>
            <a:ext cx="106362" cy="1071562"/>
          </a:xfrm>
          <a:prstGeom prst="straightConnector1">
            <a:avLst/>
          </a:prstGeom>
          <a:noFill/>
          <a:ln w="28575" cap="flat" cmpd="sng" algn="ctr">
            <a:solidFill>
              <a:schemeClr val="bg1">
                <a:lumMod val="75000"/>
              </a:schemeClr>
            </a:solidFill>
            <a:prstDash val="solid"/>
            <a:round/>
            <a:headEnd type="arrow"/>
            <a:tailEnd type="arrow"/>
          </a:ln>
          <a:effectLst/>
        </p:spPr>
      </p:cxnSp>
    </p:spTree>
    <p:extLst>
      <p:ext uri="{BB962C8B-B14F-4D97-AF65-F5344CB8AC3E}">
        <p14:creationId xmlns:p14="http://schemas.microsoft.com/office/powerpoint/2010/main" val="986950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z="2400">
                <a:latin typeface="Trebuchet MS" charset="0"/>
              </a:rPr>
              <a:t>Data driven business</a:t>
            </a:r>
          </a:p>
        </p:txBody>
      </p:sp>
      <p:sp>
        <p:nvSpPr>
          <p:cNvPr id="4" name="Rectangle 3"/>
          <p:cNvSpPr/>
          <p:nvPr/>
        </p:nvSpPr>
        <p:spPr bwMode="auto">
          <a:xfrm>
            <a:off x="611188" y="1628775"/>
            <a:ext cx="1512887" cy="1246188"/>
          </a:xfrm>
          <a:prstGeom prst="rect">
            <a:avLst/>
          </a:prstGeom>
          <a:solidFill>
            <a:srgbClr val="5C9900"/>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Clr>
                <a:schemeClr val="bg2"/>
              </a:buClr>
              <a:buFont typeface="Wingdings 2" pitchFamily="18" charset="2"/>
              <a:buNone/>
              <a:defRPr/>
            </a:pPr>
            <a:r>
              <a:rPr lang="en-US" dirty="0">
                <a:solidFill>
                  <a:schemeClr val="bg1"/>
                </a:solidFill>
                <a:latin typeface="Trebuchet MS" pitchFamily="34" charset="0"/>
                <a:cs typeface="Arial" charset="0"/>
              </a:rPr>
              <a:t>data</a:t>
            </a:r>
          </a:p>
        </p:txBody>
      </p:sp>
      <p:grpSp>
        <p:nvGrpSpPr>
          <p:cNvPr id="3" name="Group 2"/>
          <p:cNvGrpSpPr/>
          <p:nvPr/>
        </p:nvGrpSpPr>
        <p:grpSpPr>
          <a:xfrm>
            <a:off x="4211638" y="3051175"/>
            <a:ext cx="3478212" cy="1111250"/>
            <a:chOff x="4211638" y="3051175"/>
            <a:chExt cx="3478212" cy="1111250"/>
          </a:xfrm>
        </p:grpSpPr>
        <p:sp>
          <p:nvSpPr>
            <p:cNvPr id="7" name="Oval 6"/>
            <p:cNvSpPr/>
            <p:nvPr/>
          </p:nvSpPr>
          <p:spPr bwMode="auto">
            <a:xfrm>
              <a:off x="5962650" y="3225800"/>
              <a:ext cx="1727200" cy="936625"/>
            </a:xfrm>
            <a:prstGeom prst="ellipse">
              <a:avLst/>
            </a:prstGeom>
            <a:solidFill>
              <a:srgbClr val="5C9900"/>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Clr>
                  <a:schemeClr val="bg2"/>
                </a:buClr>
                <a:buFont typeface="Wingdings 2" pitchFamily="18" charset="2"/>
                <a:buNone/>
                <a:defRPr/>
              </a:pPr>
              <a:r>
                <a:rPr lang="en-US" dirty="0">
                  <a:solidFill>
                    <a:schemeClr val="bg1"/>
                  </a:solidFill>
                  <a:latin typeface="Trebuchet MS" pitchFamily="34" charset="0"/>
                  <a:cs typeface="Arial" charset="0"/>
                </a:rPr>
                <a:t>decisions</a:t>
              </a:r>
            </a:p>
          </p:txBody>
        </p:sp>
        <p:cxnSp>
          <p:nvCxnSpPr>
            <p:cNvPr id="10" name="Straight Arrow Connector 9"/>
            <p:cNvCxnSpPr>
              <a:stCxn id="5" idx="3"/>
            </p:cNvCxnSpPr>
            <p:nvPr/>
          </p:nvCxnSpPr>
          <p:spPr bwMode="auto">
            <a:xfrm>
              <a:off x="4211638" y="3657600"/>
              <a:ext cx="1655762" cy="0"/>
            </a:xfrm>
            <a:prstGeom prst="straightConnector1">
              <a:avLst/>
            </a:prstGeom>
            <a:noFill/>
            <a:ln w="76200" cap="flat" cmpd="sng" algn="ctr">
              <a:solidFill>
                <a:schemeClr val="bg1">
                  <a:lumMod val="6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6" name="TextBox 12"/>
            <p:cNvSpPr txBox="1">
              <a:spLocks noChangeArrowheads="1"/>
            </p:cNvSpPr>
            <p:nvPr/>
          </p:nvSpPr>
          <p:spPr bwMode="auto">
            <a:xfrm>
              <a:off x="4306888" y="3051175"/>
              <a:ext cx="1417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dirty="0">
                  <a:solidFill>
                    <a:srgbClr val="4B4B4B"/>
                  </a:solidFill>
                </a:rPr>
                <a:t>supports</a:t>
              </a:r>
            </a:p>
          </p:txBody>
        </p:sp>
      </p:grpSp>
      <p:grpSp>
        <p:nvGrpSpPr>
          <p:cNvPr id="9" name="Group 8"/>
          <p:cNvGrpSpPr/>
          <p:nvPr/>
        </p:nvGrpSpPr>
        <p:grpSpPr>
          <a:xfrm>
            <a:off x="6105525" y="4162425"/>
            <a:ext cx="1922463" cy="2070100"/>
            <a:chOff x="6105525" y="4162425"/>
            <a:chExt cx="1922463" cy="2070100"/>
          </a:xfrm>
        </p:grpSpPr>
        <p:sp>
          <p:nvSpPr>
            <p:cNvPr id="6" name="Rectangle 5"/>
            <p:cNvSpPr/>
            <p:nvPr/>
          </p:nvSpPr>
          <p:spPr bwMode="auto">
            <a:xfrm>
              <a:off x="6105525" y="5295900"/>
              <a:ext cx="1584325" cy="936625"/>
            </a:xfrm>
            <a:prstGeom prst="rect">
              <a:avLst/>
            </a:prstGeom>
            <a:solidFill>
              <a:srgbClr val="5C9900"/>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Clr>
                  <a:schemeClr val="bg2"/>
                </a:buClr>
                <a:buFont typeface="Wingdings 2" pitchFamily="18" charset="2"/>
                <a:buNone/>
                <a:defRPr/>
              </a:pPr>
              <a:r>
                <a:rPr lang="en-US" dirty="0">
                  <a:solidFill>
                    <a:schemeClr val="bg1"/>
                  </a:solidFill>
                  <a:latin typeface="Trebuchet MS" pitchFamily="34" charset="0"/>
                  <a:cs typeface="Arial" charset="0"/>
                </a:rPr>
                <a:t>Your business</a:t>
              </a:r>
            </a:p>
          </p:txBody>
        </p:sp>
        <p:cxnSp>
          <p:nvCxnSpPr>
            <p:cNvPr id="18" name="Straight Arrow Connector 17"/>
            <p:cNvCxnSpPr>
              <a:stCxn id="7" idx="4"/>
            </p:cNvCxnSpPr>
            <p:nvPr/>
          </p:nvCxnSpPr>
          <p:spPr bwMode="auto">
            <a:xfrm>
              <a:off x="6826250" y="4162425"/>
              <a:ext cx="0" cy="1079500"/>
            </a:xfrm>
            <a:prstGeom prst="straightConnector1">
              <a:avLst/>
            </a:prstGeom>
            <a:noFill/>
            <a:ln w="76200" cap="flat" cmpd="sng" algn="ctr">
              <a:solidFill>
                <a:schemeClr val="bg1">
                  <a:lumMod val="6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8" name="TextBox 20"/>
            <p:cNvSpPr txBox="1">
              <a:spLocks noChangeArrowheads="1"/>
            </p:cNvSpPr>
            <p:nvPr/>
          </p:nvSpPr>
          <p:spPr bwMode="auto">
            <a:xfrm>
              <a:off x="6970713" y="4348163"/>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dirty="0">
                  <a:solidFill>
                    <a:srgbClr val="4B4B4B"/>
                  </a:solidFill>
                </a:rPr>
                <a:t>drives</a:t>
              </a:r>
            </a:p>
          </p:txBody>
        </p:sp>
      </p:grpSp>
      <p:grpSp>
        <p:nvGrpSpPr>
          <p:cNvPr id="12" name="Group 11"/>
          <p:cNvGrpSpPr/>
          <p:nvPr/>
        </p:nvGrpSpPr>
        <p:grpSpPr>
          <a:xfrm>
            <a:off x="450850" y="4543425"/>
            <a:ext cx="8153400" cy="2312988"/>
            <a:chOff x="450850" y="4543425"/>
            <a:chExt cx="8153400" cy="2312988"/>
          </a:xfrm>
        </p:grpSpPr>
        <p:sp>
          <p:nvSpPr>
            <p:cNvPr id="43020" name="TextBox 22"/>
            <p:cNvSpPr txBox="1">
              <a:spLocks noChangeArrowheads="1"/>
            </p:cNvSpPr>
            <p:nvPr/>
          </p:nvSpPr>
          <p:spPr bwMode="auto">
            <a:xfrm>
              <a:off x="450850" y="4543425"/>
              <a:ext cx="3743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dirty="0">
                  <a:solidFill>
                    <a:srgbClr val="4B4B4B"/>
                  </a:solidFill>
                </a:rPr>
                <a:t>Information provides value to the business</a:t>
              </a:r>
            </a:p>
          </p:txBody>
        </p:sp>
        <p:sp>
          <p:nvSpPr>
            <p:cNvPr id="43021" name="Rectangle 23"/>
            <p:cNvSpPr>
              <a:spLocks noChangeArrowheads="1"/>
            </p:cNvSpPr>
            <p:nvPr/>
          </p:nvSpPr>
          <p:spPr bwMode="auto">
            <a:xfrm>
              <a:off x="450850" y="5375275"/>
              <a:ext cx="47148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B4B4B"/>
                  </a:solidFill>
                </a:rPr>
                <a:t>If you can't rely on your information then the result can be missed opportunities, or higher costs.</a:t>
              </a:r>
              <a:endParaRPr lang="en-US" sz="1200" b="0">
                <a:solidFill>
                  <a:srgbClr val="4B4B4B"/>
                </a:solidFill>
              </a:endParaRPr>
            </a:p>
          </p:txBody>
        </p:sp>
        <p:sp>
          <p:nvSpPr>
            <p:cNvPr id="25" name="Rectangle 24"/>
            <p:cNvSpPr/>
            <p:nvPr/>
          </p:nvSpPr>
          <p:spPr>
            <a:xfrm>
              <a:off x="611188" y="6394450"/>
              <a:ext cx="7993062" cy="461963"/>
            </a:xfrm>
            <a:prstGeom prst="rect">
              <a:avLst/>
            </a:prstGeom>
          </p:spPr>
          <p:txBody>
            <a:bodyPr>
              <a:spAutoFit/>
            </a:bodyPr>
            <a:lstStyle/>
            <a:p>
              <a:pPr>
                <a:defRPr/>
              </a:pPr>
              <a:r>
                <a:rPr lang="en-US" sz="1200" b="0" dirty="0">
                  <a:solidFill>
                    <a:schemeClr val="bg1">
                      <a:lumMod val="65000"/>
                    </a:schemeClr>
                  </a:solidFill>
                </a:rPr>
                <a:t>Matthew West and Julian Fowler (1999). Developing High Quality Data Models. </a:t>
              </a:r>
              <a:br>
                <a:rPr lang="en-US" sz="1200" b="0" dirty="0">
                  <a:solidFill>
                    <a:schemeClr val="bg1">
                      <a:lumMod val="65000"/>
                    </a:schemeClr>
                  </a:solidFill>
                </a:rPr>
              </a:br>
              <a:r>
                <a:rPr lang="en-US" sz="1200" b="0" dirty="0">
                  <a:solidFill>
                    <a:schemeClr val="bg1">
                      <a:lumMod val="65000"/>
                    </a:schemeClr>
                  </a:solidFill>
                </a:rPr>
                <a:t>The European Process Industries STEP Technical Liaison Executive (EPISTLE).</a:t>
              </a:r>
            </a:p>
          </p:txBody>
        </p:sp>
      </p:grpSp>
      <p:grpSp>
        <p:nvGrpSpPr>
          <p:cNvPr id="11" name="Group 10"/>
          <p:cNvGrpSpPr/>
          <p:nvPr/>
        </p:nvGrpSpPr>
        <p:grpSpPr>
          <a:xfrm>
            <a:off x="2124075" y="1601788"/>
            <a:ext cx="2087563" cy="2560637"/>
            <a:chOff x="2124075" y="1601788"/>
            <a:chExt cx="2087563" cy="2560637"/>
          </a:xfrm>
        </p:grpSpPr>
        <p:sp>
          <p:nvSpPr>
            <p:cNvPr id="8" name="Bent Arrow 7"/>
            <p:cNvSpPr/>
            <p:nvPr/>
          </p:nvSpPr>
          <p:spPr bwMode="auto">
            <a:xfrm rot="5400000">
              <a:off x="2396332" y="1808956"/>
              <a:ext cx="1054100" cy="1598613"/>
            </a:xfrm>
            <a:prstGeom prst="bentArrow">
              <a:avLst>
                <a:gd name="adj1" fmla="val 34418"/>
                <a:gd name="adj2" fmla="val 38059"/>
                <a:gd name="adj3" fmla="val 26417"/>
                <a:gd name="adj4" fmla="val 28169"/>
              </a:avLst>
            </a:prstGeom>
            <a:solidFill>
              <a:srgbClr val="BFBFBF"/>
            </a:solidFill>
            <a:ln>
              <a:noFill/>
            </a:ln>
            <a:effectLst/>
            <a:extLst/>
          </p:spPr>
          <p:txBody>
            <a:bodyPr/>
            <a:lstStyle/>
            <a:p>
              <a:pPr>
                <a:spcBef>
                  <a:spcPct val="20000"/>
                </a:spcBef>
                <a:buClr>
                  <a:schemeClr val="bg2"/>
                </a:buClr>
                <a:buFont typeface="Wingdings 2" pitchFamily="18" charset="2"/>
                <a:buNone/>
                <a:defRPr/>
              </a:pPr>
              <a:endParaRPr lang="en-US" dirty="0">
                <a:ln>
                  <a:solidFill>
                    <a:schemeClr val="bg2">
                      <a:lumMod val="50000"/>
                    </a:schemeClr>
                  </a:solidFill>
                </a:ln>
                <a:solidFill>
                  <a:schemeClr val="bg2">
                    <a:lumMod val="50000"/>
                  </a:schemeClr>
                </a:solidFill>
                <a:latin typeface="Trebuchet MS" pitchFamily="34" charset="0"/>
                <a:cs typeface="Arial" charset="0"/>
              </a:endParaRPr>
            </a:p>
          </p:txBody>
        </p:sp>
        <p:grpSp>
          <p:nvGrpSpPr>
            <p:cNvPr id="2" name="Group 1"/>
            <p:cNvGrpSpPr/>
            <p:nvPr/>
          </p:nvGrpSpPr>
          <p:grpSpPr>
            <a:xfrm>
              <a:off x="2124075" y="1601788"/>
              <a:ext cx="2087563" cy="2560637"/>
              <a:chOff x="2124075" y="1601788"/>
              <a:chExt cx="2087563" cy="2560637"/>
            </a:xfrm>
          </p:grpSpPr>
          <p:sp>
            <p:nvSpPr>
              <p:cNvPr id="5" name="Rectangle 4"/>
              <p:cNvSpPr/>
              <p:nvPr/>
            </p:nvSpPr>
            <p:spPr bwMode="auto">
              <a:xfrm>
                <a:off x="2700338" y="3152775"/>
                <a:ext cx="1511300" cy="1009650"/>
              </a:xfrm>
              <a:prstGeom prst="rect">
                <a:avLst/>
              </a:prstGeom>
              <a:solidFill>
                <a:srgbClr val="5C9900"/>
              </a:solid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Clr>
                    <a:schemeClr val="bg2"/>
                  </a:buClr>
                  <a:buFont typeface="Wingdings 2" pitchFamily="18" charset="2"/>
                  <a:buNone/>
                  <a:defRPr/>
                </a:pPr>
                <a:r>
                  <a:rPr lang="en-US" dirty="0">
                    <a:solidFill>
                      <a:schemeClr val="bg1"/>
                    </a:solidFill>
                    <a:latin typeface="Trebuchet MS" pitchFamily="34" charset="0"/>
                    <a:cs typeface="Arial" charset="0"/>
                  </a:rPr>
                  <a:t>information</a:t>
                </a:r>
              </a:p>
            </p:txBody>
          </p:sp>
          <p:sp>
            <p:nvSpPr>
              <p:cNvPr id="43019" name="TextBox 21"/>
              <p:cNvSpPr txBox="1">
                <a:spLocks noChangeArrowheads="1"/>
              </p:cNvSpPr>
              <p:nvPr/>
            </p:nvSpPr>
            <p:spPr bwMode="auto">
              <a:xfrm>
                <a:off x="2268538" y="1601788"/>
                <a:ext cx="1285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dirty="0">
                    <a:solidFill>
                      <a:srgbClr val="4B4B4B"/>
                    </a:solidFill>
                  </a:rPr>
                  <a:t>enables</a:t>
                </a:r>
              </a:p>
            </p:txBody>
          </p:sp>
          <p:sp>
            <p:nvSpPr>
              <p:cNvPr id="43023" name="Rectangle 1"/>
              <p:cNvSpPr>
                <a:spLocks noChangeArrowheads="1"/>
              </p:cNvSpPr>
              <p:nvPr/>
            </p:nvSpPr>
            <p:spPr bwMode="auto">
              <a:xfrm>
                <a:off x="2124075" y="2081213"/>
                <a:ext cx="1292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solidFill>
                      <a:srgbClr val="FFFFFF"/>
                    </a:solidFill>
                    <a:cs typeface="Arial" charset="0"/>
                  </a:rPr>
                  <a:t>governance</a:t>
                </a:r>
                <a:endParaRPr lang="en-US" sz="1600" dirty="0">
                  <a:solidFill>
                    <a:srgbClr val="FFFFFF"/>
                  </a:solidFill>
                </a:endParaRPr>
              </a:p>
            </p:txBody>
          </p:sp>
        </p:grpSp>
      </p:grpSp>
    </p:spTree>
    <p:extLst>
      <p:ext uri="{BB962C8B-B14F-4D97-AF65-F5344CB8AC3E}">
        <p14:creationId xmlns:p14="http://schemas.microsoft.com/office/powerpoint/2010/main" val="16612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100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428750"/>
            <a:ext cx="813435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à coins arrondis 18"/>
          <p:cNvSpPr>
            <a:spLocks noChangeArrowheads="1"/>
          </p:cNvSpPr>
          <p:nvPr/>
        </p:nvSpPr>
        <p:spPr bwMode="auto">
          <a:xfrm>
            <a:off x="4214813" y="2500313"/>
            <a:ext cx="1143000" cy="1785937"/>
          </a:xfrm>
          <a:prstGeom prst="roundRect">
            <a:avLst>
              <a:gd name="adj" fmla="val 16667"/>
            </a:avLst>
          </a:prstGeom>
          <a:solidFill>
            <a:srgbClr val="FFC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20000"/>
              </a:spcBef>
              <a:buClr>
                <a:schemeClr val="bg2"/>
              </a:buClr>
              <a:buFont typeface="Wingdings 2" charset="0"/>
              <a:buNone/>
            </a:pPr>
            <a:endParaRPr lang="en-US" sz="1400">
              <a:solidFill>
                <a:schemeClr val="tx1"/>
              </a:solidFill>
            </a:endParaRPr>
          </a:p>
        </p:txBody>
      </p:sp>
      <p:sp>
        <p:nvSpPr>
          <p:cNvPr id="6148" name="Rectangle à coins arrondis 17"/>
          <p:cNvSpPr>
            <a:spLocks noChangeArrowheads="1"/>
          </p:cNvSpPr>
          <p:nvPr/>
        </p:nvSpPr>
        <p:spPr bwMode="auto">
          <a:xfrm>
            <a:off x="2857500" y="2500313"/>
            <a:ext cx="1143000" cy="1785937"/>
          </a:xfrm>
          <a:prstGeom prst="roundRect">
            <a:avLst>
              <a:gd name="adj" fmla="val 16667"/>
            </a:avLst>
          </a:prstGeom>
          <a:solidFill>
            <a:srgbClr val="C0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20000"/>
              </a:spcBef>
              <a:buClr>
                <a:schemeClr val="bg2"/>
              </a:buClr>
              <a:buFont typeface="Wingdings 2" charset="0"/>
              <a:buNone/>
            </a:pPr>
            <a:endParaRPr lang="en-US" sz="1400">
              <a:solidFill>
                <a:schemeClr val="tx1"/>
              </a:solidFill>
            </a:endParaRPr>
          </a:p>
        </p:txBody>
      </p:sp>
      <p:sp>
        <p:nvSpPr>
          <p:cNvPr id="6149" name="Rectangle 5"/>
          <p:cNvSpPr>
            <a:spLocks noChangeArrowheads="1"/>
          </p:cNvSpPr>
          <p:nvPr/>
        </p:nvSpPr>
        <p:spPr bwMode="auto">
          <a:xfrm>
            <a:off x="901700" y="1557338"/>
            <a:ext cx="1366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solidFill>
                  <a:srgbClr val="30313F"/>
                </a:solidFill>
              </a:rPr>
              <a:t>Big Data </a:t>
            </a:r>
            <a:br>
              <a:rPr lang="en-US">
                <a:solidFill>
                  <a:srgbClr val="30313F"/>
                </a:solidFill>
              </a:rPr>
            </a:br>
            <a:r>
              <a:rPr lang="en-US">
                <a:solidFill>
                  <a:srgbClr val="30313F"/>
                </a:solidFill>
              </a:rPr>
              <a:t>Production</a:t>
            </a:r>
          </a:p>
        </p:txBody>
      </p:sp>
      <p:sp>
        <p:nvSpPr>
          <p:cNvPr id="6150" name="Rectangle 6"/>
          <p:cNvSpPr>
            <a:spLocks noChangeArrowheads="1"/>
          </p:cNvSpPr>
          <p:nvPr/>
        </p:nvSpPr>
        <p:spPr bwMode="auto">
          <a:xfrm>
            <a:off x="2928938" y="1500188"/>
            <a:ext cx="3255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a:solidFill>
                  <a:schemeClr val="tx1"/>
                </a:solidFill>
              </a:rPr>
              <a:t>Big Data Management</a:t>
            </a:r>
          </a:p>
        </p:txBody>
      </p:sp>
      <p:sp>
        <p:nvSpPr>
          <p:cNvPr id="6151" name="Rectangle 13"/>
          <p:cNvSpPr>
            <a:spLocks noChangeArrowheads="1"/>
          </p:cNvSpPr>
          <p:nvPr/>
        </p:nvSpPr>
        <p:spPr bwMode="auto">
          <a:xfrm>
            <a:off x="6732588" y="2428875"/>
            <a:ext cx="1587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solidFill>
                  <a:srgbClr val="95A720"/>
                </a:solidFill>
              </a:rPr>
              <a:t>Big Data </a:t>
            </a:r>
            <a:br>
              <a:rPr lang="en-US">
                <a:solidFill>
                  <a:srgbClr val="95A720"/>
                </a:solidFill>
              </a:rPr>
            </a:br>
            <a:r>
              <a:rPr lang="en-US">
                <a:solidFill>
                  <a:srgbClr val="95A720"/>
                </a:solidFill>
              </a:rPr>
              <a:t>Consumption</a:t>
            </a:r>
          </a:p>
        </p:txBody>
      </p:sp>
      <p:sp>
        <p:nvSpPr>
          <p:cNvPr id="8" name="Rectangle 19"/>
          <p:cNvSpPr>
            <a:spLocks noChangeArrowheads="1"/>
          </p:cNvSpPr>
          <p:nvPr/>
        </p:nvSpPr>
        <p:spPr bwMode="auto">
          <a:xfrm>
            <a:off x="2786063" y="4313238"/>
            <a:ext cx="2571750" cy="830262"/>
          </a:xfrm>
          <a:prstGeom prst="rect">
            <a:avLst/>
          </a:prstGeom>
          <a:noFill/>
          <a:ln w="9525">
            <a:noFill/>
            <a:miter lim="800000"/>
            <a:headEnd/>
            <a:tailEnd/>
          </a:ln>
        </p:spPr>
        <p:txBody>
          <a:bodyPr>
            <a:spAutoFit/>
          </a:bodyPr>
          <a:lstStyle/>
          <a:p>
            <a:pPr>
              <a:defRPr/>
            </a:pPr>
            <a:r>
              <a:rPr lang="en-US" sz="1600" dirty="0">
                <a:solidFill>
                  <a:schemeClr val="bg2">
                    <a:lumMod val="25000"/>
                  </a:schemeClr>
                </a:solidFill>
                <a:latin typeface="Trebuchet MS" pitchFamily="34" charset="0"/>
                <a:ea typeface="+mn-ea"/>
              </a:rPr>
              <a:t>Storage </a:t>
            </a:r>
          </a:p>
          <a:p>
            <a:pPr>
              <a:defRPr/>
            </a:pPr>
            <a:r>
              <a:rPr lang="en-US" sz="1600" dirty="0">
                <a:solidFill>
                  <a:schemeClr val="bg2">
                    <a:lumMod val="25000"/>
                  </a:schemeClr>
                </a:solidFill>
                <a:latin typeface="Trebuchet MS" pitchFamily="34" charset="0"/>
                <a:ea typeface="+mn-ea"/>
              </a:rPr>
              <a:t>Processing</a:t>
            </a:r>
          </a:p>
          <a:p>
            <a:pPr>
              <a:defRPr/>
            </a:pPr>
            <a:r>
              <a:rPr lang="en-US" sz="1600" dirty="0">
                <a:solidFill>
                  <a:schemeClr val="bg2">
                    <a:lumMod val="25000"/>
                  </a:schemeClr>
                </a:solidFill>
                <a:latin typeface="Trebuchet MS" pitchFamily="34" charset="0"/>
                <a:ea typeface="+mn-ea"/>
              </a:rPr>
              <a:t>Filtering</a:t>
            </a:r>
          </a:p>
        </p:txBody>
      </p:sp>
      <p:sp>
        <p:nvSpPr>
          <p:cNvPr id="6153" name="Rectangle 30"/>
          <p:cNvSpPr>
            <a:spLocks noChangeArrowheads="1"/>
          </p:cNvSpPr>
          <p:nvPr/>
        </p:nvSpPr>
        <p:spPr bwMode="auto">
          <a:xfrm>
            <a:off x="6429375" y="3416300"/>
            <a:ext cx="1281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95288">
              <a:spcBef>
                <a:spcPct val="20000"/>
              </a:spcBef>
              <a:buClr>
                <a:schemeClr val="bg2"/>
              </a:buClr>
            </a:pPr>
            <a:r>
              <a:rPr lang="en-US"/>
              <a:t>Mining</a:t>
            </a:r>
          </a:p>
        </p:txBody>
      </p:sp>
      <p:sp>
        <p:nvSpPr>
          <p:cNvPr id="6154" name="Rectangle 31"/>
          <p:cNvSpPr>
            <a:spLocks noChangeArrowheads="1"/>
          </p:cNvSpPr>
          <p:nvPr/>
        </p:nvSpPr>
        <p:spPr bwMode="auto">
          <a:xfrm>
            <a:off x="6429375" y="3929063"/>
            <a:ext cx="155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95288">
              <a:spcBef>
                <a:spcPct val="20000"/>
              </a:spcBef>
              <a:buClr>
                <a:schemeClr val="bg2"/>
              </a:buClr>
            </a:pPr>
            <a:r>
              <a:rPr lang="en-US"/>
              <a:t>Analytics</a:t>
            </a:r>
          </a:p>
        </p:txBody>
      </p:sp>
      <p:sp>
        <p:nvSpPr>
          <p:cNvPr id="6155" name="Rectangle 32"/>
          <p:cNvSpPr>
            <a:spLocks noChangeArrowheads="1"/>
          </p:cNvSpPr>
          <p:nvPr/>
        </p:nvSpPr>
        <p:spPr bwMode="auto">
          <a:xfrm>
            <a:off x="6429375" y="4500563"/>
            <a:ext cx="1312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95288">
              <a:spcBef>
                <a:spcPct val="20000"/>
              </a:spcBef>
              <a:buClr>
                <a:schemeClr val="bg2"/>
              </a:buClr>
            </a:pPr>
            <a:r>
              <a:rPr lang="en-US"/>
              <a:t>Search</a:t>
            </a:r>
          </a:p>
        </p:txBody>
      </p:sp>
      <p:sp>
        <p:nvSpPr>
          <p:cNvPr id="6156" name="Rectangle 33"/>
          <p:cNvSpPr>
            <a:spLocks noChangeArrowheads="1"/>
          </p:cNvSpPr>
          <p:nvPr/>
        </p:nvSpPr>
        <p:spPr bwMode="auto">
          <a:xfrm>
            <a:off x="6429375" y="5072063"/>
            <a:ext cx="1835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95288">
              <a:spcBef>
                <a:spcPct val="20000"/>
              </a:spcBef>
              <a:buClr>
                <a:schemeClr val="bg2"/>
              </a:buClr>
            </a:pPr>
            <a:r>
              <a:rPr lang="en-US"/>
              <a:t>Enrichment</a:t>
            </a:r>
          </a:p>
        </p:txBody>
      </p:sp>
      <p:sp>
        <p:nvSpPr>
          <p:cNvPr id="6157" name="Can 4"/>
          <p:cNvSpPr>
            <a:spLocks noChangeArrowheads="1"/>
          </p:cNvSpPr>
          <p:nvPr/>
        </p:nvSpPr>
        <p:spPr bwMode="auto">
          <a:xfrm>
            <a:off x="468313" y="2205038"/>
            <a:ext cx="2303462" cy="3816350"/>
          </a:xfrm>
          <a:prstGeom prst="can">
            <a:avLst>
              <a:gd name="adj" fmla="val 1395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109538">
              <a:spcBef>
                <a:spcPct val="20000"/>
              </a:spcBef>
              <a:buClr>
                <a:schemeClr val="bg2"/>
              </a:buClr>
              <a:buFont typeface="Wingdings 2" charset="0"/>
              <a:buNone/>
            </a:pPr>
            <a:r>
              <a:rPr lang="en-US" sz="1400" dirty="0"/>
              <a:t>RDBMS</a:t>
            </a:r>
          </a:p>
          <a:p>
            <a:pPr marL="109538">
              <a:spcBef>
                <a:spcPct val="20000"/>
              </a:spcBef>
              <a:buClr>
                <a:schemeClr val="bg2"/>
              </a:buClr>
            </a:pPr>
            <a:r>
              <a:rPr lang="en-US" sz="1400" dirty="0"/>
              <a:t>Analytical DB</a:t>
            </a:r>
          </a:p>
          <a:p>
            <a:pPr marL="109538">
              <a:spcBef>
                <a:spcPct val="20000"/>
              </a:spcBef>
              <a:buClr>
                <a:schemeClr val="bg2"/>
              </a:buClr>
              <a:buFont typeface="Wingdings 2" charset="0"/>
              <a:buNone/>
            </a:pPr>
            <a:r>
              <a:rPr lang="en-US" sz="1400" dirty="0" err="1"/>
              <a:t>NoSQL</a:t>
            </a:r>
            <a:r>
              <a:rPr lang="en-US" sz="1400" dirty="0"/>
              <a:t> DB</a:t>
            </a:r>
          </a:p>
          <a:p>
            <a:pPr marL="109538">
              <a:spcBef>
                <a:spcPct val="20000"/>
              </a:spcBef>
              <a:buClr>
                <a:schemeClr val="bg2"/>
              </a:buClr>
              <a:buFont typeface="Wingdings 2" charset="0"/>
              <a:buNone/>
            </a:pPr>
            <a:r>
              <a:rPr lang="en-US" sz="1400" dirty="0"/>
              <a:t>ERP/CRM</a:t>
            </a:r>
          </a:p>
          <a:p>
            <a:pPr marL="109538">
              <a:spcBef>
                <a:spcPct val="20000"/>
              </a:spcBef>
              <a:buClr>
                <a:schemeClr val="bg2"/>
              </a:buClr>
              <a:buFont typeface="Wingdings 2" charset="0"/>
              <a:buNone/>
            </a:pPr>
            <a:r>
              <a:rPr lang="en-US" sz="1400" dirty="0" err="1"/>
              <a:t>SaaS</a:t>
            </a:r>
            <a:endParaRPr lang="en-US" sz="1400" dirty="0"/>
          </a:p>
          <a:p>
            <a:pPr marL="109538">
              <a:spcBef>
                <a:spcPct val="20000"/>
              </a:spcBef>
              <a:buClr>
                <a:schemeClr val="bg2"/>
              </a:buClr>
              <a:buFont typeface="Wingdings 2" charset="0"/>
              <a:buNone/>
            </a:pPr>
            <a:r>
              <a:rPr lang="en-US" sz="1400" dirty="0"/>
              <a:t>Social Media</a:t>
            </a:r>
          </a:p>
          <a:p>
            <a:pPr marL="109538">
              <a:spcBef>
                <a:spcPct val="20000"/>
              </a:spcBef>
              <a:buClr>
                <a:schemeClr val="bg2"/>
              </a:buClr>
              <a:buFont typeface="Wingdings 2" charset="0"/>
              <a:buNone/>
            </a:pPr>
            <a:r>
              <a:rPr lang="en-US" sz="1400" dirty="0"/>
              <a:t>Web Analytics</a:t>
            </a:r>
          </a:p>
          <a:p>
            <a:pPr marL="109538">
              <a:spcBef>
                <a:spcPct val="20000"/>
              </a:spcBef>
              <a:buClr>
                <a:schemeClr val="bg2"/>
              </a:buClr>
              <a:buFont typeface="Wingdings 2" charset="0"/>
              <a:buNone/>
            </a:pPr>
            <a:r>
              <a:rPr lang="en-US" sz="1400" dirty="0"/>
              <a:t>Log Files</a:t>
            </a:r>
          </a:p>
          <a:p>
            <a:pPr marL="109538">
              <a:spcBef>
                <a:spcPct val="20000"/>
              </a:spcBef>
              <a:buClr>
                <a:schemeClr val="bg2"/>
              </a:buClr>
              <a:buFont typeface="Wingdings 2" charset="0"/>
              <a:buNone/>
            </a:pPr>
            <a:r>
              <a:rPr lang="en-US" sz="1400" dirty="0"/>
              <a:t>RFID</a:t>
            </a:r>
          </a:p>
          <a:p>
            <a:pPr marL="109538">
              <a:spcBef>
                <a:spcPct val="20000"/>
              </a:spcBef>
              <a:buClr>
                <a:schemeClr val="bg2"/>
              </a:buClr>
              <a:buFont typeface="Wingdings 2" charset="0"/>
              <a:buNone/>
            </a:pPr>
            <a:r>
              <a:rPr lang="en-US" sz="1400" dirty="0"/>
              <a:t>Call Data Records</a:t>
            </a:r>
          </a:p>
          <a:p>
            <a:pPr marL="109538">
              <a:spcBef>
                <a:spcPct val="20000"/>
              </a:spcBef>
              <a:buClr>
                <a:schemeClr val="bg2"/>
              </a:buClr>
              <a:buFont typeface="Wingdings 2" charset="0"/>
              <a:buNone/>
            </a:pPr>
            <a:r>
              <a:rPr lang="en-US" sz="1400" dirty="0"/>
              <a:t>Sensors</a:t>
            </a:r>
          </a:p>
          <a:p>
            <a:pPr marL="109538">
              <a:spcBef>
                <a:spcPct val="20000"/>
              </a:spcBef>
              <a:buClr>
                <a:schemeClr val="bg2"/>
              </a:buClr>
              <a:buFont typeface="Wingdings 2" charset="0"/>
              <a:buNone/>
            </a:pPr>
            <a:r>
              <a:rPr lang="en-US" sz="1400" dirty="0"/>
              <a:t>Machine-Generated</a:t>
            </a:r>
          </a:p>
        </p:txBody>
      </p:sp>
      <p:sp>
        <p:nvSpPr>
          <p:cNvPr id="6158" name="Rectangle 24"/>
          <p:cNvSpPr>
            <a:spLocks noChangeArrowheads="1"/>
          </p:cNvSpPr>
          <p:nvPr/>
        </p:nvSpPr>
        <p:spPr bwMode="auto">
          <a:xfrm>
            <a:off x="2143125" y="2500313"/>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a:solidFill>
                  <a:srgbClr val="C00000"/>
                </a:solidFill>
              </a:rPr>
              <a:t>Big Data </a:t>
            </a:r>
          </a:p>
          <a:p>
            <a:pPr algn="ctr"/>
            <a:r>
              <a:rPr lang="en-US" sz="1400">
                <a:solidFill>
                  <a:srgbClr val="C00000"/>
                </a:solidFill>
              </a:rPr>
              <a:t>Integration</a:t>
            </a:r>
          </a:p>
        </p:txBody>
      </p:sp>
      <p:sp>
        <p:nvSpPr>
          <p:cNvPr id="2" name="Rectangle 14"/>
          <p:cNvSpPr>
            <a:spLocks noChangeArrowheads="1"/>
          </p:cNvSpPr>
          <p:nvPr/>
        </p:nvSpPr>
        <p:spPr bwMode="auto">
          <a:xfrm>
            <a:off x="3500438" y="2500313"/>
            <a:ext cx="2571750" cy="523875"/>
          </a:xfrm>
          <a:prstGeom prst="rect">
            <a:avLst/>
          </a:prstGeom>
          <a:noFill/>
          <a:ln w="9525">
            <a:noFill/>
            <a:miter lim="800000"/>
            <a:headEnd/>
            <a:tailEnd/>
          </a:ln>
        </p:spPr>
        <p:txBody>
          <a:bodyPr>
            <a:spAutoFit/>
          </a:bodyPr>
          <a:lstStyle/>
          <a:p>
            <a:pPr algn="ctr">
              <a:defRPr/>
            </a:pPr>
            <a:r>
              <a:rPr lang="en-US" sz="1400" dirty="0">
                <a:solidFill>
                  <a:schemeClr val="accent6">
                    <a:lumMod val="60000"/>
                    <a:lumOff val="40000"/>
                  </a:schemeClr>
                </a:solidFill>
                <a:latin typeface="Trebuchet MS" pitchFamily="34" charset="0"/>
                <a:ea typeface="+mn-ea"/>
              </a:rPr>
              <a:t>Big Data </a:t>
            </a:r>
          </a:p>
          <a:p>
            <a:pPr algn="ctr">
              <a:defRPr/>
            </a:pPr>
            <a:r>
              <a:rPr lang="en-US" sz="1400" dirty="0">
                <a:solidFill>
                  <a:schemeClr val="accent6">
                    <a:lumMod val="60000"/>
                    <a:lumOff val="40000"/>
                  </a:schemeClr>
                </a:solidFill>
                <a:latin typeface="Trebuchet MS" pitchFamily="34" charset="0"/>
                <a:ea typeface="+mn-ea"/>
              </a:rPr>
              <a:t>Quality</a:t>
            </a:r>
          </a:p>
        </p:txBody>
      </p:sp>
      <p:sp>
        <p:nvSpPr>
          <p:cNvPr id="6160" name="Title 1"/>
          <p:cNvSpPr>
            <a:spLocks noGrp="1"/>
          </p:cNvSpPr>
          <p:nvPr>
            <p:ph type="title"/>
          </p:nvPr>
        </p:nvSpPr>
        <p:spPr>
          <a:xfrm>
            <a:off x="393700" y="714375"/>
            <a:ext cx="7478713" cy="585788"/>
          </a:xfrm>
        </p:spPr>
        <p:txBody>
          <a:bodyPr/>
          <a:lstStyle/>
          <a:p>
            <a:pPr eaLnBrk="1" hangingPunct="1"/>
            <a:r>
              <a:rPr lang="en-US" sz="4400">
                <a:latin typeface="Arial Black" charset="0"/>
                <a:cs typeface="Arial" charset="0"/>
              </a:rPr>
              <a:t>BIG</a:t>
            </a:r>
            <a:r>
              <a:rPr lang="en-US" sz="4000">
                <a:solidFill>
                  <a:srgbClr val="404154"/>
                </a:solidFill>
                <a:latin typeface="Trebuchet MS" charset="0"/>
                <a:cs typeface="Arial" charset="0"/>
              </a:rPr>
              <a:t> </a:t>
            </a:r>
            <a:r>
              <a:rPr lang="en-US" sz="4000">
                <a:latin typeface="Trebuchet MS" charset="0"/>
                <a:cs typeface="Arial" charset="0"/>
              </a:rPr>
              <a:t>Data Management</a:t>
            </a:r>
          </a:p>
        </p:txBody>
      </p:sp>
      <p:pic>
        <p:nvPicPr>
          <p:cNvPr id="6161" name="Image 19" descr="DI-smal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3429000"/>
            <a:ext cx="8001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2" name="Image 20" descr="DQ-small.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9125" y="3419475"/>
            <a:ext cx="8302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3" name="Image 22" descr="store_process_filter.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0500" y="4392613"/>
            <a:ext cx="23018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68538" y="5805488"/>
            <a:ext cx="4464050" cy="708025"/>
          </a:xfrm>
          <a:prstGeom prst="rect">
            <a:avLst/>
          </a:prstGeom>
        </p:spPr>
        <p:txBody>
          <a:bodyPr>
            <a:spAutoFit/>
          </a:bodyPr>
          <a:lstStyle/>
          <a:p>
            <a:pPr marL="342900" indent="-342900" algn="ctr">
              <a:spcBef>
                <a:spcPct val="20000"/>
              </a:spcBef>
              <a:buClr>
                <a:srgbClr val="DDDDDD"/>
              </a:buClr>
              <a:defRPr/>
            </a:pPr>
            <a:r>
              <a:rPr lang="en-US" sz="2000" b="0" i="1" kern="0" dirty="0">
                <a:solidFill>
                  <a:srgbClr val="404154"/>
                </a:solidFill>
                <a:latin typeface="Trebuchet MS"/>
                <a:ea typeface="+mn-ea"/>
                <a:cs typeface="Arial"/>
              </a:rPr>
              <a:t>Turn Big Data into </a:t>
            </a:r>
            <a:br>
              <a:rPr lang="en-US" sz="2000" b="0" i="1" kern="0" dirty="0">
                <a:solidFill>
                  <a:srgbClr val="404154"/>
                </a:solidFill>
                <a:latin typeface="Trebuchet MS"/>
                <a:ea typeface="+mn-ea"/>
                <a:cs typeface="Arial"/>
              </a:rPr>
            </a:br>
            <a:r>
              <a:rPr lang="en-US" sz="2000" b="0" i="1" kern="0" dirty="0">
                <a:solidFill>
                  <a:srgbClr val="404154"/>
                </a:solidFill>
                <a:latin typeface="Trebuchet MS"/>
                <a:ea typeface="+mn-ea"/>
                <a:cs typeface="Arial"/>
              </a:rPr>
              <a:t>actionable information</a:t>
            </a:r>
          </a:p>
        </p:txBody>
      </p:sp>
    </p:spTree>
    <p:extLst>
      <p:ext uri="{BB962C8B-B14F-4D97-AF65-F5344CB8AC3E}">
        <p14:creationId xmlns:p14="http://schemas.microsoft.com/office/powerpoint/2010/main" val="3032646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z="2800">
                <a:latin typeface="Trebuchet MS" charset="0"/>
              </a:rPr>
              <a:t>BIG </a:t>
            </a:r>
            <a:r>
              <a:rPr lang="en-US" sz="2400">
                <a:latin typeface="Trebuchet MS" charset="0"/>
              </a:rPr>
              <a:t>data driven business</a:t>
            </a:r>
          </a:p>
        </p:txBody>
      </p:sp>
      <p:sp>
        <p:nvSpPr>
          <p:cNvPr id="4" name="Rectangle 3"/>
          <p:cNvSpPr/>
          <p:nvPr/>
        </p:nvSpPr>
        <p:spPr bwMode="auto">
          <a:xfrm>
            <a:off x="611188" y="1628775"/>
            <a:ext cx="1512887" cy="1246188"/>
          </a:xfrm>
          <a:prstGeom prst="rect">
            <a:avLst/>
          </a:prstGeom>
          <a:solidFill>
            <a:srgbClr val="5C9900"/>
          </a:solidFill>
          <a:ln>
            <a:noFill/>
          </a:ln>
          <a:effectLst/>
          <a:extLst/>
        </p:spPr>
        <p:txBody>
          <a:bodyPr anchor="ctr"/>
          <a:lstStyle/>
          <a:p>
            <a:pPr algn="ctr">
              <a:defRPr/>
            </a:pPr>
            <a:r>
              <a:rPr lang="en-US" sz="3600" dirty="0">
                <a:solidFill>
                  <a:srgbClr val="FFFFFF"/>
                </a:solidFill>
                <a:cs typeface="Arial" charset="0"/>
              </a:rPr>
              <a:t>BIG</a:t>
            </a:r>
            <a:r>
              <a:rPr lang="en-US" dirty="0">
                <a:solidFill>
                  <a:srgbClr val="FFFFFF"/>
                </a:solidFill>
                <a:cs typeface="Arial" charset="0"/>
              </a:rPr>
              <a:t> data</a:t>
            </a:r>
          </a:p>
        </p:txBody>
      </p:sp>
      <p:sp>
        <p:nvSpPr>
          <p:cNvPr id="5" name="Rectangle 4"/>
          <p:cNvSpPr/>
          <p:nvPr/>
        </p:nvSpPr>
        <p:spPr bwMode="auto">
          <a:xfrm>
            <a:off x="2700338" y="3152775"/>
            <a:ext cx="1511300" cy="1009650"/>
          </a:xfrm>
          <a:prstGeom prst="rect">
            <a:avLst/>
          </a:prstGeom>
          <a:solidFill>
            <a:srgbClr val="5C9900"/>
          </a:solidFill>
          <a:ln>
            <a:noFill/>
          </a:ln>
          <a:effectLst/>
          <a:extLst/>
        </p:spPr>
        <p:txBody>
          <a:bodyPr anchor="ctr"/>
          <a:lstStyle/>
          <a:p>
            <a:pPr algn="ctr">
              <a:spcBef>
                <a:spcPts val="0"/>
              </a:spcBef>
              <a:defRPr/>
            </a:pPr>
            <a:r>
              <a:rPr lang="en-US" sz="3600" dirty="0">
                <a:solidFill>
                  <a:srgbClr val="FFFFFF"/>
                </a:solidFill>
                <a:cs typeface="Arial" charset="0"/>
              </a:rPr>
              <a:t>BIG</a:t>
            </a:r>
            <a:endParaRPr lang="en-US" dirty="0">
              <a:solidFill>
                <a:srgbClr val="FFFFFF"/>
              </a:solidFill>
              <a:cs typeface="Arial" charset="0"/>
            </a:endParaRPr>
          </a:p>
          <a:p>
            <a:pPr algn="ctr">
              <a:spcBef>
                <a:spcPts val="0"/>
              </a:spcBef>
              <a:defRPr/>
            </a:pPr>
            <a:r>
              <a:rPr lang="en-US" dirty="0">
                <a:solidFill>
                  <a:srgbClr val="FFFFFF"/>
                </a:solidFill>
                <a:latin typeface="Trebuchet MS" pitchFamily="34" charset="0"/>
                <a:cs typeface="Arial" charset="0"/>
              </a:rPr>
              <a:t>information</a:t>
            </a:r>
          </a:p>
        </p:txBody>
      </p:sp>
      <p:sp>
        <p:nvSpPr>
          <p:cNvPr id="6" name="Rectangle 5"/>
          <p:cNvSpPr/>
          <p:nvPr/>
        </p:nvSpPr>
        <p:spPr bwMode="auto">
          <a:xfrm>
            <a:off x="6105525" y="5295900"/>
            <a:ext cx="1584325" cy="936625"/>
          </a:xfrm>
          <a:prstGeom prst="rect">
            <a:avLst/>
          </a:prstGeom>
          <a:solidFill>
            <a:srgbClr val="5C9900"/>
          </a:solidFill>
          <a:ln>
            <a:noFill/>
          </a:ln>
          <a:effectLst/>
          <a:extLst/>
        </p:spPr>
        <p:txBody>
          <a:bodyPr anchor="ctr"/>
          <a:lstStyle/>
          <a:p>
            <a:pPr algn="ctr">
              <a:spcBef>
                <a:spcPts val="0"/>
              </a:spcBef>
              <a:defRPr/>
            </a:pPr>
            <a:r>
              <a:rPr lang="en-US" sz="3600" dirty="0">
                <a:solidFill>
                  <a:srgbClr val="FFFFFF"/>
                </a:solidFill>
                <a:cs typeface="Arial" charset="0"/>
              </a:rPr>
              <a:t>BIG</a:t>
            </a:r>
            <a:r>
              <a:rPr lang="en-US" dirty="0">
                <a:solidFill>
                  <a:srgbClr val="FFFFFF"/>
                </a:solidFill>
                <a:cs typeface="Arial" charset="0"/>
              </a:rPr>
              <a:t/>
            </a:r>
            <a:br>
              <a:rPr lang="en-US" dirty="0">
                <a:solidFill>
                  <a:srgbClr val="FFFFFF"/>
                </a:solidFill>
                <a:cs typeface="Arial" charset="0"/>
              </a:rPr>
            </a:br>
            <a:r>
              <a:rPr lang="en-US" dirty="0">
                <a:solidFill>
                  <a:srgbClr val="FFFFFF"/>
                </a:solidFill>
                <a:latin typeface="Trebuchet MS" pitchFamily="34" charset="0"/>
                <a:cs typeface="Arial" charset="0"/>
              </a:rPr>
              <a:t>business</a:t>
            </a:r>
          </a:p>
        </p:txBody>
      </p:sp>
      <p:sp>
        <p:nvSpPr>
          <p:cNvPr id="7" name="Oval 6"/>
          <p:cNvSpPr/>
          <p:nvPr/>
        </p:nvSpPr>
        <p:spPr bwMode="auto">
          <a:xfrm>
            <a:off x="5962650" y="3212976"/>
            <a:ext cx="1727200" cy="936625"/>
          </a:xfrm>
          <a:prstGeom prst="ellipse">
            <a:avLst/>
          </a:prstGeom>
          <a:solidFill>
            <a:srgbClr val="5C99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Clr>
                <a:schemeClr val="bg2"/>
              </a:buClr>
              <a:buFont typeface="Wingdings 2" pitchFamily="18" charset="2"/>
              <a:buNone/>
              <a:defRPr/>
            </a:pPr>
            <a:endParaRPr lang="en-US" dirty="0">
              <a:solidFill>
                <a:srgbClr val="FFFFFF"/>
              </a:solidFill>
              <a:latin typeface="Trebuchet MS" pitchFamily="34" charset="0"/>
              <a:cs typeface="Arial" charset="0"/>
            </a:endParaRPr>
          </a:p>
        </p:txBody>
      </p:sp>
      <p:sp>
        <p:nvSpPr>
          <p:cNvPr id="8" name="Bent Arrow 7"/>
          <p:cNvSpPr/>
          <p:nvPr/>
        </p:nvSpPr>
        <p:spPr bwMode="auto">
          <a:xfrm rot="5400000">
            <a:off x="2396332" y="1808956"/>
            <a:ext cx="1054100" cy="1598613"/>
          </a:xfrm>
          <a:prstGeom prst="bentArrow">
            <a:avLst>
              <a:gd name="adj1" fmla="val 34418"/>
              <a:gd name="adj2" fmla="val 38059"/>
              <a:gd name="adj3" fmla="val 26417"/>
              <a:gd name="adj4" fmla="val 28169"/>
            </a:avLst>
          </a:prstGeom>
          <a:solidFill>
            <a:srgbClr val="BFBFBF"/>
          </a:solidFill>
          <a:ln>
            <a:noFill/>
          </a:ln>
          <a:effectLst/>
          <a:extLst/>
        </p:spPr>
        <p:txBody>
          <a:bodyPr/>
          <a:lstStyle/>
          <a:p>
            <a:pPr>
              <a:spcBef>
                <a:spcPct val="20000"/>
              </a:spcBef>
              <a:buClr>
                <a:schemeClr val="bg2"/>
              </a:buClr>
              <a:buFont typeface="Wingdings 2" pitchFamily="18" charset="2"/>
              <a:buNone/>
              <a:defRPr/>
            </a:pPr>
            <a:endParaRPr lang="en-US" dirty="0">
              <a:ln>
                <a:solidFill>
                  <a:schemeClr val="bg2">
                    <a:lumMod val="50000"/>
                  </a:schemeClr>
                </a:solidFill>
              </a:ln>
              <a:solidFill>
                <a:schemeClr val="bg2">
                  <a:lumMod val="50000"/>
                </a:schemeClr>
              </a:solidFill>
              <a:latin typeface="Trebuchet MS" pitchFamily="34" charset="0"/>
              <a:cs typeface="Arial" charset="0"/>
            </a:endParaRPr>
          </a:p>
        </p:txBody>
      </p:sp>
      <p:cxnSp>
        <p:nvCxnSpPr>
          <p:cNvPr id="10" name="Straight Arrow Connector 9"/>
          <p:cNvCxnSpPr>
            <a:stCxn id="5" idx="3"/>
          </p:cNvCxnSpPr>
          <p:nvPr/>
        </p:nvCxnSpPr>
        <p:spPr bwMode="auto">
          <a:xfrm>
            <a:off x="4211638" y="3657600"/>
            <a:ext cx="1655762" cy="0"/>
          </a:xfrm>
          <a:prstGeom prst="straightConnector1">
            <a:avLst/>
          </a:prstGeom>
          <a:noFill/>
          <a:ln w="76200" cap="flat" cmpd="sng" algn="ctr">
            <a:solidFill>
              <a:schemeClr val="bg1">
                <a:lumMod val="6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0" name="TextBox 12"/>
          <p:cNvSpPr txBox="1">
            <a:spLocks noChangeArrowheads="1"/>
          </p:cNvSpPr>
          <p:nvPr/>
        </p:nvSpPr>
        <p:spPr bwMode="auto">
          <a:xfrm>
            <a:off x="4306888" y="3051175"/>
            <a:ext cx="1417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a:solidFill>
                  <a:srgbClr val="4B4B4B"/>
                </a:solidFill>
              </a:rPr>
              <a:t>supports</a:t>
            </a:r>
          </a:p>
        </p:txBody>
      </p:sp>
      <p:cxnSp>
        <p:nvCxnSpPr>
          <p:cNvPr id="18" name="Straight Arrow Connector 17"/>
          <p:cNvCxnSpPr>
            <a:stCxn id="7" idx="4"/>
          </p:cNvCxnSpPr>
          <p:nvPr/>
        </p:nvCxnSpPr>
        <p:spPr bwMode="auto">
          <a:xfrm>
            <a:off x="6826250" y="4149601"/>
            <a:ext cx="0" cy="1079500"/>
          </a:xfrm>
          <a:prstGeom prst="straightConnector1">
            <a:avLst/>
          </a:prstGeom>
          <a:noFill/>
          <a:ln w="76200" cap="flat" cmpd="sng" algn="ctr">
            <a:solidFill>
              <a:schemeClr val="bg1">
                <a:lumMod val="6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2" name="TextBox 20"/>
          <p:cNvSpPr txBox="1">
            <a:spLocks noChangeArrowheads="1"/>
          </p:cNvSpPr>
          <p:nvPr/>
        </p:nvSpPr>
        <p:spPr bwMode="auto">
          <a:xfrm>
            <a:off x="6970713" y="4348163"/>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a:solidFill>
                  <a:srgbClr val="4B4B4B"/>
                </a:solidFill>
              </a:rPr>
              <a:t>drives</a:t>
            </a:r>
          </a:p>
        </p:txBody>
      </p:sp>
      <p:sp>
        <p:nvSpPr>
          <p:cNvPr id="44043" name="TextBox 21"/>
          <p:cNvSpPr txBox="1">
            <a:spLocks noChangeArrowheads="1"/>
          </p:cNvSpPr>
          <p:nvPr/>
        </p:nvSpPr>
        <p:spPr bwMode="auto">
          <a:xfrm>
            <a:off x="2268538" y="1601788"/>
            <a:ext cx="1285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a:solidFill>
                  <a:srgbClr val="4B4B4B"/>
                </a:solidFill>
              </a:rPr>
              <a:t>enables</a:t>
            </a:r>
          </a:p>
        </p:txBody>
      </p:sp>
      <p:sp>
        <p:nvSpPr>
          <p:cNvPr id="25" name="Rectangle 24"/>
          <p:cNvSpPr/>
          <p:nvPr/>
        </p:nvSpPr>
        <p:spPr>
          <a:xfrm>
            <a:off x="611188" y="6394450"/>
            <a:ext cx="7993062" cy="461963"/>
          </a:xfrm>
          <a:prstGeom prst="rect">
            <a:avLst/>
          </a:prstGeom>
        </p:spPr>
        <p:txBody>
          <a:bodyPr>
            <a:spAutoFit/>
          </a:bodyPr>
          <a:lstStyle/>
          <a:p>
            <a:pPr>
              <a:defRPr/>
            </a:pPr>
            <a:r>
              <a:rPr lang="en-US" sz="1200" b="0" dirty="0">
                <a:solidFill>
                  <a:schemeClr val="bg1">
                    <a:lumMod val="65000"/>
                  </a:schemeClr>
                </a:solidFill>
              </a:rPr>
              <a:t>Matthew West and Julian Fowler (1999). Developing High Quality Data Models. </a:t>
            </a:r>
            <a:br>
              <a:rPr lang="en-US" sz="1200" b="0" dirty="0">
                <a:solidFill>
                  <a:schemeClr val="bg1">
                    <a:lumMod val="65000"/>
                  </a:schemeClr>
                </a:solidFill>
              </a:rPr>
            </a:br>
            <a:r>
              <a:rPr lang="en-US" sz="1200" b="0" dirty="0">
                <a:solidFill>
                  <a:schemeClr val="bg1">
                    <a:lumMod val="65000"/>
                  </a:schemeClr>
                </a:solidFill>
              </a:rPr>
              <a:t>The European Process Industries STEP Technical Liaison Executive (EPISTLE).</a:t>
            </a:r>
          </a:p>
        </p:txBody>
      </p:sp>
      <p:sp>
        <p:nvSpPr>
          <p:cNvPr id="44045" name="Rectangle 1"/>
          <p:cNvSpPr>
            <a:spLocks noChangeArrowheads="1"/>
          </p:cNvSpPr>
          <p:nvPr/>
        </p:nvSpPr>
        <p:spPr bwMode="auto">
          <a:xfrm>
            <a:off x="2124075" y="2081213"/>
            <a:ext cx="1292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rgbClr val="FFFFFF"/>
                </a:solidFill>
                <a:cs typeface="Arial" charset="0"/>
              </a:rPr>
              <a:t>governance</a:t>
            </a:r>
            <a:endParaRPr lang="en-US" sz="1600">
              <a:solidFill>
                <a:srgbClr val="FFFFFF"/>
              </a:solidFill>
            </a:endParaRPr>
          </a:p>
        </p:txBody>
      </p:sp>
      <p:sp>
        <p:nvSpPr>
          <p:cNvPr id="17" name="Oval 16"/>
          <p:cNvSpPr/>
          <p:nvPr/>
        </p:nvSpPr>
        <p:spPr bwMode="auto">
          <a:xfrm>
            <a:off x="5997575" y="3068439"/>
            <a:ext cx="1727200" cy="936625"/>
          </a:xfrm>
          <a:prstGeom prst="ellipse">
            <a:avLst/>
          </a:prstGeom>
          <a:noFill/>
          <a:ln>
            <a:noFill/>
          </a:ln>
          <a:effectLst/>
          <a:extLst/>
        </p:spPr>
        <p:txBody>
          <a:bodyPr anchor="ctr"/>
          <a:lstStyle/>
          <a:p>
            <a:pPr>
              <a:spcBef>
                <a:spcPts val="0"/>
              </a:spcBef>
              <a:buClr>
                <a:schemeClr val="bg2"/>
              </a:buClr>
              <a:buFont typeface="Wingdings 2" pitchFamily="18" charset="2"/>
              <a:buNone/>
              <a:defRPr/>
            </a:pPr>
            <a:endParaRPr lang="en-US" dirty="0">
              <a:solidFill>
                <a:srgbClr val="FFFFFF"/>
              </a:solidFill>
              <a:latin typeface="Trebuchet MS" pitchFamily="34" charset="0"/>
              <a:cs typeface="Arial" charset="0"/>
            </a:endParaRPr>
          </a:p>
          <a:p>
            <a:pPr algn="ctr">
              <a:spcBef>
                <a:spcPts val="0"/>
              </a:spcBef>
              <a:defRPr/>
            </a:pPr>
            <a:r>
              <a:rPr lang="en-US" sz="3600" dirty="0">
                <a:solidFill>
                  <a:srgbClr val="FFFFFF"/>
                </a:solidFill>
                <a:cs typeface="Arial" charset="0"/>
              </a:rPr>
              <a:t>BIG</a:t>
            </a:r>
          </a:p>
          <a:p>
            <a:pPr>
              <a:spcBef>
                <a:spcPts val="0"/>
              </a:spcBef>
              <a:defRPr/>
            </a:pPr>
            <a:r>
              <a:rPr lang="en-US" dirty="0">
                <a:solidFill>
                  <a:srgbClr val="FFFFFF"/>
                </a:solidFill>
                <a:latin typeface="Trebuchet MS" pitchFamily="34" charset="0"/>
                <a:cs typeface="Arial" charset="0"/>
              </a:rPr>
              <a:t>decisions</a:t>
            </a:r>
          </a:p>
        </p:txBody>
      </p:sp>
      <p:sp>
        <p:nvSpPr>
          <p:cNvPr id="44047" name="TextBox 22"/>
          <p:cNvSpPr txBox="1">
            <a:spLocks noChangeArrowheads="1"/>
          </p:cNvSpPr>
          <p:nvPr/>
        </p:nvSpPr>
        <p:spPr bwMode="auto">
          <a:xfrm>
            <a:off x="450850" y="4543425"/>
            <a:ext cx="3743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a:solidFill>
                  <a:srgbClr val="4B4B4B"/>
                </a:solidFill>
              </a:rPr>
              <a:t>Information provides value to the business</a:t>
            </a:r>
          </a:p>
        </p:txBody>
      </p:sp>
      <p:sp>
        <p:nvSpPr>
          <p:cNvPr id="44048" name="Rectangle 23"/>
          <p:cNvSpPr>
            <a:spLocks noChangeArrowheads="1"/>
          </p:cNvSpPr>
          <p:nvPr/>
        </p:nvSpPr>
        <p:spPr bwMode="auto">
          <a:xfrm>
            <a:off x="450850" y="5375275"/>
            <a:ext cx="47148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4B4B4B"/>
                </a:solidFill>
              </a:rPr>
              <a:t>If you can't rely on your information then the result can be missed opportunities, or higher costs.</a:t>
            </a:r>
            <a:endParaRPr lang="en-US" sz="1200" b="0" dirty="0">
              <a:solidFill>
                <a:srgbClr val="4B4B4B"/>
              </a:solidFill>
            </a:endParaRPr>
          </a:p>
        </p:txBody>
      </p:sp>
    </p:spTree>
    <p:extLst>
      <p:ext uri="{BB962C8B-B14F-4D97-AF65-F5344CB8AC3E}">
        <p14:creationId xmlns:p14="http://schemas.microsoft.com/office/powerpoint/2010/main" val="1315367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6"/>
          <p:cNvSpPr>
            <a:spLocks noGrp="1"/>
          </p:cNvSpPr>
          <p:nvPr>
            <p:ph type="ctrTitle"/>
          </p:nvPr>
        </p:nvSpPr>
        <p:spPr/>
        <p:txBody>
          <a:bodyPr anchor="ctr"/>
          <a:lstStyle/>
          <a:p>
            <a:r>
              <a:rPr lang="en-US">
                <a:latin typeface="Trebuchet MS" charset="0"/>
              </a:rPr>
              <a:t>Our goal</a:t>
            </a:r>
          </a:p>
        </p:txBody>
      </p:sp>
    </p:spTree>
    <p:extLst>
      <p:ext uri="{BB962C8B-B14F-4D97-AF65-F5344CB8AC3E}">
        <p14:creationId xmlns:p14="http://schemas.microsoft.com/office/powerpoint/2010/main" val="14327550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re 1"/>
          <p:cNvSpPr>
            <a:spLocks noGrp="1"/>
          </p:cNvSpPr>
          <p:nvPr>
            <p:ph type="title"/>
          </p:nvPr>
        </p:nvSpPr>
        <p:spPr>
          <a:xfrm>
            <a:off x="392113" y="633413"/>
            <a:ext cx="8751887" cy="585787"/>
          </a:xfrm>
        </p:spPr>
        <p:txBody>
          <a:bodyPr/>
          <a:lstStyle/>
          <a:p>
            <a:r>
              <a:rPr lang="en-US" sz="2300">
                <a:solidFill>
                  <a:schemeClr val="tx1"/>
                </a:solidFill>
                <a:latin typeface="Trebuchet MS" charset="0"/>
                <a:ea typeface="MS PGothic" charset="0"/>
              </a:rPr>
              <a:t>Talend – The Market Leading Unified Integration Platform</a:t>
            </a:r>
            <a:endParaRPr lang="en-US" sz="2300">
              <a:solidFill>
                <a:srgbClr val="FF0000"/>
              </a:solidFill>
              <a:latin typeface="Trebuchet MS" charset="0"/>
              <a:ea typeface="MS PGothic" charset="0"/>
            </a:endParaRPr>
          </a:p>
        </p:txBody>
      </p:sp>
      <p:sp>
        <p:nvSpPr>
          <p:cNvPr id="58" name="Titre 1"/>
          <p:cNvSpPr txBox="1">
            <a:spLocks/>
          </p:cNvSpPr>
          <p:nvPr/>
        </p:nvSpPr>
        <p:spPr bwMode="auto">
          <a:xfrm>
            <a:off x="6526213" y="4037484"/>
            <a:ext cx="1801812" cy="728662"/>
          </a:xfrm>
          <a:prstGeom prst="rect">
            <a:avLst/>
          </a:prstGeom>
          <a:noFill/>
          <a:ln w="9525">
            <a:noFill/>
            <a:miter lim="800000"/>
            <a:headEnd/>
            <a:tailEnd/>
          </a:ln>
        </p:spPr>
        <p:txBody>
          <a:bodyPr lIns="0" rIns="0" anchor="ctr"/>
          <a:lstStyle/>
          <a:p>
            <a:pPr marL="225425" lvl="2" indent="-207963" eaLnBrk="0" hangingPunct="0">
              <a:lnSpc>
                <a:spcPct val="90000"/>
              </a:lnSpc>
              <a:spcBef>
                <a:spcPct val="20000"/>
              </a:spcBef>
              <a:buClr>
                <a:schemeClr val="accent1"/>
              </a:buClr>
              <a:buSzPct val="85000"/>
              <a:buFont typeface="Wingdings 2" pitchFamily="18" charset="2"/>
              <a:buChar char="¾"/>
              <a:defRPr/>
            </a:pPr>
            <a:r>
              <a:rPr lang="en-US" sz="1200" b="0" dirty="0">
                <a:solidFill>
                  <a:schemeClr val="tx1"/>
                </a:solidFill>
                <a:latin typeface="+mn-lt"/>
                <a:ea typeface="+mn-ea"/>
                <a:cs typeface="+mn-cs"/>
              </a:rPr>
              <a:t>Open source license</a:t>
            </a:r>
          </a:p>
          <a:p>
            <a:pPr marL="225425" lvl="2" indent="-207963" eaLnBrk="0" hangingPunct="0">
              <a:lnSpc>
                <a:spcPct val="90000"/>
              </a:lnSpc>
              <a:spcBef>
                <a:spcPct val="20000"/>
              </a:spcBef>
              <a:buClr>
                <a:schemeClr val="accent1"/>
              </a:buClr>
              <a:buSzPct val="85000"/>
              <a:buFont typeface="Wingdings 2" pitchFamily="18" charset="2"/>
              <a:buChar char="¾"/>
              <a:defRPr/>
            </a:pPr>
            <a:r>
              <a:rPr lang="en-US" sz="1200" b="0" dirty="0">
                <a:solidFill>
                  <a:schemeClr val="tx1"/>
                </a:solidFill>
                <a:latin typeface="+mn-lt"/>
                <a:ea typeface="+mn-ea"/>
                <a:cs typeface="+mn-cs"/>
              </a:rPr>
              <a:t>Free of charge</a:t>
            </a:r>
          </a:p>
          <a:p>
            <a:pPr marL="225425" lvl="2" indent="-207963" eaLnBrk="0" hangingPunct="0">
              <a:lnSpc>
                <a:spcPct val="90000"/>
              </a:lnSpc>
              <a:spcBef>
                <a:spcPct val="20000"/>
              </a:spcBef>
              <a:buClr>
                <a:schemeClr val="accent1"/>
              </a:buClr>
              <a:buSzPct val="85000"/>
              <a:buFont typeface="Wingdings 2" pitchFamily="18" charset="2"/>
              <a:buChar char="¾"/>
              <a:defRPr/>
            </a:pPr>
            <a:r>
              <a:rPr lang="en-US" sz="1200" b="0" dirty="0">
                <a:solidFill>
                  <a:schemeClr val="tx1"/>
                </a:solidFill>
                <a:latin typeface="+mn-lt"/>
                <a:ea typeface="+mn-ea"/>
                <a:cs typeface="+mn-cs"/>
              </a:rPr>
              <a:t>Optional support</a:t>
            </a:r>
          </a:p>
        </p:txBody>
      </p:sp>
      <p:sp>
        <p:nvSpPr>
          <p:cNvPr id="57" name="Titre 1"/>
          <p:cNvSpPr txBox="1">
            <a:spLocks/>
          </p:cNvSpPr>
          <p:nvPr/>
        </p:nvSpPr>
        <p:spPr bwMode="auto">
          <a:xfrm>
            <a:off x="6484938" y="2808759"/>
            <a:ext cx="1812925" cy="611187"/>
          </a:xfrm>
          <a:prstGeom prst="rect">
            <a:avLst/>
          </a:prstGeom>
          <a:noFill/>
          <a:ln w="9525">
            <a:noFill/>
            <a:miter lim="800000"/>
            <a:headEnd/>
            <a:tailEnd/>
          </a:ln>
        </p:spPr>
        <p:txBody>
          <a:bodyPr lIns="0" rIns="0" anchor="ctr"/>
          <a:lstStyle/>
          <a:p>
            <a:pPr marL="225425" lvl="2" indent="-207963" eaLnBrk="0" hangingPunct="0">
              <a:lnSpc>
                <a:spcPct val="90000"/>
              </a:lnSpc>
              <a:spcBef>
                <a:spcPct val="20000"/>
              </a:spcBef>
              <a:buClr>
                <a:schemeClr val="accent1"/>
              </a:buClr>
              <a:buSzPct val="85000"/>
              <a:buFont typeface="Wingdings 2" pitchFamily="18" charset="2"/>
              <a:buChar char="¾"/>
              <a:defRPr/>
            </a:pPr>
            <a:r>
              <a:rPr lang="en-US" sz="1200" b="0" dirty="0">
                <a:solidFill>
                  <a:schemeClr val="tx1"/>
                </a:solidFill>
                <a:latin typeface="+mn-lt"/>
                <a:ea typeface="+mn-ea"/>
                <a:cs typeface="+mn-cs"/>
              </a:rPr>
              <a:t>Commercial license</a:t>
            </a:r>
          </a:p>
          <a:p>
            <a:pPr marL="225425" lvl="2" indent="-207963" eaLnBrk="0" hangingPunct="0">
              <a:lnSpc>
                <a:spcPct val="90000"/>
              </a:lnSpc>
              <a:spcBef>
                <a:spcPct val="20000"/>
              </a:spcBef>
              <a:buClr>
                <a:schemeClr val="accent1"/>
              </a:buClr>
              <a:buSzPct val="85000"/>
              <a:buFont typeface="Wingdings 2" pitchFamily="18" charset="2"/>
              <a:buChar char="¾"/>
              <a:defRPr/>
            </a:pPr>
            <a:r>
              <a:rPr lang="en-US" sz="1200" b="0" dirty="0">
                <a:solidFill>
                  <a:schemeClr val="tx1"/>
                </a:solidFill>
                <a:latin typeface="+mn-lt"/>
                <a:ea typeface="+mn-ea"/>
                <a:cs typeface="+mn-cs"/>
              </a:rPr>
              <a:t>Subscription model</a:t>
            </a:r>
          </a:p>
        </p:txBody>
      </p:sp>
      <p:grpSp>
        <p:nvGrpSpPr>
          <p:cNvPr id="16389" name="Group 1"/>
          <p:cNvGrpSpPr>
            <a:grpSpLocks/>
          </p:cNvGrpSpPr>
          <p:nvPr/>
        </p:nvGrpSpPr>
        <p:grpSpPr bwMode="auto">
          <a:xfrm>
            <a:off x="1058863" y="3631084"/>
            <a:ext cx="4397375" cy="2106612"/>
            <a:chOff x="1589088" y="3743325"/>
            <a:chExt cx="4397375" cy="2106613"/>
          </a:xfrm>
        </p:grpSpPr>
        <p:sp>
          <p:nvSpPr>
            <p:cNvPr id="16417" name="Cube 41"/>
            <p:cNvSpPr>
              <a:spLocks noChangeArrowheads="1"/>
            </p:cNvSpPr>
            <p:nvPr/>
          </p:nvSpPr>
          <p:spPr bwMode="auto">
            <a:xfrm>
              <a:off x="1589088" y="4840288"/>
              <a:ext cx="963612" cy="433387"/>
            </a:xfrm>
            <a:prstGeom prst="cube">
              <a:avLst>
                <a:gd name="adj" fmla="val 44477"/>
              </a:avLst>
            </a:prstGeom>
            <a:gradFill rotWithShape="1">
              <a:gsLst>
                <a:gs pos="0">
                  <a:srgbClr val="762E00"/>
                </a:gs>
                <a:gs pos="50000">
                  <a:srgbClr val="AC4600"/>
                </a:gs>
                <a:gs pos="100000">
                  <a:srgbClr val="CD56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r>
                <a:rPr lang="en-US" sz="700" b="0">
                  <a:latin typeface="Arial" charset="0"/>
                </a:rPr>
                <a:t>Data</a:t>
              </a:r>
              <a:br>
                <a:rPr lang="en-US" sz="700" b="0">
                  <a:latin typeface="Arial" charset="0"/>
                </a:rPr>
              </a:br>
              <a:r>
                <a:rPr lang="en-US" sz="700" b="0">
                  <a:latin typeface="Arial" charset="0"/>
                </a:rPr>
                <a:t>Quality</a:t>
              </a:r>
            </a:p>
          </p:txBody>
        </p:sp>
        <p:sp>
          <p:nvSpPr>
            <p:cNvPr id="16418" name="Cube 42"/>
            <p:cNvSpPr>
              <a:spLocks noChangeArrowheads="1"/>
            </p:cNvSpPr>
            <p:nvPr/>
          </p:nvSpPr>
          <p:spPr bwMode="auto">
            <a:xfrm>
              <a:off x="2449513" y="4840288"/>
              <a:ext cx="963612" cy="433387"/>
            </a:xfrm>
            <a:prstGeom prst="cube">
              <a:avLst>
                <a:gd name="adj" fmla="val 45981"/>
              </a:avLst>
            </a:prstGeom>
            <a:gradFill rotWithShape="1">
              <a:gsLst>
                <a:gs pos="0">
                  <a:srgbClr val="770000"/>
                </a:gs>
                <a:gs pos="50000">
                  <a:srgbClr val="AD0000"/>
                </a:gs>
                <a:gs pos="100000">
                  <a:srgbClr val="CE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r>
                <a:rPr lang="en-US" sz="700" b="0">
                  <a:latin typeface="Arial" charset="0"/>
                </a:rPr>
                <a:t>Data</a:t>
              </a:r>
              <a:br>
                <a:rPr lang="en-US" sz="700" b="0">
                  <a:latin typeface="Arial" charset="0"/>
                </a:rPr>
              </a:br>
              <a:r>
                <a:rPr lang="en-US" sz="700" b="0">
                  <a:latin typeface="Arial" charset="0"/>
                </a:rPr>
                <a:t>Integration</a:t>
              </a:r>
            </a:p>
          </p:txBody>
        </p:sp>
        <p:sp>
          <p:nvSpPr>
            <p:cNvPr id="16419" name="Cube 43"/>
            <p:cNvSpPr>
              <a:spLocks noChangeArrowheads="1"/>
            </p:cNvSpPr>
            <p:nvPr/>
          </p:nvSpPr>
          <p:spPr bwMode="auto">
            <a:xfrm>
              <a:off x="3308350" y="4840288"/>
              <a:ext cx="962025" cy="433387"/>
            </a:xfrm>
            <a:prstGeom prst="cube">
              <a:avLst>
                <a:gd name="adj" fmla="val 45981"/>
              </a:avLst>
            </a:prstGeom>
            <a:gradFill rotWithShape="1">
              <a:gsLst>
                <a:gs pos="0">
                  <a:srgbClr val="005B7E"/>
                </a:gs>
                <a:gs pos="50000">
                  <a:srgbClr val="0086B6"/>
                </a:gs>
                <a:gs pos="100000">
                  <a:srgbClr val="00A1D9"/>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r>
                <a:rPr lang="en-US" sz="800" b="0">
                  <a:latin typeface="Arial" charset="0"/>
                </a:rPr>
                <a:t>MDM</a:t>
              </a:r>
              <a:endParaRPr lang="en-US" sz="1100" b="0">
                <a:latin typeface="Arial" charset="0"/>
              </a:endParaRPr>
            </a:p>
          </p:txBody>
        </p:sp>
        <p:sp>
          <p:nvSpPr>
            <p:cNvPr id="16420" name="Cube 44"/>
            <p:cNvSpPr>
              <a:spLocks noChangeArrowheads="1"/>
            </p:cNvSpPr>
            <p:nvPr/>
          </p:nvSpPr>
          <p:spPr bwMode="auto">
            <a:xfrm>
              <a:off x="4165600" y="4840288"/>
              <a:ext cx="962025" cy="433387"/>
            </a:xfrm>
            <a:prstGeom prst="cube">
              <a:avLst>
                <a:gd name="adj" fmla="val 45306"/>
              </a:avLst>
            </a:prstGeom>
            <a:gradFill rotWithShape="1">
              <a:gsLst>
                <a:gs pos="0">
                  <a:srgbClr val="0C5E10"/>
                </a:gs>
                <a:gs pos="50000">
                  <a:srgbClr val="16891C"/>
                </a:gs>
                <a:gs pos="100000">
                  <a:srgbClr val="1CA423"/>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r>
                <a:rPr lang="en-US" sz="800" b="0">
                  <a:latin typeface="Arial" charset="0"/>
                </a:rPr>
                <a:t>ESB</a:t>
              </a:r>
              <a:endParaRPr lang="en-US" sz="1100" b="0">
                <a:latin typeface="Arial" charset="0"/>
              </a:endParaRPr>
            </a:p>
          </p:txBody>
        </p:sp>
        <p:sp>
          <p:nvSpPr>
            <p:cNvPr id="47" name="Cube 46"/>
            <p:cNvSpPr/>
            <p:nvPr/>
          </p:nvSpPr>
          <p:spPr bwMode="auto">
            <a:xfrm>
              <a:off x="1598613" y="3743325"/>
              <a:ext cx="963612" cy="1287463"/>
            </a:xfrm>
            <a:prstGeom prst="cube">
              <a:avLst>
                <a:gd name="adj" fmla="val 20750"/>
              </a:avLst>
            </a:prstGeom>
            <a:solidFill>
              <a:schemeClr val="bg1">
                <a:lumMod val="75000"/>
                <a:alpha val="50196"/>
              </a:schemeClr>
            </a:solidFill>
            <a:ln w="12700">
              <a:noFill/>
              <a:round/>
              <a:headEnd type="none" w="sm" len="sm"/>
              <a:tailEnd type="none" w="sm" len="sm"/>
            </a:ln>
          </p:spPr>
          <p:txBody>
            <a:bodyPr wrap="none" lIns="0" tIns="0" rIns="0" bIns="0" anchor="ctr"/>
            <a:lstStyle/>
            <a:p>
              <a:pPr algn="ctr" defTabSz="1042988" eaLnBrk="0" hangingPunct="0">
                <a:defRPr/>
              </a:pPr>
              <a:endParaRPr lang="en-US" sz="800" b="0" dirty="0">
                <a:latin typeface="Arial" pitchFamily="34" charset="0"/>
                <a:ea typeface="ＭＳ Ｐゴシック" pitchFamily="34" charset="-128"/>
                <a:cs typeface="+mn-cs"/>
              </a:endParaRPr>
            </a:p>
          </p:txBody>
        </p:sp>
        <p:sp>
          <p:nvSpPr>
            <p:cNvPr id="48" name="Cube 47"/>
            <p:cNvSpPr/>
            <p:nvPr/>
          </p:nvSpPr>
          <p:spPr bwMode="auto">
            <a:xfrm>
              <a:off x="2452688" y="3751262"/>
              <a:ext cx="963612" cy="1287464"/>
            </a:xfrm>
            <a:prstGeom prst="cube">
              <a:avLst>
                <a:gd name="adj" fmla="val 20750"/>
              </a:avLst>
            </a:prstGeom>
            <a:solidFill>
              <a:schemeClr val="bg1">
                <a:lumMod val="75000"/>
                <a:alpha val="50196"/>
              </a:schemeClr>
            </a:solidFill>
            <a:ln w="12700">
              <a:noFill/>
              <a:round/>
              <a:headEnd type="none" w="sm" len="sm"/>
              <a:tailEnd type="none" w="sm" len="sm"/>
            </a:ln>
          </p:spPr>
          <p:txBody>
            <a:bodyPr wrap="none" lIns="0" tIns="0" rIns="0" bIns="0" anchor="ctr"/>
            <a:lstStyle/>
            <a:p>
              <a:pPr algn="ctr" defTabSz="1042988" eaLnBrk="0" hangingPunct="0">
                <a:defRPr/>
              </a:pPr>
              <a:endParaRPr lang="en-US" sz="800" b="0" dirty="0">
                <a:latin typeface="Arial" pitchFamily="34" charset="0"/>
                <a:ea typeface="ＭＳ Ｐゴシック" pitchFamily="34" charset="-128"/>
                <a:cs typeface="+mn-cs"/>
              </a:endParaRPr>
            </a:p>
          </p:txBody>
        </p:sp>
        <p:sp>
          <p:nvSpPr>
            <p:cNvPr id="49" name="Cube 48"/>
            <p:cNvSpPr/>
            <p:nvPr/>
          </p:nvSpPr>
          <p:spPr bwMode="auto">
            <a:xfrm>
              <a:off x="3308350" y="3751262"/>
              <a:ext cx="963613" cy="1287464"/>
            </a:xfrm>
            <a:prstGeom prst="cube">
              <a:avLst>
                <a:gd name="adj" fmla="val 20750"/>
              </a:avLst>
            </a:prstGeom>
            <a:solidFill>
              <a:schemeClr val="bg1">
                <a:lumMod val="75000"/>
                <a:alpha val="50196"/>
              </a:schemeClr>
            </a:solidFill>
            <a:ln w="12700">
              <a:noFill/>
              <a:round/>
              <a:headEnd type="none" w="sm" len="sm"/>
              <a:tailEnd type="none" w="sm" len="sm"/>
            </a:ln>
          </p:spPr>
          <p:txBody>
            <a:bodyPr wrap="none" lIns="0" tIns="0" rIns="0" bIns="0" anchor="ctr"/>
            <a:lstStyle/>
            <a:p>
              <a:pPr algn="ctr" defTabSz="1042988" eaLnBrk="0" hangingPunct="0">
                <a:defRPr/>
              </a:pPr>
              <a:endParaRPr lang="en-US" sz="800" b="0" dirty="0">
                <a:latin typeface="Arial" pitchFamily="34" charset="0"/>
                <a:ea typeface="ＭＳ Ｐゴシック" pitchFamily="34" charset="-128"/>
                <a:cs typeface="+mn-cs"/>
              </a:endParaRPr>
            </a:p>
          </p:txBody>
        </p:sp>
        <p:sp>
          <p:nvSpPr>
            <p:cNvPr id="50" name="Cube 49"/>
            <p:cNvSpPr/>
            <p:nvPr/>
          </p:nvSpPr>
          <p:spPr bwMode="auto">
            <a:xfrm>
              <a:off x="4165600" y="3751262"/>
              <a:ext cx="963613" cy="1287464"/>
            </a:xfrm>
            <a:prstGeom prst="cube">
              <a:avLst>
                <a:gd name="adj" fmla="val 20750"/>
              </a:avLst>
            </a:prstGeom>
            <a:solidFill>
              <a:schemeClr val="bg1">
                <a:lumMod val="75000"/>
                <a:alpha val="50196"/>
              </a:schemeClr>
            </a:solidFill>
            <a:ln w="12700">
              <a:noFill/>
              <a:round/>
              <a:headEnd type="none" w="sm" len="sm"/>
              <a:tailEnd type="none" w="sm" len="sm"/>
            </a:ln>
          </p:spPr>
          <p:txBody>
            <a:bodyPr wrap="none" lIns="0" tIns="0" rIns="0" bIns="0" anchor="ctr"/>
            <a:lstStyle/>
            <a:p>
              <a:pPr algn="ctr" defTabSz="1042988" eaLnBrk="0" hangingPunct="0">
                <a:defRPr/>
              </a:pPr>
              <a:endParaRPr lang="en-US" sz="800" b="0" dirty="0">
                <a:latin typeface="Arial" pitchFamily="34" charset="0"/>
                <a:ea typeface="ＭＳ Ｐゴシック" pitchFamily="34" charset="-128"/>
                <a:cs typeface="+mn-cs"/>
              </a:endParaRPr>
            </a:p>
          </p:txBody>
        </p:sp>
        <p:sp>
          <p:nvSpPr>
            <p:cNvPr id="34" name="Cube 44"/>
            <p:cNvSpPr>
              <a:spLocks noChangeArrowheads="1"/>
            </p:cNvSpPr>
            <p:nvPr/>
          </p:nvSpPr>
          <p:spPr bwMode="auto">
            <a:xfrm>
              <a:off x="5022850" y="4840288"/>
              <a:ext cx="962025" cy="433388"/>
            </a:xfrm>
            <a:prstGeom prst="cube">
              <a:avLst>
                <a:gd name="adj" fmla="val 45306"/>
              </a:avLst>
            </a:prstGeom>
            <a:solidFill>
              <a:schemeClr val="bg1">
                <a:lumMod val="75000"/>
              </a:schemeClr>
            </a:solidFill>
            <a:ln w="12700">
              <a:noFill/>
              <a:round/>
              <a:headEnd type="none" w="sm" len="sm"/>
              <a:tailEnd type="none" w="sm" len="sm"/>
            </a:ln>
          </p:spPr>
          <p:txBody>
            <a:bodyPr wrap="none" lIns="0" tIns="0" rIns="0" bIns="0" anchor="ctr"/>
            <a:lstStyle/>
            <a:p>
              <a:pPr algn="ctr" defTabSz="1042988" eaLnBrk="0" hangingPunct="0">
                <a:defRPr/>
              </a:pPr>
              <a:endParaRPr lang="en-US" sz="1100" b="0" dirty="0">
                <a:latin typeface="Arial" charset="0"/>
                <a:ea typeface="MS PGothic" pitchFamily="34" charset="-128"/>
                <a:cs typeface="+mn-cs"/>
              </a:endParaRPr>
            </a:p>
          </p:txBody>
        </p:sp>
        <p:sp>
          <p:nvSpPr>
            <p:cNvPr id="35" name="Cube 34"/>
            <p:cNvSpPr/>
            <p:nvPr/>
          </p:nvSpPr>
          <p:spPr bwMode="auto">
            <a:xfrm>
              <a:off x="5022850" y="3751262"/>
              <a:ext cx="963613" cy="1287464"/>
            </a:xfrm>
            <a:prstGeom prst="cube">
              <a:avLst>
                <a:gd name="adj" fmla="val 20750"/>
              </a:avLst>
            </a:prstGeom>
            <a:solidFill>
              <a:schemeClr val="bg1">
                <a:lumMod val="95000"/>
                <a:alpha val="50196"/>
              </a:schemeClr>
            </a:solidFill>
            <a:ln w="12700">
              <a:noFill/>
              <a:round/>
              <a:headEnd type="none" w="sm" len="sm"/>
              <a:tailEnd type="none" w="sm" len="sm"/>
            </a:ln>
          </p:spPr>
          <p:txBody>
            <a:bodyPr wrap="none" lIns="0" tIns="0" rIns="0" bIns="0" anchor="ctr"/>
            <a:lstStyle/>
            <a:p>
              <a:pPr algn="ctr" defTabSz="1042988" eaLnBrk="0" hangingPunct="0">
                <a:defRPr/>
              </a:pPr>
              <a:endParaRPr lang="en-US" sz="800" b="0" dirty="0">
                <a:latin typeface="Arial" pitchFamily="34" charset="0"/>
                <a:ea typeface="ＭＳ Ｐゴシック" pitchFamily="34" charset="-128"/>
                <a:cs typeface="+mn-cs"/>
              </a:endParaRPr>
            </a:p>
          </p:txBody>
        </p:sp>
        <p:pic>
          <p:nvPicPr>
            <p:cNvPr id="164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6888" y="5346700"/>
              <a:ext cx="51911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8" name="Picture 2" descr="C:\Users\fbonan\Desktop\glossy_MDM_V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38" y="5345113"/>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9" name="Picture 3" descr="C:\Users\fbonan\Desktop\glossy_DQ_V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5138" y="5345113"/>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0" name="Picture 4" descr="C:\Users\fbonan\Desktop\glossy_DI_V_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388" y="5345113"/>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itre 1"/>
            <p:cNvSpPr txBox="1">
              <a:spLocks/>
            </p:cNvSpPr>
            <p:nvPr/>
          </p:nvSpPr>
          <p:spPr bwMode="auto">
            <a:xfrm>
              <a:off x="1998663" y="4410075"/>
              <a:ext cx="2808287" cy="298450"/>
            </a:xfrm>
            <a:prstGeom prst="rect">
              <a:avLst/>
            </a:prstGeom>
            <a:noFill/>
            <a:ln w="9525">
              <a:noFill/>
              <a:miter lim="800000"/>
              <a:headEnd/>
              <a:tailEnd/>
            </a:ln>
          </p:spPr>
          <p:txBody>
            <a:bodyPr lIns="0" rIns="0" anchor="ctr"/>
            <a:lstStyle/>
            <a:p>
              <a:pPr algn="ctr" eaLnBrk="0" hangingPunct="0">
                <a:lnSpc>
                  <a:spcPct val="90000"/>
                </a:lnSpc>
                <a:defRPr/>
              </a:pPr>
              <a:r>
                <a:rPr lang="en-US" sz="2000" b="0" kern="0" dirty="0">
                  <a:solidFill>
                    <a:schemeClr val="tx1"/>
                  </a:solidFill>
                  <a:latin typeface="+mj-lt"/>
                  <a:ea typeface="+mj-ea"/>
                  <a:cs typeface="+mj-cs"/>
                </a:rPr>
                <a:t>Talend Open Studio </a:t>
              </a:r>
              <a:r>
                <a:rPr lang="en-US" sz="1200" b="0" i="1" kern="0" dirty="0">
                  <a:solidFill>
                    <a:schemeClr val="tx1"/>
                  </a:solidFill>
                  <a:latin typeface="+mj-lt"/>
                  <a:ea typeface="+mj-ea"/>
                  <a:cs typeface="+mj-cs"/>
                </a:rPr>
                <a:t>for</a:t>
              </a:r>
              <a:endParaRPr lang="en-US" sz="2000" b="0" i="1" kern="0" dirty="0">
                <a:solidFill>
                  <a:schemeClr val="tx1"/>
                </a:solidFill>
                <a:latin typeface="+mj-lt"/>
                <a:ea typeface="+mj-ea"/>
                <a:cs typeface="+mj-cs"/>
              </a:endParaRPr>
            </a:p>
          </p:txBody>
        </p:sp>
        <p:pic>
          <p:nvPicPr>
            <p:cNvPr id="16432" name="Image 38" descr="glossy_BPM_100px.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64138" y="5345113"/>
              <a:ext cx="5000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3" name="Picture 36" descr="bonitasoft-logo-900-387-blanc.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94288" y="5013325"/>
              <a:ext cx="584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91" name="Picture 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902450" y="1296988"/>
            <a:ext cx="22415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2" name="Group 62"/>
          <p:cNvGrpSpPr>
            <a:grpSpLocks/>
          </p:cNvGrpSpPr>
          <p:nvPr/>
        </p:nvGrpSpPr>
        <p:grpSpPr bwMode="auto">
          <a:xfrm>
            <a:off x="688975" y="2219796"/>
            <a:ext cx="5640388" cy="2071688"/>
            <a:chOff x="5386999" y="3749255"/>
            <a:chExt cx="5640278" cy="2071602"/>
          </a:xfrm>
        </p:grpSpPr>
        <p:sp>
          <p:nvSpPr>
            <p:cNvPr id="64" name="Cube 17"/>
            <p:cNvSpPr>
              <a:spLocks noChangeArrowheads="1"/>
            </p:cNvSpPr>
            <p:nvPr/>
          </p:nvSpPr>
          <p:spPr bwMode="auto">
            <a:xfrm>
              <a:off x="5386999" y="3749255"/>
              <a:ext cx="5640278" cy="1873172"/>
            </a:xfrm>
            <a:prstGeom prst="cube">
              <a:avLst>
                <a:gd name="adj" fmla="val 62686"/>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lstStyle/>
            <a:p>
              <a:pPr algn="ctr" defTabSz="1042988" eaLnBrk="0" hangingPunct="0">
                <a:defRPr/>
              </a:pPr>
              <a:r>
                <a:rPr lang="fr-FR" sz="1200" dirty="0">
                  <a:latin typeface="Trebuchet MS"/>
                  <a:ea typeface="Trebuchet MS"/>
                </a:rPr>
                <a:t> </a:t>
              </a:r>
              <a:endParaRPr lang="fr-FR" sz="900" dirty="0">
                <a:latin typeface="Trebuchet MS"/>
                <a:ea typeface="Trebuchet MS"/>
              </a:endParaRPr>
            </a:p>
          </p:txBody>
        </p:sp>
        <p:grpSp>
          <p:nvGrpSpPr>
            <p:cNvPr id="16402" name="Group 64"/>
            <p:cNvGrpSpPr>
              <a:grpSpLocks/>
            </p:cNvGrpSpPr>
            <p:nvPr/>
          </p:nvGrpSpPr>
          <p:grpSpPr bwMode="auto">
            <a:xfrm>
              <a:off x="5397929" y="4924942"/>
              <a:ext cx="4438295" cy="895915"/>
              <a:chOff x="948704" y="4902127"/>
              <a:chExt cx="4438295" cy="895915"/>
            </a:xfrm>
          </p:grpSpPr>
          <p:sp>
            <p:nvSpPr>
              <p:cNvPr id="66" name="Rectangle 65"/>
              <p:cNvSpPr/>
              <p:nvPr/>
            </p:nvSpPr>
            <p:spPr bwMode="auto">
              <a:xfrm>
                <a:off x="4509579" y="4902729"/>
                <a:ext cx="877871" cy="719107"/>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lstStyle/>
              <a:p>
                <a:pPr algn="ctr" defTabSz="1042988" eaLnBrk="0" hangingPunct="0">
                  <a:defRPr/>
                </a:pPr>
                <a:r>
                  <a:rPr lang="en-US" sz="1200" dirty="0">
                    <a:latin typeface="Trebuchet MS"/>
                    <a:ea typeface="Trebuchet MS"/>
                  </a:rPr>
                  <a:t>Monitoring</a:t>
                </a:r>
              </a:p>
            </p:txBody>
          </p:sp>
          <p:pic>
            <p:nvPicPr>
              <p:cNvPr id="67" name="Picture 33" descr="window_equalizer.png"/>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4817548" y="5121795"/>
                <a:ext cx="360356" cy="431782"/>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pic>
          <p:sp>
            <p:nvSpPr>
              <p:cNvPr id="68" name="Rectangle 67"/>
              <p:cNvSpPr/>
              <p:nvPr/>
            </p:nvSpPr>
            <p:spPr bwMode="auto">
              <a:xfrm>
                <a:off x="3619010" y="4902729"/>
                <a:ext cx="877870" cy="719107"/>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lstStyle/>
              <a:p>
                <a:pPr algn="ctr" defTabSz="1042988" eaLnBrk="0" hangingPunct="0">
                  <a:defRPr/>
                </a:pPr>
                <a:r>
                  <a:rPr lang="en-US" sz="1200" dirty="0">
                    <a:latin typeface="Trebuchet MS"/>
                    <a:ea typeface="Trebuchet MS"/>
                  </a:rPr>
                  <a:t>Execution</a:t>
                </a:r>
              </a:p>
            </p:txBody>
          </p:sp>
          <p:sp>
            <p:nvSpPr>
              <p:cNvPr id="69" name="Rectangle 68"/>
              <p:cNvSpPr/>
              <p:nvPr/>
            </p:nvSpPr>
            <p:spPr bwMode="auto">
              <a:xfrm>
                <a:off x="2728439" y="4902729"/>
                <a:ext cx="879458" cy="719107"/>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lstStyle/>
              <a:p>
                <a:pPr algn="ctr" defTabSz="1042988" eaLnBrk="0" hangingPunct="0">
                  <a:defRPr/>
                </a:pPr>
                <a:r>
                  <a:rPr lang="en-US" sz="1200" dirty="0">
                    <a:latin typeface="Trebuchet MS"/>
                    <a:ea typeface="Trebuchet MS"/>
                  </a:rPr>
                  <a:t>Deployment</a:t>
                </a:r>
              </a:p>
            </p:txBody>
          </p:sp>
          <p:sp>
            <p:nvSpPr>
              <p:cNvPr id="70" name="Rectangle 69"/>
              <p:cNvSpPr/>
              <p:nvPr/>
            </p:nvSpPr>
            <p:spPr bwMode="auto">
              <a:xfrm>
                <a:off x="1839457" y="4902729"/>
                <a:ext cx="877871" cy="719107"/>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lstStyle/>
              <a:p>
                <a:pPr algn="ctr" defTabSz="1042988" eaLnBrk="0" hangingPunct="0">
                  <a:defRPr/>
                </a:pPr>
                <a:r>
                  <a:rPr lang="en-US" sz="1200" dirty="0">
                    <a:latin typeface="Trebuchet MS"/>
                    <a:ea typeface="Trebuchet MS"/>
                  </a:rPr>
                  <a:t>Repository</a:t>
                </a:r>
              </a:p>
            </p:txBody>
          </p:sp>
          <p:sp>
            <p:nvSpPr>
              <p:cNvPr id="72" name="Rectangle 71"/>
              <p:cNvSpPr/>
              <p:nvPr/>
            </p:nvSpPr>
            <p:spPr bwMode="auto">
              <a:xfrm>
                <a:off x="948887" y="4902729"/>
                <a:ext cx="877870" cy="719107"/>
              </a:xfrm>
              <a:prstGeom prst="rect">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lstStyle/>
              <a:p>
                <a:pPr algn="ctr" defTabSz="1042988" eaLnBrk="0" hangingPunct="0">
                  <a:defRPr/>
                </a:pPr>
                <a:r>
                  <a:rPr lang="en-US" sz="1200" dirty="0">
                    <a:latin typeface="Trebuchet MS"/>
                    <a:ea typeface="Trebuchet MS"/>
                  </a:rPr>
                  <a:t>Studio</a:t>
                </a:r>
              </a:p>
            </p:txBody>
          </p:sp>
          <p:grpSp>
            <p:nvGrpSpPr>
              <p:cNvPr id="16409" name="Groupe 32"/>
              <p:cNvGrpSpPr>
                <a:grpSpLocks/>
              </p:cNvGrpSpPr>
              <p:nvPr/>
            </p:nvGrpSpPr>
            <p:grpSpPr bwMode="auto">
              <a:xfrm>
                <a:off x="1188970" y="5061373"/>
                <a:ext cx="421266" cy="535038"/>
                <a:chOff x="1222667" y="1484784"/>
                <a:chExt cx="1828818" cy="1829697"/>
              </a:xfrm>
            </p:grpSpPr>
            <p:pic>
              <p:nvPicPr>
                <p:cNvPr id="16415" name="Picture 38" descr="window_sideba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222667" y="1484784"/>
                  <a:ext cx="1828818" cy="182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Picture 3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438693" y="2039416"/>
                  <a:ext cx="914409" cy="91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4" name="Picture 36" descr="data_green.pn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2120439" y="5061472"/>
                <a:ext cx="481003" cy="576238"/>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pic>
          <p:grpSp>
            <p:nvGrpSpPr>
              <p:cNvPr id="16411" name="Groupe 63"/>
              <p:cNvGrpSpPr>
                <a:grpSpLocks/>
              </p:cNvGrpSpPr>
              <p:nvPr/>
            </p:nvGrpSpPr>
            <p:grpSpPr bwMode="auto">
              <a:xfrm>
                <a:off x="2878927" y="5061373"/>
                <a:ext cx="492356" cy="736669"/>
                <a:chOff x="4139507" y="3933056"/>
                <a:chExt cx="590016" cy="736600"/>
              </a:xfrm>
            </p:grpSpPr>
            <p:pic>
              <p:nvPicPr>
                <p:cNvPr id="77" name="Picture 37"/>
                <p:cNvPicPr>
                  <a:picLocks noChangeAspect="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4284471" y="3933155"/>
                  <a:ext cx="445149" cy="517455"/>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pic>
            <p:pic>
              <p:nvPicPr>
                <p:cNvPr id="78" name="Picture 37"/>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bwMode="auto">
                <a:xfrm rot="1524416" flipH="1">
                  <a:off x="4139893" y="4225216"/>
                  <a:ext cx="429930" cy="444440"/>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pic>
          </p:grpSp>
          <p:pic>
            <p:nvPicPr>
              <p:cNvPr id="76" name="Picture 34" descr="console_run.png"/>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11104" y="5121795"/>
                <a:ext cx="360355" cy="431782"/>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pic>
        </p:grpSp>
      </p:grpSp>
      <p:grpSp>
        <p:nvGrpSpPr>
          <p:cNvPr id="16393" name="Group 2"/>
          <p:cNvGrpSpPr>
            <a:grpSpLocks/>
          </p:cNvGrpSpPr>
          <p:nvPr/>
        </p:nvGrpSpPr>
        <p:grpSpPr bwMode="auto">
          <a:xfrm>
            <a:off x="1062038" y="1484784"/>
            <a:ext cx="4392612" cy="1684337"/>
            <a:chOff x="1592263" y="1941513"/>
            <a:chExt cx="4392612" cy="1684337"/>
          </a:xfrm>
        </p:grpSpPr>
        <p:sp>
          <p:nvSpPr>
            <p:cNvPr id="29" name="Cube 28"/>
            <p:cNvSpPr>
              <a:spLocks noChangeArrowheads="1"/>
            </p:cNvSpPr>
            <p:nvPr/>
          </p:nvSpPr>
          <p:spPr bwMode="auto">
            <a:xfrm>
              <a:off x="1592263" y="2330450"/>
              <a:ext cx="962025" cy="1295400"/>
            </a:xfrm>
            <a:prstGeom prst="cube">
              <a:avLst>
                <a:gd name="adj" fmla="val 22287"/>
              </a:avLst>
            </a:prstGeom>
            <a:gradFill rotWithShape="1">
              <a:gsLst>
                <a:gs pos="0">
                  <a:srgbClr val="762E00">
                    <a:alpha val="87999"/>
                  </a:srgbClr>
                </a:gs>
                <a:gs pos="50000">
                  <a:srgbClr val="AC4600">
                    <a:alpha val="87999"/>
                  </a:srgbClr>
                </a:gs>
                <a:gs pos="100000">
                  <a:srgbClr val="CD5600">
                    <a:alpha val="87999"/>
                  </a:srgbClr>
                </a:gs>
              </a:gsLst>
              <a:lin ang="0" scaled="1"/>
            </a:gradFill>
            <a:ln>
              <a:noFill/>
            </a:ln>
            <a:effectLst>
              <a:outerShdw blurRad="76200" sy="23000" kx="-1199993" algn="bl" rotWithShape="0">
                <a:srgbClr val="000000">
                  <a:alpha val="20000"/>
                </a:srgbClr>
              </a:outerShdw>
            </a:effectLst>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defRPr/>
              </a:pPr>
              <a:r>
                <a:rPr lang="en-US" sz="1100" b="0" dirty="0">
                  <a:latin typeface="Arial" pitchFamily="34" charset="0"/>
                  <a:ea typeface="ＭＳ Ｐゴシック" pitchFamily="34" charset="-128"/>
                  <a:cs typeface="+mn-cs"/>
                </a:rPr>
                <a:t>Data</a:t>
              </a:r>
              <a:br>
                <a:rPr lang="en-US" sz="1100" b="0" dirty="0">
                  <a:latin typeface="Arial" pitchFamily="34" charset="0"/>
                  <a:ea typeface="ＭＳ Ｐゴシック" pitchFamily="34" charset="-128"/>
                  <a:cs typeface="+mn-cs"/>
                </a:rPr>
              </a:br>
              <a:r>
                <a:rPr lang="en-US" sz="1100" b="0" dirty="0">
                  <a:latin typeface="Arial" pitchFamily="34" charset="0"/>
                  <a:ea typeface="ＭＳ Ｐゴシック" pitchFamily="34" charset="-128"/>
                  <a:cs typeface="+mn-cs"/>
                </a:rPr>
                <a:t>Quality</a:t>
              </a:r>
              <a:endParaRPr lang="en-US" sz="800" b="0" dirty="0">
                <a:latin typeface="Arial" pitchFamily="34" charset="0"/>
                <a:ea typeface="ＭＳ Ｐゴシック" pitchFamily="34" charset="-128"/>
                <a:cs typeface="+mn-cs"/>
              </a:endParaRPr>
            </a:p>
          </p:txBody>
        </p:sp>
        <p:sp>
          <p:nvSpPr>
            <p:cNvPr id="30" name="Cube 29"/>
            <p:cNvSpPr>
              <a:spLocks noChangeArrowheads="1"/>
            </p:cNvSpPr>
            <p:nvPr/>
          </p:nvSpPr>
          <p:spPr bwMode="auto">
            <a:xfrm>
              <a:off x="2449513" y="2328863"/>
              <a:ext cx="963612" cy="1277937"/>
            </a:xfrm>
            <a:prstGeom prst="cube">
              <a:avLst>
                <a:gd name="adj" fmla="val 22287"/>
              </a:avLst>
            </a:prstGeom>
            <a:gradFill rotWithShape="1">
              <a:gsLst>
                <a:gs pos="0">
                  <a:srgbClr val="770000">
                    <a:alpha val="87999"/>
                  </a:srgbClr>
                </a:gs>
                <a:gs pos="50000">
                  <a:srgbClr val="AD0000">
                    <a:alpha val="87999"/>
                  </a:srgbClr>
                </a:gs>
                <a:gs pos="100000">
                  <a:srgbClr val="CE0000">
                    <a:alpha val="87999"/>
                  </a:srgbClr>
                </a:gs>
              </a:gsLst>
              <a:lin ang="2700000" scaled="1"/>
            </a:gradFill>
            <a:ln>
              <a:noFill/>
            </a:ln>
            <a:effectLst>
              <a:outerShdw blurRad="76200" sy="23000" kx="-1199993" algn="bl" rotWithShape="0">
                <a:srgbClr val="000000">
                  <a:alpha val="20000"/>
                </a:srgbClr>
              </a:outerShdw>
            </a:effectLst>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defRPr/>
              </a:pPr>
              <a:r>
                <a:rPr lang="en-US" sz="1100" b="0" dirty="0">
                  <a:latin typeface="Arial" pitchFamily="34" charset="0"/>
                  <a:ea typeface="ＭＳ Ｐゴシック" pitchFamily="34" charset="-128"/>
                  <a:cs typeface="+mn-cs"/>
                </a:rPr>
                <a:t>Data</a:t>
              </a:r>
              <a:br>
                <a:rPr lang="en-US" sz="1100" b="0" dirty="0">
                  <a:latin typeface="Arial" pitchFamily="34" charset="0"/>
                  <a:ea typeface="ＭＳ Ｐゴシック" pitchFamily="34" charset="-128"/>
                  <a:cs typeface="+mn-cs"/>
                </a:rPr>
              </a:br>
              <a:r>
                <a:rPr lang="en-US" sz="1100" b="0" dirty="0">
                  <a:latin typeface="Arial" pitchFamily="34" charset="0"/>
                  <a:ea typeface="ＭＳ Ｐゴシック" pitchFamily="34" charset="-128"/>
                  <a:cs typeface="+mn-cs"/>
                </a:rPr>
                <a:t>Integration</a:t>
              </a:r>
              <a:endParaRPr lang="en-US" sz="800" b="0" dirty="0">
                <a:latin typeface="Arial" pitchFamily="34" charset="0"/>
                <a:ea typeface="ＭＳ Ｐゴシック" pitchFamily="34" charset="-128"/>
                <a:cs typeface="+mn-cs"/>
              </a:endParaRPr>
            </a:p>
          </p:txBody>
        </p:sp>
        <p:sp>
          <p:nvSpPr>
            <p:cNvPr id="31" name="Cube 30"/>
            <p:cNvSpPr>
              <a:spLocks noChangeArrowheads="1"/>
            </p:cNvSpPr>
            <p:nvPr/>
          </p:nvSpPr>
          <p:spPr bwMode="auto">
            <a:xfrm>
              <a:off x="3306763" y="2320925"/>
              <a:ext cx="963612" cy="1279525"/>
            </a:xfrm>
            <a:prstGeom prst="cube">
              <a:avLst>
                <a:gd name="adj" fmla="val 22287"/>
              </a:avLst>
            </a:prstGeom>
            <a:gradFill rotWithShape="1">
              <a:gsLst>
                <a:gs pos="0">
                  <a:srgbClr val="005B7E">
                    <a:alpha val="87999"/>
                  </a:srgbClr>
                </a:gs>
                <a:gs pos="50000">
                  <a:srgbClr val="0086B6">
                    <a:alpha val="87999"/>
                  </a:srgbClr>
                </a:gs>
                <a:gs pos="100000">
                  <a:srgbClr val="00A1D9">
                    <a:alpha val="87999"/>
                  </a:srgbClr>
                </a:gs>
              </a:gsLst>
              <a:lin ang="2700000" scaled="1"/>
            </a:gradFill>
            <a:ln>
              <a:noFill/>
            </a:ln>
            <a:effectLst>
              <a:outerShdw blurRad="76200" sy="23000" kx="-1199993" algn="bl" rotWithShape="0">
                <a:srgbClr val="000000">
                  <a:alpha val="20000"/>
                </a:srgbClr>
              </a:outerShdw>
            </a:effectLst>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defRPr/>
              </a:pPr>
              <a:r>
                <a:rPr lang="en-US" sz="1100" b="0" dirty="0">
                  <a:latin typeface="Arial" pitchFamily="34" charset="0"/>
                  <a:ea typeface="ＭＳ Ｐゴシック" pitchFamily="34" charset="-128"/>
                  <a:cs typeface="+mn-cs"/>
                </a:rPr>
                <a:t>MDM</a:t>
              </a:r>
              <a:endParaRPr lang="en-US" sz="800" b="0" dirty="0">
                <a:latin typeface="Arial" pitchFamily="34" charset="0"/>
                <a:ea typeface="ＭＳ Ｐゴシック" pitchFamily="34" charset="-128"/>
                <a:cs typeface="+mn-cs"/>
              </a:endParaRPr>
            </a:p>
          </p:txBody>
        </p:sp>
        <p:sp>
          <p:nvSpPr>
            <p:cNvPr id="16398" name="Cube 31"/>
            <p:cNvSpPr>
              <a:spLocks noChangeArrowheads="1"/>
            </p:cNvSpPr>
            <p:nvPr/>
          </p:nvSpPr>
          <p:spPr bwMode="auto">
            <a:xfrm>
              <a:off x="4164013" y="2320925"/>
              <a:ext cx="963612" cy="1279525"/>
            </a:xfrm>
            <a:prstGeom prst="cube">
              <a:avLst>
                <a:gd name="adj" fmla="val 22287"/>
              </a:avLst>
            </a:prstGeom>
            <a:gradFill rotWithShape="1">
              <a:gsLst>
                <a:gs pos="0">
                  <a:srgbClr val="0C5E10">
                    <a:alpha val="87999"/>
                  </a:srgbClr>
                </a:gs>
                <a:gs pos="50000">
                  <a:srgbClr val="16891C">
                    <a:alpha val="87999"/>
                  </a:srgbClr>
                </a:gs>
                <a:gs pos="100000">
                  <a:srgbClr val="1CA423">
                    <a:alpha val="87999"/>
                  </a:srgbClr>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r>
                <a:rPr lang="en-US" sz="1100" b="0">
                  <a:latin typeface="Arial" charset="0"/>
                </a:rPr>
                <a:t>ESB</a:t>
              </a:r>
              <a:endParaRPr lang="en-US" sz="800" b="0">
                <a:latin typeface="Arial" charset="0"/>
              </a:endParaRPr>
            </a:p>
          </p:txBody>
        </p:sp>
        <p:sp>
          <p:nvSpPr>
            <p:cNvPr id="16399" name="Cube 35"/>
            <p:cNvSpPr>
              <a:spLocks noChangeArrowheads="1"/>
            </p:cNvSpPr>
            <p:nvPr/>
          </p:nvSpPr>
          <p:spPr bwMode="auto">
            <a:xfrm>
              <a:off x="5021263" y="2320925"/>
              <a:ext cx="963612" cy="1279525"/>
            </a:xfrm>
            <a:prstGeom prst="cube">
              <a:avLst>
                <a:gd name="adj" fmla="val 22287"/>
              </a:avLst>
            </a:prstGeom>
            <a:solidFill>
              <a:srgbClr val="7030A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lIns="0" tIns="0" rIns="0" bIns="0" anchor="ctr"/>
            <a:lstStyle/>
            <a:p>
              <a:pPr algn="ctr" defTabSz="1042988" eaLnBrk="0" hangingPunct="0"/>
              <a:r>
                <a:rPr lang="en-US" sz="1100" b="0">
                  <a:latin typeface="Arial" charset="0"/>
                </a:rPr>
                <a:t>BPM</a:t>
              </a:r>
              <a:endParaRPr lang="en-US" sz="800" b="0">
                <a:latin typeface="Arial" charset="0"/>
              </a:endParaRPr>
            </a:p>
          </p:txBody>
        </p:sp>
        <p:sp>
          <p:nvSpPr>
            <p:cNvPr id="56" name="Titre 1"/>
            <p:cNvSpPr txBox="1">
              <a:spLocks/>
            </p:cNvSpPr>
            <p:nvPr/>
          </p:nvSpPr>
          <p:spPr bwMode="auto">
            <a:xfrm>
              <a:off x="2449513" y="1941513"/>
              <a:ext cx="2808287" cy="298450"/>
            </a:xfrm>
            <a:prstGeom prst="rect">
              <a:avLst/>
            </a:prstGeom>
            <a:noFill/>
            <a:ln w="9525">
              <a:noFill/>
              <a:miter lim="800000"/>
              <a:headEnd/>
              <a:tailEnd/>
            </a:ln>
          </p:spPr>
          <p:txBody>
            <a:bodyPr lIns="0" rIns="0" anchor="ctr"/>
            <a:lstStyle/>
            <a:p>
              <a:pPr algn="ctr" eaLnBrk="0" hangingPunct="0">
                <a:lnSpc>
                  <a:spcPct val="90000"/>
                </a:lnSpc>
                <a:defRPr/>
              </a:pPr>
              <a:r>
                <a:rPr lang="en-US" sz="2000" b="0" kern="0" dirty="0">
                  <a:solidFill>
                    <a:schemeClr val="tx1"/>
                  </a:solidFill>
                  <a:latin typeface="+mj-lt"/>
                  <a:ea typeface="+mj-ea"/>
                  <a:cs typeface="+mj-cs"/>
                </a:rPr>
                <a:t>Talend Enterprise</a:t>
              </a:r>
              <a:endParaRPr lang="en-US" sz="2000" b="0" i="1" kern="0" dirty="0">
                <a:solidFill>
                  <a:schemeClr val="tx1"/>
                </a:solidFill>
                <a:latin typeface="+mj-lt"/>
                <a:ea typeface="+mj-ea"/>
                <a:cs typeface="+mj-cs"/>
              </a:endParaRPr>
            </a:p>
          </p:txBody>
        </p:sp>
      </p:grpSp>
      <p:sp>
        <p:nvSpPr>
          <p:cNvPr id="6" name="Rectangle 5"/>
          <p:cNvSpPr/>
          <p:nvPr/>
        </p:nvSpPr>
        <p:spPr>
          <a:xfrm rot="21095304">
            <a:off x="685663" y="2975451"/>
            <a:ext cx="4739599" cy="584776"/>
          </a:xfrm>
          <a:prstGeom prst="rect">
            <a:avLst/>
          </a:prstGeom>
          <a:noFill/>
          <a:scene3d>
            <a:camera prst="isometricOffAxis2Top"/>
            <a:lightRig rig="threePt" dir="t"/>
          </a:scene3d>
        </p:spPr>
        <p:txBody>
          <a:bodyPr wrap="none">
            <a:spAutoFit/>
            <a:scene3d>
              <a:camera prst="isometricOffAxis2Top"/>
              <a:lightRig rig="threePt" dir="t"/>
            </a:scene3d>
          </a:bodyPr>
          <a:lstStyle/>
          <a:p>
            <a:pPr algn="ctr">
              <a:defRPr/>
            </a:pPr>
            <a:r>
              <a:rPr lang="en-US" sz="3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rebuchet MS" pitchFamily="34" charset="0"/>
                <a:ea typeface="MS PGothic" charset="0"/>
                <a:cs typeface="Arial" charset="0"/>
              </a:rPr>
              <a:t>Talend Unified Platform</a:t>
            </a:r>
            <a:endParaRPr lang="en-US" sz="32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S PGothic" charset="0"/>
            </a:endParaRPr>
          </a:p>
        </p:txBody>
      </p:sp>
      <p:sp>
        <p:nvSpPr>
          <p:cNvPr id="2" name="Rectangle 1"/>
          <p:cNvSpPr/>
          <p:nvPr/>
        </p:nvSpPr>
        <p:spPr>
          <a:xfrm>
            <a:off x="-9840" y="6027003"/>
            <a:ext cx="915384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0" lvl="1" algn="ctr">
              <a:spcBef>
                <a:spcPts val="600"/>
              </a:spcBef>
              <a:buClr>
                <a:schemeClr val="accent1"/>
              </a:buClr>
            </a:pPr>
            <a:r>
              <a:rPr lang="en-US" sz="2400" dirty="0">
                <a:solidFill>
                  <a:schemeClr val="bg1"/>
                </a:solidFill>
              </a:rPr>
              <a:t>Recognized as the open source leader in each of its market category by all industry analysts</a:t>
            </a:r>
          </a:p>
        </p:txBody>
      </p:sp>
    </p:spTree>
    <p:extLst>
      <p:ext uri="{BB962C8B-B14F-4D97-AF65-F5344CB8AC3E}">
        <p14:creationId xmlns:p14="http://schemas.microsoft.com/office/powerpoint/2010/main" val="236233666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0" y="-14288"/>
            <a:ext cx="9143999" cy="768351"/>
          </a:xfrm>
          <a:prstGeom prst="rect">
            <a:avLst/>
          </a:prstGeom>
          <a:solidFill>
            <a:srgbClr val="FF0000"/>
          </a:solidFill>
        </p:spPr>
        <p:style>
          <a:lnRef idx="3">
            <a:schemeClr val="lt1"/>
          </a:lnRef>
          <a:fillRef idx="1">
            <a:schemeClr val="accent5"/>
          </a:fillRef>
          <a:effectRef idx="1">
            <a:schemeClr val="accent5"/>
          </a:effectRef>
          <a:fontRef idx="minor">
            <a:schemeClr val="lt1"/>
          </a:fontRef>
        </p:style>
        <p:txBody>
          <a:bodyPr wrap="square">
            <a:spAutoFit/>
          </a:bodyPr>
          <a:lstStyle/>
          <a:p>
            <a:pPr>
              <a:defRPr/>
            </a:pPr>
            <a:r>
              <a:rPr lang="en-US" sz="4400" dirty="0" smtClean="0"/>
              <a:t>Trying to get from </a:t>
            </a:r>
            <a:r>
              <a:rPr lang="en-US" sz="4400" dirty="0"/>
              <a:t>this…</a:t>
            </a:r>
          </a:p>
        </p:txBody>
      </p:sp>
      <p:pic>
        <p:nvPicPr>
          <p:cNvPr id="5" name="Imag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268760"/>
            <a:ext cx="6291155"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77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04150" y="92075"/>
            <a:ext cx="1339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81863" y="4976813"/>
            <a:ext cx="939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0" y="-14288"/>
            <a:ext cx="9143999" cy="768351"/>
          </a:xfrm>
          <a:prstGeom prst="rect">
            <a:avLst/>
          </a:prstGeom>
          <a:solidFill>
            <a:srgbClr val="5C9900"/>
          </a:solidFill>
          <a:ln w="28575" cmpd="sng">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defRPr/>
            </a:pPr>
            <a:r>
              <a:rPr lang="en-US" sz="4400" dirty="0"/>
              <a:t>to this…</a:t>
            </a:r>
          </a:p>
        </p:txBody>
      </p:sp>
      <p:pic>
        <p:nvPicPr>
          <p:cNvPr id="3" name="Picture 2" descr="1A7202B4-0210-439E-8C4F-55ACCFDD56B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08" y="5328592"/>
            <a:ext cx="9338220" cy="1700808"/>
          </a:xfrm>
          <a:prstGeom prst="rect">
            <a:avLst/>
          </a:prstGeom>
        </p:spPr>
      </p:pic>
      <p:pic>
        <p:nvPicPr>
          <p:cNvPr id="4" name="Picture 3" descr="917B79F8-AC53-42F1-8062-C054E1100C7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12" y="836712"/>
            <a:ext cx="9180512" cy="4680520"/>
          </a:xfrm>
          <a:prstGeom prst="rect">
            <a:avLst/>
          </a:prstGeom>
        </p:spPr>
      </p:pic>
      <p:grpSp>
        <p:nvGrpSpPr>
          <p:cNvPr id="6" name="Group 5"/>
          <p:cNvGrpSpPr/>
          <p:nvPr/>
        </p:nvGrpSpPr>
        <p:grpSpPr>
          <a:xfrm>
            <a:off x="-36512" y="3356992"/>
            <a:ext cx="7731125" cy="2171700"/>
            <a:chOff x="760413" y="4353644"/>
            <a:chExt cx="7731125" cy="2171700"/>
          </a:xfrm>
        </p:grpSpPr>
        <p:sp>
          <p:nvSpPr>
            <p:cNvPr id="5" name="Rounded Rectangle 4"/>
            <p:cNvSpPr/>
            <p:nvPr/>
          </p:nvSpPr>
          <p:spPr bwMode="auto">
            <a:xfrm>
              <a:off x="906463" y="4829894"/>
              <a:ext cx="7585075" cy="1695450"/>
            </a:xfrm>
            <a:prstGeom prst="roundRect">
              <a:avLst>
                <a:gd name="adj" fmla="val 7070"/>
              </a:avLst>
            </a:prstGeom>
            <a:solidFill>
              <a:srgbClr val="FFFFFF"/>
            </a:solidFill>
            <a:ln w="38100" cap="flat" cmpd="sng" algn="ctr">
              <a:solidFill>
                <a:schemeClr val="bg1">
                  <a:lumMod val="6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nchor="b"/>
            <a:lstStyle/>
            <a:p>
              <a:pPr marL="163513">
                <a:spcBef>
                  <a:spcPct val="20000"/>
                </a:spcBef>
                <a:buClr>
                  <a:srgbClr val="DDDDDD"/>
                </a:buClr>
                <a:buFont typeface="Wingdings 2" pitchFamily="18" charset="2"/>
                <a:buNone/>
                <a:defRPr/>
              </a:pPr>
              <a:r>
                <a:rPr lang="en-US" sz="1600" dirty="0">
                  <a:solidFill>
                    <a:srgbClr val="404154"/>
                  </a:solidFill>
                  <a:latin typeface="Trebuchet MS" pitchFamily="34" charset="0"/>
                  <a:cs typeface="Arial" charset="0"/>
                </a:rPr>
                <a:t>ONLY Talend generates code that is executed within map reduce.  This open approach removes the limitation of a proprietary “engine” to provide a truly unique and powerful set of tools for big data.</a:t>
              </a:r>
            </a:p>
            <a:p>
              <a:pPr marL="163513">
                <a:spcBef>
                  <a:spcPct val="20000"/>
                </a:spcBef>
                <a:buClr>
                  <a:srgbClr val="DDDDDD"/>
                </a:buClr>
                <a:buFont typeface="Wingdings 2" pitchFamily="18" charset="2"/>
                <a:buNone/>
                <a:defRPr/>
              </a:pPr>
              <a:endParaRPr lang="en-US" sz="900" dirty="0">
                <a:solidFill>
                  <a:srgbClr val="404154"/>
                </a:solidFill>
                <a:latin typeface="Trebuchet MS" pitchFamily="34" charset="0"/>
                <a:cs typeface="Arial" charset="0"/>
              </a:endParaRPr>
            </a:p>
          </p:txBody>
        </p:sp>
        <p:sp>
          <p:nvSpPr>
            <p:cNvPr id="11" name="Oval 10"/>
            <p:cNvSpPr/>
            <p:nvPr/>
          </p:nvSpPr>
          <p:spPr bwMode="auto">
            <a:xfrm>
              <a:off x="760413" y="4353644"/>
              <a:ext cx="2962275" cy="952500"/>
            </a:xfrm>
            <a:prstGeom prst="ellipse">
              <a:avLst/>
            </a:prstGeom>
            <a:solidFill>
              <a:srgbClr val="FFFFFF"/>
            </a:solidFill>
            <a:ln w="38100" cap="flat" cmpd="sng" algn="ctr">
              <a:solidFill>
                <a:schemeClr val="bg1">
                  <a:lumMod val="6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a:spcBef>
                  <a:spcPct val="20000"/>
                </a:spcBef>
                <a:buClr>
                  <a:srgbClr val="DDDDDD"/>
                </a:buClr>
                <a:buFont typeface="Wingdings 2" pitchFamily="18" charset="2"/>
                <a:buNone/>
                <a:defRPr/>
              </a:pPr>
              <a:endParaRPr lang="en-US" sz="1400" dirty="0" err="1">
                <a:solidFill>
                  <a:srgbClr val="404154"/>
                </a:solidFill>
                <a:latin typeface="Trebuchet MS" pitchFamily="34" charset="0"/>
                <a:cs typeface="Arial" charset="0"/>
              </a:endParaRPr>
            </a:p>
          </p:txBody>
        </p:sp>
        <p:sp>
          <p:nvSpPr>
            <p:cNvPr id="50182" name="TextBox 11"/>
            <p:cNvSpPr txBox="1">
              <a:spLocks noChangeArrowheads="1"/>
            </p:cNvSpPr>
            <p:nvPr/>
          </p:nvSpPr>
          <p:spPr bwMode="auto">
            <a:xfrm>
              <a:off x="801688" y="4603750"/>
              <a:ext cx="2963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algn="ctr" eaLnBrk="1" hangingPunct="1">
                <a:spcBef>
                  <a:spcPct val="20000"/>
                </a:spcBef>
                <a:buClr>
                  <a:srgbClr val="DDDDDD"/>
                </a:buClr>
                <a:buFont typeface="Wingdings 2" charset="0"/>
                <a:buNone/>
              </a:pPr>
              <a:r>
                <a:rPr lang="en-US" sz="2800">
                  <a:solidFill>
                    <a:srgbClr val="404154"/>
                  </a:solidFill>
                  <a:cs typeface="Arial" charset="0"/>
                </a:rPr>
                <a:t>Why Talend…</a:t>
              </a:r>
            </a:p>
          </p:txBody>
        </p:sp>
      </p:grpSp>
    </p:spTree>
    <p:extLst>
      <p:ext uri="{BB962C8B-B14F-4D97-AF65-F5344CB8AC3E}">
        <p14:creationId xmlns:p14="http://schemas.microsoft.com/office/powerpoint/2010/main" val="726652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6"/>
          <p:cNvSpPr>
            <a:spLocks noGrp="1"/>
          </p:cNvSpPr>
          <p:nvPr>
            <p:ph type="ctrTitle"/>
          </p:nvPr>
        </p:nvSpPr>
        <p:spPr/>
        <p:txBody>
          <a:bodyPr anchor="ctr"/>
          <a:lstStyle/>
          <a:p>
            <a:r>
              <a:rPr lang="en-US">
                <a:latin typeface="Trebuchet MS" charset="0"/>
              </a:rPr>
              <a:t>“Big Data for the Masses”</a:t>
            </a:r>
          </a:p>
        </p:txBody>
      </p:sp>
    </p:spTree>
    <p:extLst>
      <p:ext uri="{BB962C8B-B14F-4D97-AF65-F5344CB8AC3E}">
        <p14:creationId xmlns:p14="http://schemas.microsoft.com/office/powerpoint/2010/main" val="38688288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754981"/>
            <a:ext cx="8558834" cy="585787"/>
          </a:xfrm>
        </p:spPr>
        <p:txBody>
          <a:bodyPr/>
          <a:lstStyle/>
          <a:p>
            <a:r>
              <a:rPr lang="en-US" dirty="0" smtClean="0"/>
              <a:t>Agenda</a:t>
            </a:r>
            <a:endParaRPr lang="en-US" dirty="0"/>
          </a:p>
        </p:txBody>
      </p:sp>
      <p:sp>
        <p:nvSpPr>
          <p:cNvPr id="9218" name="Espace réservé du contenu 5"/>
          <p:cNvSpPr>
            <a:spLocks noGrp="1"/>
          </p:cNvSpPr>
          <p:nvPr>
            <p:ph idx="1"/>
          </p:nvPr>
        </p:nvSpPr>
        <p:spPr>
          <a:xfrm>
            <a:off x="179512" y="1516064"/>
            <a:ext cx="8784976" cy="4676775"/>
          </a:xfrm>
        </p:spPr>
        <p:txBody>
          <a:bodyPr/>
          <a:lstStyle/>
          <a:p>
            <a:pPr marL="0" indent="0" eaLnBrk="1" hangingPunct="1">
              <a:buClr>
                <a:srgbClr val="C2D830"/>
              </a:buClr>
              <a:buSzPct val="150000"/>
              <a:defRPr/>
            </a:pPr>
            <a:endParaRPr lang="en-US" sz="2400" dirty="0" smtClean="0">
              <a:latin typeface="Trebuchet MS" charset="0"/>
            </a:endParaRPr>
          </a:p>
          <a:p>
            <a:pPr marL="457200" indent="-457200" eaLnBrk="1" hangingPunct="1">
              <a:buClr>
                <a:srgbClr val="C2D830"/>
              </a:buClr>
              <a:buSzPct val="150000"/>
              <a:buFont typeface="+mj-lt"/>
              <a:buAutoNum type="arabicPeriod"/>
              <a:defRPr/>
            </a:pPr>
            <a:r>
              <a:rPr lang="en-US" sz="2400" dirty="0" smtClean="0">
                <a:latin typeface="Trebuchet MS" charset="0"/>
                <a:cs typeface="Arial" charset="0"/>
              </a:rPr>
              <a:t>What is Big Data ?</a:t>
            </a:r>
          </a:p>
          <a:p>
            <a:pPr marL="457200" indent="-457200" eaLnBrk="1" hangingPunct="1">
              <a:buClr>
                <a:srgbClr val="C2D830"/>
              </a:buClr>
              <a:buSzPct val="150000"/>
              <a:buFont typeface="+mj-lt"/>
              <a:buAutoNum type="arabicPeriod"/>
              <a:defRPr/>
            </a:pPr>
            <a:endParaRPr lang="en-US" sz="2000" dirty="0">
              <a:latin typeface="Trebuchet MS" charset="0"/>
              <a:cs typeface="Arial" charset="0"/>
            </a:endParaRPr>
          </a:p>
          <a:p>
            <a:pPr marL="457200" indent="-457200">
              <a:buClr>
                <a:srgbClr val="C2D830"/>
              </a:buClr>
              <a:buSzPct val="150000"/>
              <a:buFont typeface="+mj-lt"/>
              <a:buAutoNum type="arabicPeriod"/>
              <a:defRPr/>
            </a:pPr>
            <a:r>
              <a:rPr lang="en-US" sz="2400" dirty="0" err="1">
                <a:latin typeface="Trebuchet MS" charset="0"/>
              </a:rPr>
              <a:t>Talend’s</a:t>
            </a:r>
            <a:r>
              <a:rPr lang="en-US" sz="2400" dirty="0">
                <a:latin typeface="Trebuchet MS" charset="0"/>
              </a:rPr>
              <a:t> </a:t>
            </a:r>
            <a:r>
              <a:rPr lang="en-US" sz="2400" dirty="0" smtClean="0">
                <a:latin typeface="Trebuchet MS" charset="0"/>
              </a:rPr>
              <a:t>Goal</a:t>
            </a:r>
          </a:p>
          <a:p>
            <a:pPr marL="457200" indent="-457200">
              <a:buClr>
                <a:srgbClr val="C2D830"/>
              </a:buClr>
              <a:buSzPct val="150000"/>
              <a:buFont typeface="+mj-lt"/>
              <a:buAutoNum type="arabicPeriod"/>
              <a:defRPr/>
            </a:pPr>
            <a:endParaRPr lang="en-US" sz="2000" dirty="0">
              <a:latin typeface="Trebuchet MS" charset="0"/>
              <a:cs typeface="Arial" charset="0"/>
            </a:endParaRPr>
          </a:p>
          <a:p>
            <a:pPr marL="457200" indent="-457200" eaLnBrk="1" hangingPunct="1">
              <a:buClr>
                <a:srgbClr val="C2D830"/>
              </a:buClr>
              <a:buSzPct val="150000"/>
              <a:buFont typeface="+mj-lt"/>
              <a:buAutoNum type="arabicPeriod"/>
              <a:defRPr/>
            </a:pPr>
            <a:r>
              <a:rPr lang="en-US" sz="2400" dirty="0" smtClean="0">
                <a:latin typeface="Trebuchet MS" charset="0"/>
                <a:cs typeface="Arial" charset="0"/>
              </a:rPr>
              <a:t>What’s next ? Big Data Quality and Big Data management</a:t>
            </a:r>
          </a:p>
          <a:p>
            <a:pPr marL="457200" indent="-457200" eaLnBrk="1" hangingPunct="1">
              <a:buClr>
                <a:srgbClr val="C2D830"/>
              </a:buClr>
              <a:buSzPct val="150000"/>
              <a:buFont typeface="+mj-lt"/>
              <a:buAutoNum type="arabicPeriod"/>
              <a:defRPr/>
            </a:pPr>
            <a:endParaRPr lang="en-US" sz="2400" dirty="0">
              <a:latin typeface="Trebuchet MS" charset="0"/>
              <a:cs typeface="Arial" charset="0"/>
            </a:endParaRPr>
          </a:p>
          <a:p>
            <a:pPr marL="457200" indent="-457200">
              <a:buClr>
                <a:srgbClr val="C2D830"/>
              </a:buClr>
              <a:buSzPct val="150000"/>
              <a:buFont typeface="+mj-lt"/>
              <a:buAutoNum type="arabicPeriod"/>
              <a:defRPr/>
            </a:pPr>
            <a:r>
              <a:rPr lang="en-US" sz="2400" dirty="0">
                <a:latin typeface="Trebuchet MS" charset="0"/>
                <a:cs typeface="Arial" charset="0"/>
              </a:rPr>
              <a:t>Talend Open Studio for Big Data in </a:t>
            </a:r>
            <a:r>
              <a:rPr lang="en-US" sz="2400" dirty="0" smtClean="0">
                <a:latin typeface="Trebuchet MS" charset="0"/>
                <a:cs typeface="Arial" charset="0"/>
              </a:rPr>
              <a:t>action</a:t>
            </a:r>
          </a:p>
          <a:p>
            <a:pPr lvl="1" eaLnBrk="1" hangingPunct="1">
              <a:buClr>
                <a:srgbClr val="C2D830"/>
              </a:buClr>
              <a:defRPr/>
            </a:pPr>
            <a:endParaRPr lang="en-US" dirty="0" smtClean="0">
              <a:latin typeface="Trebuchet MS" charset="0"/>
            </a:endParaRPr>
          </a:p>
          <a:p>
            <a:pPr lvl="1" eaLnBrk="1" hangingPunct="1">
              <a:buClr>
                <a:srgbClr val="C2D830"/>
              </a:buClr>
              <a:defRPr/>
            </a:pPr>
            <a:endParaRPr lang="en-US" dirty="0">
              <a:latin typeface="Trebuchet MS" charset="0"/>
              <a:cs typeface="Arial" charset="0"/>
            </a:endParaRPr>
          </a:p>
        </p:txBody>
      </p:sp>
    </p:spTree>
    <p:extLst>
      <p:ext uri="{BB962C8B-B14F-4D97-AF65-F5344CB8AC3E}">
        <p14:creationId xmlns:p14="http://schemas.microsoft.com/office/powerpoint/2010/main" val="156222174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382538" y="1544638"/>
            <a:ext cx="3181350" cy="4116610"/>
          </a:xfrm>
          <a:prstGeom prst="roundRect">
            <a:avLst>
              <a:gd name="adj" fmla="val 2819"/>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anchor="b"/>
          <a:lstStyle/>
          <a:p>
            <a:pPr algn="ctr">
              <a:spcBef>
                <a:spcPct val="20000"/>
              </a:spcBef>
              <a:buClr>
                <a:schemeClr val="bg2"/>
              </a:buClr>
              <a:buFont typeface="Wingdings 2" pitchFamily="18" charset="2"/>
              <a:buNone/>
              <a:defRPr/>
            </a:pPr>
            <a:r>
              <a:rPr lang="en-US" sz="2400" dirty="0">
                <a:solidFill>
                  <a:schemeClr val="bg1">
                    <a:lumMod val="50000"/>
                  </a:schemeClr>
                </a:solidFill>
                <a:cs typeface="Arial" charset="0"/>
              </a:rPr>
              <a:t>…an open source ecosystem</a:t>
            </a:r>
          </a:p>
        </p:txBody>
      </p:sp>
      <p:pic>
        <p:nvPicPr>
          <p:cNvPr id="20482"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75" y="2852936"/>
            <a:ext cx="123507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75" y="3692724"/>
            <a:ext cx="15144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2650" y="2965649"/>
            <a:ext cx="8334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6"/>
          <p:cNvPicPr>
            <a:picLocks noChangeAspect="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08050" y="4391224"/>
            <a:ext cx="11176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5363" y="4153099"/>
            <a:ext cx="720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7538" y="1803400"/>
            <a:ext cx="29194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4048124" y="980728"/>
            <a:ext cx="5095875" cy="4915193"/>
          </a:xfrm>
          <a:prstGeom prst="rect">
            <a:avLst/>
          </a:prstGeom>
          <a:noFill/>
        </p:spPr>
        <p:txBody>
          <a:bodyPr wrap="square">
            <a:spAutoFit/>
          </a:bodyPr>
          <a:lstStyle/>
          <a:p>
            <a:pPr>
              <a:spcBef>
                <a:spcPts val="1200"/>
              </a:spcBef>
              <a:defRPr/>
            </a:pPr>
            <a:endParaRPr lang="en-US" sz="800" dirty="0">
              <a:solidFill>
                <a:schemeClr val="tx1"/>
              </a:solidFill>
            </a:endParaRPr>
          </a:p>
          <a:p>
            <a:pPr>
              <a:spcBef>
                <a:spcPts val="1200"/>
              </a:spcBef>
              <a:defRPr/>
            </a:pPr>
            <a:r>
              <a:rPr lang="en-US" sz="2400" dirty="0">
                <a:solidFill>
                  <a:schemeClr val="tx1"/>
                </a:solidFill>
              </a:rPr>
              <a:t>Talend Open Studio for Big Data</a:t>
            </a:r>
          </a:p>
          <a:p>
            <a:pPr marL="168275" lvl="1" indent="-342900" eaLnBrk="0" hangingPunct="0">
              <a:lnSpc>
                <a:spcPct val="120000"/>
              </a:lnSpc>
              <a:spcBef>
                <a:spcPct val="20000"/>
              </a:spcBef>
              <a:buClr>
                <a:srgbClr val="C2D831"/>
              </a:buClr>
              <a:buSzPct val="85000"/>
              <a:buFont typeface="Wingdings 2" charset="0"/>
              <a:buChar char="¾"/>
              <a:defRPr/>
            </a:pPr>
            <a:r>
              <a:rPr lang="en-US" sz="2200" b="0" kern="0" dirty="0">
                <a:solidFill>
                  <a:srgbClr val="404154"/>
                </a:solidFill>
                <a:latin typeface="Trebuchet MS"/>
                <a:ea typeface="Arial" charset="0"/>
                <a:cs typeface="Arial"/>
              </a:rPr>
              <a:t>“Big Data for the Masses”</a:t>
            </a:r>
          </a:p>
          <a:p>
            <a:pPr marL="625475" lvl="2" indent="-342900" eaLnBrk="0" hangingPunct="0">
              <a:lnSpc>
                <a:spcPct val="120000"/>
              </a:lnSpc>
              <a:spcBef>
                <a:spcPct val="20000"/>
              </a:spcBef>
              <a:buClr>
                <a:srgbClr val="C2D831"/>
              </a:buClr>
              <a:buSzPct val="85000"/>
              <a:buFont typeface="Wingdings 2" charset="0"/>
              <a:buChar char="¾"/>
              <a:defRPr/>
            </a:pPr>
            <a:r>
              <a:rPr lang="en-US" b="0" dirty="0">
                <a:solidFill>
                  <a:schemeClr val="tx1"/>
                </a:solidFill>
              </a:rPr>
              <a:t>Improves efficiency of big data job design with graphic interface</a:t>
            </a:r>
          </a:p>
          <a:p>
            <a:pPr marL="625475" lvl="2" indent="-342900" eaLnBrk="0" hangingPunct="0">
              <a:lnSpc>
                <a:spcPct val="120000"/>
              </a:lnSpc>
              <a:spcBef>
                <a:spcPct val="20000"/>
              </a:spcBef>
              <a:buClr>
                <a:srgbClr val="C2D831"/>
              </a:buClr>
              <a:buSzPct val="85000"/>
              <a:buFont typeface="Wingdings 2" charset="0"/>
              <a:buChar char="¾"/>
              <a:defRPr/>
            </a:pPr>
            <a:r>
              <a:rPr lang="en-US" b="0" dirty="0">
                <a:solidFill>
                  <a:schemeClr val="tx1"/>
                </a:solidFill>
              </a:rPr>
              <a:t>Abstracts and generates code</a:t>
            </a:r>
          </a:p>
          <a:p>
            <a:pPr marL="625475" lvl="2" indent="-342900" eaLnBrk="0" hangingPunct="0">
              <a:lnSpc>
                <a:spcPct val="120000"/>
              </a:lnSpc>
              <a:spcBef>
                <a:spcPct val="20000"/>
              </a:spcBef>
              <a:buClr>
                <a:srgbClr val="C2D831"/>
              </a:buClr>
              <a:buSzPct val="85000"/>
              <a:buFont typeface="Wingdings 2" charset="0"/>
              <a:buChar char="¾"/>
              <a:defRPr/>
            </a:pPr>
            <a:r>
              <a:rPr lang="en-US" b="0" dirty="0">
                <a:solidFill>
                  <a:schemeClr val="tx1"/>
                </a:solidFill>
              </a:rPr>
              <a:t>Run transforms inside Hadoop</a:t>
            </a:r>
          </a:p>
          <a:p>
            <a:pPr marL="625475" lvl="2" indent="-342900" eaLnBrk="0" hangingPunct="0">
              <a:lnSpc>
                <a:spcPct val="120000"/>
              </a:lnSpc>
              <a:spcBef>
                <a:spcPct val="20000"/>
              </a:spcBef>
              <a:buClr>
                <a:srgbClr val="C2D831"/>
              </a:buClr>
              <a:buSzPct val="85000"/>
              <a:buFont typeface="Wingdings 2" charset="0"/>
              <a:buChar char="¾"/>
              <a:defRPr/>
            </a:pPr>
            <a:r>
              <a:rPr lang="en-US" b="0" dirty="0">
                <a:solidFill>
                  <a:schemeClr val="tx1"/>
                </a:solidFill>
              </a:rPr>
              <a:t>Native support for HDFS, Pig, HBase, Sqoop and Hive</a:t>
            </a:r>
          </a:p>
          <a:p>
            <a:pPr marL="625475" lvl="2" indent="-342900" eaLnBrk="0" hangingPunct="0">
              <a:lnSpc>
                <a:spcPct val="120000"/>
              </a:lnSpc>
              <a:spcBef>
                <a:spcPct val="20000"/>
              </a:spcBef>
              <a:buClr>
                <a:srgbClr val="C2D831"/>
              </a:buClr>
              <a:buSzPct val="85000"/>
              <a:buFont typeface="Wingdings 2" charset="0"/>
              <a:buChar char="¾"/>
              <a:defRPr/>
            </a:pPr>
            <a:r>
              <a:rPr lang="en-US" b="0" dirty="0">
                <a:solidFill>
                  <a:schemeClr val="tx1"/>
                </a:solidFill>
              </a:rPr>
              <a:t>Apache License 2.0</a:t>
            </a:r>
          </a:p>
          <a:p>
            <a:pPr marL="625475" lvl="2" indent="-342900" eaLnBrk="0" hangingPunct="0">
              <a:lnSpc>
                <a:spcPct val="120000"/>
              </a:lnSpc>
              <a:spcBef>
                <a:spcPct val="20000"/>
              </a:spcBef>
              <a:buClr>
                <a:srgbClr val="C2D831"/>
              </a:buClr>
              <a:buSzPct val="85000"/>
              <a:buFont typeface="Wingdings 2" charset="0"/>
              <a:buChar char="¾"/>
              <a:defRPr/>
            </a:pPr>
            <a:r>
              <a:rPr lang="en-US" b="0" dirty="0">
                <a:solidFill>
                  <a:schemeClr val="tx1"/>
                </a:solidFill>
              </a:rPr>
              <a:t>Embedded in Hortonworks Data </a:t>
            </a:r>
            <a:r>
              <a:rPr lang="en-US" b="0" dirty="0" smtClean="0">
                <a:solidFill>
                  <a:schemeClr val="tx1"/>
                </a:solidFill>
              </a:rPr>
              <a:t>Platform</a:t>
            </a:r>
          </a:p>
          <a:p>
            <a:pPr marL="625475" lvl="2" indent="-342900" eaLnBrk="0" hangingPunct="0">
              <a:lnSpc>
                <a:spcPct val="120000"/>
              </a:lnSpc>
              <a:spcBef>
                <a:spcPct val="20000"/>
              </a:spcBef>
              <a:buClr>
                <a:srgbClr val="C2D831"/>
              </a:buClr>
              <a:buSzPct val="85000"/>
              <a:buFont typeface="Wingdings 2" charset="0"/>
              <a:buChar char="¾"/>
              <a:defRPr/>
            </a:pPr>
            <a:r>
              <a:rPr lang="en-US" b="0" dirty="0" err="1" smtClean="0">
                <a:solidFill>
                  <a:schemeClr val="tx1"/>
                </a:solidFill>
              </a:rPr>
              <a:t>Certifed</a:t>
            </a:r>
            <a:r>
              <a:rPr lang="en-US" b="0" dirty="0" smtClean="0">
                <a:solidFill>
                  <a:schemeClr val="tx1"/>
                </a:solidFill>
              </a:rPr>
              <a:t> with </a:t>
            </a:r>
            <a:r>
              <a:rPr lang="en-US" b="0" dirty="0" err="1" smtClean="0">
                <a:solidFill>
                  <a:schemeClr val="tx1"/>
                </a:solidFill>
              </a:rPr>
              <a:t>Cloudera</a:t>
            </a:r>
            <a:r>
              <a:rPr lang="en-US" b="0" dirty="0" smtClean="0">
                <a:solidFill>
                  <a:schemeClr val="tx1"/>
                </a:solidFill>
              </a:rPr>
              <a:t>, </a:t>
            </a:r>
            <a:r>
              <a:rPr lang="en-US" b="0" dirty="0" err="1" smtClean="0">
                <a:solidFill>
                  <a:schemeClr val="tx1"/>
                </a:solidFill>
              </a:rPr>
              <a:t>MapR</a:t>
            </a:r>
            <a:r>
              <a:rPr lang="en-US" b="0" dirty="0" smtClean="0">
                <a:solidFill>
                  <a:schemeClr val="tx1"/>
                </a:solidFill>
              </a:rPr>
              <a:t> and </a:t>
            </a:r>
            <a:r>
              <a:rPr lang="en-US" b="0" dirty="0" err="1" smtClean="0">
                <a:solidFill>
                  <a:schemeClr val="tx1"/>
                </a:solidFill>
              </a:rPr>
              <a:t>Grenplum</a:t>
            </a:r>
            <a:endParaRPr lang="en-US" b="0" dirty="0">
              <a:solidFill>
                <a:schemeClr val="tx1"/>
              </a:solidFill>
            </a:endParaRPr>
          </a:p>
        </p:txBody>
      </p:sp>
      <p:sp>
        <p:nvSpPr>
          <p:cNvPr id="2" name="Title 1"/>
          <p:cNvSpPr>
            <a:spLocks noGrp="1"/>
          </p:cNvSpPr>
          <p:nvPr>
            <p:ph type="title"/>
          </p:nvPr>
        </p:nvSpPr>
        <p:spPr/>
        <p:txBody>
          <a:bodyPr lIns="91428" tIns="45714" rIns="91428" bIns="45714"/>
          <a:lstStyle/>
          <a:p>
            <a:pPr>
              <a:defRPr/>
            </a:pPr>
            <a:r>
              <a:rPr lang="en-US" sz="2800" dirty="0" smtClean="0"/>
              <a:t>Goal: Democratize </a:t>
            </a:r>
            <a:r>
              <a:rPr lang="en-US" sz="2800" dirty="0"/>
              <a:t>Big Data</a:t>
            </a:r>
          </a:p>
        </p:txBody>
      </p:sp>
      <p:sp>
        <p:nvSpPr>
          <p:cNvPr id="20490" name="Rectangle 2"/>
          <p:cNvSpPr>
            <a:spLocks noChangeArrowheads="1"/>
          </p:cNvSpPr>
          <p:nvPr/>
        </p:nvSpPr>
        <p:spPr bwMode="auto">
          <a:xfrm>
            <a:off x="2487613" y="3692724"/>
            <a:ext cx="738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solidFill>
                  <a:schemeClr val="tx1"/>
                </a:solidFill>
                <a:latin typeface="Ayuthaya" charset="0"/>
                <a:cs typeface="Ayuthaya" charset="0"/>
              </a:rPr>
              <a:t>Pig</a:t>
            </a:r>
            <a:endParaRPr lang="en-US" sz="2800">
              <a:latin typeface="Ayuthaya" charset="0"/>
              <a:cs typeface="Ayuthaya" charset="0"/>
            </a:endParaRPr>
          </a:p>
        </p:txBody>
      </p:sp>
      <p:pic>
        <p:nvPicPr>
          <p:cNvPr id="12" name="Image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9512" y="6093296"/>
            <a:ext cx="1485936" cy="62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 12"/>
          <p:cNvPicPr>
            <a:picLocks noChangeAspect="1"/>
          </p:cNvPicPr>
          <p:nvPr/>
        </p:nvPicPr>
        <p:blipFill>
          <a:blip r:embed="rId10"/>
          <a:stretch>
            <a:fillRect/>
          </a:stretch>
        </p:blipFill>
        <p:spPr>
          <a:xfrm>
            <a:off x="4932040" y="6237312"/>
            <a:ext cx="1512168" cy="480215"/>
          </a:xfrm>
          <a:prstGeom prst="rect">
            <a:avLst/>
          </a:prstGeom>
        </p:spPr>
      </p:pic>
      <p:pic>
        <p:nvPicPr>
          <p:cNvPr id="14" name="Image 13"/>
          <p:cNvPicPr>
            <a:picLocks noChangeAspect="1"/>
          </p:cNvPicPr>
          <p:nvPr/>
        </p:nvPicPr>
        <p:blipFill rotWithShape="1">
          <a:blip r:embed="rId11"/>
          <a:srcRect r="53883" b="1414"/>
          <a:stretch/>
        </p:blipFill>
        <p:spPr>
          <a:xfrm>
            <a:off x="2555776" y="6093296"/>
            <a:ext cx="1725337" cy="620688"/>
          </a:xfrm>
          <a:prstGeom prst="rect">
            <a:avLst/>
          </a:prstGeom>
        </p:spPr>
      </p:pic>
      <p:pic>
        <p:nvPicPr>
          <p:cNvPr id="15" name="Image 14"/>
          <p:cNvPicPr>
            <a:picLocks noChangeAspect="1"/>
          </p:cNvPicPr>
          <p:nvPr/>
        </p:nvPicPr>
        <p:blipFill>
          <a:blip r:embed="rId12"/>
          <a:stretch>
            <a:fillRect/>
          </a:stretch>
        </p:blipFill>
        <p:spPr>
          <a:xfrm>
            <a:off x="7308304" y="6237312"/>
            <a:ext cx="1540971" cy="453227"/>
          </a:xfrm>
          <a:prstGeom prst="rect">
            <a:avLst/>
          </a:prstGeom>
        </p:spPr>
      </p:pic>
    </p:spTree>
    <p:extLst>
      <p:ext uri="{BB962C8B-B14F-4D97-AF65-F5344CB8AC3E}">
        <p14:creationId xmlns:p14="http://schemas.microsoft.com/office/powerpoint/2010/main" val="2056961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 How about </a:t>
            </a:r>
            <a:r>
              <a:rPr lang="en-US" sz="4000" i="1" dirty="0" smtClean="0"/>
              <a:t>Data Quality</a:t>
            </a:r>
            <a:r>
              <a:rPr lang="en-US" dirty="0" smtClean="0"/>
              <a:t>?</a:t>
            </a:r>
            <a:endParaRPr lang="en-US" dirty="0"/>
          </a:p>
        </p:txBody>
      </p:sp>
      <p:sp>
        <p:nvSpPr>
          <p:cNvPr id="3" name="Footer Placeholder 2"/>
          <p:cNvSpPr>
            <a:spLocks noGrp="1"/>
          </p:cNvSpPr>
          <p:nvPr>
            <p:ph type="ftr" sz="quarter" idx="3"/>
          </p:nvPr>
        </p:nvSpPr>
        <p:spPr/>
        <p:txBody>
          <a:bodyPr/>
          <a:lstStyle/>
          <a:p>
            <a:pPr>
              <a:defRPr/>
            </a:pPr>
            <a:r>
              <a:rPr lang="en-US" smtClean="0"/>
              <a:t>© </a:t>
            </a:r>
            <a:r>
              <a:rPr lang="fr-FR" b="0" smtClean="0"/>
              <a:t>Talend 2012</a:t>
            </a:r>
            <a:endParaRPr lang="fr-FR" b="0" dirty="0"/>
          </a:p>
        </p:txBody>
      </p:sp>
      <p:sp>
        <p:nvSpPr>
          <p:cNvPr id="4" name="Slide Number Placeholder 3"/>
          <p:cNvSpPr>
            <a:spLocks noGrp="1"/>
          </p:cNvSpPr>
          <p:nvPr>
            <p:ph type="sldNum" sz="quarter" idx="4294967295"/>
          </p:nvPr>
        </p:nvSpPr>
        <p:spPr/>
        <p:txBody>
          <a:bodyPr/>
          <a:lstStyle/>
          <a:p>
            <a:pPr>
              <a:defRPr/>
            </a:pPr>
            <a:endParaRPr lang="fr-FR" dirty="0"/>
          </a:p>
        </p:txBody>
      </p:sp>
    </p:spTree>
    <p:extLst>
      <p:ext uri="{BB962C8B-B14F-4D97-AF65-F5344CB8AC3E}">
        <p14:creationId xmlns:p14="http://schemas.microsoft.com/office/powerpoint/2010/main" val="244359927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Rounded Rectangle 38"/>
          <p:cNvSpPr/>
          <p:nvPr/>
        </p:nvSpPr>
        <p:spPr bwMode="auto">
          <a:xfrm>
            <a:off x="5681060" y="1587598"/>
            <a:ext cx="2923190" cy="3743385"/>
          </a:xfrm>
          <a:prstGeom prst="roundRect">
            <a:avLst>
              <a:gd name="adj" fmla="val 9986"/>
            </a:avLst>
          </a:prstGeom>
          <a:solidFill>
            <a:schemeClr val="bg1">
              <a:lumMod val="95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16" name="Can 15"/>
          <p:cNvSpPr/>
          <p:nvPr/>
        </p:nvSpPr>
        <p:spPr bwMode="auto">
          <a:xfrm>
            <a:off x="7644314" y="1766839"/>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54" name="Title 1"/>
          <p:cNvSpPr txBox="1">
            <a:spLocks/>
          </p:cNvSpPr>
          <p:nvPr/>
        </p:nvSpPr>
        <p:spPr>
          <a:xfrm>
            <a:off x="393700" y="633413"/>
            <a:ext cx="8210550" cy="585787"/>
          </a:xfrm>
          <a:prstGeom prst="rect">
            <a:avLst/>
          </a:prstGeom>
        </p:spPr>
        <p:txBody>
          <a:bodyPr anchor="b"/>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Trebuchet MS" pitchFamily="34" charset="0"/>
                <a:cs typeface="Arial" charset="0"/>
              </a:defRPr>
            </a:lvl2pPr>
            <a:lvl3pPr algn="l" rtl="0" eaLnBrk="1" fontAlgn="base" hangingPunct="1">
              <a:lnSpc>
                <a:spcPct val="90000"/>
              </a:lnSpc>
              <a:spcBef>
                <a:spcPct val="0"/>
              </a:spcBef>
              <a:spcAft>
                <a:spcPct val="0"/>
              </a:spcAft>
              <a:defRPr sz="2200" b="1">
                <a:solidFill>
                  <a:schemeClr val="tx1"/>
                </a:solidFill>
                <a:latin typeface="Trebuchet MS" pitchFamily="34" charset="0"/>
                <a:cs typeface="Arial" charset="0"/>
              </a:defRPr>
            </a:lvl3pPr>
            <a:lvl4pPr algn="l" rtl="0" eaLnBrk="1" fontAlgn="base" hangingPunct="1">
              <a:lnSpc>
                <a:spcPct val="90000"/>
              </a:lnSpc>
              <a:spcBef>
                <a:spcPct val="0"/>
              </a:spcBef>
              <a:spcAft>
                <a:spcPct val="0"/>
              </a:spcAft>
              <a:defRPr sz="2200" b="1">
                <a:solidFill>
                  <a:schemeClr val="tx1"/>
                </a:solidFill>
                <a:latin typeface="Trebuchet MS" pitchFamily="34" charset="0"/>
                <a:cs typeface="Arial" charset="0"/>
              </a:defRPr>
            </a:lvl4pPr>
            <a:lvl5pPr algn="l" rtl="0" eaLnBrk="1" fontAlgn="base" hangingPunct="1">
              <a:lnSpc>
                <a:spcPct val="90000"/>
              </a:lnSpc>
              <a:spcBef>
                <a:spcPct val="0"/>
              </a:spcBef>
              <a:spcAft>
                <a:spcPct val="0"/>
              </a:spcAft>
              <a:defRPr sz="2200" b="1">
                <a:solidFill>
                  <a:schemeClr val="tx1"/>
                </a:solidFill>
                <a:latin typeface="Trebuchet MS" pitchFamily="34" charset="0"/>
                <a:cs typeface="Arial" charset="0"/>
              </a:defRPr>
            </a:lvl5pPr>
            <a:lvl6pPr marL="457200" algn="l" rtl="0" eaLnBrk="1" fontAlgn="base" hangingPunct="1">
              <a:spcBef>
                <a:spcPct val="0"/>
              </a:spcBef>
              <a:spcAft>
                <a:spcPct val="0"/>
              </a:spcAft>
              <a:defRPr sz="2400" b="1">
                <a:solidFill>
                  <a:srgbClr val="404154"/>
                </a:solidFill>
                <a:latin typeface="Trebuchet MS" pitchFamily="34" charset="0"/>
                <a:cs typeface="Arial" charset="0"/>
              </a:defRPr>
            </a:lvl6pPr>
            <a:lvl7pPr marL="914400" algn="l" rtl="0" eaLnBrk="1" fontAlgn="base" hangingPunct="1">
              <a:spcBef>
                <a:spcPct val="0"/>
              </a:spcBef>
              <a:spcAft>
                <a:spcPct val="0"/>
              </a:spcAft>
              <a:defRPr sz="2400" b="1">
                <a:solidFill>
                  <a:srgbClr val="404154"/>
                </a:solidFill>
                <a:latin typeface="Trebuchet MS" pitchFamily="34" charset="0"/>
                <a:cs typeface="Arial" charset="0"/>
              </a:defRPr>
            </a:lvl7pPr>
            <a:lvl8pPr marL="1371600" algn="l" rtl="0" eaLnBrk="1" fontAlgn="base" hangingPunct="1">
              <a:spcBef>
                <a:spcPct val="0"/>
              </a:spcBef>
              <a:spcAft>
                <a:spcPct val="0"/>
              </a:spcAft>
              <a:defRPr sz="2400" b="1">
                <a:solidFill>
                  <a:srgbClr val="404154"/>
                </a:solidFill>
                <a:latin typeface="Trebuchet MS" pitchFamily="34" charset="0"/>
                <a:cs typeface="Arial" charset="0"/>
              </a:defRPr>
            </a:lvl8pPr>
            <a:lvl9pPr marL="1828800" algn="l" rtl="0" eaLnBrk="1" fontAlgn="base" hangingPunct="1">
              <a:spcBef>
                <a:spcPct val="0"/>
              </a:spcBef>
              <a:spcAft>
                <a:spcPct val="0"/>
              </a:spcAft>
              <a:defRPr sz="2400" b="1">
                <a:solidFill>
                  <a:srgbClr val="404154"/>
                </a:solidFill>
                <a:latin typeface="Trebuchet MS" pitchFamily="34" charset="0"/>
                <a:cs typeface="Arial" charset="0"/>
              </a:defRPr>
            </a:lvl9pPr>
          </a:lstStyle>
          <a:p>
            <a:r>
              <a:rPr lang="en-US" sz="2400" dirty="0" smtClean="0">
                <a:latin typeface="Trebuchet MS" charset="0"/>
              </a:rPr>
              <a:t>How is big data integration being used?</a:t>
            </a:r>
            <a:endParaRPr lang="en-US" sz="2400" dirty="0">
              <a:latin typeface="Trebuchet MS" charset="0"/>
            </a:endParaRPr>
          </a:p>
        </p:txBody>
      </p:sp>
      <p:sp>
        <p:nvSpPr>
          <p:cNvPr id="55" name="Rectangle 54"/>
          <p:cNvSpPr/>
          <p:nvPr/>
        </p:nvSpPr>
        <p:spPr>
          <a:xfrm>
            <a:off x="393699" y="1582793"/>
            <a:ext cx="8210551" cy="4766782"/>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smtClean="0">
                <a:solidFill>
                  <a:schemeClr val="tx1"/>
                </a:solidFill>
                <a:cs typeface="Arial" charset="0"/>
              </a:rPr>
              <a:t>Use Cases</a:t>
            </a:r>
          </a:p>
          <a:p>
            <a:pPr marL="285750" indent="-285750">
              <a:buFont typeface="Arial"/>
              <a:buChar char="•"/>
            </a:pPr>
            <a:r>
              <a:rPr lang="en-US" sz="2000" b="0" dirty="0">
                <a:solidFill>
                  <a:schemeClr val="tx1"/>
                </a:solidFill>
                <a:cs typeface="Arial" charset="0"/>
              </a:rPr>
              <a:t>Recommendation Engine</a:t>
            </a:r>
          </a:p>
          <a:p>
            <a:pPr marL="285750" indent="-285750">
              <a:buFont typeface="Arial"/>
              <a:buChar char="•"/>
            </a:pPr>
            <a:r>
              <a:rPr lang="en-US" sz="2000" b="0" dirty="0">
                <a:solidFill>
                  <a:schemeClr val="tx1"/>
                </a:solidFill>
                <a:cs typeface="Arial" charset="0"/>
              </a:rPr>
              <a:t>Sentiment Analysis</a:t>
            </a:r>
          </a:p>
          <a:p>
            <a:pPr marL="285750" indent="-285750">
              <a:buFont typeface="Arial"/>
              <a:buChar char="•"/>
            </a:pPr>
            <a:r>
              <a:rPr lang="en-US" sz="2000" b="0" dirty="0">
                <a:solidFill>
                  <a:schemeClr val="tx1"/>
                </a:solidFill>
                <a:cs typeface="Arial" charset="0"/>
              </a:rPr>
              <a:t>Risk Modeling</a:t>
            </a:r>
          </a:p>
          <a:p>
            <a:pPr marL="285750" indent="-285750">
              <a:buFont typeface="Arial"/>
              <a:buChar char="•"/>
            </a:pPr>
            <a:r>
              <a:rPr lang="en-US" sz="2000" b="0" dirty="0">
                <a:solidFill>
                  <a:schemeClr val="tx1"/>
                </a:solidFill>
                <a:cs typeface="Arial" charset="0"/>
              </a:rPr>
              <a:t>Fraud Detection</a:t>
            </a:r>
          </a:p>
          <a:p>
            <a:pPr marL="285750" indent="-285750">
              <a:buFont typeface="Arial"/>
              <a:buChar char="•"/>
            </a:pPr>
            <a:r>
              <a:rPr lang="en-US" sz="2000" b="0" dirty="0">
                <a:solidFill>
                  <a:schemeClr val="tx1"/>
                </a:solidFill>
                <a:cs typeface="Arial" charset="0"/>
              </a:rPr>
              <a:t>Marketing Campaign Analysis</a:t>
            </a:r>
          </a:p>
          <a:p>
            <a:pPr marL="285750" indent="-285750">
              <a:buFont typeface="Arial"/>
              <a:buChar char="•"/>
            </a:pPr>
            <a:r>
              <a:rPr lang="en-US" sz="2000" b="0" dirty="0">
                <a:solidFill>
                  <a:schemeClr val="tx1"/>
                </a:solidFill>
                <a:cs typeface="Arial" charset="0"/>
              </a:rPr>
              <a:t>Customer Churn Analysis</a:t>
            </a:r>
          </a:p>
          <a:p>
            <a:pPr marL="285750" indent="-285750">
              <a:buFont typeface="Arial"/>
              <a:buChar char="•"/>
            </a:pPr>
            <a:r>
              <a:rPr lang="en-US" sz="2000" b="0" dirty="0">
                <a:solidFill>
                  <a:schemeClr val="tx1"/>
                </a:solidFill>
                <a:cs typeface="Arial" charset="0"/>
              </a:rPr>
              <a:t>Social Graph Analysis</a:t>
            </a:r>
          </a:p>
          <a:p>
            <a:pPr marL="285750" indent="-285750">
              <a:buFont typeface="Arial"/>
              <a:buChar char="•"/>
            </a:pPr>
            <a:r>
              <a:rPr lang="en-US" sz="2000" b="0" dirty="0">
                <a:solidFill>
                  <a:schemeClr val="tx1"/>
                </a:solidFill>
                <a:cs typeface="Arial" charset="0"/>
              </a:rPr>
              <a:t>Customer Experience Analytics</a:t>
            </a:r>
          </a:p>
          <a:p>
            <a:pPr marL="285750" indent="-285750">
              <a:buFont typeface="Arial"/>
              <a:buChar char="•"/>
            </a:pPr>
            <a:r>
              <a:rPr lang="en-US" sz="2000" b="0" dirty="0">
                <a:solidFill>
                  <a:schemeClr val="tx1"/>
                </a:solidFill>
                <a:cs typeface="Arial" charset="0"/>
              </a:rPr>
              <a:t>Network Monitoring</a:t>
            </a:r>
          </a:p>
          <a:p>
            <a:pPr marL="285750" indent="-285750">
              <a:buFont typeface="Arial"/>
              <a:buChar char="•"/>
            </a:pPr>
            <a:r>
              <a:rPr lang="en-US" sz="2000" b="0" dirty="0">
                <a:solidFill>
                  <a:schemeClr val="tx1"/>
                </a:solidFill>
                <a:cs typeface="Arial" charset="0"/>
              </a:rPr>
              <a:t>Research And Development </a:t>
            </a:r>
            <a:endParaRPr lang="en-US" sz="2000" b="0" dirty="0" smtClean="0">
              <a:solidFill>
                <a:schemeClr val="tx1"/>
              </a:solidFill>
              <a:cs typeface="Arial" charset="0"/>
            </a:endParaRPr>
          </a:p>
          <a:p>
            <a:pPr marL="285750" indent="-285750">
              <a:buFont typeface="Arial"/>
              <a:buChar char="•"/>
            </a:pPr>
            <a:endParaRPr lang="en-US" sz="2000" b="0" dirty="0">
              <a:solidFill>
                <a:schemeClr val="tx1"/>
              </a:solidFill>
              <a:cs typeface="Arial" charset="0"/>
            </a:endParaRPr>
          </a:p>
          <a:p>
            <a:r>
              <a:rPr lang="en-US" sz="2800" dirty="0" smtClean="0">
                <a:solidFill>
                  <a:schemeClr val="tx1"/>
                </a:solidFill>
                <a:cs typeface="Arial" charset="0"/>
              </a:rPr>
              <a:t>BUT: to what level is DQ required for your use case?</a:t>
            </a:r>
            <a:endParaRPr lang="en-US" sz="2800" dirty="0">
              <a:solidFill>
                <a:schemeClr val="tx1"/>
              </a:solidFill>
              <a:cs typeface="Arial" charset="0"/>
            </a:endParaRPr>
          </a:p>
          <a:p>
            <a:pPr marL="285750" indent="-285750">
              <a:buFont typeface="Arial"/>
              <a:buChar char="•"/>
            </a:pPr>
            <a:endParaRPr lang="en-US" sz="2000" b="0" dirty="0" smtClean="0">
              <a:solidFill>
                <a:schemeClr val="tx1"/>
              </a:solidFill>
              <a:cs typeface="Arial" charset="0"/>
            </a:endParaRPr>
          </a:p>
          <a:p>
            <a:pPr marL="285750" indent="-285750">
              <a:buFont typeface="Arial"/>
              <a:buChar char="•"/>
            </a:pPr>
            <a:endParaRPr lang="en-US" sz="2000" b="0" dirty="0">
              <a:solidFill>
                <a:schemeClr val="tx1"/>
              </a:solidFill>
              <a:cs typeface="Arial" charset="0"/>
            </a:endParaRPr>
          </a:p>
        </p:txBody>
      </p:sp>
      <p:sp>
        <p:nvSpPr>
          <p:cNvPr id="6" name="Can 5"/>
          <p:cNvSpPr/>
          <p:nvPr/>
        </p:nvSpPr>
        <p:spPr bwMode="auto">
          <a:xfrm>
            <a:off x="7123763" y="2642180"/>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7" name="Can 6"/>
          <p:cNvSpPr/>
          <p:nvPr/>
        </p:nvSpPr>
        <p:spPr bwMode="auto">
          <a:xfrm>
            <a:off x="7828390" y="3231126"/>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8" name="Can 7"/>
          <p:cNvSpPr/>
          <p:nvPr/>
        </p:nvSpPr>
        <p:spPr bwMode="auto">
          <a:xfrm>
            <a:off x="6994909" y="4012194"/>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2" name="Rectangle 1"/>
          <p:cNvSpPr/>
          <p:nvPr/>
        </p:nvSpPr>
        <p:spPr bwMode="auto">
          <a:xfrm>
            <a:off x="6166563" y="2024502"/>
            <a:ext cx="312930" cy="2944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0" name="Rectangle 9"/>
          <p:cNvSpPr/>
          <p:nvPr/>
        </p:nvSpPr>
        <p:spPr bwMode="auto">
          <a:xfrm>
            <a:off x="6148156" y="2936653"/>
            <a:ext cx="312930" cy="2944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1" name="Rectangle 10"/>
          <p:cNvSpPr/>
          <p:nvPr/>
        </p:nvSpPr>
        <p:spPr bwMode="auto">
          <a:xfrm>
            <a:off x="7883612" y="2544993"/>
            <a:ext cx="312930" cy="2944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4" name="Oval 3"/>
          <p:cNvSpPr/>
          <p:nvPr/>
        </p:nvSpPr>
        <p:spPr bwMode="auto">
          <a:xfrm>
            <a:off x="6166563" y="3525599"/>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3" name="Oval 12"/>
          <p:cNvSpPr/>
          <p:nvPr/>
        </p:nvSpPr>
        <p:spPr bwMode="auto">
          <a:xfrm>
            <a:off x="6994909" y="3267936"/>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4" name="Oval 13"/>
          <p:cNvSpPr/>
          <p:nvPr/>
        </p:nvSpPr>
        <p:spPr bwMode="auto">
          <a:xfrm>
            <a:off x="6810833" y="1998020"/>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5" name="Oval 14"/>
          <p:cNvSpPr/>
          <p:nvPr/>
        </p:nvSpPr>
        <p:spPr bwMode="auto">
          <a:xfrm>
            <a:off x="7727147" y="3846554"/>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cxnSp>
        <p:nvCxnSpPr>
          <p:cNvPr id="9" name="Straight Arrow Connector 8"/>
          <p:cNvCxnSpPr>
            <a:stCxn id="14" idx="6"/>
          </p:cNvCxnSpPr>
          <p:nvPr/>
        </p:nvCxnSpPr>
        <p:spPr bwMode="auto">
          <a:xfrm flipV="1">
            <a:off x="7123763" y="2024502"/>
            <a:ext cx="520551" cy="133996"/>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18" name="Straight Arrow Connector 17"/>
          <p:cNvCxnSpPr>
            <a:stCxn id="8" idx="4"/>
            <a:endCxn id="15" idx="2"/>
          </p:cNvCxnSpPr>
          <p:nvPr/>
        </p:nvCxnSpPr>
        <p:spPr bwMode="auto">
          <a:xfrm flipV="1">
            <a:off x="7363061" y="4007032"/>
            <a:ext cx="364086" cy="152399"/>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1" name="Straight Arrow Connector 20"/>
          <p:cNvCxnSpPr>
            <a:stCxn id="13" idx="4"/>
            <a:endCxn id="8" idx="0"/>
          </p:cNvCxnSpPr>
          <p:nvPr/>
        </p:nvCxnSpPr>
        <p:spPr bwMode="auto">
          <a:xfrm>
            <a:off x="7151374" y="3588891"/>
            <a:ext cx="27611" cy="49692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4" name="Straight Arrow Connector 23"/>
          <p:cNvCxnSpPr>
            <a:stCxn id="13" idx="3"/>
            <a:endCxn id="4" idx="6"/>
          </p:cNvCxnSpPr>
          <p:nvPr/>
        </p:nvCxnSpPr>
        <p:spPr bwMode="auto">
          <a:xfrm flipH="1">
            <a:off x="6479493" y="3541888"/>
            <a:ext cx="561244" cy="144189"/>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7" name="Straight Arrow Connector 26"/>
          <p:cNvCxnSpPr>
            <a:stCxn id="4" idx="5"/>
            <a:endCxn id="8" idx="2"/>
          </p:cNvCxnSpPr>
          <p:nvPr/>
        </p:nvCxnSpPr>
        <p:spPr bwMode="auto">
          <a:xfrm>
            <a:off x="6433665" y="3799551"/>
            <a:ext cx="561244" cy="359880"/>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30" name="Straight Arrow Connector 29"/>
          <p:cNvCxnSpPr>
            <a:stCxn id="10" idx="3"/>
            <a:endCxn id="13" idx="1"/>
          </p:cNvCxnSpPr>
          <p:nvPr/>
        </p:nvCxnSpPr>
        <p:spPr bwMode="auto">
          <a:xfrm>
            <a:off x="6461086" y="3083890"/>
            <a:ext cx="579651" cy="231049"/>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33" name="Straight Arrow Connector 32"/>
          <p:cNvCxnSpPr>
            <a:stCxn id="6" idx="3"/>
            <a:endCxn id="13" idx="0"/>
          </p:cNvCxnSpPr>
          <p:nvPr/>
        </p:nvCxnSpPr>
        <p:spPr bwMode="auto">
          <a:xfrm flipH="1">
            <a:off x="7151374" y="2936653"/>
            <a:ext cx="156465" cy="331283"/>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36" name="Straight Arrow Connector 35"/>
          <p:cNvCxnSpPr>
            <a:stCxn id="13" idx="6"/>
            <a:endCxn id="7" idx="2"/>
          </p:cNvCxnSpPr>
          <p:nvPr/>
        </p:nvCxnSpPr>
        <p:spPr bwMode="auto">
          <a:xfrm flipV="1">
            <a:off x="7307839" y="3378363"/>
            <a:ext cx="520551" cy="5005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41" name="Straight Arrow Connector 40"/>
          <p:cNvCxnSpPr>
            <a:stCxn id="6" idx="4"/>
            <a:endCxn id="11" idx="1"/>
          </p:cNvCxnSpPr>
          <p:nvPr/>
        </p:nvCxnSpPr>
        <p:spPr bwMode="auto">
          <a:xfrm flipV="1">
            <a:off x="7491915" y="2692230"/>
            <a:ext cx="391697" cy="971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44" name="Straight Arrow Connector 43"/>
          <p:cNvCxnSpPr/>
          <p:nvPr/>
        </p:nvCxnSpPr>
        <p:spPr bwMode="auto">
          <a:xfrm>
            <a:off x="7414411" y="2936653"/>
            <a:ext cx="469201" cy="331283"/>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47" name="Straight Arrow Connector 46"/>
          <p:cNvCxnSpPr>
            <a:endCxn id="15" idx="0"/>
          </p:cNvCxnSpPr>
          <p:nvPr/>
        </p:nvCxnSpPr>
        <p:spPr bwMode="auto">
          <a:xfrm>
            <a:off x="7414411" y="2936653"/>
            <a:ext cx="469201" cy="90990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0" name="Straight Arrow Connector 49"/>
          <p:cNvCxnSpPr>
            <a:endCxn id="4" idx="7"/>
          </p:cNvCxnSpPr>
          <p:nvPr/>
        </p:nvCxnSpPr>
        <p:spPr bwMode="auto">
          <a:xfrm flipH="1">
            <a:off x="6433665" y="2936653"/>
            <a:ext cx="717709" cy="635949"/>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3" name="Straight Arrow Connector 52"/>
          <p:cNvCxnSpPr>
            <a:stCxn id="10" idx="2"/>
            <a:endCxn id="4" idx="0"/>
          </p:cNvCxnSpPr>
          <p:nvPr/>
        </p:nvCxnSpPr>
        <p:spPr bwMode="auto">
          <a:xfrm>
            <a:off x="6304621" y="3231126"/>
            <a:ext cx="18407" cy="294473"/>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6" name="Straight Arrow Connector 55"/>
          <p:cNvCxnSpPr>
            <a:stCxn id="10" idx="0"/>
            <a:endCxn id="2" idx="2"/>
          </p:cNvCxnSpPr>
          <p:nvPr/>
        </p:nvCxnSpPr>
        <p:spPr bwMode="auto">
          <a:xfrm flipV="1">
            <a:off x="6304621" y="2318975"/>
            <a:ext cx="18407" cy="61767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9" name="Straight Arrow Connector 58"/>
          <p:cNvCxnSpPr>
            <a:endCxn id="6" idx="2"/>
          </p:cNvCxnSpPr>
          <p:nvPr/>
        </p:nvCxnSpPr>
        <p:spPr bwMode="auto">
          <a:xfrm>
            <a:off x="6479493" y="2318975"/>
            <a:ext cx="644270" cy="47044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2" name="Straight Arrow Connector 61"/>
          <p:cNvCxnSpPr>
            <a:stCxn id="14" idx="5"/>
            <a:endCxn id="6" idx="1"/>
          </p:cNvCxnSpPr>
          <p:nvPr/>
        </p:nvCxnSpPr>
        <p:spPr bwMode="auto">
          <a:xfrm>
            <a:off x="7077935" y="2271972"/>
            <a:ext cx="229904" cy="37020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5" name="Straight Arrow Connector 64"/>
          <p:cNvCxnSpPr/>
          <p:nvPr/>
        </p:nvCxnSpPr>
        <p:spPr bwMode="auto">
          <a:xfrm flipH="1">
            <a:off x="6479494" y="2061312"/>
            <a:ext cx="1164820" cy="87534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8" name="Straight Arrow Connector 67"/>
          <p:cNvCxnSpPr>
            <a:stCxn id="6" idx="1"/>
            <a:endCxn id="16" idx="3"/>
          </p:cNvCxnSpPr>
          <p:nvPr/>
        </p:nvCxnSpPr>
        <p:spPr bwMode="auto">
          <a:xfrm flipV="1">
            <a:off x="7307839" y="2061312"/>
            <a:ext cx="520551" cy="58086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2" name="Straight Arrow Connector 71"/>
          <p:cNvCxnSpPr/>
          <p:nvPr/>
        </p:nvCxnSpPr>
        <p:spPr bwMode="auto">
          <a:xfrm>
            <a:off x="7414411" y="3694288"/>
            <a:ext cx="510964" cy="351669"/>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5" name="Straight Arrow Connector 74"/>
          <p:cNvCxnSpPr>
            <a:stCxn id="2" idx="3"/>
            <a:endCxn id="14" idx="2"/>
          </p:cNvCxnSpPr>
          <p:nvPr/>
        </p:nvCxnSpPr>
        <p:spPr bwMode="auto">
          <a:xfrm flipV="1">
            <a:off x="6479493" y="2158498"/>
            <a:ext cx="331340" cy="1324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8" name="Straight Arrow Connector 77"/>
          <p:cNvCxnSpPr>
            <a:stCxn id="16" idx="3"/>
            <a:endCxn id="11" idx="0"/>
          </p:cNvCxnSpPr>
          <p:nvPr/>
        </p:nvCxnSpPr>
        <p:spPr bwMode="auto">
          <a:xfrm>
            <a:off x="7828390" y="2061312"/>
            <a:ext cx="211687" cy="48368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81" name="Straight Arrow Connector 80"/>
          <p:cNvCxnSpPr>
            <a:stCxn id="11" idx="2"/>
            <a:endCxn id="7" idx="1"/>
          </p:cNvCxnSpPr>
          <p:nvPr/>
        </p:nvCxnSpPr>
        <p:spPr bwMode="auto">
          <a:xfrm flipH="1">
            <a:off x="8012466" y="2839466"/>
            <a:ext cx="27611" cy="391660"/>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84" name="Straight Arrow Connector 83"/>
          <p:cNvCxnSpPr/>
          <p:nvPr/>
        </p:nvCxnSpPr>
        <p:spPr bwMode="auto">
          <a:xfrm>
            <a:off x="6479493" y="2318975"/>
            <a:ext cx="520555" cy="1688057"/>
          </a:xfrm>
          <a:prstGeom prst="straightConnector1">
            <a:avLst/>
          </a:prstGeom>
          <a:noFill/>
          <a:ln w="28575" cap="flat" cmpd="sng" algn="ctr">
            <a:solidFill>
              <a:schemeClr val="bg1">
                <a:lumMod val="75000"/>
              </a:schemeClr>
            </a:solidFill>
            <a:prstDash val="solid"/>
            <a:round/>
            <a:headEnd type="arrow"/>
            <a:tailEnd type="arrow"/>
          </a:ln>
          <a:effectLst/>
        </p:spPr>
      </p:cxnSp>
      <p:pic>
        <p:nvPicPr>
          <p:cNvPr id="87" name="Picture 86"/>
          <p:cNvPicPr>
            <a:picLocks noChangeAspect="1"/>
          </p:cNvPicPr>
          <p:nvPr/>
        </p:nvPicPr>
        <p:blipFill>
          <a:blip r:embed="rId3">
            <a:clrChange>
              <a:clrFrom>
                <a:srgbClr val="FFFFFF"/>
              </a:clrFrom>
              <a:clrTo>
                <a:srgbClr val="FFFFFF">
                  <a:alpha val="0"/>
                </a:srgbClr>
              </a:clrTo>
            </a:clrChange>
          </a:blip>
          <a:stretch>
            <a:fillRect/>
          </a:stretch>
        </p:blipFill>
        <p:spPr>
          <a:xfrm>
            <a:off x="6017567" y="4498845"/>
            <a:ext cx="2322835" cy="550512"/>
          </a:xfrm>
          <a:prstGeom prst="rect">
            <a:avLst/>
          </a:prstGeom>
        </p:spPr>
      </p:pic>
    </p:spTree>
    <p:extLst>
      <p:ext uri="{BB962C8B-B14F-4D97-AF65-F5344CB8AC3E}">
        <p14:creationId xmlns:p14="http://schemas.microsoft.com/office/powerpoint/2010/main" val="203654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rcRect l="3314" r="3314"/>
          <a:stretch>
            <a:fillRect/>
          </a:stretch>
        </p:blipFill>
        <p:spPr>
          <a:xfrm flipH="1">
            <a:off x="-3" y="1"/>
            <a:ext cx="9144002" cy="5259294"/>
          </a:xfrm>
        </p:spPr>
      </p:pic>
      <p:sp>
        <p:nvSpPr>
          <p:cNvPr id="5" name="TextBox 4"/>
          <p:cNvSpPr txBox="1"/>
          <p:nvPr/>
        </p:nvSpPr>
        <p:spPr>
          <a:xfrm>
            <a:off x="931333" y="5170551"/>
            <a:ext cx="7789333" cy="1040285"/>
          </a:xfrm>
          <a:prstGeom prst="rect">
            <a:avLst/>
          </a:prstGeom>
          <a:noFill/>
        </p:spPr>
        <p:txBody>
          <a:bodyPr wrap="square" rtlCol="0">
            <a:spAutoFit/>
          </a:bodyPr>
          <a:lstStyle/>
          <a:p>
            <a:pPr>
              <a:lnSpc>
                <a:spcPct val="80000"/>
              </a:lnSpc>
            </a:pPr>
            <a:endParaRPr lang="en-US" sz="2400" dirty="0">
              <a:solidFill>
                <a:schemeClr val="tx1"/>
              </a:solidFill>
            </a:endParaRPr>
          </a:p>
          <a:p>
            <a:pPr>
              <a:lnSpc>
                <a:spcPct val="80000"/>
              </a:lnSpc>
            </a:pPr>
            <a:r>
              <a:rPr lang="en-US" sz="2800" dirty="0" smtClean="0">
                <a:solidFill>
                  <a:schemeClr val="tx1"/>
                </a:solidFill>
              </a:rPr>
              <a:t>In big data…</a:t>
            </a:r>
          </a:p>
          <a:p>
            <a:pPr>
              <a:lnSpc>
                <a:spcPct val="80000"/>
              </a:lnSpc>
            </a:pPr>
            <a:r>
              <a:rPr lang="en-US" sz="2400" b="0" dirty="0">
                <a:solidFill>
                  <a:srgbClr val="000000"/>
                </a:solidFill>
                <a:latin typeface="+mj-lt"/>
              </a:rPr>
              <a:t>poor data quality can be magnified at huge scale</a:t>
            </a:r>
            <a:endParaRPr lang="en-US" sz="4400" dirty="0">
              <a:solidFill>
                <a:schemeClr val="tx1"/>
              </a:solidFill>
              <a:latin typeface="+mj-lt"/>
            </a:endParaRPr>
          </a:p>
        </p:txBody>
      </p:sp>
      <p:sp>
        <p:nvSpPr>
          <p:cNvPr id="7" name="TextBox 6"/>
          <p:cNvSpPr txBox="1"/>
          <p:nvPr/>
        </p:nvSpPr>
        <p:spPr>
          <a:xfrm>
            <a:off x="217145" y="384062"/>
            <a:ext cx="7789333" cy="1508105"/>
          </a:xfrm>
          <a:prstGeom prst="rect">
            <a:avLst/>
          </a:prstGeom>
          <a:noFill/>
        </p:spPr>
        <p:txBody>
          <a:bodyPr wrap="square" rtlCol="0">
            <a:spAutoFit/>
          </a:bodyPr>
          <a:lstStyle/>
          <a:p>
            <a:r>
              <a:rPr lang="en-US" sz="2000" dirty="0">
                <a:solidFill>
                  <a:schemeClr val="tx1"/>
                </a:solidFill>
              </a:rPr>
              <a:t>Poor Data Quality + Big Data = Big Problems</a:t>
            </a:r>
          </a:p>
          <a:p>
            <a:r>
              <a:rPr lang="en-US" sz="2000" dirty="0" smtClean="0">
                <a:solidFill>
                  <a:schemeClr val="tx1"/>
                </a:solidFill>
              </a:rPr>
              <a:t>Poor Data Quality * Big Data = Big Problems^2</a:t>
            </a:r>
          </a:p>
          <a:p>
            <a:endParaRPr lang="en-US" sz="2000" dirty="0">
              <a:solidFill>
                <a:schemeClr val="tx1"/>
              </a:solidFill>
            </a:endParaRPr>
          </a:p>
          <a:p>
            <a:endParaRPr lang="en-US" sz="2000" dirty="0">
              <a:solidFill>
                <a:schemeClr val="tx1"/>
              </a:solidFill>
            </a:endParaRPr>
          </a:p>
        </p:txBody>
      </p:sp>
      <p:sp>
        <p:nvSpPr>
          <p:cNvPr id="8" name="Rectangle 7"/>
          <p:cNvSpPr/>
          <p:nvPr/>
        </p:nvSpPr>
        <p:spPr>
          <a:xfrm>
            <a:off x="962352" y="5207830"/>
            <a:ext cx="2149832" cy="369332"/>
          </a:xfrm>
          <a:prstGeom prst="rect">
            <a:avLst/>
          </a:prstGeom>
        </p:spPr>
        <p:txBody>
          <a:bodyPr wrap="none">
            <a:spAutoFit/>
          </a:bodyPr>
          <a:lstStyle/>
          <a:p>
            <a:r>
              <a:rPr lang="en-US" i="1" dirty="0" smtClean="0">
                <a:solidFill>
                  <a:schemeClr val="bg1">
                    <a:lumMod val="65000"/>
                  </a:schemeClr>
                </a:solidFill>
                <a:cs typeface="Arial" charset="0"/>
              </a:rPr>
              <a:t>Key Takeaway #3</a:t>
            </a:r>
            <a:endParaRPr lang="en-US" i="1" dirty="0">
              <a:solidFill>
                <a:schemeClr val="bg1">
                  <a:lumMod val="65000"/>
                </a:schemeClr>
              </a:solidFill>
              <a:cs typeface="Arial" charset="0"/>
            </a:endParaRPr>
          </a:p>
        </p:txBody>
      </p:sp>
    </p:spTree>
    <p:extLst>
      <p:ext uri="{BB962C8B-B14F-4D97-AF65-F5344CB8AC3E}">
        <p14:creationId xmlns:p14="http://schemas.microsoft.com/office/powerpoint/2010/main" val="2777634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699" y="1516063"/>
            <a:ext cx="7478713" cy="4676775"/>
          </a:xfrm>
        </p:spPr>
        <p:txBody>
          <a:bodyPr/>
          <a:lstStyle/>
          <a:p>
            <a:pPr marL="569913" indent="-569913">
              <a:spcBef>
                <a:spcPts val="0"/>
              </a:spcBef>
              <a:spcAft>
                <a:spcPts val="1800"/>
              </a:spcAft>
              <a:buClrTx/>
              <a:buFont typeface="+mj-lt"/>
              <a:buAutoNum type="arabicPeriod"/>
            </a:pPr>
            <a:endParaRPr lang="en-US" sz="2400" dirty="0" smtClean="0"/>
          </a:p>
          <a:p>
            <a:pPr marL="569913" indent="-569913">
              <a:spcBef>
                <a:spcPts val="0"/>
              </a:spcBef>
              <a:spcAft>
                <a:spcPts val="1800"/>
              </a:spcAft>
              <a:buClrTx/>
              <a:buFont typeface="+mj-lt"/>
              <a:buAutoNum type="arabicPeriod"/>
            </a:pPr>
            <a:endParaRPr lang="en-US" sz="2400" dirty="0" smtClean="0"/>
          </a:p>
          <a:p>
            <a:pPr marL="569913" indent="-569913">
              <a:spcBef>
                <a:spcPts val="0"/>
              </a:spcBef>
              <a:spcAft>
                <a:spcPts val="1800"/>
              </a:spcAft>
              <a:buClrTx/>
              <a:buFont typeface="+mj-lt"/>
              <a:buAutoNum type="arabicPeriod"/>
            </a:pPr>
            <a:r>
              <a:rPr lang="en-US" sz="2400" dirty="0" smtClean="0"/>
              <a:t>Pipelining: as part of the load process</a:t>
            </a:r>
            <a:endParaRPr lang="en-US" sz="2400" dirty="0"/>
          </a:p>
          <a:p>
            <a:pPr marL="569913" indent="-569913">
              <a:spcBef>
                <a:spcPts val="0"/>
              </a:spcBef>
              <a:spcAft>
                <a:spcPts val="1800"/>
              </a:spcAft>
              <a:buClrTx/>
              <a:buFont typeface="+mj-lt"/>
              <a:buAutoNum type="arabicPeriod"/>
            </a:pPr>
            <a:endParaRPr lang="en-US" sz="2400" dirty="0" smtClean="0"/>
          </a:p>
          <a:p>
            <a:pPr marL="569913" indent="-569913">
              <a:spcBef>
                <a:spcPts val="0"/>
              </a:spcBef>
              <a:spcAft>
                <a:spcPts val="1800"/>
              </a:spcAft>
              <a:buClrTx/>
              <a:buFont typeface="+mj-lt"/>
              <a:buAutoNum type="arabicPeriod"/>
            </a:pPr>
            <a:r>
              <a:rPr lang="en-US" sz="2400" dirty="0" smtClean="0"/>
              <a:t>Load the cluster then implement and execute a data quality map reduce job</a:t>
            </a:r>
            <a:endParaRPr lang="en-US" sz="2400" dirty="0"/>
          </a:p>
          <a:p>
            <a:pPr>
              <a:spcBef>
                <a:spcPts val="0"/>
              </a:spcBef>
              <a:spcAft>
                <a:spcPts val="1800"/>
              </a:spcAft>
              <a:buClrTx/>
              <a:buFont typeface="+mj-lt"/>
              <a:buAutoNum type="arabicPeriod"/>
            </a:pPr>
            <a:endParaRPr lang="en-US" sz="2400" dirty="0" smtClean="0"/>
          </a:p>
          <a:p>
            <a:pPr>
              <a:spcBef>
                <a:spcPts val="0"/>
              </a:spcBef>
              <a:spcAft>
                <a:spcPts val="1800"/>
              </a:spcAft>
              <a:buClrTx/>
              <a:buFont typeface="+mj-lt"/>
              <a:buAutoNum type="arabicPeriod"/>
            </a:pPr>
            <a:endParaRPr lang="en-US" sz="2400" dirty="0"/>
          </a:p>
        </p:txBody>
      </p:sp>
      <p:sp>
        <p:nvSpPr>
          <p:cNvPr id="3" name="Title 2"/>
          <p:cNvSpPr>
            <a:spLocks noGrp="1"/>
          </p:cNvSpPr>
          <p:nvPr>
            <p:ph type="title"/>
          </p:nvPr>
        </p:nvSpPr>
        <p:spPr>
          <a:xfrm>
            <a:off x="393700" y="633413"/>
            <a:ext cx="8426772" cy="585787"/>
          </a:xfrm>
        </p:spPr>
        <p:txBody>
          <a:bodyPr/>
          <a:lstStyle/>
          <a:p>
            <a:r>
              <a:rPr lang="en-US" dirty="0" smtClean="0"/>
              <a:t>Two methods for inserting data quality into a big data job</a:t>
            </a:r>
            <a:endParaRPr lang="en-US" dirty="0"/>
          </a:p>
        </p:txBody>
      </p:sp>
    </p:spTree>
    <p:extLst>
      <p:ext uri="{BB962C8B-B14F-4D97-AF65-F5344CB8AC3E}">
        <p14:creationId xmlns:p14="http://schemas.microsoft.com/office/powerpoint/2010/main" val="15100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933269"/>
            <a:ext cx="9144000" cy="5201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4" name="TextBox 3"/>
          <p:cNvSpPr txBox="1"/>
          <p:nvPr/>
        </p:nvSpPr>
        <p:spPr>
          <a:xfrm>
            <a:off x="627322" y="2378303"/>
            <a:ext cx="8516678" cy="3970318"/>
          </a:xfrm>
          <a:prstGeom prst="rect">
            <a:avLst/>
          </a:prstGeom>
          <a:noFill/>
        </p:spPr>
        <p:txBody>
          <a:bodyPr wrap="square" rtlCol="0">
            <a:spAutoFit/>
          </a:bodyPr>
          <a:lstStyle/>
          <a:p>
            <a:endParaRPr lang="en-US" sz="3600" dirty="0" smtClean="0">
              <a:solidFill>
                <a:srgbClr val="404154"/>
              </a:solidFill>
            </a:endParaRPr>
          </a:p>
          <a:p>
            <a:endParaRPr lang="en-US" sz="3600" dirty="0">
              <a:solidFill>
                <a:srgbClr val="404154"/>
              </a:solidFill>
            </a:endParaRPr>
          </a:p>
          <a:p>
            <a:endParaRPr lang="en-US" sz="3600" dirty="0" smtClean="0">
              <a:solidFill>
                <a:srgbClr val="404154"/>
              </a:solidFill>
            </a:endParaRPr>
          </a:p>
          <a:p>
            <a:endParaRPr lang="en-US" sz="3600" dirty="0">
              <a:solidFill>
                <a:srgbClr val="404154"/>
              </a:solidFill>
            </a:endParaRPr>
          </a:p>
          <a:p>
            <a:endParaRPr lang="en-US" sz="3600" dirty="0">
              <a:solidFill>
                <a:srgbClr val="404154"/>
              </a:solidFill>
            </a:endParaRPr>
          </a:p>
          <a:p>
            <a:r>
              <a:rPr lang="en-US" sz="3600" dirty="0" smtClean="0">
                <a:solidFill>
                  <a:srgbClr val="404154"/>
                </a:solidFill>
              </a:rPr>
              <a:t>Extract – Transform - Load</a:t>
            </a:r>
            <a:endParaRPr lang="en-US" sz="3600" dirty="0">
              <a:solidFill>
                <a:srgbClr val="404154"/>
              </a:solidFill>
            </a:endParaRPr>
          </a:p>
        </p:txBody>
      </p:sp>
      <p:pic>
        <p:nvPicPr>
          <p:cNvPr id="5" name="Picture 4"/>
          <p:cNvPicPr>
            <a:picLocks noChangeAspect="1"/>
          </p:cNvPicPr>
          <p:nvPr/>
        </p:nvPicPr>
        <p:blipFill>
          <a:blip r:embed="rId2"/>
          <a:stretch>
            <a:fillRect/>
          </a:stretch>
        </p:blipFill>
        <p:spPr>
          <a:xfrm>
            <a:off x="4498366" y="1553788"/>
            <a:ext cx="4008748" cy="2659137"/>
          </a:xfrm>
          <a:prstGeom prst="rect">
            <a:avLst/>
          </a:prstGeom>
          <a:solidFill>
            <a:srgbClr val="FFFFFF">
              <a:shade val="85000"/>
            </a:srgbClr>
          </a:solidFill>
          <a:ln w="76200" cap="sq" cmpd="sng">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p:cNvSpPr txBox="1"/>
          <p:nvPr/>
        </p:nvSpPr>
        <p:spPr>
          <a:xfrm>
            <a:off x="627322" y="3915334"/>
            <a:ext cx="4789077" cy="1446550"/>
          </a:xfrm>
          <a:prstGeom prst="rect">
            <a:avLst/>
          </a:prstGeom>
          <a:noFill/>
        </p:spPr>
        <p:txBody>
          <a:bodyPr wrap="square" rtlCol="0">
            <a:spAutoFit/>
          </a:bodyPr>
          <a:lstStyle/>
          <a:p>
            <a:r>
              <a:rPr lang="en-US" sz="8800" dirty="0" smtClean="0">
                <a:solidFill>
                  <a:srgbClr val="404154"/>
                </a:solidFill>
              </a:rPr>
              <a:t>E-T-L</a:t>
            </a:r>
            <a:endParaRPr lang="en-US" sz="3600" dirty="0">
              <a:solidFill>
                <a:srgbClr val="404154"/>
              </a:solidFill>
            </a:endParaRPr>
          </a:p>
        </p:txBody>
      </p:sp>
    </p:spTree>
    <p:extLst>
      <p:ext uri="{BB962C8B-B14F-4D97-AF65-F5344CB8AC3E}">
        <p14:creationId xmlns:p14="http://schemas.microsoft.com/office/powerpoint/2010/main" val="2965454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933269"/>
            <a:ext cx="9144000" cy="5201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7" name="TextBox 6"/>
          <p:cNvSpPr txBox="1"/>
          <p:nvPr/>
        </p:nvSpPr>
        <p:spPr>
          <a:xfrm>
            <a:off x="1896675" y="3661727"/>
            <a:ext cx="4789077" cy="1862048"/>
          </a:xfrm>
          <a:prstGeom prst="rect">
            <a:avLst/>
          </a:prstGeom>
          <a:noFill/>
        </p:spPr>
        <p:txBody>
          <a:bodyPr wrap="square" rtlCol="0" anchor="t">
            <a:spAutoFit/>
          </a:bodyPr>
          <a:lstStyle/>
          <a:p>
            <a:r>
              <a:rPr lang="en-US" sz="11500" i="1" dirty="0" smtClean="0">
                <a:solidFill>
                  <a:srgbClr val="404154"/>
                </a:solidFill>
              </a:rPr>
              <a:t>DQ</a:t>
            </a:r>
            <a:endParaRPr lang="en-US" sz="4400" i="1" dirty="0">
              <a:solidFill>
                <a:srgbClr val="404154"/>
              </a:solidFill>
            </a:endParaRPr>
          </a:p>
        </p:txBody>
      </p:sp>
      <p:sp>
        <p:nvSpPr>
          <p:cNvPr id="8" name="TextBox 7"/>
          <p:cNvSpPr txBox="1"/>
          <p:nvPr/>
        </p:nvSpPr>
        <p:spPr>
          <a:xfrm>
            <a:off x="642588" y="2143133"/>
            <a:ext cx="7879792" cy="3970318"/>
          </a:xfrm>
          <a:prstGeom prst="rect">
            <a:avLst/>
          </a:prstGeom>
          <a:noFill/>
        </p:spPr>
        <p:txBody>
          <a:bodyPr wrap="square" rtlCol="0">
            <a:spAutoFit/>
          </a:bodyPr>
          <a:lstStyle/>
          <a:p>
            <a:endParaRPr lang="en-US" sz="3600" dirty="0" smtClean="0">
              <a:solidFill>
                <a:srgbClr val="404154"/>
              </a:solidFill>
            </a:endParaRPr>
          </a:p>
          <a:p>
            <a:endParaRPr lang="en-US" sz="3600" dirty="0">
              <a:solidFill>
                <a:srgbClr val="404154"/>
              </a:solidFill>
            </a:endParaRPr>
          </a:p>
          <a:p>
            <a:endParaRPr lang="en-US" sz="3600" dirty="0" smtClean="0">
              <a:solidFill>
                <a:srgbClr val="404154"/>
              </a:solidFill>
            </a:endParaRPr>
          </a:p>
          <a:p>
            <a:endParaRPr lang="en-US" sz="3600" dirty="0">
              <a:solidFill>
                <a:srgbClr val="404154"/>
              </a:solidFill>
            </a:endParaRPr>
          </a:p>
          <a:p>
            <a:endParaRPr lang="en-US" sz="3600" dirty="0">
              <a:solidFill>
                <a:srgbClr val="404154"/>
              </a:solidFill>
            </a:endParaRPr>
          </a:p>
          <a:p>
            <a:endParaRPr lang="en-US" sz="3600" dirty="0">
              <a:solidFill>
                <a:srgbClr val="404154"/>
              </a:solidFill>
            </a:endParaRPr>
          </a:p>
          <a:p>
            <a:r>
              <a:rPr lang="en-US" sz="3600" dirty="0" smtClean="0">
                <a:solidFill>
                  <a:srgbClr val="404154"/>
                </a:solidFill>
              </a:rPr>
              <a:t>Extract – Improve/Cleanse - Load</a:t>
            </a:r>
            <a:endParaRPr lang="en-US" sz="3600" dirty="0">
              <a:solidFill>
                <a:srgbClr val="404154"/>
              </a:solidFill>
            </a:endParaRPr>
          </a:p>
        </p:txBody>
      </p:sp>
      <p:sp>
        <p:nvSpPr>
          <p:cNvPr id="9" name="TextBox 8"/>
          <p:cNvSpPr txBox="1"/>
          <p:nvPr/>
        </p:nvSpPr>
        <p:spPr>
          <a:xfrm>
            <a:off x="627322" y="3933056"/>
            <a:ext cx="4789077" cy="1446550"/>
          </a:xfrm>
          <a:prstGeom prst="rect">
            <a:avLst/>
          </a:prstGeom>
          <a:noFill/>
        </p:spPr>
        <p:txBody>
          <a:bodyPr wrap="square" rtlCol="0">
            <a:spAutoFit/>
          </a:bodyPr>
          <a:lstStyle/>
          <a:p>
            <a:r>
              <a:rPr lang="en-US" sz="8800" dirty="0" smtClean="0">
                <a:solidFill>
                  <a:srgbClr val="404154"/>
                </a:solidFill>
              </a:rPr>
              <a:t>E-       -L</a:t>
            </a:r>
            <a:endParaRPr lang="en-US" sz="3600" dirty="0">
              <a:solidFill>
                <a:srgbClr val="404154"/>
              </a:solidFill>
            </a:endParaRPr>
          </a:p>
        </p:txBody>
      </p:sp>
      <p:pic>
        <p:nvPicPr>
          <p:cNvPr id="11" name="Picture 10"/>
          <p:cNvPicPr>
            <a:picLocks noChangeAspect="1"/>
          </p:cNvPicPr>
          <p:nvPr/>
        </p:nvPicPr>
        <p:blipFill rotWithShape="1">
          <a:blip r:embed="rId2"/>
          <a:srcRect b="22786"/>
          <a:stretch/>
        </p:blipFill>
        <p:spPr>
          <a:xfrm rot="648460">
            <a:off x="4253168" y="1447522"/>
            <a:ext cx="4225356" cy="2372770"/>
          </a:xfrm>
          <a:prstGeom prst="rect">
            <a:avLst/>
          </a:prstGeom>
          <a:solidFill>
            <a:srgbClr val="FFFFFF">
              <a:shade val="85000"/>
            </a:srgbClr>
          </a:solidFill>
          <a:ln w="76200" cap="sq" cmpd="sng">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505971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533817" y="1840445"/>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CRM</a:t>
            </a:r>
          </a:p>
        </p:txBody>
      </p:sp>
      <p:sp>
        <p:nvSpPr>
          <p:cNvPr id="4" name="Rectangle 3"/>
          <p:cNvSpPr/>
          <p:nvPr/>
        </p:nvSpPr>
        <p:spPr bwMode="auto">
          <a:xfrm>
            <a:off x="533817" y="2765069"/>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ERP</a:t>
            </a:r>
          </a:p>
        </p:txBody>
      </p:sp>
      <p:sp>
        <p:nvSpPr>
          <p:cNvPr id="5" name="Rectangle 4"/>
          <p:cNvSpPr/>
          <p:nvPr/>
        </p:nvSpPr>
        <p:spPr bwMode="auto">
          <a:xfrm>
            <a:off x="533817" y="3689693"/>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Finance</a:t>
            </a:r>
          </a:p>
        </p:txBody>
      </p:sp>
      <p:cxnSp>
        <p:nvCxnSpPr>
          <p:cNvPr id="6" name="Straight Arrow Connector 5"/>
          <p:cNvCxnSpPr>
            <a:stCxn id="3" idx="3"/>
          </p:cNvCxnSpPr>
          <p:nvPr/>
        </p:nvCxnSpPr>
        <p:spPr bwMode="auto">
          <a:xfrm>
            <a:off x="2156434" y="2171728"/>
            <a:ext cx="2175437" cy="0"/>
          </a:xfrm>
          <a:prstGeom prst="straightConnector1">
            <a:avLst/>
          </a:prstGeom>
          <a:noFill/>
          <a:ln w="57150" cap="flat" cmpd="sng" algn="ctr">
            <a:solidFill>
              <a:schemeClr val="bg2"/>
            </a:solidFill>
            <a:prstDash val="solid"/>
            <a:round/>
            <a:headEnd type="none" w="med" len="med"/>
            <a:tailEnd type="arrow"/>
          </a:ln>
          <a:effectLst/>
        </p:spPr>
      </p:cxnSp>
      <p:cxnSp>
        <p:nvCxnSpPr>
          <p:cNvPr id="7" name="Straight Arrow Connector 6"/>
          <p:cNvCxnSpPr>
            <a:stCxn id="4" idx="3"/>
          </p:cNvCxnSpPr>
          <p:nvPr/>
        </p:nvCxnSpPr>
        <p:spPr bwMode="auto">
          <a:xfrm flipV="1">
            <a:off x="2156434" y="2769161"/>
            <a:ext cx="2175437" cy="327191"/>
          </a:xfrm>
          <a:prstGeom prst="straightConnector1">
            <a:avLst/>
          </a:prstGeom>
          <a:noFill/>
          <a:ln w="57150" cap="flat" cmpd="sng" algn="ctr">
            <a:solidFill>
              <a:schemeClr val="bg2"/>
            </a:solidFill>
            <a:prstDash val="solid"/>
            <a:round/>
            <a:headEnd type="none" w="med" len="med"/>
            <a:tailEnd type="arrow"/>
          </a:ln>
          <a:effectLst/>
        </p:spPr>
      </p:cxnSp>
      <p:cxnSp>
        <p:nvCxnSpPr>
          <p:cNvPr id="8" name="Straight Arrow Connector 7"/>
          <p:cNvCxnSpPr>
            <a:stCxn id="5" idx="3"/>
          </p:cNvCxnSpPr>
          <p:nvPr/>
        </p:nvCxnSpPr>
        <p:spPr bwMode="auto">
          <a:xfrm flipV="1">
            <a:off x="2156434" y="3400078"/>
            <a:ext cx="2175437" cy="620898"/>
          </a:xfrm>
          <a:prstGeom prst="straightConnector1">
            <a:avLst/>
          </a:prstGeom>
          <a:noFill/>
          <a:ln w="57150" cap="flat" cmpd="sng" algn="ctr">
            <a:solidFill>
              <a:schemeClr val="bg2"/>
            </a:solidFill>
            <a:prstDash val="solid"/>
            <a:round/>
            <a:headEnd type="none" w="med" len="med"/>
            <a:tailEnd type="arrow"/>
          </a:ln>
          <a:effectLst/>
        </p:spPr>
      </p:cxnSp>
      <p:sp>
        <p:nvSpPr>
          <p:cNvPr id="9" name="Rectangle 8"/>
          <p:cNvSpPr/>
          <p:nvPr/>
        </p:nvSpPr>
        <p:spPr bwMode="auto">
          <a:xfrm>
            <a:off x="533817" y="4614317"/>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Social Networking</a:t>
            </a:r>
          </a:p>
        </p:txBody>
      </p:sp>
      <p:sp>
        <p:nvSpPr>
          <p:cNvPr id="10" name="Rectangle 9"/>
          <p:cNvSpPr/>
          <p:nvPr/>
        </p:nvSpPr>
        <p:spPr bwMode="auto">
          <a:xfrm>
            <a:off x="533817" y="5538939"/>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Mobile Devices</a:t>
            </a:r>
          </a:p>
        </p:txBody>
      </p:sp>
      <p:cxnSp>
        <p:nvCxnSpPr>
          <p:cNvPr id="11" name="Straight Arrow Connector 10"/>
          <p:cNvCxnSpPr>
            <a:stCxn id="9" idx="3"/>
          </p:cNvCxnSpPr>
          <p:nvPr/>
        </p:nvCxnSpPr>
        <p:spPr bwMode="auto">
          <a:xfrm flipV="1">
            <a:off x="2156434" y="3918857"/>
            <a:ext cx="2175437" cy="1026743"/>
          </a:xfrm>
          <a:prstGeom prst="straightConnector1">
            <a:avLst/>
          </a:prstGeom>
          <a:noFill/>
          <a:ln w="57150" cap="flat" cmpd="sng" algn="ctr">
            <a:solidFill>
              <a:schemeClr val="bg2"/>
            </a:solidFill>
            <a:prstDash val="solid"/>
            <a:round/>
            <a:headEnd type="none" w="med" len="med"/>
            <a:tailEnd type="arrow"/>
          </a:ln>
          <a:effectLst/>
        </p:spPr>
      </p:cxnSp>
      <p:cxnSp>
        <p:nvCxnSpPr>
          <p:cNvPr id="12" name="Straight Arrow Connector 11"/>
          <p:cNvCxnSpPr/>
          <p:nvPr/>
        </p:nvCxnSpPr>
        <p:spPr bwMode="auto">
          <a:xfrm flipV="1">
            <a:off x="2156434" y="4352258"/>
            <a:ext cx="2175437" cy="1517966"/>
          </a:xfrm>
          <a:prstGeom prst="straightConnector1">
            <a:avLst/>
          </a:prstGeom>
          <a:noFill/>
          <a:ln w="57150" cap="flat" cmpd="sng" algn="ctr">
            <a:solidFill>
              <a:schemeClr val="bg2"/>
            </a:solidFill>
            <a:prstDash val="solid"/>
            <a:round/>
            <a:headEnd type="none" w="med" len="med"/>
            <a:tailEnd type="arrow"/>
          </a:ln>
          <a:effectLst/>
        </p:spPr>
      </p:cxnSp>
      <p:sp>
        <p:nvSpPr>
          <p:cNvPr id="13" name="Rounded Rectangle 12"/>
          <p:cNvSpPr/>
          <p:nvPr/>
        </p:nvSpPr>
        <p:spPr bwMode="auto">
          <a:xfrm>
            <a:off x="4331871" y="1924021"/>
            <a:ext cx="2480236" cy="2470750"/>
          </a:xfrm>
          <a:prstGeom prst="roundRect">
            <a:avLst>
              <a:gd name="adj" fmla="val 6408"/>
            </a:avLst>
          </a:prstGeom>
          <a:solidFill>
            <a:schemeClr val="bg1">
              <a:lumMod val="95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b="1" i="0" u="none" strike="noStrike" cap="none" normalizeH="0" baseline="0" dirty="0" smtClean="0">
                <a:ln>
                  <a:noFill/>
                </a:ln>
                <a:solidFill>
                  <a:schemeClr val="tx1"/>
                </a:solidFill>
                <a:effectLst/>
                <a:latin typeface="Trebuchet MS" pitchFamily="34" charset="0"/>
                <a:cs typeface="Arial" charset="0"/>
              </a:rPr>
              <a:t>Big Data</a:t>
            </a:r>
          </a:p>
        </p:txBody>
      </p:sp>
      <p:sp>
        <p:nvSpPr>
          <p:cNvPr id="14" name="Can 13"/>
          <p:cNvSpPr/>
          <p:nvPr/>
        </p:nvSpPr>
        <p:spPr bwMode="auto">
          <a:xfrm>
            <a:off x="6037318" y="2621924"/>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15" name="Can 14"/>
          <p:cNvSpPr/>
          <p:nvPr/>
        </p:nvSpPr>
        <p:spPr bwMode="auto">
          <a:xfrm>
            <a:off x="5516767" y="3497265"/>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16" name="Rectangle 15"/>
          <p:cNvSpPr/>
          <p:nvPr/>
        </p:nvSpPr>
        <p:spPr bwMode="auto">
          <a:xfrm>
            <a:off x="4559567" y="2879587"/>
            <a:ext cx="312930" cy="2944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7" name="Rectangle 16"/>
          <p:cNvSpPr/>
          <p:nvPr/>
        </p:nvSpPr>
        <p:spPr bwMode="auto">
          <a:xfrm>
            <a:off x="6276616" y="3400078"/>
            <a:ext cx="312930" cy="2944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8" name="Oval 17"/>
          <p:cNvSpPr/>
          <p:nvPr/>
        </p:nvSpPr>
        <p:spPr bwMode="auto">
          <a:xfrm>
            <a:off x="5203837" y="2853105"/>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19" name="Oval 18"/>
          <p:cNvSpPr/>
          <p:nvPr/>
        </p:nvSpPr>
        <p:spPr bwMode="auto">
          <a:xfrm>
            <a:off x="4826669" y="2300969"/>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cxnSp>
        <p:nvCxnSpPr>
          <p:cNvPr id="20" name="Straight Arrow Connector 19"/>
          <p:cNvCxnSpPr>
            <a:stCxn id="18" idx="6"/>
          </p:cNvCxnSpPr>
          <p:nvPr/>
        </p:nvCxnSpPr>
        <p:spPr bwMode="auto">
          <a:xfrm flipV="1">
            <a:off x="5516767" y="2879587"/>
            <a:ext cx="520551" cy="133996"/>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1" name="Straight Arrow Connector 20"/>
          <p:cNvCxnSpPr>
            <a:stCxn id="15" idx="4"/>
            <a:endCxn id="17" idx="1"/>
          </p:cNvCxnSpPr>
          <p:nvPr/>
        </p:nvCxnSpPr>
        <p:spPr bwMode="auto">
          <a:xfrm flipV="1">
            <a:off x="5884919" y="3547315"/>
            <a:ext cx="391697" cy="971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2" name="Straight Arrow Connector 21"/>
          <p:cNvCxnSpPr>
            <a:endCxn id="15" idx="2"/>
          </p:cNvCxnSpPr>
          <p:nvPr/>
        </p:nvCxnSpPr>
        <p:spPr bwMode="auto">
          <a:xfrm>
            <a:off x="4872497" y="3174060"/>
            <a:ext cx="644270" cy="47044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3" name="Straight Arrow Connector 22"/>
          <p:cNvCxnSpPr>
            <a:stCxn id="18" idx="5"/>
            <a:endCxn id="15" idx="1"/>
          </p:cNvCxnSpPr>
          <p:nvPr/>
        </p:nvCxnSpPr>
        <p:spPr bwMode="auto">
          <a:xfrm>
            <a:off x="5470939" y="3127057"/>
            <a:ext cx="229904" cy="37020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4" name="Straight Arrow Connector 23"/>
          <p:cNvCxnSpPr>
            <a:stCxn id="15" idx="1"/>
            <a:endCxn id="14" idx="3"/>
          </p:cNvCxnSpPr>
          <p:nvPr/>
        </p:nvCxnSpPr>
        <p:spPr bwMode="auto">
          <a:xfrm flipV="1">
            <a:off x="5700843" y="2916397"/>
            <a:ext cx="520551" cy="58086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5" name="Straight Arrow Connector 24"/>
          <p:cNvCxnSpPr>
            <a:endCxn id="18" idx="0"/>
          </p:cNvCxnSpPr>
          <p:nvPr/>
        </p:nvCxnSpPr>
        <p:spPr bwMode="auto">
          <a:xfrm>
            <a:off x="5139599" y="2621924"/>
            <a:ext cx="220703" cy="23118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6" name="Straight Arrow Connector 25"/>
          <p:cNvCxnSpPr>
            <a:stCxn id="16" idx="3"/>
            <a:endCxn id="18" idx="2"/>
          </p:cNvCxnSpPr>
          <p:nvPr/>
        </p:nvCxnSpPr>
        <p:spPr bwMode="auto">
          <a:xfrm flipV="1">
            <a:off x="4872497" y="3013583"/>
            <a:ext cx="331340" cy="1324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7" name="Straight Arrow Connector 26"/>
          <p:cNvCxnSpPr>
            <a:stCxn id="14" idx="3"/>
            <a:endCxn id="17" idx="0"/>
          </p:cNvCxnSpPr>
          <p:nvPr/>
        </p:nvCxnSpPr>
        <p:spPr bwMode="auto">
          <a:xfrm>
            <a:off x="6221394" y="2916397"/>
            <a:ext cx="211687" cy="48368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8" name="Straight Arrow Connector 27"/>
          <p:cNvCxnSpPr/>
          <p:nvPr/>
        </p:nvCxnSpPr>
        <p:spPr bwMode="auto">
          <a:xfrm flipV="1">
            <a:off x="4697625" y="2621924"/>
            <a:ext cx="174873" cy="23118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29" name="Straight Arrow Connector 28"/>
          <p:cNvCxnSpPr>
            <a:stCxn id="19" idx="6"/>
            <a:endCxn id="14" idx="2"/>
          </p:cNvCxnSpPr>
          <p:nvPr/>
        </p:nvCxnSpPr>
        <p:spPr bwMode="auto">
          <a:xfrm>
            <a:off x="5139599" y="2461447"/>
            <a:ext cx="897719" cy="307714"/>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30" name="Can 29"/>
          <p:cNvSpPr/>
          <p:nvPr/>
        </p:nvSpPr>
        <p:spPr bwMode="auto">
          <a:xfrm>
            <a:off x="5623339" y="2033914"/>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cxnSp>
        <p:nvCxnSpPr>
          <p:cNvPr id="31" name="Straight Arrow Connector 30"/>
          <p:cNvCxnSpPr>
            <a:stCxn id="19" idx="7"/>
            <a:endCxn id="30" idx="2"/>
          </p:cNvCxnSpPr>
          <p:nvPr/>
        </p:nvCxnSpPr>
        <p:spPr bwMode="auto">
          <a:xfrm flipV="1">
            <a:off x="5093771" y="2181151"/>
            <a:ext cx="529568" cy="16682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32" name="Straight Arrow Connector 31"/>
          <p:cNvCxnSpPr>
            <a:endCxn id="14" idx="1"/>
          </p:cNvCxnSpPr>
          <p:nvPr/>
        </p:nvCxnSpPr>
        <p:spPr bwMode="auto">
          <a:xfrm>
            <a:off x="5991491" y="2347972"/>
            <a:ext cx="229903" cy="27395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33" name="Straight Arrow Connector 32"/>
          <p:cNvCxnSpPr>
            <a:stCxn id="30" idx="3"/>
          </p:cNvCxnSpPr>
          <p:nvPr/>
        </p:nvCxnSpPr>
        <p:spPr bwMode="auto">
          <a:xfrm flipH="1">
            <a:off x="5700843" y="2328387"/>
            <a:ext cx="106572" cy="1071691"/>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47" name="Oval 46"/>
          <p:cNvSpPr/>
          <p:nvPr/>
        </p:nvSpPr>
        <p:spPr bwMode="auto">
          <a:xfrm>
            <a:off x="2540000" y="1840445"/>
            <a:ext cx="930993" cy="823788"/>
          </a:xfrm>
          <a:prstGeom prst="ellipse">
            <a:avLst/>
          </a:prstGeom>
          <a:solidFill>
            <a:srgbClr val="5C9900"/>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2000" b="1" i="0" u="none" strike="noStrike" cap="none" normalizeH="0" baseline="0" dirty="0" smtClean="0">
                <a:ln>
                  <a:noFill/>
                </a:ln>
                <a:solidFill>
                  <a:srgbClr val="FFFFFF"/>
                </a:solidFill>
                <a:effectLst/>
                <a:latin typeface="Trebuchet MS" pitchFamily="34" charset="0"/>
                <a:cs typeface="Arial" charset="0"/>
              </a:rPr>
              <a:t>DQ</a:t>
            </a:r>
          </a:p>
        </p:txBody>
      </p:sp>
      <p:sp>
        <p:nvSpPr>
          <p:cNvPr id="48" name="Oval 47"/>
          <p:cNvSpPr/>
          <p:nvPr/>
        </p:nvSpPr>
        <p:spPr bwMode="auto">
          <a:xfrm>
            <a:off x="2527567" y="3379844"/>
            <a:ext cx="930993" cy="823788"/>
          </a:xfrm>
          <a:prstGeom prst="ellipse">
            <a:avLst/>
          </a:prstGeom>
          <a:solidFill>
            <a:srgbClr val="5C9900"/>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2000" b="1" i="0" u="none" strike="noStrike" cap="none" normalizeH="0" baseline="0" dirty="0" smtClean="0">
                <a:ln>
                  <a:noFill/>
                </a:ln>
                <a:solidFill>
                  <a:srgbClr val="FFFFFF"/>
                </a:solidFill>
                <a:effectLst/>
                <a:latin typeface="Trebuchet MS" pitchFamily="34" charset="0"/>
                <a:cs typeface="Arial" charset="0"/>
              </a:rPr>
              <a:t>DQ</a:t>
            </a:r>
          </a:p>
        </p:txBody>
      </p:sp>
      <p:sp>
        <p:nvSpPr>
          <p:cNvPr id="50" name="Title 49"/>
          <p:cNvSpPr>
            <a:spLocks noGrp="1"/>
          </p:cNvSpPr>
          <p:nvPr>
            <p:ph type="title"/>
          </p:nvPr>
        </p:nvSpPr>
        <p:spPr/>
        <p:txBody>
          <a:bodyPr/>
          <a:lstStyle/>
          <a:p>
            <a:r>
              <a:rPr lang="en-US" dirty="0" smtClean="0"/>
              <a:t>Pipelining: data quality with big data</a:t>
            </a:r>
            <a:endParaRPr lang="en-US" dirty="0"/>
          </a:p>
        </p:txBody>
      </p:sp>
      <p:sp>
        <p:nvSpPr>
          <p:cNvPr id="51" name="Rectangle 50"/>
          <p:cNvSpPr/>
          <p:nvPr/>
        </p:nvSpPr>
        <p:spPr>
          <a:xfrm>
            <a:off x="4303546" y="4945600"/>
            <a:ext cx="4572000" cy="1034129"/>
          </a:xfrm>
          <a:prstGeom prst="rect">
            <a:avLst/>
          </a:prstGeom>
        </p:spPr>
        <p:txBody>
          <a:bodyPr>
            <a:spAutoFit/>
          </a:bodyPr>
          <a:lstStyle/>
          <a:p>
            <a:pPr marL="285750" indent="-285750">
              <a:buFont typeface="Arial"/>
              <a:buChar char="•"/>
            </a:pPr>
            <a:r>
              <a:rPr lang="en-US" dirty="0" smtClean="0">
                <a:solidFill>
                  <a:srgbClr val="004B63"/>
                </a:solidFill>
              </a:rPr>
              <a:t>Use traditional data quality tools</a:t>
            </a:r>
          </a:p>
          <a:p>
            <a:pPr marL="285750" indent="-285750">
              <a:buFont typeface="Arial"/>
              <a:buChar char="•"/>
            </a:pPr>
            <a:r>
              <a:rPr lang="en-US" dirty="0" smtClean="0">
                <a:solidFill>
                  <a:srgbClr val="004B63"/>
                </a:solidFill>
              </a:rPr>
              <a:t>No new programming, no PHDs</a:t>
            </a:r>
          </a:p>
          <a:p>
            <a:pPr marL="285750" indent="-285750">
              <a:buFont typeface="Arial"/>
              <a:buChar char="•"/>
            </a:pPr>
            <a:r>
              <a:rPr lang="en-US" dirty="0" smtClean="0">
                <a:solidFill>
                  <a:srgbClr val="004B63"/>
                </a:solidFill>
              </a:rPr>
              <a:t>Once and done</a:t>
            </a:r>
          </a:p>
        </p:txBody>
      </p:sp>
    </p:spTree>
    <p:extLst>
      <p:ext uri="{BB962C8B-B14F-4D97-AF65-F5344CB8AC3E}">
        <p14:creationId xmlns:p14="http://schemas.microsoft.com/office/powerpoint/2010/main" val="2308042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a:xfrm>
            <a:off x="393700" y="633413"/>
            <a:ext cx="8510171" cy="585787"/>
          </a:xfrm>
        </p:spPr>
        <p:txBody>
          <a:bodyPr/>
          <a:lstStyle/>
          <a:p>
            <a:r>
              <a:rPr lang="en-US" dirty="0" smtClean="0"/>
              <a:t>Big data alternative: Load and improve within the cluster</a:t>
            </a:r>
            <a:endParaRPr lang="en-US" dirty="0"/>
          </a:p>
        </p:txBody>
      </p:sp>
      <p:sp>
        <p:nvSpPr>
          <p:cNvPr id="51" name="Rectangle 50"/>
          <p:cNvSpPr/>
          <p:nvPr/>
        </p:nvSpPr>
        <p:spPr>
          <a:xfrm>
            <a:off x="4331871" y="4945600"/>
            <a:ext cx="4572000" cy="1366528"/>
          </a:xfrm>
          <a:prstGeom prst="rect">
            <a:avLst/>
          </a:prstGeom>
        </p:spPr>
        <p:txBody>
          <a:bodyPr>
            <a:spAutoFit/>
          </a:bodyPr>
          <a:lstStyle/>
          <a:p>
            <a:pPr marL="285750" indent="-285750">
              <a:buFont typeface="Arial"/>
              <a:buChar char="•"/>
            </a:pPr>
            <a:r>
              <a:rPr lang="en-US" dirty="0" smtClean="0">
                <a:solidFill>
                  <a:srgbClr val="004B63"/>
                </a:solidFill>
              </a:rPr>
              <a:t>Load first, improve later</a:t>
            </a:r>
          </a:p>
          <a:p>
            <a:pPr marL="285750" indent="-285750">
              <a:buFont typeface="Arial"/>
              <a:buChar char="•"/>
            </a:pPr>
            <a:r>
              <a:rPr lang="en-US" dirty="0" smtClean="0">
                <a:solidFill>
                  <a:srgbClr val="004B63"/>
                </a:solidFill>
              </a:rPr>
              <a:t>Really complex to build, limited tools</a:t>
            </a:r>
          </a:p>
          <a:p>
            <a:pPr marL="285750" indent="-285750">
              <a:buFont typeface="Arial"/>
              <a:buChar char="•"/>
            </a:pPr>
            <a:r>
              <a:rPr lang="en-US" dirty="0" smtClean="0">
                <a:solidFill>
                  <a:srgbClr val="004B63"/>
                </a:solidFill>
              </a:rPr>
              <a:t>Constant on, increments</a:t>
            </a:r>
          </a:p>
          <a:p>
            <a:pPr marL="285750" indent="-285750">
              <a:buFont typeface="Arial"/>
              <a:buChar char="•"/>
            </a:pPr>
            <a:r>
              <a:rPr lang="en-US" dirty="0" smtClean="0">
                <a:solidFill>
                  <a:srgbClr val="004B63"/>
                </a:solidFill>
              </a:rPr>
              <a:t>Insane performance</a:t>
            </a:r>
          </a:p>
        </p:txBody>
      </p:sp>
      <p:sp>
        <p:nvSpPr>
          <p:cNvPr id="37" name="Rectangle 36"/>
          <p:cNvSpPr/>
          <p:nvPr/>
        </p:nvSpPr>
        <p:spPr bwMode="auto">
          <a:xfrm>
            <a:off x="533817" y="1840445"/>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CRM</a:t>
            </a:r>
          </a:p>
        </p:txBody>
      </p:sp>
      <p:sp>
        <p:nvSpPr>
          <p:cNvPr id="38" name="Rectangle 37"/>
          <p:cNvSpPr/>
          <p:nvPr/>
        </p:nvSpPr>
        <p:spPr bwMode="auto">
          <a:xfrm>
            <a:off x="533817" y="2765069"/>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ERP</a:t>
            </a:r>
          </a:p>
        </p:txBody>
      </p:sp>
      <p:sp>
        <p:nvSpPr>
          <p:cNvPr id="39" name="Rectangle 38"/>
          <p:cNvSpPr/>
          <p:nvPr/>
        </p:nvSpPr>
        <p:spPr bwMode="auto">
          <a:xfrm>
            <a:off x="533817" y="3689693"/>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Finance</a:t>
            </a:r>
          </a:p>
        </p:txBody>
      </p:sp>
      <p:cxnSp>
        <p:nvCxnSpPr>
          <p:cNvPr id="40" name="Straight Arrow Connector 39"/>
          <p:cNvCxnSpPr>
            <a:stCxn id="37" idx="3"/>
          </p:cNvCxnSpPr>
          <p:nvPr/>
        </p:nvCxnSpPr>
        <p:spPr bwMode="auto">
          <a:xfrm>
            <a:off x="2156434" y="2171728"/>
            <a:ext cx="2175437" cy="0"/>
          </a:xfrm>
          <a:prstGeom prst="straightConnector1">
            <a:avLst/>
          </a:prstGeom>
          <a:noFill/>
          <a:ln w="57150" cap="flat" cmpd="sng" algn="ctr">
            <a:solidFill>
              <a:schemeClr val="bg2"/>
            </a:solidFill>
            <a:prstDash val="solid"/>
            <a:round/>
            <a:headEnd type="none" w="med" len="med"/>
            <a:tailEnd type="arrow"/>
          </a:ln>
          <a:effectLst/>
        </p:spPr>
      </p:cxnSp>
      <p:cxnSp>
        <p:nvCxnSpPr>
          <p:cNvPr id="41" name="Straight Arrow Connector 40"/>
          <p:cNvCxnSpPr>
            <a:stCxn id="38" idx="3"/>
          </p:cNvCxnSpPr>
          <p:nvPr/>
        </p:nvCxnSpPr>
        <p:spPr bwMode="auto">
          <a:xfrm flipV="1">
            <a:off x="2156434" y="2769161"/>
            <a:ext cx="2175437" cy="327191"/>
          </a:xfrm>
          <a:prstGeom prst="straightConnector1">
            <a:avLst/>
          </a:prstGeom>
          <a:noFill/>
          <a:ln w="57150" cap="flat" cmpd="sng" algn="ctr">
            <a:solidFill>
              <a:schemeClr val="bg2"/>
            </a:solidFill>
            <a:prstDash val="solid"/>
            <a:round/>
            <a:headEnd type="none" w="med" len="med"/>
            <a:tailEnd type="arrow"/>
          </a:ln>
          <a:effectLst/>
        </p:spPr>
      </p:cxnSp>
      <p:cxnSp>
        <p:nvCxnSpPr>
          <p:cNvPr id="42" name="Straight Arrow Connector 41"/>
          <p:cNvCxnSpPr>
            <a:stCxn id="39" idx="3"/>
          </p:cNvCxnSpPr>
          <p:nvPr/>
        </p:nvCxnSpPr>
        <p:spPr bwMode="auto">
          <a:xfrm flipV="1">
            <a:off x="2156434" y="3400078"/>
            <a:ext cx="2175437" cy="620898"/>
          </a:xfrm>
          <a:prstGeom prst="straightConnector1">
            <a:avLst/>
          </a:prstGeom>
          <a:noFill/>
          <a:ln w="57150" cap="flat" cmpd="sng" algn="ctr">
            <a:solidFill>
              <a:schemeClr val="bg2"/>
            </a:solidFill>
            <a:prstDash val="solid"/>
            <a:round/>
            <a:headEnd type="none" w="med" len="med"/>
            <a:tailEnd type="arrow"/>
          </a:ln>
          <a:effectLst/>
        </p:spPr>
      </p:cxnSp>
      <p:sp>
        <p:nvSpPr>
          <p:cNvPr id="43" name="Rectangle 42"/>
          <p:cNvSpPr/>
          <p:nvPr/>
        </p:nvSpPr>
        <p:spPr bwMode="auto">
          <a:xfrm>
            <a:off x="533817" y="4614317"/>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Social Networking</a:t>
            </a:r>
          </a:p>
        </p:txBody>
      </p:sp>
      <p:sp>
        <p:nvSpPr>
          <p:cNvPr id="44" name="Rectangle 43"/>
          <p:cNvSpPr/>
          <p:nvPr/>
        </p:nvSpPr>
        <p:spPr bwMode="auto">
          <a:xfrm>
            <a:off x="533817" y="5538939"/>
            <a:ext cx="1622617" cy="662565"/>
          </a:xfrm>
          <a:prstGeom prst="rect">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1400" b="1" i="0" u="none" strike="noStrike" cap="none" normalizeH="0" baseline="0" dirty="0" smtClean="0">
                <a:ln>
                  <a:noFill/>
                </a:ln>
                <a:solidFill>
                  <a:schemeClr val="tx1"/>
                </a:solidFill>
                <a:effectLst/>
                <a:latin typeface="Trebuchet MS" pitchFamily="34" charset="0"/>
                <a:cs typeface="Arial" charset="0"/>
              </a:rPr>
              <a:t>Mobile Devices</a:t>
            </a:r>
          </a:p>
        </p:txBody>
      </p:sp>
      <p:cxnSp>
        <p:nvCxnSpPr>
          <p:cNvPr id="45" name="Straight Arrow Connector 44"/>
          <p:cNvCxnSpPr>
            <a:stCxn id="43" idx="3"/>
          </p:cNvCxnSpPr>
          <p:nvPr/>
        </p:nvCxnSpPr>
        <p:spPr bwMode="auto">
          <a:xfrm flipV="1">
            <a:off x="2156434" y="3918857"/>
            <a:ext cx="2175437" cy="1026743"/>
          </a:xfrm>
          <a:prstGeom prst="straightConnector1">
            <a:avLst/>
          </a:prstGeom>
          <a:noFill/>
          <a:ln w="57150" cap="flat" cmpd="sng" algn="ctr">
            <a:solidFill>
              <a:schemeClr val="bg2"/>
            </a:solidFill>
            <a:prstDash val="solid"/>
            <a:round/>
            <a:headEnd type="none" w="med" len="med"/>
            <a:tailEnd type="arrow"/>
          </a:ln>
          <a:effectLst/>
        </p:spPr>
      </p:cxnSp>
      <p:cxnSp>
        <p:nvCxnSpPr>
          <p:cNvPr id="46" name="Straight Arrow Connector 45"/>
          <p:cNvCxnSpPr/>
          <p:nvPr/>
        </p:nvCxnSpPr>
        <p:spPr bwMode="auto">
          <a:xfrm flipV="1">
            <a:off x="2156434" y="4352258"/>
            <a:ext cx="2175437" cy="1517966"/>
          </a:xfrm>
          <a:prstGeom prst="straightConnector1">
            <a:avLst/>
          </a:prstGeom>
          <a:noFill/>
          <a:ln w="57150" cap="flat" cmpd="sng" algn="ctr">
            <a:solidFill>
              <a:schemeClr val="bg2"/>
            </a:solidFill>
            <a:prstDash val="solid"/>
            <a:round/>
            <a:headEnd type="none" w="med" len="med"/>
            <a:tailEnd type="arrow"/>
          </a:ln>
          <a:effectLst/>
        </p:spPr>
      </p:cxnSp>
      <p:sp>
        <p:nvSpPr>
          <p:cNvPr id="49" name="Rounded Rectangle 48"/>
          <p:cNvSpPr/>
          <p:nvPr/>
        </p:nvSpPr>
        <p:spPr bwMode="auto">
          <a:xfrm>
            <a:off x="4331871" y="1924021"/>
            <a:ext cx="2480236" cy="2470750"/>
          </a:xfrm>
          <a:prstGeom prst="roundRect">
            <a:avLst>
              <a:gd name="adj" fmla="val 6408"/>
            </a:avLst>
          </a:prstGeom>
          <a:solidFill>
            <a:schemeClr val="bg1">
              <a:lumMod val="95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b="1" i="0" u="none" strike="noStrike" cap="none" normalizeH="0" baseline="0" dirty="0" smtClean="0">
                <a:ln>
                  <a:noFill/>
                </a:ln>
                <a:solidFill>
                  <a:schemeClr val="tx1"/>
                </a:solidFill>
                <a:effectLst/>
                <a:latin typeface="Trebuchet MS" pitchFamily="34" charset="0"/>
                <a:cs typeface="Arial" charset="0"/>
              </a:rPr>
              <a:t>Big Data</a:t>
            </a:r>
          </a:p>
        </p:txBody>
      </p:sp>
      <p:sp>
        <p:nvSpPr>
          <p:cNvPr id="52" name="Can 51"/>
          <p:cNvSpPr/>
          <p:nvPr/>
        </p:nvSpPr>
        <p:spPr bwMode="auto">
          <a:xfrm>
            <a:off x="6037318" y="2621924"/>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53" name="Can 52"/>
          <p:cNvSpPr/>
          <p:nvPr/>
        </p:nvSpPr>
        <p:spPr bwMode="auto">
          <a:xfrm>
            <a:off x="5516767" y="3497265"/>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sp>
        <p:nvSpPr>
          <p:cNvPr id="54" name="Rectangle 53"/>
          <p:cNvSpPr/>
          <p:nvPr/>
        </p:nvSpPr>
        <p:spPr bwMode="auto">
          <a:xfrm>
            <a:off x="4559567" y="2879587"/>
            <a:ext cx="312930" cy="2944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55" name="Rectangle 54"/>
          <p:cNvSpPr/>
          <p:nvPr/>
        </p:nvSpPr>
        <p:spPr bwMode="auto">
          <a:xfrm>
            <a:off x="6276616" y="3400078"/>
            <a:ext cx="312930" cy="2944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56" name="Oval 55"/>
          <p:cNvSpPr/>
          <p:nvPr/>
        </p:nvSpPr>
        <p:spPr bwMode="auto">
          <a:xfrm>
            <a:off x="5203837" y="2853105"/>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sp>
        <p:nvSpPr>
          <p:cNvPr id="57" name="Oval 56"/>
          <p:cNvSpPr/>
          <p:nvPr/>
        </p:nvSpPr>
        <p:spPr bwMode="auto">
          <a:xfrm>
            <a:off x="4826669" y="2300969"/>
            <a:ext cx="312930" cy="32095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sz="1400" b="1" i="0" u="none" strike="noStrike" cap="none" normalizeH="0" baseline="0" dirty="0" err="1" smtClean="0">
              <a:ln>
                <a:noFill/>
              </a:ln>
              <a:solidFill>
                <a:schemeClr val="tx1"/>
              </a:solidFill>
              <a:effectLst/>
              <a:latin typeface="Trebuchet MS" pitchFamily="34" charset="0"/>
              <a:cs typeface="Arial" charset="0"/>
            </a:endParaRPr>
          </a:p>
        </p:txBody>
      </p:sp>
      <p:cxnSp>
        <p:nvCxnSpPr>
          <p:cNvPr id="58" name="Straight Arrow Connector 57"/>
          <p:cNvCxnSpPr>
            <a:stCxn id="56" idx="6"/>
          </p:cNvCxnSpPr>
          <p:nvPr/>
        </p:nvCxnSpPr>
        <p:spPr bwMode="auto">
          <a:xfrm flipV="1">
            <a:off x="5516767" y="2879587"/>
            <a:ext cx="520551" cy="133996"/>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59" name="Straight Arrow Connector 58"/>
          <p:cNvCxnSpPr>
            <a:stCxn id="53" idx="4"/>
            <a:endCxn id="55" idx="1"/>
          </p:cNvCxnSpPr>
          <p:nvPr/>
        </p:nvCxnSpPr>
        <p:spPr bwMode="auto">
          <a:xfrm flipV="1">
            <a:off x="5884919" y="3547315"/>
            <a:ext cx="391697" cy="9718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0" name="Straight Arrow Connector 59"/>
          <p:cNvCxnSpPr>
            <a:endCxn id="53" idx="2"/>
          </p:cNvCxnSpPr>
          <p:nvPr/>
        </p:nvCxnSpPr>
        <p:spPr bwMode="auto">
          <a:xfrm>
            <a:off x="4872497" y="3174060"/>
            <a:ext cx="644270" cy="47044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1" name="Straight Arrow Connector 60"/>
          <p:cNvCxnSpPr>
            <a:stCxn id="56" idx="5"/>
            <a:endCxn id="53" idx="1"/>
          </p:cNvCxnSpPr>
          <p:nvPr/>
        </p:nvCxnSpPr>
        <p:spPr bwMode="auto">
          <a:xfrm>
            <a:off x="5470939" y="3127057"/>
            <a:ext cx="229904" cy="37020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2" name="Straight Arrow Connector 61"/>
          <p:cNvCxnSpPr>
            <a:stCxn id="53" idx="1"/>
            <a:endCxn id="52" idx="3"/>
          </p:cNvCxnSpPr>
          <p:nvPr/>
        </p:nvCxnSpPr>
        <p:spPr bwMode="auto">
          <a:xfrm flipV="1">
            <a:off x="5700843" y="2916397"/>
            <a:ext cx="520551" cy="58086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3" name="Straight Arrow Connector 62"/>
          <p:cNvCxnSpPr>
            <a:endCxn id="56" idx="0"/>
          </p:cNvCxnSpPr>
          <p:nvPr/>
        </p:nvCxnSpPr>
        <p:spPr bwMode="auto">
          <a:xfrm>
            <a:off x="5139599" y="2621924"/>
            <a:ext cx="220703" cy="23118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4" name="Straight Arrow Connector 63"/>
          <p:cNvCxnSpPr>
            <a:stCxn id="54" idx="3"/>
            <a:endCxn id="56" idx="2"/>
          </p:cNvCxnSpPr>
          <p:nvPr/>
        </p:nvCxnSpPr>
        <p:spPr bwMode="auto">
          <a:xfrm flipV="1">
            <a:off x="4872497" y="3013583"/>
            <a:ext cx="331340" cy="1324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5" name="Straight Arrow Connector 64"/>
          <p:cNvCxnSpPr>
            <a:stCxn id="52" idx="3"/>
            <a:endCxn id="55" idx="0"/>
          </p:cNvCxnSpPr>
          <p:nvPr/>
        </p:nvCxnSpPr>
        <p:spPr bwMode="auto">
          <a:xfrm>
            <a:off x="6221394" y="2916397"/>
            <a:ext cx="211687" cy="48368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6" name="Straight Arrow Connector 65"/>
          <p:cNvCxnSpPr/>
          <p:nvPr/>
        </p:nvCxnSpPr>
        <p:spPr bwMode="auto">
          <a:xfrm flipV="1">
            <a:off x="4697625" y="2621924"/>
            <a:ext cx="174873" cy="23118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7" name="Straight Arrow Connector 66"/>
          <p:cNvCxnSpPr>
            <a:stCxn id="57" idx="6"/>
            <a:endCxn id="52" idx="2"/>
          </p:cNvCxnSpPr>
          <p:nvPr/>
        </p:nvCxnSpPr>
        <p:spPr bwMode="auto">
          <a:xfrm>
            <a:off x="5139599" y="2461447"/>
            <a:ext cx="897719" cy="307714"/>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68" name="Can 67"/>
          <p:cNvSpPr/>
          <p:nvPr/>
        </p:nvSpPr>
        <p:spPr bwMode="auto">
          <a:xfrm>
            <a:off x="5623339" y="2033914"/>
            <a:ext cx="368152" cy="294473"/>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lang="en-US" dirty="0">
              <a:solidFill>
                <a:schemeClr val="tx1"/>
              </a:solidFill>
              <a:cs typeface="Arial" charset="0"/>
            </a:endParaRPr>
          </a:p>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endParaRPr kumimoji="0" lang="en-US" b="1" i="0" u="none" strike="noStrike" cap="none" normalizeH="0" baseline="0" dirty="0" smtClean="0">
              <a:ln>
                <a:noFill/>
              </a:ln>
              <a:solidFill>
                <a:schemeClr val="tx1"/>
              </a:solidFill>
              <a:effectLst/>
              <a:latin typeface="Trebuchet MS" pitchFamily="34" charset="0"/>
              <a:cs typeface="Arial" charset="0"/>
            </a:endParaRPr>
          </a:p>
        </p:txBody>
      </p:sp>
      <p:cxnSp>
        <p:nvCxnSpPr>
          <p:cNvPr id="69" name="Straight Arrow Connector 68"/>
          <p:cNvCxnSpPr>
            <a:stCxn id="57" idx="7"/>
            <a:endCxn id="68" idx="2"/>
          </p:cNvCxnSpPr>
          <p:nvPr/>
        </p:nvCxnSpPr>
        <p:spPr bwMode="auto">
          <a:xfrm flipV="1">
            <a:off x="5093771" y="2181151"/>
            <a:ext cx="529568" cy="166821"/>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0" name="Straight Arrow Connector 69"/>
          <p:cNvCxnSpPr>
            <a:endCxn id="52" idx="1"/>
          </p:cNvCxnSpPr>
          <p:nvPr/>
        </p:nvCxnSpPr>
        <p:spPr bwMode="auto">
          <a:xfrm>
            <a:off x="5991491" y="2347972"/>
            <a:ext cx="229903" cy="273952"/>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1" name="Straight Arrow Connector 70"/>
          <p:cNvCxnSpPr>
            <a:stCxn id="68" idx="3"/>
          </p:cNvCxnSpPr>
          <p:nvPr/>
        </p:nvCxnSpPr>
        <p:spPr bwMode="auto">
          <a:xfrm flipH="1">
            <a:off x="5700843" y="2328387"/>
            <a:ext cx="106572" cy="1071691"/>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72" name="Oval 71"/>
          <p:cNvSpPr/>
          <p:nvPr/>
        </p:nvSpPr>
        <p:spPr bwMode="auto">
          <a:xfrm>
            <a:off x="4585774" y="2092609"/>
            <a:ext cx="930993" cy="823788"/>
          </a:xfrm>
          <a:prstGeom prst="ellipse">
            <a:avLst/>
          </a:prstGeom>
          <a:solidFill>
            <a:srgbClr val="5C9900"/>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2000" b="1" i="0" u="none" strike="noStrike" cap="none" normalizeH="0" baseline="0" dirty="0" smtClean="0">
                <a:ln>
                  <a:noFill/>
                </a:ln>
                <a:solidFill>
                  <a:srgbClr val="FFFFFF"/>
                </a:solidFill>
                <a:effectLst/>
                <a:latin typeface="Trebuchet MS" pitchFamily="34" charset="0"/>
                <a:cs typeface="Arial" charset="0"/>
              </a:rPr>
              <a:t>DQ</a:t>
            </a:r>
          </a:p>
        </p:txBody>
      </p:sp>
      <p:sp>
        <p:nvSpPr>
          <p:cNvPr id="73" name="Oval 72"/>
          <p:cNvSpPr/>
          <p:nvPr/>
        </p:nvSpPr>
        <p:spPr bwMode="auto">
          <a:xfrm>
            <a:off x="5235346" y="2858807"/>
            <a:ext cx="930993" cy="823788"/>
          </a:xfrm>
          <a:prstGeom prst="ellipse">
            <a:avLst/>
          </a:prstGeom>
          <a:solidFill>
            <a:srgbClr val="5C9900"/>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pPr>
            <a:r>
              <a:rPr kumimoji="0" lang="en-US" sz="2000" b="1" i="0" u="none" strike="noStrike" cap="none" normalizeH="0" baseline="0" dirty="0" smtClean="0">
                <a:ln>
                  <a:noFill/>
                </a:ln>
                <a:solidFill>
                  <a:srgbClr val="FFFFFF"/>
                </a:solidFill>
                <a:effectLst/>
                <a:latin typeface="Trebuchet MS" pitchFamily="34" charset="0"/>
                <a:cs typeface="Arial" charset="0"/>
              </a:rPr>
              <a:t>DQ</a:t>
            </a:r>
          </a:p>
        </p:txBody>
      </p:sp>
    </p:spTree>
    <p:extLst>
      <p:ext uri="{BB962C8B-B14F-4D97-AF65-F5344CB8AC3E}">
        <p14:creationId xmlns:p14="http://schemas.microsoft.com/office/powerpoint/2010/main" val="708272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Let us show you…</a:t>
            </a:r>
            <a:endParaRPr lang="en-US" dirty="0"/>
          </a:p>
        </p:txBody>
      </p:sp>
      <p:sp>
        <p:nvSpPr>
          <p:cNvPr id="3" name="Footer Placeholder 2"/>
          <p:cNvSpPr>
            <a:spLocks noGrp="1"/>
          </p:cNvSpPr>
          <p:nvPr>
            <p:ph type="ftr" sz="quarter" idx="3"/>
          </p:nvPr>
        </p:nvSpPr>
        <p:spPr/>
        <p:txBody>
          <a:bodyPr/>
          <a:lstStyle/>
          <a:p>
            <a:pPr>
              <a:defRPr/>
            </a:pPr>
            <a:r>
              <a:rPr lang="en-US" smtClean="0"/>
              <a:t>© </a:t>
            </a:r>
            <a:r>
              <a:rPr lang="fr-FR" b="0" smtClean="0"/>
              <a:t>Talend 2012</a:t>
            </a:r>
            <a:endParaRPr lang="fr-FR" b="0" dirty="0"/>
          </a:p>
        </p:txBody>
      </p:sp>
      <p:sp>
        <p:nvSpPr>
          <p:cNvPr id="6" name="Rectangle 5"/>
          <p:cNvSpPr/>
          <p:nvPr/>
        </p:nvSpPr>
        <p:spPr>
          <a:xfrm>
            <a:off x="4479667" y="3140968"/>
            <a:ext cx="1846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5834682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6"/>
          <p:cNvSpPr>
            <a:spLocks noGrp="1"/>
          </p:cNvSpPr>
          <p:nvPr>
            <p:ph type="ctrTitle"/>
          </p:nvPr>
        </p:nvSpPr>
        <p:spPr/>
        <p:txBody>
          <a:bodyPr anchor="ctr"/>
          <a:lstStyle/>
          <a:p>
            <a:r>
              <a:rPr lang="en-US" dirty="0">
                <a:latin typeface="Trebuchet MS" charset="0"/>
              </a:rPr>
              <a:t>What is Big </a:t>
            </a:r>
            <a:r>
              <a:rPr lang="en-US" dirty="0" smtClean="0">
                <a:latin typeface="Trebuchet MS" charset="0"/>
              </a:rPr>
              <a:t>Data?</a:t>
            </a:r>
            <a:endParaRPr lang="en-US" dirty="0">
              <a:latin typeface="Trebuchet MS" charset="0"/>
            </a:endParaRPr>
          </a:p>
        </p:txBody>
      </p:sp>
    </p:spTree>
    <p:extLst>
      <p:ext uri="{BB962C8B-B14F-4D97-AF65-F5344CB8AC3E}">
        <p14:creationId xmlns:p14="http://schemas.microsoft.com/office/powerpoint/2010/main" val="32937756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next for Talend Big Data?</a:t>
            </a:r>
            <a:endParaRPr lang="en-US" dirty="0"/>
          </a:p>
        </p:txBody>
      </p:sp>
      <p:sp>
        <p:nvSpPr>
          <p:cNvPr id="3" name="Footer Placeholder 2"/>
          <p:cNvSpPr>
            <a:spLocks noGrp="1"/>
          </p:cNvSpPr>
          <p:nvPr>
            <p:ph type="ftr" sz="quarter" idx="3"/>
          </p:nvPr>
        </p:nvSpPr>
        <p:spPr/>
        <p:txBody>
          <a:bodyPr/>
          <a:lstStyle/>
          <a:p>
            <a:pPr>
              <a:defRPr/>
            </a:pPr>
            <a:r>
              <a:rPr lang="en-US" smtClean="0"/>
              <a:t>© </a:t>
            </a:r>
            <a:r>
              <a:rPr lang="fr-FR" b="0" smtClean="0"/>
              <a:t>Talend 2012</a:t>
            </a:r>
            <a:endParaRPr lang="fr-FR" b="0" dirty="0"/>
          </a:p>
        </p:txBody>
      </p:sp>
      <p:sp>
        <p:nvSpPr>
          <p:cNvPr id="4" name="Slide Number Placeholder 3"/>
          <p:cNvSpPr>
            <a:spLocks noGrp="1"/>
          </p:cNvSpPr>
          <p:nvPr>
            <p:ph type="sldNum" sz="quarter" idx="4294967295"/>
          </p:nvPr>
        </p:nvSpPr>
        <p:spPr/>
        <p:txBody>
          <a:bodyPr/>
          <a:lstStyle/>
          <a:p>
            <a:pPr>
              <a:defRPr/>
            </a:pPr>
            <a:endParaRPr lang="fr-FR" dirty="0"/>
          </a:p>
        </p:txBody>
      </p:sp>
    </p:spTree>
    <p:extLst>
      <p:ext uri="{BB962C8B-B14F-4D97-AF65-F5344CB8AC3E}">
        <p14:creationId xmlns:p14="http://schemas.microsoft.com/office/powerpoint/2010/main" val="39591738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a:defRPr/>
            </a:pPr>
            <a:r>
              <a:rPr lang="fr-FR" dirty="0" smtClean="0"/>
              <a:t>Talend Open Studio for </a:t>
            </a:r>
            <a:r>
              <a:rPr lang="fr-FR" dirty="0" err="1" smtClean="0"/>
              <a:t>Big</a:t>
            </a:r>
            <a:r>
              <a:rPr lang="fr-FR" dirty="0" smtClean="0"/>
              <a:t> Data</a:t>
            </a:r>
          </a:p>
        </p:txBody>
      </p:sp>
      <p:pic>
        <p:nvPicPr>
          <p:cNvPr id="6" name="Espace réservé du contenu 5"/>
          <p:cNvPicPr>
            <a:picLocks noGrp="1" noChangeAspect="1"/>
          </p:cNvPicPr>
          <p:nvPr>
            <p:ph idx="1"/>
          </p:nvPr>
        </p:nvPicPr>
        <p:blipFill>
          <a:blip r:embed="rId3"/>
          <a:srcRect t="2321" b="2321"/>
          <a:stretch>
            <a:fillRect/>
          </a:stretch>
        </p:blipFill>
        <p:spPr>
          <a:xfrm>
            <a:off x="323528" y="1353747"/>
            <a:ext cx="5343840" cy="2939349"/>
          </a:xfrm>
        </p:spPr>
      </p:pic>
      <p:sp>
        <p:nvSpPr>
          <p:cNvPr id="4" name="Espace réservé de la date 3"/>
          <p:cNvSpPr>
            <a:spLocks noGrp="1"/>
          </p:cNvSpPr>
          <p:nvPr>
            <p:ph type="dt" sz="quarter" idx="4294967295"/>
          </p:nvPr>
        </p:nvSpPr>
        <p:spPr>
          <a:xfrm>
            <a:off x="1272960" y="6368349"/>
            <a:ext cx="1303200" cy="358598"/>
          </a:xfrm>
          <a:prstGeom prst="rect">
            <a:avLst/>
          </a:prstGeom>
        </p:spPr>
        <p:txBody>
          <a:bodyPr lIns="82945" tIns="41473" rIns="82945" bIns="41473"/>
          <a:lstStyle/>
          <a:p>
            <a:pPr>
              <a:defRPr/>
            </a:pPr>
            <a:endParaRPr lang="fr-FR"/>
          </a:p>
          <a:p>
            <a:pPr>
              <a:defRPr/>
            </a:pPr>
            <a:endParaRPr lang="fr-FR"/>
          </a:p>
        </p:txBody>
      </p:sp>
      <p:pic>
        <p:nvPicPr>
          <p:cNvPr id="9221" name="Imag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437112"/>
            <a:ext cx="980640" cy="980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ag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509120"/>
            <a:ext cx="1895040" cy="100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Imag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82408" y="1828989"/>
            <a:ext cx="2782080" cy="116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Diagram 7"/>
          <p:cNvGraphicFramePr/>
          <p:nvPr>
            <p:extLst>
              <p:ext uri="{D42A27DB-BD31-4B8C-83A1-F6EECF244321}">
                <p14:modId xmlns:p14="http://schemas.microsoft.com/office/powerpoint/2010/main" val="2149681338"/>
              </p:ext>
            </p:extLst>
          </p:nvPr>
        </p:nvGraphicFramePr>
        <p:xfrm>
          <a:off x="219661" y="5546246"/>
          <a:ext cx="8600811" cy="13391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Image 2"/>
          <p:cNvPicPr>
            <a:picLocks noChangeAspect="1"/>
          </p:cNvPicPr>
          <p:nvPr/>
        </p:nvPicPr>
        <p:blipFill>
          <a:blip r:embed="rId12"/>
          <a:stretch>
            <a:fillRect/>
          </a:stretch>
        </p:blipFill>
        <p:spPr>
          <a:xfrm>
            <a:off x="6243502" y="3933056"/>
            <a:ext cx="2720986" cy="864096"/>
          </a:xfrm>
          <a:prstGeom prst="rect">
            <a:avLst/>
          </a:prstGeom>
        </p:spPr>
      </p:pic>
      <p:pic>
        <p:nvPicPr>
          <p:cNvPr id="7" name="Image 6"/>
          <p:cNvPicPr>
            <a:picLocks noChangeAspect="1"/>
          </p:cNvPicPr>
          <p:nvPr/>
        </p:nvPicPr>
        <p:blipFill rotWithShape="1">
          <a:blip r:embed="rId13"/>
          <a:srcRect r="53883" b="1414"/>
          <a:stretch/>
        </p:blipFill>
        <p:spPr>
          <a:xfrm>
            <a:off x="6372200" y="2996952"/>
            <a:ext cx="2520280" cy="906668"/>
          </a:xfrm>
          <a:prstGeom prst="rect">
            <a:avLst/>
          </a:prstGeom>
        </p:spPr>
      </p:pic>
      <p:pic>
        <p:nvPicPr>
          <p:cNvPr id="8" name="Image 7"/>
          <p:cNvPicPr>
            <a:picLocks noChangeAspect="1"/>
          </p:cNvPicPr>
          <p:nvPr/>
        </p:nvPicPr>
        <p:blipFill>
          <a:blip r:embed="rId14"/>
          <a:stretch>
            <a:fillRect/>
          </a:stretch>
        </p:blipFill>
        <p:spPr>
          <a:xfrm>
            <a:off x="6372200" y="4941168"/>
            <a:ext cx="2520280" cy="741259"/>
          </a:xfrm>
          <a:prstGeom prst="rect">
            <a:avLst/>
          </a:prstGeom>
        </p:spPr>
      </p:pic>
    </p:spTree>
    <p:extLst>
      <p:ext uri="{BB962C8B-B14F-4D97-AF65-F5344CB8AC3E}">
        <p14:creationId xmlns:p14="http://schemas.microsoft.com/office/powerpoint/2010/main" val="1810047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4"/>
          <p:cNvSpPr>
            <a:spLocks noChangeArrowheads="1"/>
          </p:cNvSpPr>
          <p:nvPr/>
        </p:nvSpPr>
        <p:spPr bwMode="auto">
          <a:xfrm>
            <a:off x="0" y="1112838"/>
            <a:ext cx="9144000" cy="20478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20000"/>
              </a:spcBef>
              <a:buClr>
                <a:schemeClr val="bg2"/>
              </a:buClr>
              <a:buFont typeface="Wingdings 2" charset="0"/>
              <a:buNone/>
            </a:pPr>
            <a:endParaRPr lang="en-US" sz="1400">
              <a:solidFill>
                <a:schemeClr val="tx1"/>
              </a:solidFill>
              <a:cs typeface="Arial" charset="0"/>
            </a:endParaRPr>
          </a:p>
        </p:txBody>
      </p:sp>
      <p:sp>
        <p:nvSpPr>
          <p:cNvPr id="5" name="Right Arrow 4"/>
          <p:cNvSpPr/>
          <p:nvPr/>
        </p:nvSpPr>
        <p:spPr bwMode="auto">
          <a:xfrm>
            <a:off x="0" y="911225"/>
            <a:ext cx="9144000" cy="1581150"/>
          </a:xfrm>
          <a:prstGeom prst="rightArrow">
            <a:avLst/>
          </a:prstGeom>
          <a:solidFill>
            <a:schemeClr val="bg1">
              <a:lumMod val="65000"/>
            </a:schemeClr>
          </a:solidFill>
          <a:ln w="9525" cap="flat" cmpd="sng" algn="ctr">
            <a:solidFill>
              <a:schemeClr val="bg2"/>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err="1">
              <a:solidFill>
                <a:schemeClr val="tx1"/>
              </a:solidFill>
              <a:latin typeface="Trebuchet MS" pitchFamily="34" charset="0"/>
              <a:cs typeface="Arial" charset="0"/>
            </a:endParaRPr>
          </a:p>
        </p:txBody>
      </p:sp>
      <p:sp>
        <p:nvSpPr>
          <p:cNvPr id="6" name="Content Placeholder 1"/>
          <p:cNvSpPr txBox="1">
            <a:spLocks/>
          </p:cNvSpPr>
          <p:nvPr/>
        </p:nvSpPr>
        <p:spPr bwMode="auto">
          <a:xfrm>
            <a:off x="395536" y="2204343"/>
            <a:ext cx="7056784" cy="41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algn="l" rtl="0" eaLnBrk="1" fontAlgn="base" hangingPunct="1">
              <a:spcBef>
                <a:spcPct val="20000"/>
              </a:spcBef>
              <a:spcAft>
                <a:spcPct val="0"/>
              </a:spcAft>
              <a:buClr>
                <a:schemeClr val="bg2"/>
              </a:buClr>
              <a:buFont typeface="Wingdings 2" pitchFamily="18" charset="2"/>
              <a:defRPr b="1">
                <a:solidFill>
                  <a:schemeClr val="tx1"/>
                </a:solidFill>
                <a:latin typeface="+mn-lt"/>
                <a:ea typeface="+mn-ea"/>
                <a:cs typeface="+mn-cs"/>
              </a:defRPr>
            </a:lvl1pPr>
            <a:lvl2pPr marL="357188" indent="-277813" algn="l" rtl="0" eaLnBrk="1" fontAlgn="base" hangingPunct="1">
              <a:spcBef>
                <a:spcPct val="20000"/>
              </a:spcBef>
              <a:spcAft>
                <a:spcPct val="0"/>
              </a:spcAft>
              <a:buClr>
                <a:schemeClr val="accent1"/>
              </a:buClr>
              <a:buSzPct val="85000"/>
              <a:buFont typeface="Wingdings 2" pitchFamily="18" charset="2"/>
              <a:buChar char="¾"/>
              <a:defRPr sz="1600">
                <a:solidFill>
                  <a:schemeClr val="tx1"/>
                </a:solidFill>
                <a:latin typeface="+mn-lt"/>
                <a:cs typeface="+mn-cs"/>
              </a:defRPr>
            </a:lvl2pPr>
            <a:lvl3pPr marL="625475" indent="-266700" algn="l" rtl="0" eaLnBrk="1" fontAlgn="base" hangingPunct="1">
              <a:spcBef>
                <a:spcPct val="20000"/>
              </a:spcBef>
              <a:spcAft>
                <a:spcPct val="0"/>
              </a:spcAft>
              <a:buClr>
                <a:schemeClr val="accent1"/>
              </a:buClr>
              <a:buSzPct val="85000"/>
              <a:buFont typeface="Wingdings 2" pitchFamily="18" charset="2"/>
              <a:buChar char="¾"/>
              <a:defRPr sz="1400">
                <a:solidFill>
                  <a:schemeClr val="tx1"/>
                </a:solidFill>
                <a:latin typeface="+mn-lt"/>
                <a:cs typeface="+mn-cs"/>
              </a:defRPr>
            </a:lvl3pPr>
            <a:lvl4pPr marL="914400" indent="-284163" algn="l" rtl="0" eaLnBrk="1" fontAlgn="base" hangingPunct="1">
              <a:spcBef>
                <a:spcPct val="20000"/>
              </a:spcBef>
              <a:spcAft>
                <a:spcPct val="0"/>
              </a:spcAft>
              <a:buClr>
                <a:schemeClr val="accent1"/>
              </a:buClr>
              <a:buSzPct val="85000"/>
              <a:buFont typeface="Wingdings 2" pitchFamily="18" charset="2"/>
              <a:buChar char="¾"/>
              <a:defRPr sz="1200">
                <a:solidFill>
                  <a:schemeClr val="tx1"/>
                </a:solidFill>
                <a:latin typeface="+mn-lt"/>
                <a:cs typeface="+mn-cs"/>
              </a:defRPr>
            </a:lvl4pPr>
            <a:lvl5pPr marL="1173163" indent="-257175" algn="l" rtl="0" eaLnBrk="1" fontAlgn="base" hangingPunct="1">
              <a:spcBef>
                <a:spcPct val="20000"/>
              </a:spcBef>
              <a:spcAft>
                <a:spcPct val="0"/>
              </a:spcAft>
              <a:buClr>
                <a:schemeClr val="accent1"/>
              </a:buClr>
              <a:buSzPct val="85000"/>
              <a:buFont typeface="Wingdings 2" pitchFamily="18" charset="2"/>
              <a:buChar char="¾"/>
              <a:defRPr sz="1000">
                <a:solidFill>
                  <a:schemeClr val="tx1"/>
                </a:solidFill>
                <a:latin typeface="+mn-lt"/>
                <a:cs typeface="+mn-cs"/>
              </a:defRPr>
            </a:lvl5pPr>
            <a:lvl6pPr marL="2247900" indent="-171450" algn="l" rtl="0" eaLnBrk="1" fontAlgn="base" hangingPunct="1">
              <a:spcBef>
                <a:spcPct val="20000"/>
              </a:spcBef>
              <a:spcAft>
                <a:spcPct val="0"/>
              </a:spcAft>
              <a:buClr>
                <a:srgbClr val="404154"/>
              </a:buClr>
              <a:buFont typeface="Wingdings" pitchFamily="2" charset="2"/>
              <a:buChar char="§"/>
              <a:defRPr sz="1600">
                <a:solidFill>
                  <a:srgbClr val="404154"/>
                </a:solidFill>
                <a:latin typeface="+mn-lt"/>
                <a:cs typeface="+mn-cs"/>
              </a:defRPr>
            </a:lvl6pPr>
            <a:lvl7pPr marL="2705100" indent="-171450" algn="l" rtl="0" eaLnBrk="1" fontAlgn="base" hangingPunct="1">
              <a:spcBef>
                <a:spcPct val="20000"/>
              </a:spcBef>
              <a:spcAft>
                <a:spcPct val="0"/>
              </a:spcAft>
              <a:buClr>
                <a:srgbClr val="404154"/>
              </a:buClr>
              <a:buFont typeface="Wingdings" pitchFamily="2" charset="2"/>
              <a:buChar char="§"/>
              <a:defRPr sz="1600">
                <a:solidFill>
                  <a:srgbClr val="404154"/>
                </a:solidFill>
                <a:latin typeface="+mn-lt"/>
                <a:cs typeface="+mn-cs"/>
              </a:defRPr>
            </a:lvl7pPr>
            <a:lvl8pPr marL="3162300" indent="-171450" algn="l" rtl="0" eaLnBrk="1" fontAlgn="base" hangingPunct="1">
              <a:spcBef>
                <a:spcPct val="20000"/>
              </a:spcBef>
              <a:spcAft>
                <a:spcPct val="0"/>
              </a:spcAft>
              <a:buClr>
                <a:srgbClr val="404154"/>
              </a:buClr>
              <a:buFont typeface="Wingdings" pitchFamily="2" charset="2"/>
              <a:buChar char="§"/>
              <a:defRPr sz="1600">
                <a:solidFill>
                  <a:srgbClr val="404154"/>
                </a:solidFill>
                <a:latin typeface="+mn-lt"/>
                <a:cs typeface="+mn-cs"/>
              </a:defRPr>
            </a:lvl8pPr>
            <a:lvl9pPr marL="3619500" indent="-171450" algn="l" rtl="0" eaLnBrk="1" fontAlgn="base" hangingPunct="1">
              <a:spcBef>
                <a:spcPct val="20000"/>
              </a:spcBef>
              <a:spcAft>
                <a:spcPct val="0"/>
              </a:spcAft>
              <a:buClr>
                <a:srgbClr val="404154"/>
              </a:buClr>
              <a:buFont typeface="Wingdings" pitchFamily="2" charset="2"/>
              <a:buChar char="§"/>
              <a:defRPr sz="1600">
                <a:solidFill>
                  <a:srgbClr val="404154"/>
                </a:solidFill>
                <a:latin typeface="+mn-lt"/>
                <a:cs typeface="+mn-cs"/>
              </a:defRPr>
            </a:lvl9pPr>
          </a:lstStyle>
          <a:p>
            <a:pPr marL="0" indent="0">
              <a:spcAft>
                <a:spcPts val="1000"/>
              </a:spcAft>
              <a:defRPr/>
            </a:pPr>
            <a:r>
              <a:rPr lang="en-US" sz="2800" dirty="0" smtClean="0"/>
              <a:t>Talend Open Studio for Big Data</a:t>
            </a:r>
            <a:endParaRPr lang="en-US" sz="2400" dirty="0"/>
          </a:p>
          <a:p>
            <a:pPr marL="14288" lvl="1" indent="0">
              <a:spcAft>
                <a:spcPts val="1000"/>
              </a:spcAft>
              <a:defRPr/>
            </a:pPr>
            <a:r>
              <a:rPr lang="en-US" sz="2400" dirty="0" smtClean="0"/>
              <a:t>Packaged within </a:t>
            </a:r>
            <a:r>
              <a:rPr lang="en-US" sz="2400" dirty="0" err="1"/>
              <a:t>Hortonworks</a:t>
            </a:r>
            <a:r>
              <a:rPr lang="en-US" sz="2400" dirty="0"/>
              <a:t> Data </a:t>
            </a:r>
            <a:r>
              <a:rPr lang="en-US" sz="2400" dirty="0" smtClean="0"/>
              <a:t>Platform</a:t>
            </a:r>
          </a:p>
          <a:p>
            <a:pPr marL="282575" lvl="2" indent="0">
              <a:spcAft>
                <a:spcPts val="1000"/>
              </a:spcAft>
              <a:buNone/>
              <a:defRPr/>
            </a:pPr>
            <a:r>
              <a:rPr lang="en-US" sz="1800" i="1" dirty="0" smtClean="0">
                <a:solidFill>
                  <a:schemeClr val="tx2">
                    <a:lumMod val="75000"/>
                  </a:schemeClr>
                </a:solidFill>
              </a:rPr>
              <a:t>…Eclipse </a:t>
            </a:r>
            <a:r>
              <a:rPr lang="en-US" sz="1800" i="1" dirty="0">
                <a:solidFill>
                  <a:schemeClr val="tx2">
                    <a:lumMod val="75000"/>
                  </a:schemeClr>
                </a:solidFill>
              </a:rPr>
              <a:t>tools for HIVE, HDFS, PIG, SCOOP </a:t>
            </a:r>
          </a:p>
          <a:p>
            <a:pPr marL="282575" lvl="2" indent="0">
              <a:buNone/>
              <a:defRPr/>
            </a:pPr>
            <a:r>
              <a:rPr lang="en-US" sz="1800" i="1" dirty="0" smtClean="0"/>
              <a:t>…supports </a:t>
            </a:r>
            <a:r>
              <a:rPr lang="en-US" sz="1800" i="1" dirty="0" err="1" smtClean="0"/>
              <a:t>Oozie</a:t>
            </a:r>
            <a:r>
              <a:rPr lang="en-US" sz="1800" i="1" dirty="0" smtClean="0"/>
              <a:t>, </a:t>
            </a:r>
            <a:r>
              <a:rPr lang="en-US" sz="1800" i="1" dirty="0" err="1" smtClean="0"/>
              <a:t>Hcatalog</a:t>
            </a:r>
            <a:r>
              <a:rPr lang="en-US" sz="1800" i="1" dirty="0" smtClean="0"/>
              <a:t>, Kerberos</a:t>
            </a:r>
            <a:endParaRPr lang="en-US" sz="2000" dirty="0" smtClean="0"/>
          </a:p>
          <a:p>
            <a:pPr marL="14288" lvl="1" indent="0">
              <a:defRPr/>
            </a:pPr>
            <a:endParaRPr lang="en-US" sz="2200" dirty="0" smtClean="0">
              <a:solidFill>
                <a:srgbClr val="606060"/>
              </a:solidFill>
            </a:endParaRPr>
          </a:p>
          <a:p>
            <a:pPr marL="14288" lvl="1" indent="0">
              <a:defRPr/>
            </a:pPr>
            <a:r>
              <a:rPr lang="en-US" sz="2200" dirty="0" smtClean="0">
                <a:solidFill>
                  <a:srgbClr val="606060"/>
                </a:solidFill>
              </a:rPr>
              <a:t>Free </a:t>
            </a:r>
            <a:r>
              <a:rPr lang="en-US" sz="2200" dirty="0">
                <a:solidFill>
                  <a:srgbClr val="606060"/>
                </a:solidFill>
              </a:rPr>
              <a:t>to download and use under the Apache </a:t>
            </a:r>
            <a:r>
              <a:rPr lang="en-US" sz="2200" dirty="0" smtClean="0">
                <a:solidFill>
                  <a:srgbClr val="606060"/>
                </a:solidFill>
              </a:rPr>
              <a:t>license</a:t>
            </a:r>
          </a:p>
          <a:p>
            <a:pPr marL="282575" lvl="2" indent="0">
              <a:buNone/>
              <a:defRPr/>
            </a:pPr>
            <a:r>
              <a:rPr lang="en-US" sz="1800" i="1" dirty="0"/>
              <a:t>…democratizing big data through intuitive tools</a:t>
            </a:r>
            <a:endParaRPr lang="en-US" sz="1800" dirty="0"/>
          </a:p>
          <a:p>
            <a:pPr marL="0" indent="0">
              <a:defRPr/>
            </a:pPr>
            <a:endParaRPr lang="en-US" sz="2400" i="1" dirty="0">
              <a:solidFill>
                <a:schemeClr val="tx1">
                  <a:lumMod val="75000"/>
                </a:schemeClr>
              </a:solidFill>
            </a:endParaRPr>
          </a:p>
          <a:p>
            <a:pPr>
              <a:buFont typeface="Arial"/>
              <a:buChar char="•"/>
              <a:defRPr/>
            </a:pPr>
            <a:endParaRPr lang="en-US" sz="2000" dirty="0" smtClean="0"/>
          </a:p>
          <a:p>
            <a:pPr>
              <a:buFont typeface="Arial"/>
              <a:buChar char="•"/>
              <a:defRPr/>
            </a:pPr>
            <a:endParaRPr lang="en-US" dirty="0"/>
          </a:p>
          <a:p>
            <a:pPr marL="0" indent="0">
              <a:defRPr/>
            </a:pPr>
            <a:endParaRPr lang="en-US" dirty="0" smtClean="0"/>
          </a:p>
          <a:p>
            <a:pPr>
              <a:buFont typeface="Arial"/>
              <a:buChar char="•"/>
              <a:defRPr/>
            </a:pPr>
            <a:endParaRPr lang="en-US" dirty="0" smtClean="0"/>
          </a:p>
          <a:p>
            <a:pPr>
              <a:buFont typeface="Arial"/>
              <a:buChar char="•"/>
              <a:defRPr/>
            </a:pPr>
            <a:endParaRPr lang="en-US" dirty="0" smtClean="0"/>
          </a:p>
          <a:p>
            <a:pPr marL="0" indent="0">
              <a:defRPr/>
            </a:pPr>
            <a:endParaRPr lang="en-US" dirty="0"/>
          </a:p>
        </p:txBody>
      </p:sp>
      <p:sp>
        <p:nvSpPr>
          <p:cNvPr id="22532" name="Content Placeholder 1"/>
          <p:cNvSpPr>
            <a:spLocks noGrp="1"/>
          </p:cNvSpPr>
          <p:nvPr>
            <p:ph idx="4294967295"/>
          </p:nvPr>
        </p:nvSpPr>
        <p:spPr>
          <a:xfrm>
            <a:off x="773113" y="215900"/>
            <a:ext cx="8370887" cy="1587500"/>
          </a:xfrm>
          <a:prstGeom prst="rect">
            <a:avLst/>
          </a:prstGeom>
        </p:spPr>
        <p:txBody>
          <a:bodyPr/>
          <a:lstStyle/>
          <a:p>
            <a:r>
              <a:rPr lang="en-US" sz="11500" dirty="0">
                <a:latin typeface="Arial Black" charset="0"/>
                <a:cs typeface="Arial Black" charset="0"/>
              </a:rPr>
              <a:t>data</a:t>
            </a:r>
            <a:endParaRPr lang="en-US" sz="1100" dirty="0">
              <a:latin typeface="Trebuchet MS" charset="0"/>
            </a:endParaRPr>
          </a:p>
        </p:txBody>
      </p:sp>
      <p:sp>
        <p:nvSpPr>
          <p:cNvPr id="22533" name="Title 2"/>
          <p:cNvSpPr txBox="1">
            <a:spLocks/>
          </p:cNvSpPr>
          <p:nvPr/>
        </p:nvSpPr>
        <p:spPr bwMode="auto">
          <a:xfrm>
            <a:off x="258763" y="1152525"/>
            <a:ext cx="74787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lnSpc>
                <a:spcPct val="90000"/>
              </a:lnSpc>
            </a:pPr>
            <a:r>
              <a:rPr lang="en-US" sz="2800" dirty="0">
                <a:solidFill>
                  <a:srgbClr val="20202A"/>
                </a:solidFill>
                <a:cs typeface="Arial" charset="0"/>
              </a:rPr>
              <a:t>big</a:t>
            </a:r>
            <a:r>
              <a:rPr lang="en-US" sz="2800" dirty="0">
                <a:solidFill>
                  <a:srgbClr val="FFFFFF"/>
                </a:solidFill>
                <a:cs typeface="Arial" charset="0"/>
              </a:rPr>
              <a:t>			</a:t>
            </a:r>
            <a:endParaRPr lang="en-US" sz="2200" dirty="0">
              <a:solidFill>
                <a:srgbClr val="FFFFFF"/>
              </a:solidFill>
              <a:cs typeface="Arial" charset="0"/>
            </a:endParaRPr>
          </a:p>
        </p:txBody>
      </p:sp>
      <p:cxnSp>
        <p:nvCxnSpPr>
          <p:cNvPr id="22534" name="Straight Arrow Connector 9"/>
          <p:cNvCxnSpPr>
            <a:cxnSpLocks noChangeShapeType="1"/>
          </p:cNvCxnSpPr>
          <p:nvPr/>
        </p:nvCxnSpPr>
        <p:spPr bwMode="auto">
          <a:xfrm>
            <a:off x="1031875" y="1946275"/>
            <a:ext cx="1570038" cy="0"/>
          </a:xfrm>
          <a:prstGeom prst="straightConnector1">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cxnSp>
      <p:sp>
        <p:nvSpPr>
          <p:cNvPr id="22535" name="Rectangle 10"/>
          <p:cNvSpPr>
            <a:spLocks noChangeArrowheads="1"/>
          </p:cNvSpPr>
          <p:nvPr/>
        </p:nvSpPr>
        <p:spPr bwMode="auto">
          <a:xfrm>
            <a:off x="2638425" y="1744663"/>
            <a:ext cx="608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dirty="0">
                <a:solidFill>
                  <a:srgbClr val="FFFFFF"/>
                </a:solidFill>
              </a:rPr>
              <a:t>now</a:t>
            </a:r>
          </a:p>
        </p:txBody>
      </p:sp>
      <p:cxnSp>
        <p:nvCxnSpPr>
          <p:cNvPr id="22536" name="Straight Arrow Connector 11"/>
          <p:cNvCxnSpPr>
            <a:cxnSpLocks noChangeShapeType="1"/>
          </p:cNvCxnSpPr>
          <p:nvPr/>
        </p:nvCxnSpPr>
        <p:spPr bwMode="auto">
          <a:xfrm>
            <a:off x="3490913" y="1946275"/>
            <a:ext cx="1557337" cy="0"/>
          </a:xfrm>
          <a:prstGeom prst="straightConnector1">
            <a:avLst/>
          </a:prstGeom>
          <a:noFill/>
          <a:ln w="38100">
            <a:solidFill>
              <a:srgbClr val="BFBFBF"/>
            </a:solidFill>
            <a:round/>
            <a:headEnd/>
            <a:tailEnd type="arrow" w="med" len="med"/>
          </a:ln>
          <a:extLst>
            <a:ext uri="{909E8E84-426E-40DD-AFC4-6F175D3DCCD1}">
              <a14:hiddenFill xmlns:a14="http://schemas.microsoft.com/office/drawing/2010/main">
                <a:noFill/>
              </a14:hiddenFill>
            </a:ext>
          </a:extLst>
        </p:spPr>
      </p:cxnSp>
      <p:sp>
        <p:nvSpPr>
          <p:cNvPr id="13" name="Rectangle 12"/>
          <p:cNvSpPr/>
          <p:nvPr/>
        </p:nvSpPr>
        <p:spPr>
          <a:xfrm>
            <a:off x="5003800" y="1744663"/>
            <a:ext cx="450850" cy="339725"/>
          </a:xfrm>
          <a:prstGeom prst="rect">
            <a:avLst/>
          </a:prstGeom>
        </p:spPr>
        <p:txBody>
          <a:bodyPr wrap="none">
            <a:spAutoFit/>
          </a:bodyPr>
          <a:lstStyle/>
          <a:p>
            <a:pPr>
              <a:defRPr/>
            </a:pPr>
            <a:r>
              <a:rPr lang="en-US" sz="1600" dirty="0">
                <a:solidFill>
                  <a:schemeClr val="bg1">
                    <a:lumMod val="85000"/>
                  </a:schemeClr>
                </a:solidFill>
              </a:rPr>
              <a:t>Q4</a:t>
            </a:r>
          </a:p>
        </p:txBody>
      </p:sp>
      <p:cxnSp>
        <p:nvCxnSpPr>
          <p:cNvPr id="22538" name="Straight Arrow Connector 13"/>
          <p:cNvCxnSpPr>
            <a:cxnSpLocks noChangeShapeType="1"/>
          </p:cNvCxnSpPr>
          <p:nvPr/>
        </p:nvCxnSpPr>
        <p:spPr bwMode="auto">
          <a:xfrm>
            <a:off x="5535613" y="1946275"/>
            <a:ext cx="1497012" cy="0"/>
          </a:xfrm>
          <a:prstGeom prst="straightConnector1">
            <a:avLst/>
          </a:prstGeom>
          <a:noFill/>
          <a:ln w="38100">
            <a:solidFill>
              <a:srgbClr val="BFBFBF"/>
            </a:solidFill>
            <a:round/>
            <a:headEnd/>
            <a:tailEnd type="arrow" w="med" len="med"/>
          </a:ln>
          <a:extLst>
            <a:ext uri="{909E8E84-426E-40DD-AFC4-6F175D3DCCD1}">
              <a14:hiddenFill xmlns:a14="http://schemas.microsoft.com/office/drawing/2010/main">
                <a:noFill/>
              </a14:hiddenFill>
            </a:ext>
          </a:extLst>
        </p:spPr>
      </p:cxnSp>
      <p:sp>
        <p:nvSpPr>
          <p:cNvPr id="22539" name="Rectangle 18"/>
          <p:cNvSpPr>
            <a:spLocks noChangeArrowheads="1"/>
          </p:cNvSpPr>
          <p:nvPr/>
        </p:nvSpPr>
        <p:spPr bwMode="auto">
          <a:xfrm>
            <a:off x="201613" y="1744663"/>
            <a:ext cx="6651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2012</a:t>
            </a:r>
          </a:p>
        </p:txBody>
      </p:sp>
      <p:sp>
        <p:nvSpPr>
          <p:cNvPr id="20" name="Rectangle 19"/>
          <p:cNvSpPr/>
          <p:nvPr/>
        </p:nvSpPr>
        <p:spPr>
          <a:xfrm>
            <a:off x="7032625" y="1744663"/>
            <a:ext cx="665567" cy="338554"/>
          </a:xfrm>
          <a:prstGeom prst="rect">
            <a:avLst/>
          </a:prstGeom>
        </p:spPr>
        <p:txBody>
          <a:bodyPr wrap="none">
            <a:spAutoFit/>
          </a:bodyPr>
          <a:lstStyle/>
          <a:p>
            <a:pPr>
              <a:defRPr/>
            </a:pPr>
            <a:r>
              <a:rPr lang="en-US" sz="1600" dirty="0" smtClean="0">
                <a:solidFill>
                  <a:schemeClr val="bg1">
                    <a:lumMod val="85000"/>
                  </a:schemeClr>
                </a:solidFill>
              </a:rPr>
              <a:t>2013</a:t>
            </a:r>
            <a:endParaRPr lang="en-US" sz="1600" dirty="0">
              <a:solidFill>
                <a:schemeClr val="bg1">
                  <a:lumMod val="85000"/>
                </a:schemeClr>
              </a:solidFill>
            </a:endParaRPr>
          </a:p>
        </p:txBody>
      </p:sp>
      <p:cxnSp>
        <p:nvCxnSpPr>
          <p:cNvPr id="22541" name="Straight Arrow Connector 20"/>
          <p:cNvCxnSpPr>
            <a:cxnSpLocks noChangeShapeType="1"/>
          </p:cNvCxnSpPr>
          <p:nvPr/>
        </p:nvCxnSpPr>
        <p:spPr bwMode="auto">
          <a:xfrm flipV="1">
            <a:off x="7921625" y="1943100"/>
            <a:ext cx="842963" cy="6350"/>
          </a:xfrm>
          <a:prstGeom prst="straightConnector1">
            <a:avLst/>
          </a:prstGeom>
          <a:noFill/>
          <a:ln w="38100">
            <a:solidFill>
              <a:srgbClr val="BFBFBF"/>
            </a:solidFill>
            <a:round/>
            <a:headEnd/>
            <a:tailEnd type="arrow" w="med" len="med"/>
          </a:ln>
          <a:extLst>
            <a:ext uri="{909E8E84-426E-40DD-AFC4-6F175D3DCCD1}">
              <a14:hiddenFill xmlns:a14="http://schemas.microsoft.com/office/drawing/2010/main">
                <a:noFill/>
              </a14:hiddenFill>
            </a:ext>
          </a:extLst>
        </p:spPr>
      </p:cxnSp>
      <p:pic>
        <p:nvPicPr>
          <p:cNvPr id="17"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328" y="2636912"/>
            <a:ext cx="1553326" cy="59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7776223" y="3717032"/>
            <a:ext cx="1049536" cy="1049536"/>
          </a:xfrm>
          <a:prstGeom prst="rect">
            <a:avLst/>
          </a:prstGeom>
        </p:spPr>
      </p:pic>
      <p:pic>
        <p:nvPicPr>
          <p:cNvPr id="4" name="Picture 3"/>
          <p:cNvPicPr>
            <a:picLocks noChangeAspect="1"/>
          </p:cNvPicPr>
          <p:nvPr/>
        </p:nvPicPr>
        <p:blipFill>
          <a:blip r:embed="rId4"/>
          <a:stretch>
            <a:fillRect/>
          </a:stretch>
        </p:blipFill>
        <p:spPr>
          <a:xfrm>
            <a:off x="7691391" y="4941168"/>
            <a:ext cx="1219200" cy="1219200"/>
          </a:xfrm>
          <a:prstGeom prst="rect">
            <a:avLst/>
          </a:prstGeom>
        </p:spPr>
      </p:pic>
    </p:spTree>
    <p:extLst>
      <p:ext uri="{BB962C8B-B14F-4D97-AF65-F5344CB8AC3E}">
        <p14:creationId xmlns:p14="http://schemas.microsoft.com/office/powerpoint/2010/main" val="188687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 Thanks for attending</a:t>
            </a:r>
            <a:endParaRPr lang="en-US" dirty="0"/>
          </a:p>
        </p:txBody>
      </p:sp>
      <p:sp>
        <p:nvSpPr>
          <p:cNvPr id="3" name="Rectangle 2"/>
          <p:cNvSpPr/>
          <p:nvPr/>
        </p:nvSpPr>
        <p:spPr>
          <a:xfrm>
            <a:off x="5004048" y="620688"/>
            <a:ext cx="4572000" cy="646331"/>
          </a:xfrm>
          <a:prstGeom prst="rect">
            <a:avLst/>
          </a:prstGeom>
        </p:spPr>
        <p:txBody>
          <a:bodyPr>
            <a:spAutoFit/>
          </a:bodyPr>
          <a:lstStyle/>
          <a:p>
            <a:pPr indent="-309605">
              <a:buClrTx/>
              <a:tabLst>
                <a:tab pos="311045"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a:pPr>
            <a:r>
              <a:rPr lang="fr-FR" dirty="0" smtClean="0">
                <a:solidFill>
                  <a:srgbClr val="6F6F6F"/>
                </a:solidFill>
              </a:rPr>
              <a:t/>
            </a:r>
            <a:br>
              <a:rPr lang="fr-FR" dirty="0" smtClean="0">
                <a:solidFill>
                  <a:srgbClr val="6F6F6F"/>
                </a:solidFill>
              </a:rPr>
            </a:br>
            <a:r>
              <a:rPr lang="fr-FR" dirty="0" smtClean="0">
                <a:solidFill>
                  <a:srgbClr val="6F6F6F"/>
                </a:solidFill>
              </a:rPr>
              <a:t>mhirt_at_talend.com</a:t>
            </a:r>
            <a:endParaRPr lang="fr-FR" dirty="0">
              <a:solidFill>
                <a:srgbClr val="6F6F6F"/>
              </a:solidFill>
            </a:endParaRPr>
          </a:p>
        </p:txBody>
      </p:sp>
    </p:spTree>
    <p:extLst>
      <p:ext uri="{BB962C8B-B14F-4D97-AF65-F5344CB8AC3E}">
        <p14:creationId xmlns:p14="http://schemas.microsoft.com/office/powerpoint/2010/main" val="263693377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11"/>
          <p:cNvSpPr txBox="1"/>
          <p:nvPr/>
        </p:nvSpPr>
        <p:spPr>
          <a:xfrm>
            <a:off x="4929188" y="4572000"/>
            <a:ext cx="2928937" cy="708025"/>
          </a:xfrm>
          <a:prstGeom prst="rect">
            <a:avLst/>
          </a:prstGeom>
          <a:noFill/>
        </p:spPr>
        <p:txBody>
          <a:bodyPr>
            <a:spAutoFit/>
          </a:bodyPr>
          <a:lstStyle/>
          <a:p>
            <a:pPr>
              <a:defRPr/>
            </a:pPr>
            <a:r>
              <a:rPr lang="en-US" sz="4000" dirty="0">
                <a:solidFill>
                  <a:schemeClr val="tx1">
                    <a:lumMod val="40000"/>
                    <a:lumOff val="60000"/>
                  </a:schemeClr>
                </a:solidFill>
                <a:latin typeface="Arial" pitchFamily="34" charset="0"/>
                <a:ea typeface="+mn-ea"/>
                <a:cs typeface="Arial" pitchFamily="34" charset="0"/>
              </a:rPr>
              <a:t>2015</a:t>
            </a:r>
          </a:p>
        </p:txBody>
      </p:sp>
      <p:sp>
        <p:nvSpPr>
          <p:cNvPr id="5123" name="Title 1"/>
          <p:cNvSpPr>
            <a:spLocks noGrp="1"/>
          </p:cNvSpPr>
          <p:nvPr>
            <p:ph type="title"/>
          </p:nvPr>
        </p:nvSpPr>
        <p:spPr>
          <a:xfrm>
            <a:off x="393700" y="714375"/>
            <a:ext cx="7478713" cy="585788"/>
          </a:xfrm>
        </p:spPr>
        <p:txBody>
          <a:bodyPr/>
          <a:lstStyle/>
          <a:p>
            <a:pPr eaLnBrk="1" hangingPunct="1"/>
            <a:r>
              <a:rPr lang="en-US" sz="3800">
                <a:latin typeface="Trebuchet MS" charset="0"/>
                <a:cs typeface="Arial" charset="0"/>
              </a:rPr>
              <a:t>What Is </a:t>
            </a:r>
            <a:r>
              <a:rPr lang="en-US" sz="4400">
                <a:latin typeface="Arial Black" charset="0"/>
                <a:cs typeface="Arial" charset="0"/>
              </a:rPr>
              <a:t>BIG</a:t>
            </a:r>
            <a:r>
              <a:rPr lang="en-US" sz="3800">
                <a:latin typeface="Trebuchet MS" charset="0"/>
                <a:cs typeface="Arial" charset="0"/>
              </a:rPr>
              <a:t> Data?</a:t>
            </a:r>
          </a:p>
        </p:txBody>
      </p:sp>
      <p:sp>
        <p:nvSpPr>
          <p:cNvPr id="5" name="Rounded Rectangle 4"/>
          <p:cNvSpPr>
            <a:spLocks noChangeArrowheads="1"/>
          </p:cNvSpPr>
          <p:nvPr/>
        </p:nvSpPr>
        <p:spPr bwMode="auto">
          <a:xfrm>
            <a:off x="357188" y="1500188"/>
            <a:ext cx="3643312" cy="4857750"/>
          </a:xfrm>
          <a:prstGeom prst="foldedCorner">
            <a:avLst>
              <a:gd name="adj" fmla="val 16667"/>
            </a:avLst>
          </a:prstGeom>
          <a:solidFill>
            <a:srgbClr val="DDDDDD"/>
          </a:solidFill>
          <a:ln w="9525">
            <a:solidFill>
              <a:schemeClr val="bg2"/>
            </a:solidFill>
            <a:round/>
            <a:headEnd/>
            <a:tailEnd/>
          </a:ln>
          <a:effectLst>
            <a:outerShdw blurRad="63500" dist="38100" dir="8100000" algn="tr" rotWithShape="0">
              <a:srgbClr val="000000">
                <a:alpha val="39999"/>
              </a:srgbClr>
            </a:outerShdw>
          </a:effectLst>
        </p:spPr>
        <p:txBody>
          <a:bodyPr anchor="ctr"/>
          <a:lstStyle/>
          <a:p>
            <a:pPr algn="ctr">
              <a:spcBef>
                <a:spcPct val="20000"/>
              </a:spcBef>
              <a:buClr>
                <a:schemeClr val="bg2"/>
              </a:buClr>
              <a:buFont typeface="Wingdings 2" pitchFamily="18" charset="2"/>
              <a:buNone/>
              <a:defRPr/>
            </a:pPr>
            <a:endParaRPr lang="en-US" sz="1400" dirty="0" err="1">
              <a:solidFill>
                <a:schemeClr val="tx1"/>
              </a:solidFill>
              <a:latin typeface="Trebuchet MS" pitchFamily="34" charset="0"/>
              <a:ea typeface="+mn-ea"/>
            </a:endParaRPr>
          </a:p>
        </p:txBody>
      </p:sp>
      <p:sp>
        <p:nvSpPr>
          <p:cNvPr id="5125" name="Rectangle 5"/>
          <p:cNvSpPr>
            <a:spLocks noChangeArrowheads="1"/>
          </p:cNvSpPr>
          <p:nvPr/>
        </p:nvSpPr>
        <p:spPr bwMode="auto">
          <a:xfrm>
            <a:off x="571500" y="1785938"/>
            <a:ext cx="31924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400">
                <a:solidFill>
                  <a:srgbClr val="404154"/>
                </a:solidFill>
              </a:rPr>
              <a:t>"Big data" </a:t>
            </a:r>
            <a:br>
              <a:rPr lang="en-US" sz="2400">
                <a:solidFill>
                  <a:srgbClr val="404154"/>
                </a:solidFill>
              </a:rPr>
            </a:br>
            <a:r>
              <a:rPr lang="en-US" sz="2400">
                <a:solidFill>
                  <a:srgbClr val="404154"/>
                </a:solidFill>
              </a:rPr>
              <a:t>is information </a:t>
            </a:r>
            <a:br>
              <a:rPr lang="en-US" sz="2400">
                <a:solidFill>
                  <a:srgbClr val="404154"/>
                </a:solidFill>
              </a:rPr>
            </a:br>
            <a:r>
              <a:rPr lang="en-US" sz="2400">
                <a:solidFill>
                  <a:srgbClr val="404154"/>
                </a:solidFill>
              </a:rPr>
              <a:t>of extreme size, diversity, complexity and need for rapid processing.</a:t>
            </a:r>
          </a:p>
        </p:txBody>
      </p:sp>
      <p:pic>
        <p:nvPicPr>
          <p:cNvPr id="5126"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050" y="5214938"/>
            <a:ext cx="27749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Box 7"/>
          <p:cNvSpPr txBox="1">
            <a:spLocks noChangeArrowheads="1"/>
          </p:cNvSpPr>
          <p:nvPr/>
        </p:nvSpPr>
        <p:spPr bwMode="auto">
          <a:xfrm>
            <a:off x="571500" y="4283075"/>
            <a:ext cx="2952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bg1"/>
                </a:solidFill>
                <a:latin typeface="Trebuchet MS" charset="0"/>
                <a:ea typeface="ＭＳ Ｐゴシック" charset="0"/>
                <a:cs typeface="Arial" charset="0"/>
              </a:defRPr>
            </a:lvl1pPr>
            <a:lvl2pPr marL="742950" indent="-285750" eaLnBrk="0" hangingPunct="0">
              <a:defRPr b="1">
                <a:solidFill>
                  <a:schemeClr val="bg1"/>
                </a:solidFill>
                <a:latin typeface="Trebuchet MS" charset="0"/>
                <a:ea typeface="Arial" charset="0"/>
                <a:cs typeface="Arial" charset="0"/>
              </a:defRPr>
            </a:lvl2pPr>
            <a:lvl3pPr marL="1143000" indent="-228600" eaLnBrk="0" hangingPunct="0">
              <a:defRPr b="1">
                <a:solidFill>
                  <a:schemeClr val="bg1"/>
                </a:solidFill>
                <a:latin typeface="Trebuchet MS" charset="0"/>
                <a:ea typeface="Arial" charset="0"/>
                <a:cs typeface="Arial" charset="0"/>
              </a:defRPr>
            </a:lvl3pPr>
            <a:lvl4pPr marL="1600200" indent="-228600" eaLnBrk="0" hangingPunct="0">
              <a:defRPr b="1">
                <a:solidFill>
                  <a:schemeClr val="bg1"/>
                </a:solidFill>
                <a:latin typeface="Trebuchet MS" charset="0"/>
                <a:ea typeface="Arial" charset="0"/>
                <a:cs typeface="Arial" charset="0"/>
              </a:defRPr>
            </a:lvl4pPr>
            <a:lvl5pPr marL="2057400" indent="-228600" eaLnBrk="0" hangingPunct="0">
              <a:defRPr b="1">
                <a:solidFill>
                  <a:schemeClr val="bg1"/>
                </a:solidFill>
                <a:latin typeface="Trebuchet MS" charset="0"/>
                <a:ea typeface="Arial" charset="0"/>
                <a:cs typeface="Arial" charset="0"/>
              </a:defRPr>
            </a:lvl5pPr>
            <a:lvl6pPr marL="2514600" indent="-228600" eaLnBrk="0" fontAlgn="base" hangingPunct="0">
              <a:spcBef>
                <a:spcPct val="0"/>
              </a:spcBef>
              <a:spcAft>
                <a:spcPct val="0"/>
              </a:spcAft>
              <a:defRPr b="1">
                <a:solidFill>
                  <a:schemeClr val="bg1"/>
                </a:solidFill>
                <a:latin typeface="Trebuchet MS" charset="0"/>
                <a:ea typeface="Arial" charset="0"/>
                <a:cs typeface="Arial" charset="0"/>
              </a:defRPr>
            </a:lvl6pPr>
            <a:lvl7pPr marL="2971800" indent="-228600" eaLnBrk="0" fontAlgn="base" hangingPunct="0">
              <a:spcBef>
                <a:spcPct val="0"/>
              </a:spcBef>
              <a:spcAft>
                <a:spcPct val="0"/>
              </a:spcAft>
              <a:defRPr b="1">
                <a:solidFill>
                  <a:schemeClr val="bg1"/>
                </a:solidFill>
                <a:latin typeface="Trebuchet MS" charset="0"/>
                <a:ea typeface="Arial" charset="0"/>
                <a:cs typeface="Arial" charset="0"/>
              </a:defRPr>
            </a:lvl7pPr>
            <a:lvl8pPr marL="3429000" indent="-228600" eaLnBrk="0" fontAlgn="base" hangingPunct="0">
              <a:spcBef>
                <a:spcPct val="0"/>
              </a:spcBef>
              <a:spcAft>
                <a:spcPct val="0"/>
              </a:spcAft>
              <a:defRPr b="1">
                <a:solidFill>
                  <a:schemeClr val="bg1"/>
                </a:solidFill>
                <a:latin typeface="Trebuchet MS" charset="0"/>
                <a:ea typeface="Arial" charset="0"/>
                <a:cs typeface="Arial" charset="0"/>
              </a:defRPr>
            </a:lvl8pPr>
            <a:lvl9pPr marL="3886200" indent="-228600" eaLnBrk="0" fontAlgn="base" hangingPunct="0">
              <a:spcBef>
                <a:spcPct val="0"/>
              </a:spcBef>
              <a:spcAft>
                <a:spcPct val="0"/>
              </a:spcAft>
              <a:defRPr b="1">
                <a:solidFill>
                  <a:schemeClr val="bg1"/>
                </a:solidFill>
                <a:latin typeface="Trebuchet MS" charset="0"/>
                <a:ea typeface="Arial" charset="0"/>
                <a:cs typeface="Arial" charset="0"/>
              </a:defRPr>
            </a:lvl9pPr>
          </a:lstStyle>
          <a:p>
            <a:pPr eaLnBrk="1" hangingPunct="1"/>
            <a:r>
              <a:rPr lang="en-US" sz="1200" i="1">
                <a:solidFill>
                  <a:schemeClr val="tx1"/>
                </a:solidFill>
              </a:rPr>
              <a:t>Ted Friedman - Information Infrastructure and Big Data Projects Key Initiative Overview - July 2011</a:t>
            </a:r>
          </a:p>
        </p:txBody>
      </p:sp>
      <p:sp>
        <p:nvSpPr>
          <p:cNvPr id="12" name="TextBox 11"/>
          <p:cNvSpPr txBox="1"/>
          <p:nvPr/>
        </p:nvSpPr>
        <p:spPr>
          <a:xfrm>
            <a:off x="4929188" y="6007100"/>
            <a:ext cx="2928937" cy="708025"/>
          </a:xfrm>
          <a:prstGeom prst="rect">
            <a:avLst/>
          </a:prstGeom>
          <a:noFill/>
        </p:spPr>
        <p:txBody>
          <a:bodyPr>
            <a:spAutoFit/>
          </a:bodyPr>
          <a:lstStyle/>
          <a:p>
            <a:pPr>
              <a:defRPr/>
            </a:pPr>
            <a:r>
              <a:rPr lang="en-US" sz="4000" dirty="0">
                <a:solidFill>
                  <a:schemeClr val="tx1">
                    <a:lumMod val="40000"/>
                    <a:lumOff val="60000"/>
                  </a:schemeClr>
                </a:solidFill>
                <a:latin typeface="Arial" pitchFamily="34" charset="0"/>
                <a:ea typeface="+mn-ea"/>
                <a:cs typeface="Arial" pitchFamily="34" charset="0"/>
              </a:rPr>
              <a:t>2020</a:t>
            </a:r>
          </a:p>
        </p:txBody>
      </p:sp>
      <p:grpSp>
        <p:nvGrpSpPr>
          <p:cNvPr id="5129" name="Groupe 21"/>
          <p:cNvGrpSpPr>
            <a:grpSpLocks/>
          </p:cNvGrpSpPr>
          <p:nvPr/>
        </p:nvGrpSpPr>
        <p:grpSpPr bwMode="auto">
          <a:xfrm>
            <a:off x="4214813" y="5286375"/>
            <a:ext cx="4500562" cy="1143000"/>
            <a:chOff x="4143375" y="1428750"/>
            <a:chExt cx="4500564" cy="1143000"/>
          </a:xfrm>
        </p:grpSpPr>
        <p:sp>
          <p:nvSpPr>
            <p:cNvPr id="5138" name="Rectangle 12"/>
            <p:cNvSpPr>
              <a:spLocks noChangeArrowheads="1"/>
            </p:cNvSpPr>
            <p:nvPr/>
          </p:nvSpPr>
          <p:spPr bwMode="auto">
            <a:xfrm>
              <a:off x="5429229" y="1428750"/>
              <a:ext cx="321471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solidFill>
                    <a:schemeClr val="tx1"/>
                  </a:solidFill>
                </a:rPr>
                <a:t>275 exabytes</a:t>
              </a:r>
              <a:br>
                <a:rPr lang="en-US" sz="1600">
                  <a:solidFill>
                    <a:schemeClr val="tx1"/>
                  </a:solidFill>
                </a:rPr>
              </a:br>
              <a:r>
                <a:rPr lang="en-US" sz="1600">
                  <a:solidFill>
                    <a:schemeClr val="tx1"/>
                  </a:solidFill>
                </a:rPr>
                <a:t>of data flowing over </a:t>
              </a:r>
              <a:br>
                <a:rPr lang="en-US" sz="1600">
                  <a:solidFill>
                    <a:schemeClr val="tx1"/>
                  </a:solidFill>
                </a:rPr>
              </a:br>
              <a:r>
                <a:rPr lang="en-US" sz="1600">
                  <a:solidFill>
                    <a:schemeClr val="tx1"/>
                  </a:solidFill>
                </a:rPr>
                <a:t>the Internet each day</a:t>
              </a:r>
              <a:br>
                <a:rPr lang="en-US" sz="1600">
                  <a:solidFill>
                    <a:schemeClr val="tx1"/>
                  </a:solidFill>
                </a:rPr>
              </a:br>
              <a:r>
                <a:rPr lang="en-US" sz="1600" i="1">
                  <a:solidFill>
                    <a:schemeClr val="accent1"/>
                  </a:solidFill>
                </a:rPr>
                <a:t>275,000,000,000,000,000,000</a:t>
              </a:r>
            </a:p>
          </p:txBody>
        </p:sp>
        <p:pic>
          <p:nvPicPr>
            <p:cNvPr id="5139" name="Image 25" descr="browser_al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142875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0" name="Groupe 20"/>
          <p:cNvGrpSpPr>
            <a:grpSpLocks/>
          </p:cNvGrpSpPr>
          <p:nvPr/>
        </p:nvGrpSpPr>
        <p:grpSpPr bwMode="auto">
          <a:xfrm>
            <a:off x="4214813" y="3929063"/>
            <a:ext cx="4643437" cy="1219200"/>
            <a:chOff x="4143375" y="2857500"/>
            <a:chExt cx="4643439" cy="1219200"/>
          </a:xfrm>
        </p:grpSpPr>
        <p:sp>
          <p:nvSpPr>
            <p:cNvPr id="5136" name="Rectangle 10"/>
            <p:cNvSpPr>
              <a:spLocks noChangeArrowheads="1"/>
            </p:cNvSpPr>
            <p:nvPr/>
          </p:nvSpPr>
          <p:spPr bwMode="auto">
            <a:xfrm>
              <a:off x="5429228" y="3000375"/>
              <a:ext cx="3357586"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solidFill>
                    <a:schemeClr val="tx1"/>
                  </a:solidFill>
                </a:rPr>
                <a:t>200 billion</a:t>
              </a:r>
              <a:br>
                <a:rPr lang="en-US" sz="1600">
                  <a:solidFill>
                    <a:schemeClr val="tx1"/>
                  </a:solidFill>
                </a:rPr>
              </a:br>
              <a:r>
                <a:rPr lang="en-US" sz="1600">
                  <a:solidFill>
                    <a:schemeClr val="tx1"/>
                  </a:solidFill>
                </a:rPr>
                <a:t>intelligent devices</a:t>
              </a:r>
              <a:br>
                <a:rPr lang="en-US" sz="1600">
                  <a:solidFill>
                    <a:schemeClr val="tx1"/>
                  </a:solidFill>
                </a:rPr>
              </a:br>
              <a:r>
                <a:rPr lang="en-US" sz="1600" i="1">
                  <a:solidFill>
                    <a:schemeClr val="accent1"/>
                  </a:solidFill>
                </a:rPr>
                <a:t>200,000,000,000</a:t>
              </a:r>
            </a:p>
          </p:txBody>
        </p:sp>
        <p:pic>
          <p:nvPicPr>
            <p:cNvPr id="5137" name="Image 26" descr="kpilo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28575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1" name="Groupe 19"/>
          <p:cNvGrpSpPr>
            <a:grpSpLocks/>
          </p:cNvGrpSpPr>
          <p:nvPr/>
        </p:nvGrpSpPr>
        <p:grpSpPr bwMode="auto">
          <a:xfrm>
            <a:off x="4286250" y="2643188"/>
            <a:ext cx="3429000" cy="1149350"/>
            <a:chOff x="4286250" y="4143375"/>
            <a:chExt cx="3429001" cy="1148660"/>
          </a:xfrm>
        </p:grpSpPr>
        <p:sp>
          <p:nvSpPr>
            <p:cNvPr id="5134" name="Rectangle 16"/>
            <p:cNvSpPr>
              <a:spLocks noChangeArrowheads="1"/>
            </p:cNvSpPr>
            <p:nvPr/>
          </p:nvSpPr>
          <p:spPr bwMode="auto">
            <a:xfrm>
              <a:off x="5500673" y="4214815"/>
              <a:ext cx="221457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solidFill>
                    <a:schemeClr val="tx1"/>
                  </a:solidFill>
                </a:rPr>
                <a:t>50 gigabytes of data</a:t>
              </a:r>
            </a:p>
            <a:p>
              <a:r>
                <a:rPr lang="en-US" sz="1600">
                  <a:solidFill>
                    <a:schemeClr val="tx1"/>
                  </a:solidFill>
                </a:rPr>
                <a:t>per person on Earth</a:t>
              </a:r>
            </a:p>
            <a:p>
              <a:r>
                <a:rPr lang="en-US" sz="1600" i="1">
                  <a:solidFill>
                    <a:schemeClr val="accent1"/>
                  </a:solidFill>
                </a:rPr>
                <a:t>50,000,000,000</a:t>
              </a:r>
              <a:br>
                <a:rPr lang="en-US" sz="1600" i="1">
                  <a:solidFill>
                    <a:schemeClr val="accent1"/>
                  </a:solidFill>
                </a:rPr>
              </a:br>
              <a:r>
                <a:rPr lang="en-US" sz="1600">
                  <a:solidFill>
                    <a:schemeClr val="tx1"/>
                  </a:solidFill>
                </a:rPr>
                <a:t>300 exabytes total</a:t>
              </a:r>
            </a:p>
          </p:txBody>
        </p:sp>
        <p:pic>
          <p:nvPicPr>
            <p:cNvPr id="5135" name="Image 27" descr="personal.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86250" y="4143375"/>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32" name="Rectangle 14"/>
          <p:cNvSpPr>
            <a:spLocks noChangeArrowheads="1"/>
          </p:cNvSpPr>
          <p:nvPr/>
        </p:nvSpPr>
        <p:spPr bwMode="auto">
          <a:xfrm>
            <a:off x="5486400" y="1531938"/>
            <a:ext cx="15144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solidFill>
                  <a:schemeClr val="tx1"/>
                </a:solidFill>
              </a:rPr>
              <a:t>2,300 tweets </a:t>
            </a:r>
            <a:br>
              <a:rPr lang="en-US" sz="1600">
                <a:solidFill>
                  <a:schemeClr val="tx1"/>
                </a:solidFill>
              </a:rPr>
            </a:br>
            <a:r>
              <a:rPr lang="en-US" sz="1600">
                <a:solidFill>
                  <a:schemeClr val="tx1"/>
                </a:solidFill>
              </a:rPr>
              <a:t>per second</a:t>
            </a:r>
            <a:br>
              <a:rPr lang="en-US" sz="1600">
                <a:solidFill>
                  <a:schemeClr val="tx1"/>
                </a:solidFill>
              </a:rPr>
            </a:br>
            <a:r>
              <a:rPr lang="en-US" sz="1600">
                <a:solidFill>
                  <a:schemeClr val="tx1"/>
                </a:solidFill>
              </a:rPr>
              <a:t>(June 2011)</a:t>
            </a:r>
          </a:p>
        </p:txBody>
      </p:sp>
      <p:pic>
        <p:nvPicPr>
          <p:cNvPr id="5133"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3" y="1571625"/>
            <a:ext cx="12144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7571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800" y="5516563"/>
            <a:ext cx="8585200" cy="522287"/>
          </a:xfrm>
          <a:prstGeom prst="rect">
            <a:avLst/>
          </a:prstGeom>
          <a:noFill/>
          <a:ln>
            <a:noFill/>
          </a:ln>
        </p:spPr>
        <p:txBody>
          <a:bodyPr>
            <a:spAutoFit/>
          </a:bodyPr>
          <a:lstStyle/>
          <a:p>
            <a:pPr>
              <a:defRPr/>
            </a:pPr>
            <a:r>
              <a:rPr lang="en-US" sz="2800" dirty="0" smtClean="0">
                <a:solidFill>
                  <a:schemeClr val="accent4"/>
                </a:solidFill>
                <a:effectLst>
                  <a:outerShdw blurRad="50800" dist="38100" dir="2700000" algn="tl" rotWithShape="0">
                    <a:prstClr val="black">
                      <a:alpha val="40000"/>
                    </a:prstClr>
                  </a:outerShdw>
                </a:effectLst>
                <a:latin typeface="Arial Black"/>
                <a:cs typeface="Arial Black"/>
              </a:rPr>
              <a:t>volume, variety, velocity</a:t>
            </a:r>
            <a:endParaRPr lang="en-US" sz="2800" dirty="0">
              <a:solidFill>
                <a:schemeClr val="accent4"/>
              </a:solidFill>
              <a:effectLst>
                <a:outerShdw blurRad="50800" dist="38100" dir="2700000" algn="tl" rotWithShape="0">
                  <a:prstClr val="black">
                    <a:alpha val="40000"/>
                  </a:prstClr>
                </a:outerShdw>
              </a:effectLst>
              <a:latin typeface="Arial Black"/>
              <a:cs typeface="Arial Black"/>
            </a:endParaRPr>
          </a:p>
        </p:txBody>
      </p:sp>
      <p:sp>
        <p:nvSpPr>
          <p:cNvPr id="31746" name="TextBox 4"/>
          <p:cNvSpPr txBox="1">
            <a:spLocks noChangeArrowheads="1"/>
          </p:cNvSpPr>
          <p:nvPr/>
        </p:nvSpPr>
        <p:spPr bwMode="auto">
          <a:xfrm>
            <a:off x="4953000" y="1811338"/>
            <a:ext cx="2954338" cy="175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r>
              <a:rPr lang="en-US" sz="3600" dirty="0" smtClean="0">
                <a:solidFill>
                  <a:schemeClr val="tx1"/>
                </a:solidFill>
              </a:rPr>
              <a:t>How to define Big </a:t>
            </a:r>
            <a:r>
              <a:rPr lang="en-US" sz="3600" dirty="0">
                <a:solidFill>
                  <a:schemeClr val="tx1"/>
                </a:solidFill>
              </a:rPr>
              <a:t>data is….</a:t>
            </a:r>
          </a:p>
        </p:txBody>
      </p:sp>
      <p:sp>
        <p:nvSpPr>
          <p:cNvPr id="31747" name="Rectangle 5"/>
          <p:cNvSpPr>
            <a:spLocks noChangeArrowheads="1"/>
          </p:cNvSpPr>
          <p:nvPr/>
        </p:nvSpPr>
        <p:spPr bwMode="auto">
          <a:xfrm>
            <a:off x="0" y="1100138"/>
            <a:ext cx="9144000" cy="2540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spcBef>
                <a:spcPct val="20000"/>
              </a:spcBef>
              <a:buClr>
                <a:schemeClr val="bg2"/>
              </a:buClr>
              <a:buFont typeface="Wingdings 2" charset="0"/>
              <a:buNone/>
            </a:pPr>
            <a:endParaRPr lang="en-US" sz="1400">
              <a:solidFill>
                <a:schemeClr val="tx1"/>
              </a:solidFill>
              <a:cs typeface="Arial" charset="0"/>
            </a:endParaRPr>
          </a:p>
        </p:txBody>
      </p:sp>
      <p:sp>
        <p:nvSpPr>
          <p:cNvPr id="7" name="Rectangle 6"/>
          <p:cNvSpPr/>
          <p:nvPr/>
        </p:nvSpPr>
        <p:spPr>
          <a:xfrm>
            <a:off x="609600" y="5264150"/>
            <a:ext cx="2149475" cy="368300"/>
          </a:xfrm>
          <a:prstGeom prst="rect">
            <a:avLst/>
          </a:prstGeom>
        </p:spPr>
        <p:txBody>
          <a:bodyPr wrap="none">
            <a:spAutoFit/>
          </a:bodyPr>
          <a:lstStyle/>
          <a:p>
            <a:pPr>
              <a:defRPr/>
            </a:pPr>
            <a:r>
              <a:rPr lang="en-US" i="1" dirty="0">
                <a:solidFill>
                  <a:schemeClr val="bg1">
                    <a:lumMod val="65000"/>
                  </a:schemeClr>
                </a:solidFill>
                <a:cs typeface="Arial" charset="0"/>
              </a:rPr>
              <a:t>Key Takeaway #1</a:t>
            </a:r>
          </a:p>
        </p:txBody>
      </p:sp>
      <p:pic>
        <p:nvPicPr>
          <p:cNvPr id="2" name="Picture 1"/>
          <p:cNvPicPr>
            <a:picLocks noChangeAspect="1"/>
          </p:cNvPicPr>
          <p:nvPr/>
        </p:nvPicPr>
        <p:blipFill>
          <a:blip r:embed="rId3"/>
          <a:stretch>
            <a:fillRect/>
          </a:stretch>
        </p:blipFill>
        <p:spPr>
          <a:xfrm rot="21058012">
            <a:off x="339853" y="1508914"/>
            <a:ext cx="4232057" cy="23699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1750" name="Rectangle 10"/>
          <p:cNvSpPr>
            <a:spLocks noChangeArrowheads="1"/>
          </p:cNvSpPr>
          <p:nvPr/>
        </p:nvSpPr>
        <p:spPr bwMode="auto">
          <a:xfrm>
            <a:off x="2483768" y="3975100"/>
            <a:ext cx="65436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tx1"/>
                </a:solidFill>
              </a:rPr>
              <a:t>Hans </a:t>
            </a:r>
            <a:r>
              <a:rPr lang="en-US" dirty="0" err="1" smtClean="0">
                <a:solidFill>
                  <a:schemeClr val="tx1"/>
                </a:solidFill>
              </a:rPr>
              <a:t>Rosling</a:t>
            </a:r>
            <a:r>
              <a:rPr lang="en-US" dirty="0" smtClean="0">
                <a:solidFill>
                  <a:schemeClr val="tx1"/>
                </a:solidFill>
              </a:rPr>
              <a:t> – uses big data to analyze world health trends</a:t>
            </a:r>
            <a:endParaRPr lang="en-US" dirty="0">
              <a:solidFill>
                <a:schemeClr val="tx1"/>
              </a:solidFill>
            </a:endParaRPr>
          </a:p>
        </p:txBody>
      </p:sp>
    </p:spTree>
    <p:extLst>
      <p:ext uri="{BB962C8B-B14F-4D97-AF65-F5344CB8AC3E}">
        <p14:creationId xmlns:p14="http://schemas.microsoft.com/office/powerpoint/2010/main" val="89731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Ellipse 65"/>
          <p:cNvSpPr/>
          <p:nvPr/>
        </p:nvSpPr>
        <p:spPr bwMode="auto">
          <a:xfrm>
            <a:off x="5214942" y="1000109"/>
            <a:ext cx="1060854" cy="1039423"/>
          </a:xfrm>
          <a:prstGeom prst="ellipse">
            <a:avLst/>
          </a:prstGeom>
          <a:solidFill>
            <a:schemeClr val="bg2"/>
          </a:solidFill>
          <a:ln w="9525" cap="flat" cmpd="sng" algn="ctr">
            <a:solidFill>
              <a:schemeClr val="bg2"/>
            </a:solidFill>
            <a:prstDash val="solid"/>
            <a:round/>
            <a:headEnd type="none" w="med" len="med"/>
            <a:tailEnd type="none" w="med" len="med"/>
          </a:ln>
          <a:effectLst>
            <a:glow rad="228600">
              <a:srgbClr val="C2D830">
                <a:alpha val="40000"/>
              </a:srgbClr>
            </a:glow>
          </a:effectLst>
        </p:spPr>
        <p:txBody>
          <a:bodyPr anchor="ctr"/>
          <a:lstStyle/>
          <a:p>
            <a:pPr algn="ctr">
              <a:spcBef>
                <a:spcPct val="20000"/>
              </a:spcBef>
              <a:buClr>
                <a:schemeClr val="bg2"/>
              </a:buClr>
              <a:buFont typeface="Wingdings 2" pitchFamily="18" charset="2"/>
              <a:buNone/>
              <a:defRPr/>
            </a:pPr>
            <a:endParaRPr lang="fr-FR" sz="1400" dirty="0" err="1">
              <a:solidFill>
                <a:schemeClr val="tx1"/>
              </a:solidFill>
              <a:latin typeface="Trebuchet MS" pitchFamily="34" charset="0"/>
              <a:ea typeface="+mn-ea"/>
              <a:cs typeface="Arial" charset="0"/>
            </a:endParaRPr>
          </a:p>
        </p:txBody>
      </p:sp>
      <p:sp>
        <p:nvSpPr>
          <p:cNvPr id="65" name="Ellipse 64"/>
          <p:cNvSpPr/>
          <p:nvPr/>
        </p:nvSpPr>
        <p:spPr bwMode="auto">
          <a:xfrm>
            <a:off x="6572264" y="4214818"/>
            <a:ext cx="1500198" cy="1457335"/>
          </a:xfrm>
          <a:prstGeom prst="ellipse">
            <a:avLst/>
          </a:prstGeom>
          <a:solidFill>
            <a:schemeClr val="bg2"/>
          </a:solidFill>
          <a:ln w="9525" cap="flat" cmpd="sng" algn="ctr">
            <a:solidFill>
              <a:schemeClr val="bg2"/>
            </a:solidFill>
            <a:prstDash val="solid"/>
            <a:round/>
            <a:headEnd type="none" w="med" len="med"/>
            <a:tailEnd type="none" w="med" len="med"/>
          </a:ln>
          <a:effectLst>
            <a:glow rad="228600">
              <a:srgbClr val="C2D830">
                <a:alpha val="40000"/>
              </a:srgbClr>
            </a:glow>
          </a:effectLst>
        </p:spPr>
        <p:txBody>
          <a:bodyPr anchor="ctr"/>
          <a:lstStyle/>
          <a:p>
            <a:pPr algn="ctr">
              <a:spcBef>
                <a:spcPct val="20000"/>
              </a:spcBef>
              <a:buClr>
                <a:schemeClr val="bg2"/>
              </a:buClr>
              <a:buFont typeface="Wingdings 2" pitchFamily="18" charset="2"/>
              <a:buNone/>
              <a:defRPr/>
            </a:pPr>
            <a:endParaRPr lang="fr-FR" sz="1400" dirty="0" err="1">
              <a:solidFill>
                <a:schemeClr val="tx1"/>
              </a:solidFill>
              <a:latin typeface="Trebuchet MS" pitchFamily="34" charset="0"/>
              <a:ea typeface="+mn-ea"/>
              <a:cs typeface="Arial" charset="0"/>
            </a:endParaRPr>
          </a:p>
        </p:txBody>
      </p:sp>
      <p:sp>
        <p:nvSpPr>
          <p:cNvPr id="64" name="Ellipse 63"/>
          <p:cNvSpPr/>
          <p:nvPr/>
        </p:nvSpPr>
        <p:spPr bwMode="auto">
          <a:xfrm>
            <a:off x="3857620" y="5000637"/>
            <a:ext cx="1714512" cy="1680222"/>
          </a:xfrm>
          <a:prstGeom prst="ellipse">
            <a:avLst/>
          </a:prstGeom>
          <a:solidFill>
            <a:schemeClr val="bg2"/>
          </a:solidFill>
          <a:ln w="9525" cap="flat" cmpd="sng" algn="ctr">
            <a:solidFill>
              <a:schemeClr val="bg2"/>
            </a:solidFill>
            <a:prstDash val="solid"/>
            <a:round/>
            <a:headEnd type="none" w="med" len="med"/>
            <a:tailEnd type="none" w="med" len="med"/>
          </a:ln>
          <a:effectLst>
            <a:glow rad="228600">
              <a:srgbClr val="C2D830">
                <a:alpha val="40000"/>
              </a:srgbClr>
            </a:glow>
          </a:effectLst>
        </p:spPr>
        <p:txBody>
          <a:bodyPr anchor="ctr"/>
          <a:lstStyle/>
          <a:p>
            <a:pPr algn="ctr">
              <a:spcBef>
                <a:spcPct val="20000"/>
              </a:spcBef>
              <a:buClr>
                <a:schemeClr val="bg2"/>
              </a:buClr>
              <a:buFont typeface="Wingdings 2" pitchFamily="18" charset="2"/>
              <a:buNone/>
              <a:defRPr/>
            </a:pPr>
            <a:endParaRPr lang="fr-FR" sz="1400" dirty="0" err="1">
              <a:solidFill>
                <a:schemeClr val="tx1"/>
              </a:solidFill>
              <a:latin typeface="Trebuchet MS" pitchFamily="34" charset="0"/>
              <a:ea typeface="+mn-ea"/>
              <a:cs typeface="Arial" charset="0"/>
            </a:endParaRPr>
          </a:p>
        </p:txBody>
      </p:sp>
      <p:sp>
        <p:nvSpPr>
          <p:cNvPr id="63" name="Ellipse 62"/>
          <p:cNvSpPr/>
          <p:nvPr/>
        </p:nvSpPr>
        <p:spPr bwMode="auto">
          <a:xfrm>
            <a:off x="5076000" y="3024000"/>
            <a:ext cx="2016266" cy="2000264"/>
          </a:xfrm>
          <a:prstGeom prst="ellipse">
            <a:avLst/>
          </a:prstGeom>
          <a:solidFill>
            <a:schemeClr val="bg2"/>
          </a:solidFill>
          <a:ln w="9525" cap="flat" cmpd="sng" algn="ctr">
            <a:solidFill>
              <a:schemeClr val="bg2"/>
            </a:solidFill>
            <a:prstDash val="solid"/>
            <a:round/>
            <a:headEnd type="none" w="med" len="med"/>
            <a:tailEnd type="none" w="med" len="med"/>
          </a:ln>
          <a:effectLst>
            <a:glow rad="228600">
              <a:srgbClr val="C2D830">
                <a:alpha val="40000"/>
              </a:srgbClr>
            </a:glow>
          </a:effectLst>
        </p:spPr>
        <p:txBody>
          <a:bodyPr anchor="ctr"/>
          <a:lstStyle/>
          <a:p>
            <a:pPr algn="ctr">
              <a:spcBef>
                <a:spcPct val="20000"/>
              </a:spcBef>
              <a:buClr>
                <a:schemeClr val="bg2"/>
              </a:buClr>
              <a:buFont typeface="Wingdings 2" pitchFamily="18" charset="2"/>
              <a:buNone/>
              <a:defRPr/>
            </a:pPr>
            <a:endParaRPr lang="fr-FR" sz="1400" dirty="0" err="1">
              <a:solidFill>
                <a:schemeClr val="tx1"/>
              </a:solidFill>
              <a:latin typeface="Trebuchet MS" pitchFamily="34" charset="0"/>
              <a:ea typeface="+mn-ea"/>
              <a:cs typeface="Arial" charset="0"/>
            </a:endParaRPr>
          </a:p>
        </p:txBody>
      </p:sp>
      <p:sp>
        <p:nvSpPr>
          <p:cNvPr id="62" name="Ellipse 61"/>
          <p:cNvSpPr/>
          <p:nvPr/>
        </p:nvSpPr>
        <p:spPr bwMode="auto">
          <a:xfrm>
            <a:off x="3672000" y="2000240"/>
            <a:ext cx="1382432" cy="1357322"/>
          </a:xfrm>
          <a:prstGeom prst="ellipse">
            <a:avLst/>
          </a:prstGeom>
          <a:solidFill>
            <a:schemeClr val="bg2"/>
          </a:solidFill>
          <a:ln w="9525" cap="flat" cmpd="sng" algn="ctr">
            <a:solidFill>
              <a:schemeClr val="bg2"/>
            </a:solidFill>
            <a:prstDash val="solid"/>
            <a:round/>
            <a:headEnd type="none" w="med" len="med"/>
            <a:tailEnd type="none" w="med" len="med"/>
          </a:ln>
          <a:effectLst>
            <a:glow rad="228600">
              <a:srgbClr val="C2D830">
                <a:alpha val="40000"/>
              </a:srgbClr>
            </a:glow>
          </a:effectLst>
        </p:spPr>
        <p:txBody>
          <a:bodyPr anchor="ctr"/>
          <a:lstStyle/>
          <a:p>
            <a:pPr algn="ctr">
              <a:spcBef>
                <a:spcPct val="20000"/>
              </a:spcBef>
              <a:buClr>
                <a:schemeClr val="bg2"/>
              </a:buClr>
              <a:buFont typeface="Wingdings 2" pitchFamily="18" charset="2"/>
              <a:buNone/>
              <a:defRPr/>
            </a:pPr>
            <a:endParaRPr lang="fr-FR" sz="1400" dirty="0" err="1">
              <a:solidFill>
                <a:schemeClr val="tx1"/>
              </a:solidFill>
              <a:latin typeface="Trebuchet MS" pitchFamily="34" charset="0"/>
              <a:ea typeface="+mn-ea"/>
              <a:cs typeface="Arial" charset="0"/>
            </a:endParaRPr>
          </a:p>
        </p:txBody>
      </p:sp>
      <p:sp>
        <p:nvSpPr>
          <p:cNvPr id="61" name="Ellipse 60"/>
          <p:cNvSpPr/>
          <p:nvPr/>
        </p:nvSpPr>
        <p:spPr bwMode="auto">
          <a:xfrm>
            <a:off x="6660000" y="1428736"/>
            <a:ext cx="2100277" cy="2000264"/>
          </a:xfrm>
          <a:prstGeom prst="ellipse">
            <a:avLst/>
          </a:prstGeom>
          <a:solidFill>
            <a:schemeClr val="bg2"/>
          </a:solidFill>
          <a:ln w="9525" cap="flat" cmpd="sng" algn="ctr">
            <a:solidFill>
              <a:schemeClr val="bg2"/>
            </a:solidFill>
            <a:prstDash val="solid"/>
            <a:round/>
            <a:headEnd type="none" w="med" len="med"/>
            <a:tailEnd type="none" w="med" len="med"/>
          </a:ln>
          <a:effectLst>
            <a:glow rad="228600">
              <a:srgbClr val="C2D830">
                <a:alpha val="40000"/>
              </a:srgbClr>
            </a:glow>
          </a:effectLst>
        </p:spPr>
        <p:txBody>
          <a:bodyPr anchor="ctr"/>
          <a:lstStyle/>
          <a:p>
            <a:pPr algn="ctr">
              <a:spcBef>
                <a:spcPct val="20000"/>
              </a:spcBef>
              <a:buClr>
                <a:schemeClr val="bg2"/>
              </a:buClr>
              <a:buFont typeface="Wingdings 2" pitchFamily="18" charset="2"/>
              <a:buNone/>
              <a:defRPr/>
            </a:pPr>
            <a:endParaRPr lang="fr-FR" sz="1400" dirty="0" err="1">
              <a:solidFill>
                <a:schemeClr val="tx1"/>
              </a:solidFill>
              <a:latin typeface="Trebuchet MS" pitchFamily="34" charset="0"/>
              <a:ea typeface="+mn-ea"/>
              <a:cs typeface="Arial" charset="0"/>
            </a:endParaRPr>
          </a:p>
        </p:txBody>
      </p:sp>
      <p:grpSp>
        <p:nvGrpSpPr>
          <p:cNvPr id="2" name="Groupe 57"/>
          <p:cNvGrpSpPr>
            <a:grpSpLocks/>
          </p:cNvGrpSpPr>
          <p:nvPr/>
        </p:nvGrpSpPr>
        <p:grpSpPr bwMode="auto">
          <a:xfrm>
            <a:off x="4857750" y="1714500"/>
            <a:ext cx="2214563" cy="3286125"/>
            <a:chOff x="4857752" y="1714488"/>
            <a:chExt cx="2214578" cy="3286148"/>
          </a:xfrm>
        </p:grpSpPr>
        <p:cxnSp>
          <p:nvCxnSpPr>
            <p:cNvPr id="8231" name="Connecteur droit 48"/>
            <p:cNvCxnSpPr>
              <a:cxnSpLocks noChangeShapeType="1"/>
            </p:cNvCxnSpPr>
            <p:nvPr/>
          </p:nvCxnSpPr>
          <p:spPr bwMode="auto">
            <a:xfrm>
              <a:off x="6215074" y="1714488"/>
              <a:ext cx="571504" cy="28575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232" name="Connecteur droit 50"/>
            <p:cNvCxnSpPr>
              <a:cxnSpLocks noChangeShapeType="1"/>
            </p:cNvCxnSpPr>
            <p:nvPr/>
          </p:nvCxnSpPr>
          <p:spPr bwMode="auto">
            <a:xfrm rot="10800000" flipV="1">
              <a:off x="4857752" y="1857364"/>
              <a:ext cx="428628" cy="35719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233" name="Connecteur droit 52"/>
            <p:cNvCxnSpPr>
              <a:cxnSpLocks noChangeShapeType="1"/>
            </p:cNvCxnSpPr>
            <p:nvPr/>
          </p:nvCxnSpPr>
          <p:spPr bwMode="auto">
            <a:xfrm rot="16200000" flipH="1">
              <a:off x="5322099" y="2464587"/>
              <a:ext cx="1071570" cy="1428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234" name="Connecteur droit 54"/>
            <p:cNvCxnSpPr>
              <a:cxnSpLocks noChangeShapeType="1"/>
            </p:cNvCxnSpPr>
            <p:nvPr/>
          </p:nvCxnSpPr>
          <p:spPr bwMode="auto">
            <a:xfrm rot="16200000" flipH="1">
              <a:off x="5429256" y="2571744"/>
              <a:ext cx="2214578" cy="10715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235" name="Connecteur droit 56"/>
            <p:cNvCxnSpPr>
              <a:cxnSpLocks noChangeShapeType="1"/>
            </p:cNvCxnSpPr>
            <p:nvPr/>
          </p:nvCxnSpPr>
          <p:spPr bwMode="auto">
            <a:xfrm rot="5400000">
              <a:off x="3714744" y="3143248"/>
              <a:ext cx="3000396" cy="71438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grpSp>
      <p:cxnSp>
        <p:nvCxnSpPr>
          <p:cNvPr id="37" name="Connecteur droit 36"/>
          <p:cNvCxnSpPr>
            <a:cxnSpLocks noChangeShapeType="1"/>
          </p:cNvCxnSpPr>
          <p:nvPr/>
        </p:nvCxnSpPr>
        <p:spPr bwMode="auto">
          <a:xfrm rot="5400000" flipH="1" flipV="1">
            <a:off x="7250906" y="3679032"/>
            <a:ext cx="928687" cy="2857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4" name="Connecteur droit 43"/>
          <p:cNvCxnSpPr>
            <a:cxnSpLocks noChangeShapeType="1"/>
          </p:cNvCxnSpPr>
          <p:nvPr/>
        </p:nvCxnSpPr>
        <p:spPr bwMode="auto">
          <a:xfrm rot="10800000" flipV="1">
            <a:off x="5572125" y="5357813"/>
            <a:ext cx="1143000" cy="5000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grpSp>
        <p:nvGrpSpPr>
          <p:cNvPr id="4" name="Groupe 34"/>
          <p:cNvGrpSpPr>
            <a:grpSpLocks/>
          </p:cNvGrpSpPr>
          <p:nvPr/>
        </p:nvGrpSpPr>
        <p:grpSpPr bwMode="auto">
          <a:xfrm>
            <a:off x="4500563" y="3214688"/>
            <a:ext cx="2571750" cy="2000250"/>
            <a:chOff x="4500562" y="3214686"/>
            <a:chExt cx="2571768" cy="2000264"/>
          </a:xfrm>
        </p:grpSpPr>
        <p:grpSp>
          <p:nvGrpSpPr>
            <p:cNvPr id="8227" name="Groupe 29"/>
            <p:cNvGrpSpPr>
              <a:grpSpLocks/>
            </p:cNvGrpSpPr>
            <p:nvPr/>
          </p:nvGrpSpPr>
          <p:grpSpPr bwMode="auto">
            <a:xfrm>
              <a:off x="5214942" y="3214686"/>
              <a:ext cx="1857388" cy="2000264"/>
              <a:chOff x="5214942" y="3214686"/>
              <a:chExt cx="1857388" cy="2000264"/>
            </a:xfrm>
          </p:grpSpPr>
          <p:cxnSp>
            <p:nvCxnSpPr>
              <p:cNvPr id="8229" name="Connecteur droit 28"/>
              <p:cNvCxnSpPr>
                <a:cxnSpLocks noChangeShapeType="1"/>
              </p:cNvCxnSpPr>
              <p:nvPr/>
            </p:nvCxnSpPr>
            <p:spPr bwMode="auto">
              <a:xfrm rot="5400000" flipH="1" flipV="1">
                <a:off x="5214942" y="3357562"/>
                <a:ext cx="2000264" cy="17145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230" name="Connecteur droit 24"/>
              <p:cNvCxnSpPr>
                <a:cxnSpLocks noChangeShapeType="1"/>
              </p:cNvCxnSpPr>
              <p:nvPr/>
            </p:nvCxnSpPr>
            <p:spPr bwMode="auto">
              <a:xfrm rot="5400000" flipH="1" flipV="1">
                <a:off x="5143504" y="4857760"/>
                <a:ext cx="357190" cy="21431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grpSp>
        <p:cxnSp>
          <p:nvCxnSpPr>
            <p:cNvPr id="8228" name="Connecteur droit 31"/>
            <p:cNvCxnSpPr>
              <a:cxnSpLocks noChangeShapeType="1"/>
            </p:cNvCxnSpPr>
            <p:nvPr/>
          </p:nvCxnSpPr>
          <p:spPr bwMode="auto">
            <a:xfrm rot="16200000" flipV="1">
              <a:off x="3750463" y="4107661"/>
              <a:ext cx="1643074" cy="1428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grpSp>
      <p:pic>
        <p:nvPicPr>
          <p:cNvPr id="15" name="Image 14" descr="lineage-bubb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71938" y="357188"/>
            <a:ext cx="330517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itre 1"/>
          <p:cNvSpPr>
            <a:spLocks noGrp="1"/>
          </p:cNvSpPr>
          <p:nvPr>
            <p:ph type="title"/>
          </p:nvPr>
        </p:nvSpPr>
        <p:spPr>
          <a:xfrm>
            <a:off x="-36512" y="476672"/>
            <a:ext cx="8928992" cy="585787"/>
          </a:xfrm>
        </p:spPr>
        <p:txBody>
          <a:bodyPr/>
          <a:lstStyle/>
          <a:p>
            <a:pPr eaLnBrk="1" hangingPunct="1"/>
            <a:r>
              <a:rPr lang="en-US" sz="4000" dirty="0">
                <a:latin typeface="Trebuchet MS" charset="0"/>
              </a:rPr>
              <a:t>The 6 Dimensions of </a:t>
            </a:r>
            <a:r>
              <a:rPr lang="en-US" sz="4400" dirty="0">
                <a:latin typeface="Arial Black" charset="0"/>
              </a:rPr>
              <a:t>BIG</a:t>
            </a:r>
            <a:r>
              <a:rPr lang="en-US" sz="4000" dirty="0">
                <a:latin typeface="Trebuchet MS" charset="0"/>
              </a:rPr>
              <a:t> Data </a:t>
            </a:r>
            <a:endParaRPr lang="en-US" sz="3600" dirty="0">
              <a:latin typeface="Trebuchet MS" charset="0"/>
            </a:endParaRPr>
          </a:p>
        </p:txBody>
      </p:sp>
      <p:sp>
        <p:nvSpPr>
          <p:cNvPr id="3" name="Espace réservé du contenu 2"/>
          <p:cNvSpPr>
            <a:spLocks noGrp="1"/>
          </p:cNvSpPr>
          <p:nvPr>
            <p:ph idx="1"/>
          </p:nvPr>
        </p:nvSpPr>
        <p:spPr>
          <a:xfrm>
            <a:off x="393700" y="1516063"/>
            <a:ext cx="3535363" cy="4676775"/>
          </a:xfrm>
        </p:spPr>
        <p:txBody>
          <a:bodyPr/>
          <a:lstStyle/>
          <a:p>
            <a:pPr eaLnBrk="1" hangingPunct="1">
              <a:buFont typeface="Wingdings 2" pitchFamily="18" charset="2"/>
              <a:buNone/>
              <a:defRPr/>
            </a:pPr>
            <a:r>
              <a:rPr lang="en-US" sz="2800" dirty="0" smtClean="0">
                <a:ea typeface="+mn-ea"/>
              </a:rPr>
              <a:t>Primary challenges</a:t>
            </a:r>
          </a:p>
          <a:p>
            <a:pPr lvl="1" eaLnBrk="1" hangingPunct="1">
              <a:buFont typeface="Wingdings 2" pitchFamily="18" charset="2"/>
              <a:buChar char="¾"/>
              <a:defRPr/>
            </a:pPr>
            <a:r>
              <a:rPr lang="en-US" sz="2600" b="1" dirty="0" smtClean="0">
                <a:solidFill>
                  <a:srgbClr val="000000"/>
                </a:solidFill>
              </a:rPr>
              <a:t>V</a:t>
            </a:r>
            <a:r>
              <a:rPr lang="en-US" sz="2600" dirty="0" smtClean="0"/>
              <a:t>olume</a:t>
            </a:r>
            <a:endParaRPr lang="en-US" sz="2600" dirty="0"/>
          </a:p>
          <a:p>
            <a:pPr lvl="1" eaLnBrk="1" hangingPunct="1">
              <a:buFont typeface="Wingdings 2" pitchFamily="18" charset="2"/>
              <a:buChar char="¾"/>
              <a:defRPr/>
            </a:pPr>
            <a:r>
              <a:rPr lang="en-US" sz="2600" b="1" dirty="0" smtClean="0">
                <a:solidFill>
                  <a:srgbClr val="000000"/>
                </a:solidFill>
              </a:rPr>
              <a:t>V</a:t>
            </a:r>
            <a:r>
              <a:rPr lang="en-US" sz="2600" dirty="0" smtClean="0"/>
              <a:t>elocity</a:t>
            </a:r>
            <a:endParaRPr lang="en-US" sz="2600" dirty="0"/>
          </a:p>
          <a:p>
            <a:pPr lvl="1" eaLnBrk="1" hangingPunct="1">
              <a:buFont typeface="Wingdings 2" pitchFamily="18" charset="2"/>
              <a:buChar char="¾"/>
              <a:defRPr/>
            </a:pPr>
            <a:r>
              <a:rPr lang="en-US" sz="2600" b="1" dirty="0" smtClean="0">
                <a:solidFill>
                  <a:srgbClr val="000000"/>
                </a:solidFill>
              </a:rPr>
              <a:t>V</a:t>
            </a:r>
            <a:r>
              <a:rPr lang="en-US" sz="2600" dirty="0" smtClean="0"/>
              <a:t>ariety</a:t>
            </a:r>
            <a:endParaRPr lang="en-US" sz="2600" dirty="0"/>
          </a:p>
          <a:p>
            <a:pPr lvl="1" eaLnBrk="1" hangingPunct="1">
              <a:buFont typeface="Wingdings 2" pitchFamily="18" charset="2"/>
              <a:buChar char="¾"/>
              <a:defRPr/>
            </a:pPr>
            <a:r>
              <a:rPr lang="en-US" sz="2600" b="1" dirty="0" smtClean="0">
                <a:solidFill>
                  <a:srgbClr val="000000"/>
                </a:solidFill>
              </a:rPr>
              <a:t>C</a:t>
            </a:r>
            <a:r>
              <a:rPr lang="en-US" sz="2600" dirty="0" smtClean="0"/>
              <a:t>omplexity</a:t>
            </a:r>
            <a:endParaRPr lang="en-US" sz="2600" dirty="0"/>
          </a:p>
          <a:p>
            <a:pPr marL="534988" indent="-361950" eaLnBrk="1" hangingPunct="1">
              <a:buFont typeface="Wingdings" pitchFamily="2" charset="2"/>
              <a:buChar char="§"/>
              <a:defRPr/>
            </a:pPr>
            <a:endParaRPr lang="en-US" sz="2800" dirty="0" smtClean="0">
              <a:ea typeface="+mn-ea"/>
            </a:endParaRPr>
          </a:p>
          <a:p>
            <a:pPr eaLnBrk="1" hangingPunct="1">
              <a:buFont typeface="Wingdings 2" pitchFamily="18" charset="2"/>
              <a:buNone/>
              <a:defRPr/>
            </a:pPr>
            <a:r>
              <a:rPr lang="en-US" sz="2800" dirty="0" smtClean="0">
                <a:ea typeface="+mn-ea"/>
              </a:rPr>
              <a:t>And also</a:t>
            </a:r>
          </a:p>
          <a:p>
            <a:pPr lvl="1" eaLnBrk="1" hangingPunct="1">
              <a:buFont typeface="Wingdings 2" pitchFamily="18" charset="2"/>
              <a:buChar char="¾"/>
              <a:defRPr/>
            </a:pPr>
            <a:r>
              <a:rPr lang="en-US" sz="2600" b="1" dirty="0" smtClean="0">
                <a:solidFill>
                  <a:srgbClr val="000000"/>
                </a:solidFill>
              </a:rPr>
              <a:t>V</a:t>
            </a:r>
            <a:r>
              <a:rPr lang="en-US" sz="2600" dirty="0" smtClean="0"/>
              <a:t>alidation</a:t>
            </a:r>
          </a:p>
          <a:p>
            <a:pPr lvl="1" eaLnBrk="1" hangingPunct="1">
              <a:buFont typeface="Wingdings 2" pitchFamily="18" charset="2"/>
              <a:buChar char="¾"/>
              <a:defRPr/>
            </a:pPr>
            <a:r>
              <a:rPr lang="en-US" sz="2600" b="1" dirty="0" smtClean="0">
                <a:solidFill>
                  <a:srgbClr val="000000"/>
                </a:solidFill>
              </a:rPr>
              <a:t>L</a:t>
            </a:r>
            <a:r>
              <a:rPr lang="en-US" sz="2600" dirty="0" smtClean="0"/>
              <a:t>ineage</a:t>
            </a:r>
            <a:endParaRPr lang="en-US" sz="2600" dirty="0"/>
          </a:p>
        </p:txBody>
      </p:sp>
      <p:pic>
        <p:nvPicPr>
          <p:cNvPr id="11" name="Image 10" descr="volume-bubb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3688" y="1428750"/>
            <a:ext cx="21145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1" descr="velocity-bubb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1785938"/>
            <a:ext cx="1914525"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 12" descr="complexity-bubbl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429125"/>
            <a:ext cx="3624263"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 13" descr="diversity-bubb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00375" y="2786063"/>
            <a:ext cx="43338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Connecteur droit 17"/>
          <p:cNvCxnSpPr>
            <a:cxnSpLocks noChangeShapeType="1"/>
          </p:cNvCxnSpPr>
          <p:nvPr/>
        </p:nvCxnSpPr>
        <p:spPr bwMode="auto">
          <a:xfrm rot="10800000" flipV="1">
            <a:off x="5072063" y="2424113"/>
            <a:ext cx="1571625" cy="1476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grpSp>
        <p:nvGrpSpPr>
          <p:cNvPr id="6" name="Groupe 22"/>
          <p:cNvGrpSpPr>
            <a:grpSpLocks/>
          </p:cNvGrpSpPr>
          <p:nvPr/>
        </p:nvGrpSpPr>
        <p:grpSpPr bwMode="auto">
          <a:xfrm>
            <a:off x="4857750" y="3071813"/>
            <a:ext cx="2071688" cy="285750"/>
            <a:chOff x="4857752" y="3071810"/>
            <a:chExt cx="2071702" cy="285752"/>
          </a:xfrm>
        </p:grpSpPr>
        <p:cxnSp>
          <p:nvCxnSpPr>
            <p:cNvPr id="8225" name="Connecteur droit 19"/>
            <p:cNvCxnSpPr>
              <a:cxnSpLocks noChangeShapeType="1"/>
            </p:cNvCxnSpPr>
            <p:nvPr/>
          </p:nvCxnSpPr>
          <p:spPr bwMode="auto">
            <a:xfrm>
              <a:off x="4857752" y="3143248"/>
              <a:ext cx="428628" cy="21431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226" name="Connecteur droit 21"/>
            <p:cNvCxnSpPr>
              <a:cxnSpLocks noChangeShapeType="1"/>
            </p:cNvCxnSpPr>
            <p:nvPr/>
          </p:nvCxnSpPr>
          <p:spPr bwMode="auto">
            <a:xfrm rot="5400000" flipH="1" flipV="1">
              <a:off x="6750859" y="3107529"/>
              <a:ext cx="214314" cy="1428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grpSp>
      <p:pic>
        <p:nvPicPr>
          <p:cNvPr id="33" name="Image 32" descr="validation-bubble2.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429375" y="4103688"/>
            <a:ext cx="178752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02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10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10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10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childTnLst>
                                </p:cTn>
                              </p:par>
                              <p:par>
                                <p:cTn id="53" presetID="10"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10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par>
                                <p:cTn id="64" presetID="10" presetClass="entr" presetSubtype="0"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1000"/>
                                        <p:tgtEl>
                                          <p:spTgt spid="33"/>
                                        </p:tgtEl>
                                      </p:cBhvr>
                                    </p:animEffect>
                                  </p:childTnLst>
                                </p:cTn>
                              </p:par>
                              <p:par>
                                <p:cTn id="67" presetID="10"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10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par>
                                <p:cTn id="70" presetID="10"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childTnLst>
                                </p:cTn>
                              </p:par>
                              <p:par>
                                <p:cTn id="73" presetID="10"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1000"/>
                                        <p:tgtEl>
                                          <p:spTgt spid="4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
                                            <p:txEl>
                                              <p:pRg st="8" end="8"/>
                                            </p:txEl>
                                          </p:spTgt>
                                        </p:tgtEl>
                                        <p:attrNameLst>
                                          <p:attrName>style.visibility</p:attrName>
                                        </p:attrNameLst>
                                      </p:cBhvr>
                                      <p:to>
                                        <p:strVal val="visible"/>
                                      </p:to>
                                    </p:set>
                                  </p:childTnLst>
                                </p:cTn>
                              </p:par>
                              <p:par>
                                <p:cTn id="80" presetID="10" presetClass="entr" presetSubtype="0" fill="hold"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1000"/>
                                        <p:tgtEl>
                                          <p:spTgt spid="15"/>
                                        </p:tgtEl>
                                      </p:cBhvr>
                                    </p:animEffect>
                                  </p:childTnLst>
                                </p:cTn>
                              </p:par>
                              <p:par>
                                <p:cTn id="83" presetID="10" presetClass="entr" presetSubtype="0" fill="hold" nodeType="with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fade">
                                      <p:cBhvr>
                                        <p:cTn id="85" dur="1000"/>
                                        <p:tgtEl>
                                          <p:spTgt spid="2"/>
                                        </p:tgtEl>
                                      </p:cBhvr>
                                    </p:animEffect>
                                  </p:childTnLst>
                                </p:cTn>
                              </p:par>
                              <p:par>
                                <p:cTn id="86" presetID="10" presetClass="entr" presetSubtype="0" fill="hold" nodeType="with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fade">
                                      <p:cBhvr>
                                        <p:cTn id="88" dur="10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ChangeArrowheads="1"/>
          </p:cNvSpPr>
          <p:nvPr/>
        </p:nvSpPr>
        <p:spPr bwMode="auto">
          <a:xfrm>
            <a:off x="0" y="0"/>
            <a:ext cx="9144000" cy="6858000"/>
          </a:xfrm>
          <a:prstGeom prst="rect">
            <a:avLst/>
          </a:prstGeom>
          <a:solidFill>
            <a:schemeClr val="bg1"/>
          </a:solidFill>
          <a:ln w="9525">
            <a:solidFill>
              <a:schemeClr val="bg2"/>
            </a:solidFill>
            <a:round/>
            <a:headEnd/>
            <a:tailEnd/>
          </a:ln>
        </p:spPr>
        <p:txBody>
          <a:bodyPr anchor="ctr"/>
          <a:lstStyle/>
          <a:p>
            <a:pPr algn="ctr">
              <a:spcBef>
                <a:spcPct val="20000"/>
              </a:spcBef>
              <a:buClr>
                <a:schemeClr val="bg2"/>
              </a:buClr>
              <a:buFont typeface="Wingdings 2" charset="0"/>
              <a:buNone/>
            </a:pPr>
            <a:endParaRPr lang="en-US" sz="1400">
              <a:solidFill>
                <a:schemeClr val="tx1"/>
              </a:solidFill>
              <a:cs typeface="Arial" charset="0"/>
            </a:endParaRPr>
          </a:p>
        </p:txBody>
      </p:sp>
      <p:sp>
        <p:nvSpPr>
          <p:cNvPr id="5" name="TextBox 4"/>
          <p:cNvSpPr txBox="1"/>
          <p:nvPr/>
        </p:nvSpPr>
        <p:spPr>
          <a:xfrm>
            <a:off x="1190625" y="5407025"/>
            <a:ext cx="7877175" cy="1447800"/>
          </a:xfrm>
          <a:prstGeom prst="rect">
            <a:avLst/>
          </a:prstGeom>
          <a:noFill/>
          <a:ln>
            <a:noFill/>
          </a:ln>
        </p:spPr>
        <p:txBody>
          <a:bodyPr>
            <a:spAutoFit/>
          </a:bodyPr>
          <a:lstStyle/>
          <a:p>
            <a:pPr>
              <a:defRPr/>
            </a:pPr>
            <a:r>
              <a:rPr lang="en-US" sz="4400" dirty="0">
                <a:solidFill>
                  <a:schemeClr val="accent4"/>
                </a:solidFill>
                <a:effectLst>
                  <a:outerShdw blurRad="50800" dist="38100" dir="2700000" algn="tl" rotWithShape="0">
                    <a:prstClr val="black">
                      <a:alpha val="40000"/>
                    </a:prstClr>
                  </a:outerShdw>
                </a:effectLst>
                <a:latin typeface="Arial Black"/>
                <a:cs typeface="Arial Black"/>
              </a:rPr>
              <a:t>Forces us to think differently</a:t>
            </a:r>
          </a:p>
        </p:txBody>
      </p:sp>
      <p:pic>
        <p:nvPicPr>
          <p:cNvPr id="11" name="Picture 10"/>
          <p:cNvPicPr>
            <a:picLocks noChangeAspect="1"/>
          </p:cNvPicPr>
          <p:nvPr/>
        </p:nvPicPr>
        <p:blipFill>
          <a:blip r:embed="rId2"/>
          <a:stretch>
            <a:fillRect/>
          </a:stretch>
        </p:blipFill>
        <p:spPr>
          <a:xfrm>
            <a:off x="961275" y="635935"/>
            <a:ext cx="5134725" cy="4146291"/>
          </a:xfrm>
          <a:prstGeom prst="rect">
            <a:avLst/>
          </a:prstGeom>
          <a:solidFill>
            <a:srgbClr val="FFFFFF">
              <a:shade val="85000"/>
            </a:srgbClr>
          </a:solidFill>
          <a:ln w="76200" cap="sq" cmpd="sng">
            <a:solidFill>
              <a:schemeClr val="tx1">
                <a:lumMod val="50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3" name="Rectangle 12"/>
          <p:cNvSpPr/>
          <p:nvPr/>
        </p:nvSpPr>
        <p:spPr>
          <a:xfrm>
            <a:off x="1262063" y="5264150"/>
            <a:ext cx="2151062" cy="368300"/>
          </a:xfrm>
          <a:prstGeom prst="rect">
            <a:avLst/>
          </a:prstGeom>
        </p:spPr>
        <p:txBody>
          <a:bodyPr wrap="none">
            <a:spAutoFit/>
          </a:bodyPr>
          <a:lstStyle/>
          <a:p>
            <a:pPr>
              <a:defRPr/>
            </a:pPr>
            <a:r>
              <a:rPr lang="en-US" i="1" dirty="0">
                <a:solidFill>
                  <a:schemeClr val="bg1">
                    <a:lumMod val="65000"/>
                  </a:schemeClr>
                </a:solidFill>
                <a:cs typeface="Arial" charset="0"/>
              </a:rPr>
              <a:t>Key Takeaway #2</a:t>
            </a:r>
          </a:p>
        </p:txBody>
      </p:sp>
    </p:spTree>
    <p:extLst>
      <p:ext uri="{BB962C8B-B14F-4D97-AF65-F5344CB8AC3E}">
        <p14:creationId xmlns:p14="http://schemas.microsoft.com/office/powerpoint/2010/main" val="3514559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bwMode="auto">
          <a:xfrm>
            <a:off x="4362450" y="4456113"/>
            <a:ext cx="4638675" cy="2393950"/>
          </a:xfrm>
          <a:prstGeom prst="ellipse">
            <a:avLst/>
          </a:prstGeom>
          <a:solidFill>
            <a:schemeClr val="bg1">
              <a:lumMod val="95000"/>
            </a:schemeClr>
          </a:solidFill>
          <a:ln w="9525" cap="flat" cmpd="sng" algn="ctr">
            <a:no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33794" name="Rectangle 2"/>
          <p:cNvSpPr>
            <a:spLocks noChangeArrowheads="1"/>
          </p:cNvSpPr>
          <p:nvPr/>
        </p:nvSpPr>
        <p:spPr bwMode="auto">
          <a:xfrm>
            <a:off x="533400" y="1839913"/>
            <a:ext cx="1104900" cy="663575"/>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CRM</a:t>
            </a:r>
          </a:p>
        </p:txBody>
      </p:sp>
      <p:sp>
        <p:nvSpPr>
          <p:cNvPr id="33795" name="Rectangle 3"/>
          <p:cNvSpPr>
            <a:spLocks noChangeArrowheads="1"/>
          </p:cNvSpPr>
          <p:nvPr/>
        </p:nvSpPr>
        <p:spPr bwMode="auto">
          <a:xfrm>
            <a:off x="533400" y="2840038"/>
            <a:ext cx="1104900"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ERP</a:t>
            </a:r>
          </a:p>
        </p:txBody>
      </p:sp>
      <p:sp>
        <p:nvSpPr>
          <p:cNvPr id="33796" name="Rectangle 4"/>
          <p:cNvSpPr>
            <a:spLocks noChangeArrowheads="1"/>
          </p:cNvSpPr>
          <p:nvPr/>
        </p:nvSpPr>
        <p:spPr bwMode="auto">
          <a:xfrm>
            <a:off x="533400" y="3794125"/>
            <a:ext cx="1104900" cy="661988"/>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Finance</a:t>
            </a:r>
          </a:p>
        </p:txBody>
      </p:sp>
      <p:sp>
        <p:nvSpPr>
          <p:cNvPr id="33797" name="Oval 5"/>
          <p:cNvSpPr>
            <a:spLocks noChangeArrowheads="1"/>
          </p:cNvSpPr>
          <p:nvPr/>
        </p:nvSpPr>
        <p:spPr bwMode="auto">
          <a:xfrm>
            <a:off x="2627784" y="2503488"/>
            <a:ext cx="2116138" cy="1290637"/>
          </a:xfrm>
          <a:prstGeom prst="ellipse">
            <a:avLst/>
          </a:prstGeom>
          <a:solidFill>
            <a:srgbClr val="5C9900"/>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2000">
                <a:solidFill>
                  <a:srgbClr val="FFFFFF"/>
                </a:solidFill>
                <a:cs typeface="Arial" charset="0"/>
              </a:rPr>
              <a:t>ETL</a:t>
            </a:r>
          </a:p>
          <a:p>
            <a:pPr algn="ctr">
              <a:spcBef>
                <a:spcPct val="20000"/>
              </a:spcBef>
              <a:buClr>
                <a:schemeClr val="bg2"/>
              </a:buClr>
              <a:buFont typeface="Wingdings 2" charset="0"/>
              <a:buNone/>
            </a:pPr>
            <a:r>
              <a:rPr lang="en-US" sz="2000">
                <a:solidFill>
                  <a:srgbClr val="FFFFFF"/>
                </a:solidFill>
                <a:cs typeface="Arial" charset="0"/>
              </a:rPr>
              <a:t>Data Quality</a:t>
            </a:r>
          </a:p>
        </p:txBody>
      </p:sp>
      <p:sp>
        <p:nvSpPr>
          <p:cNvPr id="33798" name="Right Arrow 6"/>
          <p:cNvSpPr>
            <a:spLocks noChangeArrowheads="1"/>
          </p:cNvSpPr>
          <p:nvPr/>
        </p:nvSpPr>
        <p:spPr bwMode="auto">
          <a:xfrm>
            <a:off x="4716016" y="2736850"/>
            <a:ext cx="1370012" cy="822325"/>
          </a:xfrm>
          <a:prstGeom prst="rightArrow">
            <a:avLst>
              <a:gd name="adj1" fmla="val 50000"/>
              <a:gd name="adj2" fmla="val 50058"/>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dirty="0">
                <a:solidFill>
                  <a:schemeClr val="tx1"/>
                </a:solidFill>
                <a:cs typeface="Arial" charset="0"/>
              </a:rPr>
              <a:t>Normalized Data</a:t>
            </a:r>
          </a:p>
        </p:txBody>
      </p:sp>
      <p:cxnSp>
        <p:nvCxnSpPr>
          <p:cNvPr id="33799" name="Straight Arrow Connector 8"/>
          <p:cNvCxnSpPr>
            <a:cxnSpLocks noChangeShapeType="1"/>
            <a:stCxn id="33794" idx="3"/>
          </p:cNvCxnSpPr>
          <p:nvPr/>
        </p:nvCxnSpPr>
        <p:spPr bwMode="auto">
          <a:xfrm>
            <a:off x="1638300" y="2171700"/>
            <a:ext cx="1012825" cy="668338"/>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3800" name="Straight Arrow Connector 9"/>
          <p:cNvCxnSpPr>
            <a:cxnSpLocks noChangeShapeType="1"/>
            <a:stCxn id="33795" idx="3"/>
            <a:endCxn id="33797" idx="2"/>
          </p:cNvCxnSpPr>
          <p:nvPr/>
        </p:nvCxnSpPr>
        <p:spPr bwMode="auto">
          <a:xfrm flipV="1">
            <a:off x="1638300" y="3148807"/>
            <a:ext cx="989484" cy="22225"/>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3801" name="Straight Arrow Connector 12"/>
          <p:cNvCxnSpPr>
            <a:cxnSpLocks noChangeShapeType="1"/>
            <a:stCxn id="33796" idx="3"/>
          </p:cNvCxnSpPr>
          <p:nvPr/>
        </p:nvCxnSpPr>
        <p:spPr bwMode="auto">
          <a:xfrm flipV="1">
            <a:off x="1638300" y="3502025"/>
            <a:ext cx="1012825" cy="62230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33802" name="Can 15"/>
          <p:cNvSpPr>
            <a:spLocks noChangeArrowheads="1"/>
          </p:cNvSpPr>
          <p:nvPr/>
        </p:nvSpPr>
        <p:spPr bwMode="auto">
          <a:xfrm>
            <a:off x="6058544" y="2463800"/>
            <a:ext cx="2401888" cy="1370013"/>
          </a:xfrm>
          <a:prstGeom prst="can">
            <a:avLst>
              <a:gd name="adj" fmla="val 25000"/>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a:solidFill>
                  <a:schemeClr val="tx1"/>
                </a:solidFill>
                <a:cs typeface="Arial" charset="0"/>
              </a:rPr>
              <a:t>Traditional Data Warehouse</a:t>
            </a:r>
          </a:p>
        </p:txBody>
      </p:sp>
      <p:sp>
        <p:nvSpPr>
          <p:cNvPr id="33803" name="Oval 18"/>
          <p:cNvSpPr>
            <a:spLocks noChangeArrowheads="1"/>
          </p:cNvSpPr>
          <p:nvPr/>
        </p:nvSpPr>
        <p:spPr bwMode="auto">
          <a:xfrm>
            <a:off x="4568825" y="5416550"/>
            <a:ext cx="654050" cy="600075"/>
          </a:xfrm>
          <a:prstGeom prst="ellipse">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endParaRPr lang="en-US" sz="1400">
              <a:solidFill>
                <a:schemeClr val="tx1"/>
              </a:solidFill>
              <a:cs typeface="Arial" charset="0"/>
            </a:endParaRPr>
          </a:p>
        </p:txBody>
      </p:sp>
      <p:sp>
        <p:nvSpPr>
          <p:cNvPr id="33804" name="Oval 19"/>
          <p:cNvSpPr>
            <a:spLocks noChangeArrowheads="1"/>
          </p:cNvSpPr>
          <p:nvPr/>
        </p:nvSpPr>
        <p:spPr bwMode="auto">
          <a:xfrm>
            <a:off x="6496050" y="4725988"/>
            <a:ext cx="652463" cy="598487"/>
          </a:xfrm>
          <a:prstGeom prst="ellipse">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endParaRPr lang="en-US" sz="1400">
              <a:solidFill>
                <a:schemeClr val="tx1"/>
              </a:solidFill>
              <a:cs typeface="Arial" charset="0"/>
            </a:endParaRPr>
          </a:p>
        </p:txBody>
      </p:sp>
      <p:sp>
        <p:nvSpPr>
          <p:cNvPr id="33805" name="Oval 20"/>
          <p:cNvSpPr>
            <a:spLocks noChangeArrowheads="1"/>
          </p:cNvSpPr>
          <p:nvPr/>
        </p:nvSpPr>
        <p:spPr bwMode="auto">
          <a:xfrm>
            <a:off x="8142288" y="4722813"/>
            <a:ext cx="654050" cy="600075"/>
          </a:xfrm>
          <a:prstGeom prst="ellipse">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endParaRPr lang="en-US" sz="1400">
              <a:solidFill>
                <a:schemeClr val="tx1"/>
              </a:solidFill>
              <a:cs typeface="Arial" charset="0"/>
            </a:endParaRPr>
          </a:p>
        </p:txBody>
      </p:sp>
      <p:pic>
        <p:nvPicPr>
          <p:cNvPr id="33806" name="Picture 22" descr="pers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5408613"/>
            <a:ext cx="4000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23" descr="pers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5913" y="4722813"/>
            <a:ext cx="3984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24" descr="pers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4722813"/>
            <a:ext cx="4000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09" name="Straight Arrow Connector 26"/>
          <p:cNvCxnSpPr>
            <a:cxnSpLocks noChangeShapeType="1"/>
            <a:endCxn id="33807" idx="0"/>
          </p:cNvCxnSpPr>
          <p:nvPr/>
        </p:nvCxnSpPr>
        <p:spPr bwMode="auto">
          <a:xfrm flipH="1">
            <a:off x="6864350" y="3692525"/>
            <a:ext cx="200025" cy="1030288"/>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3810" name="Straight Arrow Connector 30"/>
          <p:cNvCxnSpPr>
            <a:cxnSpLocks noChangeShapeType="1"/>
            <a:endCxn id="33808" idx="0"/>
          </p:cNvCxnSpPr>
          <p:nvPr/>
        </p:nvCxnSpPr>
        <p:spPr bwMode="auto">
          <a:xfrm>
            <a:off x="8124825" y="3692525"/>
            <a:ext cx="400050" cy="1030288"/>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3811" name="Straight Arrow Connector 34"/>
          <p:cNvCxnSpPr>
            <a:cxnSpLocks noChangeShapeType="1"/>
          </p:cNvCxnSpPr>
          <p:nvPr/>
        </p:nvCxnSpPr>
        <p:spPr bwMode="auto">
          <a:xfrm flipH="1">
            <a:off x="5167313" y="3794125"/>
            <a:ext cx="1085850" cy="1614488"/>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33812" name="Rectangle 42"/>
          <p:cNvSpPr>
            <a:spLocks noChangeArrowheads="1"/>
          </p:cNvSpPr>
          <p:nvPr/>
        </p:nvSpPr>
        <p:spPr bwMode="auto">
          <a:xfrm>
            <a:off x="6491288" y="5205413"/>
            <a:ext cx="1257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spcBef>
                <a:spcPct val="20000"/>
              </a:spcBef>
              <a:buClr>
                <a:schemeClr val="bg2"/>
              </a:buClr>
              <a:buFont typeface="Wingdings 2" charset="0"/>
              <a:buNone/>
            </a:pPr>
            <a:r>
              <a:rPr lang="en-US" sz="1400">
                <a:solidFill>
                  <a:schemeClr val="tx1"/>
                </a:solidFill>
                <a:cs typeface="Arial" charset="0"/>
              </a:rPr>
              <a:t>Business Analyst</a:t>
            </a:r>
          </a:p>
        </p:txBody>
      </p:sp>
      <p:cxnSp>
        <p:nvCxnSpPr>
          <p:cNvPr id="33813" name="Straight Arrow Connector 45"/>
          <p:cNvCxnSpPr>
            <a:cxnSpLocks noChangeShapeType="1"/>
            <a:stCxn id="33804" idx="6"/>
            <a:endCxn id="33805" idx="2"/>
          </p:cNvCxnSpPr>
          <p:nvPr/>
        </p:nvCxnSpPr>
        <p:spPr bwMode="auto">
          <a:xfrm flipV="1">
            <a:off x="7148513" y="5022850"/>
            <a:ext cx="993775" cy="3175"/>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33814" name="Rectangle 48"/>
          <p:cNvSpPr>
            <a:spLocks noChangeArrowheads="1"/>
          </p:cNvSpPr>
          <p:nvPr/>
        </p:nvSpPr>
        <p:spPr bwMode="auto">
          <a:xfrm>
            <a:off x="8161338" y="5195888"/>
            <a:ext cx="9826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spcBef>
                <a:spcPct val="20000"/>
              </a:spcBef>
              <a:buClr>
                <a:schemeClr val="bg2"/>
              </a:buClr>
              <a:buFont typeface="Wingdings 2" charset="0"/>
              <a:buNone/>
            </a:pPr>
            <a:r>
              <a:rPr lang="en-US" sz="1400">
                <a:solidFill>
                  <a:schemeClr val="tx1"/>
                </a:solidFill>
                <a:cs typeface="Arial" charset="0"/>
              </a:rPr>
              <a:t>Business User</a:t>
            </a:r>
          </a:p>
        </p:txBody>
      </p:sp>
      <p:sp>
        <p:nvSpPr>
          <p:cNvPr id="33815" name="Rectangle 49"/>
          <p:cNvSpPr>
            <a:spLocks noChangeArrowheads="1"/>
          </p:cNvSpPr>
          <p:nvPr/>
        </p:nvSpPr>
        <p:spPr bwMode="auto">
          <a:xfrm>
            <a:off x="3897313" y="5973763"/>
            <a:ext cx="132556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r">
              <a:spcBef>
                <a:spcPct val="20000"/>
              </a:spcBef>
              <a:buClr>
                <a:schemeClr val="bg2"/>
              </a:buClr>
              <a:buFont typeface="Wingdings 2" charset="0"/>
              <a:buNone/>
            </a:pPr>
            <a:r>
              <a:rPr lang="en-US" sz="1400">
                <a:solidFill>
                  <a:schemeClr val="tx1"/>
                </a:solidFill>
                <a:cs typeface="Arial" charset="0"/>
              </a:rPr>
              <a:t>Warehouse Administrator</a:t>
            </a:r>
          </a:p>
          <a:p>
            <a:pPr algn="r">
              <a:spcBef>
                <a:spcPct val="20000"/>
              </a:spcBef>
              <a:buClr>
                <a:schemeClr val="bg2"/>
              </a:buClr>
              <a:buFont typeface="Wingdings 2" charset="0"/>
              <a:buNone/>
            </a:pPr>
            <a:endParaRPr lang="en-US" sz="1400">
              <a:solidFill>
                <a:schemeClr val="tx1"/>
              </a:solidFill>
              <a:cs typeface="Arial" charset="0"/>
            </a:endParaRPr>
          </a:p>
        </p:txBody>
      </p:sp>
      <p:sp>
        <p:nvSpPr>
          <p:cNvPr id="33816" name="Title 1"/>
          <p:cNvSpPr txBox="1">
            <a:spLocks/>
          </p:cNvSpPr>
          <p:nvPr/>
        </p:nvSpPr>
        <p:spPr bwMode="auto">
          <a:xfrm>
            <a:off x="393700" y="633413"/>
            <a:ext cx="821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lnSpc>
                <a:spcPct val="90000"/>
              </a:lnSpc>
            </a:pPr>
            <a:r>
              <a:rPr lang="en-US">
                <a:solidFill>
                  <a:schemeClr val="tx1"/>
                </a:solidFill>
                <a:cs typeface="Arial" charset="0"/>
              </a:rPr>
              <a:t>Traditional Data Flows</a:t>
            </a:r>
          </a:p>
        </p:txBody>
      </p:sp>
      <p:sp>
        <p:nvSpPr>
          <p:cNvPr id="33817" name="Rectangle 54"/>
          <p:cNvSpPr>
            <a:spLocks noChangeArrowheads="1"/>
          </p:cNvSpPr>
          <p:nvPr/>
        </p:nvSpPr>
        <p:spPr bwMode="auto">
          <a:xfrm>
            <a:off x="393700" y="5276850"/>
            <a:ext cx="3503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285750" indent="-285750">
              <a:buFont typeface="Arial"/>
              <a:buChar char="•"/>
            </a:pPr>
            <a:r>
              <a:rPr lang="en-US" dirty="0">
                <a:solidFill>
                  <a:schemeClr val="tx1"/>
                </a:solidFill>
                <a:cs typeface="Arial" charset="0"/>
              </a:rPr>
              <a:t>Scheduled–daily or weekly, sometimes more frequently. </a:t>
            </a:r>
          </a:p>
          <a:p>
            <a:pPr marL="285750" indent="-285750">
              <a:buFont typeface="Arial"/>
              <a:buChar char="•"/>
            </a:pPr>
            <a:r>
              <a:rPr lang="en-US" dirty="0">
                <a:solidFill>
                  <a:schemeClr val="tx1"/>
                </a:solidFill>
                <a:cs typeface="Arial" charset="0"/>
              </a:rPr>
              <a:t>Volumes rarely exceed terabytes</a:t>
            </a:r>
          </a:p>
        </p:txBody>
      </p:sp>
      <p:pic>
        <p:nvPicPr>
          <p:cNvPr id="33818" name="Picture 58" descr="pers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69275" y="5945188"/>
            <a:ext cx="4000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9" name="Picture 6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5973763"/>
            <a:ext cx="5683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0" name="Picture 6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16775" y="5873750"/>
            <a:ext cx="55086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Picture 6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26113" y="5873750"/>
            <a:ext cx="5270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Rectangle 65"/>
          <p:cNvSpPr>
            <a:spLocks noChangeArrowheads="1"/>
          </p:cNvSpPr>
          <p:nvPr/>
        </p:nvSpPr>
        <p:spPr bwMode="auto">
          <a:xfrm>
            <a:off x="8032750" y="6342063"/>
            <a:ext cx="13176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spcBef>
                <a:spcPct val="20000"/>
              </a:spcBef>
              <a:buClr>
                <a:schemeClr val="bg2"/>
              </a:buClr>
              <a:buFont typeface="Wingdings 2" charset="0"/>
              <a:buNone/>
            </a:pPr>
            <a:r>
              <a:rPr lang="en-US" sz="1400">
                <a:solidFill>
                  <a:schemeClr val="tx1"/>
                </a:solidFill>
                <a:cs typeface="Arial" charset="0"/>
              </a:rPr>
              <a:t>Executives</a:t>
            </a:r>
          </a:p>
        </p:txBody>
      </p:sp>
    </p:spTree>
    <p:extLst>
      <p:ext uri="{BB962C8B-B14F-4D97-AF65-F5344CB8AC3E}">
        <p14:creationId xmlns:p14="http://schemas.microsoft.com/office/powerpoint/2010/main" val="384260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p:cNvSpPr>
          <p:nvPr/>
        </p:nvSpPr>
        <p:spPr bwMode="auto">
          <a:xfrm>
            <a:off x="533400" y="1839913"/>
            <a:ext cx="1104900" cy="663575"/>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CRM</a:t>
            </a:r>
          </a:p>
        </p:txBody>
      </p:sp>
      <p:sp>
        <p:nvSpPr>
          <p:cNvPr id="34818" name="Rectangle 3"/>
          <p:cNvSpPr>
            <a:spLocks noChangeArrowheads="1"/>
          </p:cNvSpPr>
          <p:nvPr/>
        </p:nvSpPr>
        <p:spPr bwMode="auto">
          <a:xfrm>
            <a:off x="533400" y="2840038"/>
            <a:ext cx="1104900"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ERP</a:t>
            </a:r>
          </a:p>
        </p:txBody>
      </p:sp>
      <p:sp>
        <p:nvSpPr>
          <p:cNvPr id="34819" name="Rectangle 4"/>
          <p:cNvSpPr>
            <a:spLocks noChangeArrowheads="1"/>
          </p:cNvSpPr>
          <p:nvPr/>
        </p:nvSpPr>
        <p:spPr bwMode="auto">
          <a:xfrm>
            <a:off x="533400" y="3794125"/>
            <a:ext cx="1104900" cy="661988"/>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Finance</a:t>
            </a:r>
          </a:p>
        </p:txBody>
      </p:sp>
      <p:cxnSp>
        <p:nvCxnSpPr>
          <p:cNvPr id="34820" name="Straight Arrow Connector 8"/>
          <p:cNvCxnSpPr>
            <a:cxnSpLocks noChangeShapeType="1"/>
            <a:stCxn id="34817" idx="3"/>
          </p:cNvCxnSpPr>
          <p:nvPr/>
        </p:nvCxnSpPr>
        <p:spPr bwMode="auto">
          <a:xfrm>
            <a:off x="1638300" y="2171700"/>
            <a:ext cx="1139825" cy="43815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4821" name="Straight Arrow Connector 9"/>
          <p:cNvCxnSpPr>
            <a:cxnSpLocks noChangeShapeType="1"/>
            <a:stCxn id="34818" idx="3"/>
          </p:cNvCxnSpPr>
          <p:nvPr/>
        </p:nvCxnSpPr>
        <p:spPr bwMode="auto">
          <a:xfrm flipV="1">
            <a:off x="1638300" y="3017838"/>
            <a:ext cx="1139825" cy="15240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cxnSp>
        <p:nvCxnSpPr>
          <p:cNvPr id="34822" name="Straight Arrow Connector 12"/>
          <p:cNvCxnSpPr>
            <a:cxnSpLocks noChangeShapeType="1"/>
            <a:stCxn id="34819" idx="3"/>
          </p:cNvCxnSpPr>
          <p:nvPr/>
        </p:nvCxnSpPr>
        <p:spPr bwMode="auto">
          <a:xfrm flipV="1">
            <a:off x="1638300" y="3362325"/>
            <a:ext cx="1139825" cy="762000"/>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34823" name="Title 1"/>
          <p:cNvSpPr txBox="1">
            <a:spLocks/>
          </p:cNvSpPr>
          <p:nvPr/>
        </p:nvSpPr>
        <p:spPr bwMode="auto">
          <a:xfrm>
            <a:off x="393700" y="633413"/>
            <a:ext cx="8210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bg1"/>
                </a:solidFill>
                <a:latin typeface="Trebuchet MS" charset="0"/>
                <a:ea typeface="ＭＳ Ｐゴシック" charset="0"/>
                <a:cs typeface="ＭＳ Ｐゴシック" charset="0"/>
              </a:defRPr>
            </a:lvl1pPr>
            <a:lvl2pPr marL="742950" indent="-285750" eaLnBrk="0" hangingPunct="0">
              <a:defRPr sz="2400" b="1">
                <a:solidFill>
                  <a:schemeClr val="bg1"/>
                </a:solidFill>
                <a:latin typeface="Trebuchet MS" charset="0"/>
                <a:ea typeface="ＭＳ Ｐゴシック" charset="0"/>
              </a:defRPr>
            </a:lvl2pPr>
            <a:lvl3pPr marL="1143000" indent="-228600" eaLnBrk="0" hangingPunct="0">
              <a:defRPr sz="2400" b="1">
                <a:solidFill>
                  <a:schemeClr val="bg1"/>
                </a:solidFill>
                <a:latin typeface="Trebuchet MS" charset="0"/>
                <a:ea typeface="ＭＳ Ｐゴシック" charset="0"/>
              </a:defRPr>
            </a:lvl3pPr>
            <a:lvl4pPr marL="1600200" indent="-228600" eaLnBrk="0" hangingPunct="0">
              <a:defRPr sz="2400" b="1">
                <a:solidFill>
                  <a:schemeClr val="bg1"/>
                </a:solidFill>
                <a:latin typeface="Trebuchet MS" charset="0"/>
                <a:ea typeface="ＭＳ Ｐゴシック" charset="0"/>
              </a:defRPr>
            </a:lvl4pPr>
            <a:lvl5pPr marL="2057400" indent="-228600" eaLnBrk="0" hangingPunct="0">
              <a:defRPr sz="2400" b="1">
                <a:solidFill>
                  <a:schemeClr val="bg1"/>
                </a:solidFill>
                <a:latin typeface="Trebuchet MS" charset="0"/>
                <a:ea typeface="ＭＳ Ｐゴシック" charset="0"/>
              </a:defRPr>
            </a:lvl5pPr>
            <a:lvl6pPr marL="2514600" indent="-228600" eaLnBrk="0" fontAlgn="base" hangingPunct="0">
              <a:spcBef>
                <a:spcPct val="0"/>
              </a:spcBef>
              <a:spcAft>
                <a:spcPct val="0"/>
              </a:spcAft>
              <a:defRPr sz="2400" b="1">
                <a:solidFill>
                  <a:schemeClr val="bg1"/>
                </a:solidFill>
                <a:latin typeface="Trebuchet MS" charset="0"/>
                <a:ea typeface="ＭＳ Ｐゴシック" charset="0"/>
              </a:defRPr>
            </a:lvl6pPr>
            <a:lvl7pPr marL="2971800" indent="-228600" eaLnBrk="0" fontAlgn="base" hangingPunct="0">
              <a:spcBef>
                <a:spcPct val="0"/>
              </a:spcBef>
              <a:spcAft>
                <a:spcPct val="0"/>
              </a:spcAft>
              <a:defRPr sz="2400" b="1">
                <a:solidFill>
                  <a:schemeClr val="bg1"/>
                </a:solidFill>
                <a:latin typeface="Trebuchet MS" charset="0"/>
                <a:ea typeface="ＭＳ Ｐゴシック" charset="0"/>
              </a:defRPr>
            </a:lvl7pPr>
            <a:lvl8pPr marL="3429000" indent="-228600" eaLnBrk="0" fontAlgn="base" hangingPunct="0">
              <a:spcBef>
                <a:spcPct val="0"/>
              </a:spcBef>
              <a:spcAft>
                <a:spcPct val="0"/>
              </a:spcAft>
              <a:defRPr sz="2400" b="1">
                <a:solidFill>
                  <a:schemeClr val="bg1"/>
                </a:solidFill>
                <a:latin typeface="Trebuchet MS" charset="0"/>
                <a:ea typeface="ＭＳ Ｐゴシック" charset="0"/>
              </a:defRPr>
            </a:lvl8pPr>
            <a:lvl9pPr marL="3886200" indent="-228600" eaLnBrk="0" fontAlgn="base" hangingPunct="0">
              <a:spcBef>
                <a:spcPct val="0"/>
              </a:spcBef>
              <a:spcAft>
                <a:spcPct val="0"/>
              </a:spcAft>
              <a:defRPr sz="2400" b="1">
                <a:solidFill>
                  <a:schemeClr val="bg1"/>
                </a:solidFill>
                <a:latin typeface="Trebuchet MS" charset="0"/>
                <a:ea typeface="ＭＳ Ｐゴシック" charset="0"/>
              </a:defRPr>
            </a:lvl9pPr>
          </a:lstStyle>
          <a:p>
            <a:pPr eaLnBrk="1" hangingPunct="1">
              <a:lnSpc>
                <a:spcPct val="90000"/>
              </a:lnSpc>
            </a:pPr>
            <a:r>
              <a:rPr lang="en-US">
                <a:solidFill>
                  <a:schemeClr val="tx1"/>
                </a:solidFill>
                <a:cs typeface="Arial" charset="0"/>
              </a:rPr>
              <a:t>The new world of big data</a:t>
            </a:r>
          </a:p>
        </p:txBody>
      </p:sp>
      <p:sp>
        <p:nvSpPr>
          <p:cNvPr id="34824" name="Rectangle 31"/>
          <p:cNvSpPr>
            <a:spLocks noChangeArrowheads="1"/>
          </p:cNvSpPr>
          <p:nvPr/>
        </p:nvSpPr>
        <p:spPr bwMode="auto">
          <a:xfrm>
            <a:off x="6797675" y="1509713"/>
            <a:ext cx="1622425" cy="661987"/>
          </a:xfrm>
          <a:prstGeom prst="rect">
            <a:avLst/>
          </a:prstGeom>
          <a:solidFill>
            <a:schemeClr val="bg2"/>
          </a:solidFill>
          <a:ln w="9525">
            <a:solidFill>
              <a:schemeClr val="bg2"/>
            </a:solidFill>
            <a:round/>
            <a:headEnd/>
            <a:tailEnd/>
          </a:ln>
        </p:spPr>
        <p:txBody>
          <a:bodyPr anchor="ctr"/>
          <a:lstStyle/>
          <a:p>
            <a:pPr algn="ctr">
              <a:spcBef>
                <a:spcPct val="20000"/>
              </a:spcBef>
              <a:buClr>
                <a:schemeClr val="bg2"/>
              </a:buClr>
              <a:buFont typeface="Wingdings 2" charset="0"/>
              <a:buNone/>
            </a:pPr>
            <a:r>
              <a:rPr lang="en-US" sz="1400">
                <a:solidFill>
                  <a:schemeClr val="tx1"/>
                </a:solidFill>
                <a:cs typeface="Arial" charset="0"/>
              </a:rPr>
              <a:t>Social Networking</a:t>
            </a:r>
          </a:p>
        </p:txBody>
      </p:sp>
      <p:cxnSp>
        <p:nvCxnSpPr>
          <p:cNvPr id="34825" name="Straight Arrow Connector 38"/>
          <p:cNvCxnSpPr>
            <a:cxnSpLocks noChangeShapeType="1"/>
            <a:stCxn id="34824" idx="1"/>
          </p:cNvCxnSpPr>
          <p:nvPr/>
        </p:nvCxnSpPr>
        <p:spPr bwMode="auto">
          <a:xfrm flipH="1">
            <a:off x="5259388" y="1839913"/>
            <a:ext cx="1538287" cy="658812"/>
          </a:xfrm>
          <a:prstGeom prst="straightConnector1">
            <a:avLst/>
          </a:prstGeom>
          <a:noFill/>
          <a:ln w="57150">
            <a:solidFill>
              <a:schemeClr val="bg2"/>
            </a:solidFill>
            <a:round/>
            <a:headEnd/>
            <a:tailEnd type="arrow" w="med" len="med"/>
          </a:ln>
          <a:extLst>
            <a:ext uri="{909E8E84-426E-40DD-AFC4-6F175D3DCCD1}">
              <a14:hiddenFill xmlns:a14="http://schemas.microsoft.com/office/drawing/2010/main">
                <a:noFill/>
              </a14:hiddenFill>
            </a:ext>
          </a:extLst>
        </p:spPr>
      </p:cxnSp>
      <p:sp>
        <p:nvSpPr>
          <p:cNvPr id="23" name="Rounded Rectangle 22"/>
          <p:cNvSpPr/>
          <p:nvPr/>
        </p:nvSpPr>
        <p:spPr bwMode="auto">
          <a:xfrm>
            <a:off x="2778125" y="1654175"/>
            <a:ext cx="2481263" cy="1847850"/>
          </a:xfrm>
          <a:prstGeom prst="roundRect">
            <a:avLst>
              <a:gd name="adj" fmla="val 6408"/>
            </a:avLst>
          </a:prstGeom>
          <a:solidFill>
            <a:schemeClr val="bg1">
              <a:lumMod val="95000"/>
            </a:schemeClr>
          </a:solidFill>
          <a:ln w="9525" cap="flat" cmpd="sng" algn="ctr">
            <a:solidFill>
              <a:schemeClr val="tx2"/>
            </a:solidFill>
            <a:prstDash val="solid"/>
            <a:round/>
            <a:headEnd type="none" w="med" len="med"/>
            <a:tailEnd type="none" w="med" len="med"/>
          </a:ln>
          <a:effectLst/>
        </p:spPr>
        <p:txBody>
          <a:bodyPr anchor="b"/>
          <a:lstStyle/>
          <a:p>
            <a:pPr algn="ctr">
              <a:spcBef>
                <a:spcPct val="20000"/>
              </a:spcBef>
              <a:buClr>
                <a:schemeClr val="bg2"/>
              </a:buClr>
              <a:buFont typeface="Wingdings 2" pitchFamily="18" charset="2"/>
              <a:buNone/>
              <a:defRPr/>
            </a:pPr>
            <a:r>
              <a:rPr lang="en-US" dirty="0">
                <a:solidFill>
                  <a:schemeClr val="tx1"/>
                </a:solidFill>
                <a:latin typeface="Trebuchet MS" pitchFamily="34" charset="0"/>
                <a:cs typeface="Arial" charset="0"/>
              </a:rPr>
              <a:t>Big Data</a:t>
            </a:r>
          </a:p>
        </p:txBody>
      </p:sp>
      <p:sp>
        <p:nvSpPr>
          <p:cNvPr id="24" name="Can 23"/>
          <p:cNvSpPr/>
          <p:nvPr/>
        </p:nvSpPr>
        <p:spPr bwMode="auto">
          <a:xfrm>
            <a:off x="4484688" y="2352675"/>
            <a:ext cx="368300" cy="293688"/>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sp>
        <p:nvSpPr>
          <p:cNvPr id="31" name="Rectangle 30"/>
          <p:cNvSpPr/>
          <p:nvPr/>
        </p:nvSpPr>
        <p:spPr bwMode="auto">
          <a:xfrm>
            <a:off x="3006725" y="2609850"/>
            <a:ext cx="312738" cy="293688"/>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3" name="Oval 42"/>
          <p:cNvSpPr/>
          <p:nvPr/>
        </p:nvSpPr>
        <p:spPr bwMode="auto">
          <a:xfrm>
            <a:off x="3651250" y="2582863"/>
            <a:ext cx="312738" cy="320675"/>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sp>
        <p:nvSpPr>
          <p:cNvPr id="44" name="Oval 43"/>
          <p:cNvSpPr/>
          <p:nvPr/>
        </p:nvSpPr>
        <p:spPr bwMode="auto">
          <a:xfrm>
            <a:off x="3273425" y="2030413"/>
            <a:ext cx="312738" cy="322262"/>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sz="1400" dirty="0">
              <a:solidFill>
                <a:schemeClr val="tx1"/>
              </a:solidFill>
              <a:latin typeface="Trebuchet MS" pitchFamily="34" charset="0"/>
              <a:cs typeface="Arial" charset="0"/>
            </a:endParaRPr>
          </a:p>
        </p:txBody>
      </p:sp>
      <p:cxnSp>
        <p:nvCxnSpPr>
          <p:cNvPr id="45" name="Straight Arrow Connector 44"/>
          <p:cNvCxnSpPr>
            <a:stCxn id="43" idx="6"/>
          </p:cNvCxnSpPr>
          <p:nvPr/>
        </p:nvCxnSpPr>
        <p:spPr bwMode="auto">
          <a:xfrm flipV="1">
            <a:off x="3963988" y="2609850"/>
            <a:ext cx="520700" cy="133350"/>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4" name="Straight Arrow Connector 63"/>
          <p:cNvCxnSpPr>
            <a:endCxn id="43" idx="0"/>
          </p:cNvCxnSpPr>
          <p:nvPr/>
        </p:nvCxnSpPr>
        <p:spPr bwMode="auto">
          <a:xfrm>
            <a:off x="3586163" y="2352675"/>
            <a:ext cx="220662" cy="2301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65" name="Straight Arrow Connector 64"/>
          <p:cNvCxnSpPr>
            <a:stCxn id="31" idx="3"/>
            <a:endCxn id="43" idx="2"/>
          </p:cNvCxnSpPr>
          <p:nvPr/>
        </p:nvCxnSpPr>
        <p:spPr bwMode="auto">
          <a:xfrm flipV="1">
            <a:off x="3319463" y="2743200"/>
            <a:ext cx="331787" cy="142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1" name="Straight Arrow Connector 70"/>
          <p:cNvCxnSpPr/>
          <p:nvPr/>
        </p:nvCxnSpPr>
        <p:spPr bwMode="auto">
          <a:xfrm flipV="1">
            <a:off x="3144838" y="2352675"/>
            <a:ext cx="174625" cy="2301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2" name="Straight Arrow Connector 71"/>
          <p:cNvCxnSpPr>
            <a:stCxn id="44" idx="6"/>
            <a:endCxn id="24" idx="2"/>
          </p:cNvCxnSpPr>
          <p:nvPr/>
        </p:nvCxnSpPr>
        <p:spPr bwMode="auto">
          <a:xfrm>
            <a:off x="3586163" y="2190750"/>
            <a:ext cx="898525" cy="307975"/>
          </a:xfrm>
          <a:prstGeom prst="straightConnector1">
            <a:avLst/>
          </a:prstGeom>
          <a:noFill/>
          <a:ln w="28575" cap="flat" cmpd="sng" algn="ctr">
            <a:solidFill>
              <a:schemeClr val="bg1">
                <a:lumMod val="75000"/>
              </a:schemeClr>
            </a:solidFill>
            <a:prstDash val="solid"/>
            <a:round/>
            <a:headEnd type="arrow"/>
            <a:tailEnd type="arrow"/>
          </a:ln>
          <a:effectLst/>
        </p:spPr>
      </p:cxnSp>
      <p:sp>
        <p:nvSpPr>
          <p:cNvPr id="73" name="Can 72"/>
          <p:cNvSpPr/>
          <p:nvPr/>
        </p:nvSpPr>
        <p:spPr bwMode="auto">
          <a:xfrm>
            <a:off x="4070350" y="1763713"/>
            <a:ext cx="368300" cy="295275"/>
          </a:xfrm>
          <a:prstGeom prst="can">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anchor="ctr"/>
          <a:lstStyle/>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a:p>
            <a:pPr algn="ctr">
              <a:spcBef>
                <a:spcPct val="20000"/>
              </a:spcBef>
              <a:buClr>
                <a:schemeClr val="bg2"/>
              </a:buClr>
              <a:buFont typeface="Wingdings 2" pitchFamily="18" charset="2"/>
              <a:buNone/>
              <a:defRPr/>
            </a:pPr>
            <a:endParaRPr lang="en-US" dirty="0">
              <a:solidFill>
                <a:schemeClr val="tx1"/>
              </a:solidFill>
              <a:cs typeface="Arial" charset="0"/>
            </a:endParaRPr>
          </a:p>
          <a:p>
            <a:pPr algn="ctr">
              <a:spcBef>
                <a:spcPct val="20000"/>
              </a:spcBef>
              <a:buClr>
                <a:schemeClr val="bg2"/>
              </a:buClr>
              <a:buFont typeface="Wingdings 2" pitchFamily="18" charset="2"/>
              <a:buNone/>
              <a:defRPr/>
            </a:pPr>
            <a:endParaRPr lang="en-US" dirty="0">
              <a:solidFill>
                <a:schemeClr val="tx1"/>
              </a:solidFill>
              <a:latin typeface="Trebuchet MS" pitchFamily="34" charset="0"/>
              <a:cs typeface="Arial" charset="0"/>
            </a:endParaRPr>
          </a:p>
        </p:txBody>
      </p:sp>
      <p:cxnSp>
        <p:nvCxnSpPr>
          <p:cNvPr id="74" name="Straight Arrow Connector 73"/>
          <p:cNvCxnSpPr>
            <a:stCxn id="44" idx="7"/>
            <a:endCxn id="73" idx="2"/>
          </p:cNvCxnSpPr>
          <p:nvPr/>
        </p:nvCxnSpPr>
        <p:spPr bwMode="auto">
          <a:xfrm flipV="1">
            <a:off x="3540125" y="1911350"/>
            <a:ext cx="530225" cy="166688"/>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5" name="Straight Arrow Connector 74"/>
          <p:cNvCxnSpPr>
            <a:endCxn id="24" idx="1"/>
          </p:cNvCxnSpPr>
          <p:nvPr/>
        </p:nvCxnSpPr>
        <p:spPr bwMode="auto">
          <a:xfrm>
            <a:off x="4438650" y="2078038"/>
            <a:ext cx="230188" cy="274637"/>
          </a:xfrm>
          <a:prstGeom prst="straightConnector1">
            <a:avLst/>
          </a:prstGeom>
          <a:noFill/>
          <a:ln w="28575" cap="flat" cmpd="sng" algn="ctr">
            <a:solidFill>
              <a:schemeClr val="bg1">
                <a:lumMod val="75000"/>
              </a:schemeClr>
            </a:solidFill>
            <a:prstDash val="solid"/>
            <a:round/>
            <a:headEnd type="arrow"/>
            <a:tailEnd type="arrow"/>
          </a:ln>
          <a:effectLst/>
        </p:spPr>
      </p:cxnSp>
      <p:cxnSp>
        <p:nvCxnSpPr>
          <p:cNvPr id="76" name="Straight Arrow Connector 75"/>
          <p:cNvCxnSpPr>
            <a:stCxn id="73" idx="3"/>
            <a:endCxn id="43" idx="7"/>
          </p:cNvCxnSpPr>
          <p:nvPr/>
        </p:nvCxnSpPr>
        <p:spPr bwMode="auto">
          <a:xfrm flipH="1">
            <a:off x="3917950" y="2058988"/>
            <a:ext cx="336550" cy="571500"/>
          </a:xfrm>
          <a:prstGeom prst="straightConnector1">
            <a:avLst/>
          </a:prstGeom>
          <a:noFill/>
          <a:ln w="28575" cap="flat" cmpd="sng" algn="ctr">
            <a:solidFill>
              <a:schemeClr val="bg1">
                <a:lumMod val="75000"/>
              </a:schemeClr>
            </a:solidFill>
            <a:prstDash val="solid"/>
            <a:round/>
            <a:headEnd type="arrow"/>
            <a:tailEnd type="arrow"/>
          </a:ln>
          <a:effectLst/>
        </p:spPr>
      </p:cxnSp>
    </p:spTree>
    <p:extLst>
      <p:ext uri="{BB962C8B-B14F-4D97-AF65-F5344CB8AC3E}">
        <p14:creationId xmlns:p14="http://schemas.microsoft.com/office/powerpoint/2010/main" val="385354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alend-Q1-2012">
  <a:themeElements>
    <a:clrScheme name="Talend colors">
      <a:dk1>
        <a:srgbClr val="404154"/>
      </a:dk1>
      <a:lt1>
        <a:srgbClr val="FFFFFF"/>
      </a:lt1>
      <a:dk2>
        <a:srgbClr val="808080"/>
      </a:dk2>
      <a:lt2>
        <a:srgbClr val="DDDDDD"/>
      </a:lt2>
      <a:accent1>
        <a:srgbClr val="C2D831"/>
      </a:accent1>
      <a:accent2>
        <a:srgbClr val="5C9900"/>
      </a:accent2>
      <a:accent3>
        <a:srgbClr val="007E7E"/>
      </a:accent3>
      <a:accent4>
        <a:srgbClr val="004B63"/>
      </a:accent4>
      <a:accent5>
        <a:srgbClr val="FF7400"/>
      </a:accent5>
      <a:accent6>
        <a:srgbClr val="994600"/>
      </a:accent6>
      <a:hlink>
        <a:srgbClr val="CC0099"/>
      </a:hlink>
      <a:folHlink>
        <a:srgbClr val="7A005C"/>
      </a:folHlink>
    </a:clrScheme>
    <a:fontScheme name="Talend Fonts">
      <a:majorFont>
        <a:latin typeface="Trebuchet MS"/>
        <a:ea typeface=""/>
        <a:cs typeface="Arial"/>
      </a:majorFont>
      <a:minorFont>
        <a:latin typeface="Trebuchet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
            <a:schemeClr val="bg2"/>
          </a:buClr>
          <a:buSzTx/>
          <a:buFont typeface="Wingdings 2" pitchFamily="18" charset="2"/>
          <a:buNone/>
          <a:tabLst/>
          <a:defRPr kumimoji="0" sz="1400" b="1" i="0" u="none" strike="noStrike" cap="none" normalizeH="0" baseline="0" dirty="0" err="1" smtClean="0">
            <a:ln>
              <a:noFill/>
            </a:ln>
            <a:solidFill>
              <a:schemeClr val="tx1"/>
            </a:solidFill>
            <a:effectLst/>
            <a:latin typeface="Trebuchet MS" pitchFamily="34" charset="0"/>
            <a:cs typeface="Arial" charset="0"/>
          </a:defRPr>
        </a:defPPr>
      </a:lstStyle>
    </a:spDef>
    <a:lnDef>
      <a:spPr bwMode="auto">
        <a:noFill/>
        <a:ln w="9525" cap="flat" cmpd="sng" algn="ctr">
          <a:solidFill>
            <a:schemeClr val="bg2"/>
          </a:solidFill>
          <a:prstDash val="solid"/>
          <a:round/>
          <a:headEnd type="none" w="med" len="med"/>
          <a:tailEnd type="none" w="med" len="med"/>
        </a:ln>
        <a:effectLst/>
      </a:spPr>
      <a:bodyPr/>
      <a:lstStyle/>
    </a:lnDef>
    <a:txDef>
      <a:spPr>
        <a:noFill/>
      </a:spPr>
      <a:bodyPr wrap="none" rtlCol="0">
        <a:spAutoFit/>
      </a:bodyPr>
      <a:lstStyle>
        <a:defPPr>
          <a:defRPr dirty="0" smtClean="0">
            <a:solidFill>
              <a:schemeClr val="bg2">
                <a:lumMod val="10000"/>
              </a:schemeClr>
            </a:solidFill>
          </a:defRPr>
        </a:defPPr>
      </a:lstStyle>
    </a:txDef>
  </a:objectDefaults>
  <a:extraClrSchemeLst>
    <a:extraClrScheme>
      <a:clrScheme name="1_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13">
        <a:dk1>
          <a:srgbClr val="969696"/>
        </a:dk1>
        <a:lt1>
          <a:srgbClr val="FFFFFF"/>
        </a:lt1>
        <a:dk2>
          <a:srgbClr val="969696"/>
        </a:dk2>
        <a:lt2>
          <a:srgbClr val="808080"/>
        </a:lt2>
        <a:accent1>
          <a:srgbClr val="DDDDDD"/>
        </a:accent1>
        <a:accent2>
          <a:srgbClr val="99CC00"/>
        </a:accent2>
        <a:accent3>
          <a:srgbClr val="FFFFFF"/>
        </a:accent3>
        <a:accent4>
          <a:srgbClr val="7F7F7F"/>
        </a:accent4>
        <a:accent5>
          <a:srgbClr val="EBEBEB"/>
        </a:accent5>
        <a:accent6>
          <a:srgbClr val="8AB900"/>
        </a:accent6>
        <a:hlink>
          <a:srgbClr val="99CC00"/>
        </a:hlink>
        <a:folHlink>
          <a:srgbClr val="99CC00"/>
        </a:folHlink>
      </a:clrScheme>
      <a:clrMap bg1="lt1" tx1="dk1" bg2="lt2" tx2="dk2" accent1="accent1" accent2="accent2" accent3="accent3" accent4="accent4" accent5="accent5" accent6="accent6" hlink="hlink" folHlink="folHlink"/>
    </a:extraClrScheme>
    <a:extraClrScheme>
      <a:clrScheme name="Talend Template 1">
        <a:dk1>
          <a:srgbClr val="404154"/>
        </a:dk1>
        <a:lt1>
          <a:srgbClr val="FFFFFF"/>
        </a:lt1>
        <a:dk2>
          <a:srgbClr val="404154"/>
        </a:dk2>
        <a:lt2>
          <a:srgbClr val="808080"/>
        </a:lt2>
        <a:accent1>
          <a:srgbClr val="DDDDDD"/>
        </a:accent1>
        <a:accent2>
          <a:srgbClr val="C2D831"/>
        </a:accent2>
        <a:accent3>
          <a:srgbClr val="FFFFFF"/>
        </a:accent3>
        <a:accent4>
          <a:srgbClr val="353646"/>
        </a:accent4>
        <a:accent5>
          <a:srgbClr val="EBEBEB"/>
        </a:accent5>
        <a:accent6>
          <a:srgbClr val="B0C42B"/>
        </a:accent6>
        <a:hlink>
          <a:srgbClr val="99CC00"/>
        </a:hlink>
        <a:folHlink>
          <a:srgbClr val="6C9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46574</TotalTime>
  <Words>1588</Words>
  <Application>Microsoft Office PowerPoint</Application>
  <PresentationFormat>Affichage à l'écran (4:3)</PresentationFormat>
  <Paragraphs>354</Paragraphs>
  <Slides>33</Slides>
  <Notes>18</Notes>
  <HiddenSlides>1</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33</vt:i4>
      </vt:variant>
    </vt:vector>
  </HeadingPairs>
  <TitlesOfParts>
    <vt:vector size="35" baseType="lpstr">
      <vt:lpstr>Talend-Q1-2012</vt:lpstr>
      <vt:lpstr>think-cell Slide</vt:lpstr>
      <vt:lpstr>Tackling Big Data with Hadoop and Graphical Open Source Integration</vt:lpstr>
      <vt:lpstr>Agenda</vt:lpstr>
      <vt:lpstr>What is Big Data?</vt:lpstr>
      <vt:lpstr>What Is BIG Data?</vt:lpstr>
      <vt:lpstr>Présentation PowerPoint</vt:lpstr>
      <vt:lpstr>The 6 Dimensions of BIG Data </vt:lpstr>
      <vt:lpstr>Présentation PowerPoint</vt:lpstr>
      <vt:lpstr>Présentation PowerPoint</vt:lpstr>
      <vt:lpstr>Présentation PowerPoint</vt:lpstr>
      <vt:lpstr>Présentation PowerPoint</vt:lpstr>
      <vt:lpstr>Présentation PowerPoint</vt:lpstr>
      <vt:lpstr>Data driven business</vt:lpstr>
      <vt:lpstr>BIG Data Management</vt:lpstr>
      <vt:lpstr>BIG data driven business</vt:lpstr>
      <vt:lpstr>Our goal</vt:lpstr>
      <vt:lpstr>Talend – The Market Leading Unified Integration Platform</vt:lpstr>
      <vt:lpstr>Présentation PowerPoint</vt:lpstr>
      <vt:lpstr>Présentation PowerPoint</vt:lpstr>
      <vt:lpstr>“Big Data for the Masses”</vt:lpstr>
      <vt:lpstr>Goal: Democratize Big Data</vt:lpstr>
      <vt:lpstr>Big Data – How about Data Quality?</vt:lpstr>
      <vt:lpstr>Présentation PowerPoint</vt:lpstr>
      <vt:lpstr>Présentation PowerPoint</vt:lpstr>
      <vt:lpstr>Two methods for inserting data quality into a big data job</vt:lpstr>
      <vt:lpstr>Présentation PowerPoint</vt:lpstr>
      <vt:lpstr>Présentation PowerPoint</vt:lpstr>
      <vt:lpstr>Pipelining: data quality with big data</vt:lpstr>
      <vt:lpstr>Big data alternative: Load and improve within the cluster</vt:lpstr>
      <vt:lpstr>Let us show you…</vt:lpstr>
      <vt:lpstr>What’s next for Talend Big Data?</vt:lpstr>
      <vt:lpstr>Talend Open Studio for Big Data</vt:lpstr>
      <vt:lpstr>Présentation PowerPoint</vt:lpstr>
      <vt:lpstr>Questions / Thanks for attending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Michaël HIRT</cp:lastModifiedBy>
  <cp:revision>745</cp:revision>
  <cp:lastPrinted>2012-06-18T09:42:44Z</cp:lastPrinted>
  <dcterms:created xsi:type="dcterms:W3CDTF">2011-11-09T18:13:58Z</dcterms:created>
  <dcterms:modified xsi:type="dcterms:W3CDTF">2012-11-14T23:24:11Z</dcterms:modified>
</cp:coreProperties>
</file>