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99" r:id="rId2"/>
    <p:sldId id="406" r:id="rId3"/>
    <p:sldId id="408" r:id="rId4"/>
    <p:sldId id="411" r:id="rId5"/>
    <p:sldId id="415" r:id="rId6"/>
    <p:sldId id="423" r:id="rId7"/>
    <p:sldId id="416" r:id="rId8"/>
    <p:sldId id="417" r:id="rId9"/>
    <p:sldId id="422" r:id="rId10"/>
    <p:sldId id="421" r:id="rId11"/>
    <p:sldId id="412" r:id="rId12"/>
    <p:sldId id="426" r:id="rId13"/>
    <p:sldId id="428" r:id="rId14"/>
    <p:sldId id="429" r:id="rId15"/>
    <p:sldId id="427" r:id="rId16"/>
    <p:sldId id="431" r:id="rId17"/>
    <p:sldId id="413" r:id="rId18"/>
    <p:sldId id="418" r:id="rId19"/>
    <p:sldId id="430" r:id="rId20"/>
    <p:sldId id="424" r:id="rId21"/>
    <p:sldId id="419" r:id="rId22"/>
    <p:sldId id="420" r:id="rId23"/>
    <p:sldId id="425" r:id="rId24"/>
    <p:sldId id="407" r:id="rId2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36B"/>
    <a:srgbClr val="FF9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2" autoAdjust="0"/>
    <p:restoredTop sz="82718" autoAdjust="0"/>
  </p:normalViewPr>
  <p:slideViewPr>
    <p:cSldViewPr>
      <p:cViewPr varScale="1">
        <p:scale>
          <a:sx n="127" d="100"/>
          <a:sy n="127" d="100"/>
        </p:scale>
        <p:origin x="78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B1292-E001-4BF6-B49E-8D1421272E4F}" type="doc">
      <dgm:prSet loTypeId="urn:microsoft.com/office/officeart/2005/8/layout/process1" loCatId="process" qsTypeId="urn:microsoft.com/office/officeart/2005/8/quickstyle/simple3" qsCatId="simple" csTypeId="urn:microsoft.com/office/officeart/2005/8/colors/accent2_2" csCatId="accent2" phldr="1"/>
      <dgm:spPr/>
    </dgm:pt>
    <dgm:pt modelId="{10006936-A19E-41BB-99BF-1DE054FE8390}">
      <dgm:prSet phldrT="[Text]"/>
      <dgm:spPr>
        <a:solidFill>
          <a:schemeClr val="tx2"/>
        </a:solidFill>
        <a:effectLst/>
      </dgm:spPr>
      <dgm:t>
        <a:bodyPr/>
        <a:lstStyle/>
        <a:p>
          <a:r>
            <a:rPr lang="fr-FR" dirty="0" err="1" smtClean="0">
              <a:solidFill>
                <a:schemeClr val="bg1"/>
              </a:solidFill>
            </a:rPr>
            <a:t>Wireframe</a:t>
          </a:r>
          <a:endParaRPr lang="fr-FR" dirty="0">
            <a:solidFill>
              <a:schemeClr val="bg1"/>
            </a:solidFill>
          </a:endParaRPr>
        </a:p>
      </dgm:t>
    </dgm:pt>
    <dgm:pt modelId="{0E6996ED-4982-4608-9C5C-FC8CE71BAEF2}" type="parTrans" cxnId="{793BB250-5288-4D12-8CD0-34C5DD332D81}">
      <dgm:prSet/>
      <dgm:spPr/>
      <dgm:t>
        <a:bodyPr/>
        <a:lstStyle/>
        <a:p>
          <a:endParaRPr lang="fr-FR"/>
        </a:p>
      </dgm:t>
    </dgm:pt>
    <dgm:pt modelId="{901AF93E-DCB7-4FB7-9A38-DAD106613911}" type="sibTrans" cxnId="{793BB250-5288-4D12-8CD0-34C5DD332D81}">
      <dgm:prSet/>
      <dgm:spPr>
        <a:solidFill>
          <a:schemeClr val="accent2">
            <a:lumMod val="75000"/>
          </a:schemeClr>
        </a:solidFill>
        <a:effectLst/>
      </dgm:spPr>
      <dgm:t>
        <a:bodyPr/>
        <a:lstStyle/>
        <a:p>
          <a:endParaRPr lang="fr-FR"/>
        </a:p>
      </dgm:t>
    </dgm:pt>
    <dgm:pt modelId="{3BFD5EF5-1EA8-4A36-AC23-765D5D94DD62}">
      <dgm:prSet phldrT="[Text]"/>
      <dgm:spPr>
        <a:solidFill>
          <a:schemeClr val="tx2"/>
        </a:solidFill>
        <a:effectLst/>
      </dgm:spPr>
      <dgm:t>
        <a:bodyPr/>
        <a:lstStyle/>
        <a:p>
          <a:r>
            <a:rPr lang="fr-FR" dirty="0" err="1" smtClean="0">
              <a:solidFill>
                <a:schemeClr val="bg1"/>
              </a:solidFill>
            </a:rPr>
            <a:t>Rasterization</a:t>
          </a:r>
          <a:endParaRPr lang="fr-FR" dirty="0">
            <a:solidFill>
              <a:schemeClr val="bg1"/>
            </a:solidFill>
          </a:endParaRPr>
        </a:p>
      </dgm:t>
    </dgm:pt>
    <dgm:pt modelId="{586AA573-A9BA-42FF-BEF6-A198DFC48E7E}" type="parTrans" cxnId="{D6120D2A-7505-48DD-BF81-FA5EB9ACE13F}">
      <dgm:prSet/>
      <dgm:spPr/>
      <dgm:t>
        <a:bodyPr/>
        <a:lstStyle/>
        <a:p>
          <a:endParaRPr lang="fr-FR"/>
        </a:p>
      </dgm:t>
    </dgm:pt>
    <dgm:pt modelId="{C5E4D53D-5E9A-423B-AB81-8CF6226CD8F8}" type="sibTrans" cxnId="{D6120D2A-7505-48DD-BF81-FA5EB9ACE13F}">
      <dgm:prSet/>
      <dgm:spPr>
        <a:solidFill>
          <a:schemeClr val="accent2">
            <a:lumMod val="75000"/>
          </a:schemeClr>
        </a:solidFill>
        <a:effectLst/>
      </dgm:spPr>
      <dgm:t>
        <a:bodyPr/>
        <a:lstStyle/>
        <a:p>
          <a:endParaRPr lang="fr-FR"/>
        </a:p>
      </dgm:t>
    </dgm:pt>
    <dgm:pt modelId="{C592A03D-C310-40A0-8E5B-A75F3F07694F}">
      <dgm:prSet phldrT="[Text]"/>
      <dgm:spPr>
        <a:solidFill>
          <a:schemeClr val="tx2"/>
        </a:solidFill>
        <a:effectLst/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Lights &amp; </a:t>
          </a:r>
          <a:r>
            <a:rPr lang="fr-FR" dirty="0" err="1" smtClean="0">
              <a:solidFill>
                <a:schemeClr val="bg1"/>
              </a:solidFill>
            </a:rPr>
            <a:t>Shadows</a:t>
          </a:r>
          <a:endParaRPr lang="fr-FR" dirty="0">
            <a:solidFill>
              <a:schemeClr val="bg1"/>
            </a:solidFill>
          </a:endParaRPr>
        </a:p>
      </dgm:t>
    </dgm:pt>
    <dgm:pt modelId="{833C7AB5-5375-4BA9-AF65-D67CAC461B08}" type="parTrans" cxnId="{C9F81016-9B07-49FB-9871-75EDE5649B38}">
      <dgm:prSet/>
      <dgm:spPr/>
      <dgm:t>
        <a:bodyPr/>
        <a:lstStyle/>
        <a:p>
          <a:endParaRPr lang="fr-FR"/>
        </a:p>
      </dgm:t>
    </dgm:pt>
    <dgm:pt modelId="{4229282F-48D6-4CC2-AE67-0C5DD62E8134}" type="sibTrans" cxnId="{C9F81016-9B07-49FB-9871-75EDE5649B38}">
      <dgm:prSet/>
      <dgm:spPr>
        <a:solidFill>
          <a:schemeClr val="accent2">
            <a:lumMod val="75000"/>
          </a:schemeClr>
        </a:solidFill>
        <a:effectLst/>
      </dgm:spPr>
      <dgm:t>
        <a:bodyPr/>
        <a:lstStyle/>
        <a:p>
          <a:endParaRPr lang="fr-FR"/>
        </a:p>
      </dgm:t>
    </dgm:pt>
    <dgm:pt modelId="{72E73CCC-36CF-47A6-8CD2-A9EEBBA0FCEA}">
      <dgm:prSet phldrT="[Text]"/>
      <dgm:spPr>
        <a:solidFill>
          <a:schemeClr val="tx2"/>
        </a:solidFill>
        <a:effectLst/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Textures</a:t>
          </a:r>
          <a:endParaRPr lang="fr-FR" dirty="0">
            <a:solidFill>
              <a:schemeClr val="bg1"/>
            </a:solidFill>
          </a:endParaRPr>
        </a:p>
      </dgm:t>
    </dgm:pt>
    <dgm:pt modelId="{FEF6C86E-F8B3-43A1-B279-790BF1D4F08F}" type="parTrans" cxnId="{E7982FF8-06FE-4471-882B-5356C2CBD70E}">
      <dgm:prSet/>
      <dgm:spPr/>
      <dgm:t>
        <a:bodyPr/>
        <a:lstStyle/>
        <a:p>
          <a:endParaRPr lang="fr-FR"/>
        </a:p>
      </dgm:t>
    </dgm:pt>
    <dgm:pt modelId="{065520DC-572C-4D61-81B1-EB4BD27F481E}" type="sibTrans" cxnId="{E7982FF8-06FE-4471-882B-5356C2CBD70E}">
      <dgm:prSet/>
      <dgm:spPr/>
      <dgm:t>
        <a:bodyPr/>
        <a:lstStyle/>
        <a:p>
          <a:endParaRPr lang="fr-FR"/>
        </a:p>
      </dgm:t>
    </dgm:pt>
    <dgm:pt modelId="{1DFC539E-1BDF-4409-AF0C-3AC0A0C29B2D}" type="pres">
      <dgm:prSet presAssocID="{AF7B1292-E001-4BF6-B49E-8D1421272E4F}" presName="Name0" presStyleCnt="0">
        <dgm:presLayoutVars>
          <dgm:dir/>
          <dgm:resizeHandles val="exact"/>
        </dgm:presLayoutVars>
      </dgm:prSet>
      <dgm:spPr/>
    </dgm:pt>
    <dgm:pt modelId="{1B5FBE76-00A6-409D-96CD-AE47A593C5FD}" type="pres">
      <dgm:prSet presAssocID="{10006936-A19E-41BB-99BF-1DE054FE8390}" presName="node" presStyleLbl="node1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B1D13A24-81B9-433E-834F-60DE876066E2}" type="pres">
      <dgm:prSet presAssocID="{901AF93E-DCB7-4FB7-9A38-DAD106613911}" presName="sibTrans" presStyleLbl="sibTrans2D1" presStyleIdx="0" presStyleCnt="3"/>
      <dgm:spPr/>
      <dgm:t>
        <a:bodyPr/>
        <a:lstStyle/>
        <a:p>
          <a:endParaRPr lang="fr-FR"/>
        </a:p>
      </dgm:t>
    </dgm:pt>
    <dgm:pt modelId="{A63A92E7-172A-481F-9585-61B360CB7298}" type="pres">
      <dgm:prSet presAssocID="{901AF93E-DCB7-4FB7-9A38-DAD106613911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70EC51D1-AD02-4A58-81A2-E8B2D885D162}" type="pres">
      <dgm:prSet presAssocID="{3BFD5EF5-1EA8-4A36-AC23-765D5D94DD62}" presName="node" presStyleLbl="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88313346-ED2F-4DD2-9729-479B7E8DC4C3}" type="pres">
      <dgm:prSet presAssocID="{C5E4D53D-5E9A-423B-AB81-8CF6226CD8F8}" presName="sibTrans" presStyleLbl="sibTrans2D1" presStyleIdx="1" presStyleCnt="3"/>
      <dgm:spPr/>
      <dgm:t>
        <a:bodyPr/>
        <a:lstStyle/>
        <a:p>
          <a:endParaRPr lang="fr-FR"/>
        </a:p>
      </dgm:t>
    </dgm:pt>
    <dgm:pt modelId="{9E98511E-D1BC-4F1A-89A1-19D1A67C4DEB}" type="pres">
      <dgm:prSet presAssocID="{C5E4D53D-5E9A-423B-AB81-8CF6226CD8F8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56B2321F-5160-4EF0-89DA-6A3EF18EF1DD}" type="pres">
      <dgm:prSet presAssocID="{C592A03D-C310-40A0-8E5B-A75F3F07694F}" presName="node" presStyleLbl="node1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761683D5-73B9-41B1-B716-629345AFD86E}" type="pres">
      <dgm:prSet presAssocID="{4229282F-48D6-4CC2-AE67-0C5DD62E8134}" presName="sibTrans" presStyleLbl="sibTrans2D1" presStyleIdx="2" presStyleCnt="3"/>
      <dgm:spPr/>
      <dgm:t>
        <a:bodyPr/>
        <a:lstStyle/>
        <a:p>
          <a:endParaRPr lang="fr-FR"/>
        </a:p>
      </dgm:t>
    </dgm:pt>
    <dgm:pt modelId="{2EA7D726-6E97-49E9-A299-663C67341F47}" type="pres">
      <dgm:prSet presAssocID="{4229282F-48D6-4CC2-AE67-0C5DD62E8134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1A68F6A9-0E94-4C24-9488-03D2ADE2B2A5}" type="pres">
      <dgm:prSet presAssocID="{72E73CCC-36CF-47A6-8CD2-A9EEBBA0FCEA}" presName="node" presStyleLbl="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</dgm:ptLst>
  <dgm:cxnLst>
    <dgm:cxn modelId="{C9F81016-9B07-49FB-9871-75EDE5649B38}" srcId="{AF7B1292-E001-4BF6-B49E-8D1421272E4F}" destId="{C592A03D-C310-40A0-8E5B-A75F3F07694F}" srcOrd="2" destOrd="0" parTransId="{833C7AB5-5375-4BA9-AF65-D67CAC461B08}" sibTransId="{4229282F-48D6-4CC2-AE67-0C5DD62E8134}"/>
    <dgm:cxn modelId="{B7FC0A29-06A3-4027-8B2C-2A04FE98E5B3}" type="presOf" srcId="{C5E4D53D-5E9A-423B-AB81-8CF6226CD8F8}" destId="{88313346-ED2F-4DD2-9729-479B7E8DC4C3}" srcOrd="0" destOrd="0" presId="urn:microsoft.com/office/officeart/2005/8/layout/process1"/>
    <dgm:cxn modelId="{793BB250-5288-4D12-8CD0-34C5DD332D81}" srcId="{AF7B1292-E001-4BF6-B49E-8D1421272E4F}" destId="{10006936-A19E-41BB-99BF-1DE054FE8390}" srcOrd="0" destOrd="0" parTransId="{0E6996ED-4982-4608-9C5C-FC8CE71BAEF2}" sibTransId="{901AF93E-DCB7-4FB7-9A38-DAD106613911}"/>
    <dgm:cxn modelId="{43CFD29F-FE9F-4360-8BB3-BE9CC870E2B1}" type="presOf" srcId="{72E73CCC-36CF-47A6-8CD2-A9EEBBA0FCEA}" destId="{1A68F6A9-0E94-4C24-9488-03D2ADE2B2A5}" srcOrd="0" destOrd="0" presId="urn:microsoft.com/office/officeart/2005/8/layout/process1"/>
    <dgm:cxn modelId="{B1533605-4FA8-44BF-A9E5-EF7EFBB8EBB0}" type="presOf" srcId="{3BFD5EF5-1EA8-4A36-AC23-765D5D94DD62}" destId="{70EC51D1-AD02-4A58-81A2-E8B2D885D162}" srcOrd="0" destOrd="0" presId="urn:microsoft.com/office/officeart/2005/8/layout/process1"/>
    <dgm:cxn modelId="{F20E16AB-1A78-44FA-A065-BB750C8F6D01}" type="presOf" srcId="{10006936-A19E-41BB-99BF-1DE054FE8390}" destId="{1B5FBE76-00A6-409D-96CD-AE47A593C5FD}" srcOrd="0" destOrd="0" presId="urn:microsoft.com/office/officeart/2005/8/layout/process1"/>
    <dgm:cxn modelId="{9BA47A18-BE49-4845-AA53-42A876798D40}" type="presOf" srcId="{901AF93E-DCB7-4FB7-9A38-DAD106613911}" destId="{B1D13A24-81B9-433E-834F-60DE876066E2}" srcOrd="0" destOrd="0" presId="urn:microsoft.com/office/officeart/2005/8/layout/process1"/>
    <dgm:cxn modelId="{C7BC5590-B26B-4DC9-A34D-63641FD36C8D}" type="presOf" srcId="{901AF93E-DCB7-4FB7-9A38-DAD106613911}" destId="{A63A92E7-172A-481F-9585-61B360CB7298}" srcOrd="1" destOrd="0" presId="urn:microsoft.com/office/officeart/2005/8/layout/process1"/>
    <dgm:cxn modelId="{9F785417-9752-4791-A07D-77C582910256}" type="presOf" srcId="{AF7B1292-E001-4BF6-B49E-8D1421272E4F}" destId="{1DFC539E-1BDF-4409-AF0C-3AC0A0C29B2D}" srcOrd="0" destOrd="0" presId="urn:microsoft.com/office/officeart/2005/8/layout/process1"/>
    <dgm:cxn modelId="{D6120D2A-7505-48DD-BF81-FA5EB9ACE13F}" srcId="{AF7B1292-E001-4BF6-B49E-8D1421272E4F}" destId="{3BFD5EF5-1EA8-4A36-AC23-765D5D94DD62}" srcOrd="1" destOrd="0" parTransId="{586AA573-A9BA-42FF-BEF6-A198DFC48E7E}" sibTransId="{C5E4D53D-5E9A-423B-AB81-8CF6226CD8F8}"/>
    <dgm:cxn modelId="{885D32BF-0FD9-480C-88C4-3BF1410E8BE0}" type="presOf" srcId="{C5E4D53D-5E9A-423B-AB81-8CF6226CD8F8}" destId="{9E98511E-D1BC-4F1A-89A1-19D1A67C4DEB}" srcOrd="1" destOrd="0" presId="urn:microsoft.com/office/officeart/2005/8/layout/process1"/>
    <dgm:cxn modelId="{E7982FF8-06FE-4471-882B-5356C2CBD70E}" srcId="{AF7B1292-E001-4BF6-B49E-8D1421272E4F}" destId="{72E73CCC-36CF-47A6-8CD2-A9EEBBA0FCEA}" srcOrd="3" destOrd="0" parTransId="{FEF6C86E-F8B3-43A1-B279-790BF1D4F08F}" sibTransId="{065520DC-572C-4D61-81B1-EB4BD27F481E}"/>
    <dgm:cxn modelId="{4BF934C2-7D8E-45B7-A574-62B4336ED1C7}" type="presOf" srcId="{4229282F-48D6-4CC2-AE67-0C5DD62E8134}" destId="{2EA7D726-6E97-49E9-A299-663C67341F47}" srcOrd="1" destOrd="0" presId="urn:microsoft.com/office/officeart/2005/8/layout/process1"/>
    <dgm:cxn modelId="{08755FAC-D808-4A90-8FF8-2477BAB12C6C}" type="presOf" srcId="{4229282F-48D6-4CC2-AE67-0C5DD62E8134}" destId="{761683D5-73B9-41B1-B716-629345AFD86E}" srcOrd="0" destOrd="0" presId="urn:microsoft.com/office/officeart/2005/8/layout/process1"/>
    <dgm:cxn modelId="{15464E6F-071E-44A4-90ED-AEC73F7FC670}" type="presOf" srcId="{C592A03D-C310-40A0-8E5B-A75F3F07694F}" destId="{56B2321F-5160-4EF0-89DA-6A3EF18EF1DD}" srcOrd="0" destOrd="0" presId="urn:microsoft.com/office/officeart/2005/8/layout/process1"/>
    <dgm:cxn modelId="{1B964DFD-F294-4EC1-84D2-531166C4461A}" type="presParOf" srcId="{1DFC539E-1BDF-4409-AF0C-3AC0A0C29B2D}" destId="{1B5FBE76-00A6-409D-96CD-AE47A593C5FD}" srcOrd="0" destOrd="0" presId="urn:microsoft.com/office/officeart/2005/8/layout/process1"/>
    <dgm:cxn modelId="{71EC6E08-70C0-495B-B47F-6B1981434F47}" type="presParOf" srcId="{1DFC539E-1BDF-4409-AF0C-3AC0A0C29B2D}" destId="{B1D13A24-81B9-433E-834F-60DE876066E2}" srcOrd="1" destOrd="0" presId="urn:microsoft.com/office/officeart/2005/8/layout/process1"/>
    <dgm:cxn modelId="{D1A456FD-EB09-40DF-879A-4438C28E9624}" type="presParOf" srcId="{B1D13A24-81B9-433E-834F-60DE876066E2}" destId="{A63A92E7-172A-481F-9585-61B360CB7298}" srcOrd="0" destOrd="0" presId="urn:microsoft.com/office/officeart/2005/8/layout/process1"/>
    <dgm:cxn modelId="{19CC4E86-3378-4C56-A1E8-21DCF996AA97}" type="presParOf" srcId="{1DFC539E-1BDF-4409-AF0C-3AC0A0C29B2D}" destId="{70EC51D1-AD02-4A58-81A2-E8B2D885D162}" srcOrd="2" destOrd="0" presId="urn:microsoft.com/office/officeart/2005/8/layout/process1"/>
    <dgm:cxn modelId="{47B2D13F-DDDC-4FB8-9AA7-6CA221EF1992}" type="presParOf" srcId="{1DFC539E-1BDF-4409-AF0C-3AC0A0C29B2D}" destId="{88313346-ED2F-4DD2-9729-479B7E8DC4C3}" srcOrd="3" destOrd="0" presId="urn:microsoft.com/office/officeart/2005/8/layout/process1"/>
    <dgm:cxn modelId="{6F5264D0-67C4-4586-BC16-3290D9201C7F}" type="presParOf" srcId="{88313346-ED2F-4DD2-9729-479B7E8DC4C3}" destId="{9E98511E-D1BC-4F1A-89A1-19D1A67C4DEB}" srcOrd="0" destOrd="0" presId="urn:microsoft.com/office/officeart/2005/8/layout/process1"/>
    <dgm:cxn modelId="{8AEFE74E-D227-4C19-9088-50927B832A20}" type="presParOf" srcId="{1DFC539E-1BDF-4409-AF0C-3AC0A0C29B2D}" destId="{56B2321F-5160-4EF0-89DA-6A3EF18EF1DD}" srcOrd="4" destOrd="0" presId="urn:microsoft.com/office/officeart/2005/8/layout/process1"/>
    <dgm:cxn modelId="{8D361995-228A-4133-B59E-009D7DF873FA}" type="presParOf" srcId="{1DFC539E-1BDF-4409-AF0C-3AC0A0C29B2D}" destId="{761683D5-73B9-41B1-B716-629345AFD86E}" srcOrd="5" destOrd="0" presId="urn:microsoft.com/office/officeart/2005/8/layout/process1"/>
    <dgm:cxn modelId="{4CEEFB7D-4783-46F9-AC61-73F3232787A0}" type="presParOf" srcId="{761683D5-73B9-41B1-B716-629345AFD86E}" destId="{2EA7D726-6E97-49E9-A299-663C67341F47}" srcOrd="0" destOrd="0" presId="urn:microsoft.com/office/officeart/2005/8/layout/process1"/>
    <dgm:cxn modelId="{19D03550-54AF-4AA9-A4A6-33863EA6625B}" type="presParOf" srcId="{1DFC539E-1BDF-4409-AF0C-3AC0A0C29B2D}" destId="{1A68F6A9-0E94-4C24-9488-03D2ADE2B2A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CCC1B-6123-4C91-B2DB-034903D9DB36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6924C-AC17-481A-98A6-22F92B32B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56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Davrous</a:t>
            </a:r>
            <a:r>
              <a:rPr lang="fr-FR" dirty="0" smtClean="0"/>
              <a:t>/</a:t>
            </a:r>
            <a:r>
              <a:rPr lang="fr-FR" dirty="0" err="1" smtClean="0"/>
              <a:t>davca</a:t>
            </a:r>
            <a:r>
              <a:rPr lang="fr-FR" dirty="0" smtClean="0"/>
              <a:t>/</a:t>
            </a:r>
            <a:r>
              <a:rPr lang="fr-FR" dirty="0" err="1" smtClean="0"/>
              <a:t>davrous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977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Davca</a:t>
            </a:r>
            <a:r>
              <a:rPr lang="fr-FR" dirty="0" smtClean="0"/>
              <a:t> – 25’’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62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davrous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65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davrous</a:t>
            </a:r>
            <a:r>
              <a:rPr lang="fr-FR" dirty="0" smtClean="0"/>
              <a:t>– 35’’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68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davca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952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Davca</a:t>
            </a:r>
            <a:r>
              <a:rPr lang="fr-FR" dirty="0" smtClean="0"/>
              <a:t> – 40’’ (</a:t>
            </a:r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responsiveness</a:t>
            </a:r>
            <a:r>
              <a:rPr lang="fr-FR" dirty="0" smtClean="0"/>
              <a:t> / profiler)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2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Davca</a:t>
            </a:r>
            <a:r>
              <a:rPr lang="fr-FR" dirty="0" smtClean="0"/>
              <a:t> – 43’’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376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Davrous</a:t>
            </a:r>
            <a:r>
              <a:rPr lang="fr-FR" dirty="0" smtClean="0"/>
              <a:t>- to the end (and </a:t>
            </a:r>
            <a:r>
              <a:rPr lang="fr-FR" dirty="0" err="1" smtClean="0"/>
              <a:t>beyond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29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Davrous</a:t>
            </a:r>
            <a:r>
              <a:rPr lang="fr-FR" dirty="0" smtClean="0"/>
              <a:t> – 4’’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41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davrous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40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Davrous</a:t>
            </a:r>
            <a:r>
              <a:rPr lang="fr-FR" dirty="0" smtClean="0"/>
              <a:t> – 10’’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99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davrous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41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davca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871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davca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10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Davca</a:t>
            </a:r>
            <a:r>
              <a:rPr lang="fr-FR" dirty="0" smtClean="0"/>
              <a:t> – 20’’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40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Davca</a:t>
            </a:r>
            <a:r>
              <a:rPr lang="fr-FR" dirty="0" smtClean="0"/>
              <a:t> -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924C-AC17-481A-98A6-22F92B32BCD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2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20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80720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69112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4" y="789552"/>
            <a:ext cx="7683913" cy="1142623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000" spc="-300" baseline="0">
                <a:solidFill>
                  <a:schemeClr val="accent6">
                    <a:alpha val="99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193708"/>
            <a:ext cx="7683914" cy="226825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3616" y="4591051"/>
            <a:ext cx="4002733" cy="166199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presenter and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445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g_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287828"/>
            <a:ext cx="8363938" cy="567848"/>
          </a:xfrm>
        </p:spPr>
        <p:txBody>
          <a:bodyPr anchor="ctr" anchorCtr="0"/>
          <a:lstStyle>
            <a:lvl1pPr>
              <a:defRPr sz="4100" spc="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00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225504"/>
            <a:ext cx="8363938" cy="692497"/>
          </a:xfrm>
        </p:spPr>
        <p:txBody>
          <a:bodyPr anchor="ctr" anchorCtr="0"/>
          <a:lstStyle>
            <a:lvl1pPr>
              <a:defRPr sz="5000" spc="-225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21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225504"/>
            <a:ext cx="8363938" cy="692497"/>
          </a:xfrm>
        </p:spPr>
        <p:txBody>
          <a:bodyPr anchor="ctr" anchorCtr="0"/>
          <a:lstStyle>
            <a:lvl1pPr>
              <a:defRPr sz="5000" spc="-225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15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225504"/>
            <a:ext cx="8363938" cy="692497"/>
          </a:xfrm>
        </p:spPr>
        <p:txBody>
          <a:bodyPr anchor="ctr" anchorCtr="0"/>
          <a:lstStyle>
            <a:lvl1pPr>
              <a:defRPr sz="5000" spc="-225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0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28703"/>
            <a:ext cx="8239208" cy="228601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itchFamily="34" charset="0"/>
              <a:buNone/>
              <a:defRPr sz="12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0537" y="186928"/>
            <a:ext cx="8275875" cy="857250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905333" y="4743450"/>
            <a:ext cx="916071" cy="114300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39A9784-E11C-4866-94B9-8D8EADD0446E}" type="datetimeFigureOut">
              <a:rPr lang="en-US" smtClean="0"/>
              <a:t>9/29/2013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460722" y="4743450"/>
            <a:ext cx="387316" cy="114300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125F6646-975B-4C74-80DD-EF324C50A5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>
          <a:xfrm>
            <a:off x="460724" y="4846240"/>
            <a:ext cx="1360679" cy="96431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457700"/>
            <a:ext cx="7162800" cy="228600"/>
          </a:xfrm>
        </p:spPr>
        <p:txBody>
          <a:bodyPr>
            <a:noAutofit/>
          </a:bodyPr>
          <a:lstStyle>
            <a:lvl1pPr marL="0" indent="0">
              <a:lnSpc>
                <a:spcPts val="1352"/>
              </a:lnSpc>
              <a:spcBef>
                <a:spcPts val="0"/>
              </a:spcBef>
              <a:spcAft>
                <a:spcPts val="0"/>
              </a:spcAft>
              <a:buNone/>
              <a:defRPr sz="1100" spc="-30" baseline="0"/>
            </a:lvl1pPr>
            <a:lvl2pPr marL="343342" indent="0">
              <a:buNone/>
              <a:defRPr sz="900"/>
            </a:lvl2pPr>
            <a:lvl3pPr marL="686684" indent="0">
              <a:buNone/>
              <a:defRPr sz="800"/>
            </a:lvl3pPr>
            <a:lvl4pPr marL="1030026" indent="0">
              <a:buNone/>
              <a:defRPr sz="700"/>
            </a:lvl4pPr>
            <a:lvl5pPr marL="1373368" indent="0">
              <a:buNone/>
              <a:defRPr sz="700"/>
            </a:lvl5pPr>
            <a:lvl6pPr marL="1716710" indent="0">
              <a:buNone/>
              <a:defRPr sz="700"/>
            </a:lvl6pPr>
            <a:lvl7pPr marL="2060052" indent="0">
              <a:buNone/>
              <a:defRPr sz="700"/>
            </a:lvl7pPr>
            <a:lvl8pPr marL="2403394" indent="0">
              <a:buNone/>
              <a:defRPr sz="700"/>
            </a:lvl8pPr>
            <a:lvl9pPr marL="274673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460724" y="1353743"/>
            <a:ext cx="7179371" cy="11380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07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210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3473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6291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9223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2844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958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07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987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9D45-6AB3-4FB1-9B8A-74F787A99ADE}" type="datetimeFigureOut">
              <a:rPr lang="fr-FR" smtClean="0"/>
              <a:t>29/09/2013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7656-FBFB-45A2-AF3C-B44B4C250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89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1" r:id="rId13"/>
    <p:sldLayoutId id="2147483664" r:id="rId14"/>
    <p:sldLayoutId id="2147483671" r:id="rId15"/>
    <p:sldLayoutId id="2147483672" r:id="rId16"/>
    <p:sldLayoutId id="2147483666" r:id="rId17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3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>
          <a:xfrm>
            <a:off x="4572000" y="-20538"/>
            <a:ext cx="5904656" cy="5164038"/>
          </a:xfrm>
          <a:prstGeom prst="parallelogram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985"/>
                      </a14:imgEffect>
                      <a14:imgEffect>
                        <a14:saturation sat="0"/>
                      </a14:imgEffect>
                      <a14:imgEffect>
                        <a14:brightnessContrast bright="-31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4896544" cy="3312368"/>
          </a:xfrm>
        </p:spPr>
        <p:txBody>
          <a:bodyPr>
            <a:noAutofit/>
          </a:bodyPr>
          <a:lstStyle/>
          <a:p>
            <a:pPr algn="l">
              <a:spcBef>
                <a:spcPts val="40"/>
              </a:spcBef>
              <a:spcAft>
                <a:spcPts val="40"/>
              </a:spcAft>
            </a:pPr>
            <a:r>
              <a:rPr lang="en-US" sz="4800" b="1" dirty="0" smtClean="0"/>
              <a:t>Creating 3D </a:t>
            </a:r>
            <a:r>
              <a:rPr lang="en-US" sz="4800" b="1" dirty="0"/>
              <a:t>apps &amp; games </a:t>
            </a:r>
            <a:r>
              <a:rPr lang="en-US" sz="4800" b="1" dirty="0" smtClean="0"/>
              <a:t>using Babylon.JS 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625777"/>
            <a:ext cx="1345332" cy="4955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47" y="3734633"/>
            <a:ext cx="2165226" cy="11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76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 smtClean="0"/>
              <a:t>WebGL</a:t>
            </a:r>
            <a:r>
              <a:rPr lang="fr-FR" dirty="0" smtClean="0"/>
              <a:t> 101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 rot="19095864">
            <a:off x="4514958" y="3363260"/>
            <a:ext cx="6264696" cy="828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DEMONSTRATION</a:t>
            </a:r>
            <a:endParaRPr lang="fr-FR" sz="3200" dirty="0">
              <a:solidFill>
                <a:schemeClr val="bg2">
                  <a:lumMod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32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6436B"/>
                </a:solidFill>
                <a:latin typeface="Segoe WP" panose="020B0502040204020203" pitchFamily="34" charset="0"/>
              </a:rPr>
              <a:t>Using </a:t>
            </a:r>
            <a:r>
              <a:rPr lang="en-US" sz="3600" b="1" dirty="0" smtClean="0">
                <a:solidFill>
                  <a:srgbClr val="06436B"/>
                </a:solidFill>
                <a:latin typeface="Segoe WP" panose="020B0502040204020203" pitchFamily="34" charset="0"/>
              </a:rPr>
              <a:t>Babylon.js</a:t>
            </a:r>
            <a:r>
              <a:rPr lang="en-US" sz="3600" dirty="0" smtClean="0">
                <a:solidFill>
                  <a:srgbClr val="06436B"/>
                </a:solidFill>
                <a:latin typeface="Segoe WP" panose="020B0502040204020203" pitchFamily="34" charset="0"/>
              </a:rPr>
              <a:t> to create 3D apps &amp; games</a:t>
            </a:r>
            <a:endParaRPr lang="en-US" sz="3600" dirty="0">
              <a:solidFill>
                <a:srgbClr val="06436B"/>
              </a:solidFill>
              <a:latin typeface="Segoe WP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835696" y="4371950"/>
            <a:ext cx="6984776" cy="432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96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How to use </a:t>
            </a:r>
            <a:r>
              <a:rPr lang="en-US" sz="3600" b="1" dirty="0" smtClean="0">
                <a:solidFill>
                  <a:schemeClr val="bg1"/>
                </a:solidFill>
                <a:latin typeface="Segoe WP" panose="020B0502040204020203" pitchFamily="34" charset="0"/>
              </a:rPr>
              <a:t>Babylon.js </a:t>
            </a:r>
            <a:r>
              <a:rPr lang="en-US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?</a:t>
            </a:r>
            <a:endParaRPr lang="en-US" sz="3600" dirty="0">
              <a:solidFill>
                <a:schemeClr val="bg1"/>
              </a:solidFill>
              <a:latin typeface="Segoe WP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31590"/>
            <a:ext cx="8784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Open source project (Available on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Github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)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http://www.babylonjs.com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https://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github.com/babylonjs/babylon.js</a:t>
            </a: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How to use it?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Include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one file and you’re ready to go!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To start Babylon.js, you’ve just need to create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engine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object: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715766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babylon.js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"&gt;&lt;/script&gt;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3795886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engine = new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BABYLON.Engine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(canvas, true);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61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How to use </a:t>
            </a:r>
            <a:r>
              <a:rPr lang="en-US" sz="3600" b="1" dirty="0" smtClean="0">
                <a:solidFill>
                  <a:schemeClr val="bg1"/>
                </a:solidFill>
                <a:latin typeface="Segoe WP" panose="020B0502040204020203" pitchFamily="34" charset="0"/>
              </a:rPr>
              <a:t>Babylon.js </a:t>
            </a:r>
            <a:r>
              <a:rPr lang="en-US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?</a:t>
            </a:r>
            <a:endParaRPr lang="en-US" sz="3600" dirty="0">
              <a:solidFill>
                <a:schemeClr val="bg1"/>
              </a:solidFill>
              <a:latin typeface="Segoe WP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31590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Babylon.js is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scene graph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: All complex features are abstracted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YOU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!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Handling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rendering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can be done in one line: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635646"/>
            <a:ext cx="8784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fr-F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BABYLON.Scene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camera = new </a:t>
            </a:r>
            <a:r>
              <a:rPr lang="fr-F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BABYLON.FreeCamera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("Camera", new BABYLON.Vector3(0, 0, -10),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light0 = new </a:t>
            </a:r>
            <a:r>
              <a:rPr lang="fr-F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BABYLON.PointLight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("Omni0", new BABYLON.Vector3(0, 100, 100),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sphere =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BABYLON.Mesh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.createSphere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("Sphere", 16, 3, scene);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47150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engine.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runRenderLoop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scene.render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});</a:t>
            </a:r>
          </a:p>
        </p:txBody>
      </p:sp>
    </p:spTree>
    <p:extLst>
      <p:ext uri="{BB962C8B-B14F-4D97-AF65-F5344CB8AC3E}">
        <p14:creationId xmlns:p14="http://schemas.microsoft.com/office/powerpoint/2010/main" val="3838375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Hello World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Babylon.js</a:t>
            </a: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 rot="19095864">
            <a:off x="4514958" y="3363260"/>
            <a:ext cx="6264696" cy="828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DEMONSTRATION</a:t>
            </a:r>
            <a:endParaRPr lang="fr-FR" sz="3200" dirty="0">
              <a:solidFill>
                <a:schemeClr val="bg2">
                  <a:lumMod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44339"/>
            <a:ext cx="2165226" cy="11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63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Segoe WP" panose="020B0502040204020203" pitchFamily="34" charset="0"/>
              </a:rPr>
              <a:t>Advanced</a:t>
            </a:r>
            <a:r>
              <a:rPr lang="en-US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features</a:t>
            </a:r>
            <a:endParaRPr lang="en-US" sz="3600" dirty="0">
              <a:solidFill>
                <a:schemeClr val="bg1"/>
              </a:solidFill>
              <a:latin typeface="Segoe WP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7984" y="1059582"/>
            <a:ext cx="3960440" cy="180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>Offline </a:t>
            </a:r>
            <a: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support</a:t>
            </a:r>
            <a:r>
              <a:rPr lang="fr-FR" sz="24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/>
            </a:r>
            <a:br>
              <a:rPr lang="fr-FR" sz="2400" b="1" dirty="0" smtClean="0">
                <a:latin typeface="Segoe WP" panose="020B0502040204020203" pitchFamily="34" charset="0"/>
                <a:cs typeface="Segoe WP" panose="020B0502040204020203" pitchFamily="34" charset="0"/>
              </a:rPr>
            </a:b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IndexedDB</a:t>
            </a:r>
            <a:endParaRPr lang="fr-FR" sz="20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7984" y="2931790"/>
            <a:ext cx="3960440" cy="180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>Network </a:t>
            </a:r>
            <a:r>
              <a:rPr lang="fr-FR" sz="24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optimizations</a:t>
            </a:r>
            <a: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  <a:t/>
            </a:r>
            <a:b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</a:b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Incremental</a:t>
            </a:r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loading</a:t>
            </a:r>
            <a:endParaRPr lang="fr-FR" sz="20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059582"/>
            <a:ext cx="3960440" cy="18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Blender</a:t>
            </a:r>
            <a:r>
              <a:rPr lang="fr-FR" sz="24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exporter</a:t>
            </a:r>
          </a:p>
          <a:p>
            <a:pPr algn="ctr"/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Design &amp;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render</a:t>
            </a:r>
            <a:endParaRPr lang="fr-FR" sz="20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932727"/>
            <a:ext cx="3960440" cy="1800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Complete </a:t>
            </a:r>
            <a:r>
              <a:rPr lang="fr-FR" sz="24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>collisions</a:t>
            </a:r>
            <a: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4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engine</a:t>
            </a:r>
            <a:endParaRPr lang="fr-FR" sz="20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6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 smtClean="0"/>
              <a:t>Unleash</a:t>
            </a:r>
            <a:r>
              <a:rPr lang="fr-FR" dirty="0" smtClean="0"/>
              <a:t> babylon.js</a:t>
            </a: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 rot="19095864">
            <a:off x="4514958" y="3363260"/>
            <a:ext cx="6264696" cy="828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DEMONSTRATION</a:t>
            </a:r>
            <a:endParaRPr lang="fr-FR" sz="3200" dirty="0">
              <a:solidFill>
                <a:schemeClr val="bg2">
                  <a:lumMod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44339"/>
            <a:ext cx="2165226" cy="11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84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6436B"/>
                </a:solidFill>
                <a:latin typeface="Segoe WP" panose="020B0502040204020203" pitchFamily="34" charset="0"/>
              </a:rPr>
              <a:t>What we’ve </a:t>
            </a:r>
            <a:r>
              <a:rPr lang="en-US" sz="3600" b="1" dirty="0" smtClean="0">
                <a:solidFill>
                  <a:srgbClr val="06436B"/>
                </a:solidFill>
                <a:latin typeface="Segoe WP" panose="020B0502040204020203" pitchFamily="34" charset="0"/>
              </a:rPr>
              <a:t>learned</a:t>
            </a:r>
            <a:r>
              <a:rPr lang="en-US" sz="3600" dirty="0" smtClean="0">
                <a:solidFill>
                  <a:srgbClr val="06436B"/>
                </a:solidFill>
                <a:latin typeface="Segoe WP" panose="020B0502040204020203" pitchFamily="34" charset="0"/>
              </a:rPr>
              <a:t> ?</a:t>
            </a:r>
            <a:endParaRPr lang="en-US" sz="3600" dirty="0">
              <a:solidFill>
                <a:srgbClr val="06436B"/>
              </a:solidFill>
              <a:latin typeface="Segoe WP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835696" y="4371950"/>
            <a:ext cx="6984776" cy="432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00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Tracking &amp; reducing the </a:t>
            </a:r>
            <a:r>
              <a:rPr lang="en-US" sz="3600" b="1" dirty="0" smtClean="0">
                <a:solidFill>
                  <a:schemeClr val="bg1"/>
                </a:solidFill>
                <a:latin typeface="Segoe WP" panose="020B0502040204020203" pitchFamily="34" charset="0"/>
              </a:rPr>
              <a:t>pressure</a:t>
            </a:r>
            <a:r>
              <a:rPr lang="en-US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on GC</a:t>
            </a:r>
            <a:endParaRPr lang="en-US" sz="3600" dirty="0">
              <a:solidFill>
                <a:schemeClr val="bg1"/>
              </a:solidFill>
              <a:latin typeface="Segoe WP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05958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3D engine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a place where matrices, vectors and quaternions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live.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there may be tons of them!</a:t>
            </a:r>
            <a:endParaRPr lang="fr-FR" b="1" dirty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39952" y="1851670"/>
            <a:ext cx="864096" cy="93784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79512" y="278951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Pressure is huge on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garbage collector</a:t>
            </a:r>
            <a:endParaRPr lang="fr-FR" b="1" dirty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1" y="3340608"/>
            <a:ext cx="702953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23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Tracking &amp; reducing the </a:t>
            </a:r>
            <a:r>
              <a:rPr lang="en-US" sz="3600" b="1" dirty="0" smtClean="0">
                <a:solidFill>
                  <a:schemeClr val="bg1"/>
                </a:solidFill>
                <a:latin typeface="Segoe WP" panose="020B0502040204020203" pitchFamily="34" charset="0"/>
              </a:rPr>
              <a:t>pressure</a:t>
            </a:r>
            <a:r>
              <a:rPr lang="en-US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on GC</a:t>
            </a:r>
            <a:endParaRPr lang="en-US" sz="3600" dirty="0">
              <a:solidFill>
                <a:schemeClr val="bg1"/>
              </a:solidFill>
              <a:latin typeface="Segoe WP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059582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Maximum reuse of mathematical entities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Pre-instantiate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Stock variables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GC friendly arrays (able to reset size at no cost)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fr-FR" b="1" dirty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39952" y="2341211"/>
            <a:ext cx="864096" cy="590579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79512" y="293179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When the scene is up and running, aiming 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 allocation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 all</a:t>
            </a:r>
            <a:endParaRPr lang="fr-FR" b="1" dirty="0">
              <a:solidFill>
                <a:schemeClr val="tx2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2" y="3363838"/>
            <a:ext cx="7264955" cy="16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1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3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 txBox="1">
            <a:spLocks/>
          </p:cNvSpPr>
          <p:nvPr/>
        </p:nvSpPr>
        <p:spPr>
          <a:xfrm>
            <a:off x="539552" y="915566"/>
            <a:ext cx="4032448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David Catuhe</a:t>
            </a:r>
          </a:p>
          <a:p>
            <a:pPr marL="0" indent="0" fontAlgn="ctr">
              <a:buNone/>
            </a:pP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Windows Clients Evangelist Lead</a:t>
            </a:r>
          </a:p>
          <a:p>
            <a:pPr marL="0" indent="0" fontAlgn="ctr">
              <a:buNone/>
            </a:pPr>
            <a:endParaRPr lang="en-US" sz="20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 Light" pitchFamily="34" charset="0"/>
            </a:endParaRPr>
          </a:p>
          <a:p>
            <a:pPr marL="0" indent="0" font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http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aka.ms/david</a:t>
            </a:r>
          </a:p>
          <a:p>
            <a:pPr marL="0" indent="0" font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@</a:t>
            </a:r>
            <a:r>
              <a:rPr lang="en-US" sz="2400" b="1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deltakosh</a:t>
            </a:r>
            <a:endParaRPr lang="en-US" sz="2400" b="1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04048" y="0"/>
            <a:ext cx="413995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/>
          <p:cNvSpPr/>
          <p:nvPr/>
        </p:nvSpPr>
        <p:spPr>
          <a:xfrm>
            <a:off x="3652647" y="0"/>
            <a:ext cx="6840760" cy="51435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4860032" y="915566"/>
            <a:ext cx="4032448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David Rousset</a:t>
            </a:r>
          </a:p>
          <a:p>
            <a:pPr marL="0" indent="0" fontAlgn="ctr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Windows Clients Evangelist</a:t>
            </a:r>
          </a:p>
          <a:p>
            <a:pPr marL="0" indent="0" fontAlgn="ctr">
              <a:buNone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/>
            </a:r>
            <a:b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</a:b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http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://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aka.ms/davrous</a:t>
            </a:r>
          </a:p>
          <a:p>
            <a:pPr marL="0" indent="0" fontAlgn="ctr">
              <a:buNone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@</a:t>
            </a:r>
            <a:r>
              <a:rPr lang="en-US" sz="2400" b="1" dirty="0" err="1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ea typeface="Segoe UI" pitchFamily="34" charset="0"/>
                <a:cs typeface="Segoe UI Light" pitchFamily="34" charset="0"/>
              </a:rPr>
              <a:t>davrous</a:t>
            </a:r>
            <a:endParaRPr lang="en-US" sz="2400" b="1" dirty="0" smtClean="0">
              <a:solidFill>
                <a:schemeClr val="bg2">
                  <a:lumMod val="25000"/>
                </a:schemeClr>
              </a:solidFill>
              <a:latin typeface="Segoe UI Light" pitchFamily="34" charset="0"/>
              <a:ea typeface="Segoe UI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b="1" dirty="0" smtClean="0"/>
              <a:t>F12</a:t>
            </a:r>
            <a:r>
              <a:rPr lang="fr-FR" dirty="0" smtClean="0"/>
              <a:t>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memory </a:t>
            </a:r>
            <a:r>
              <a:rPr lang="fr-FR" b="1" dirty="0" smtClean="0"/>
              <a:t>pressure</a:t>
            </a: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 rot="19095864">
            <a:off x="4514958" y="3363260"/>
            <a:ext cx="6264696" cy="828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DEMONSTRATION</a:t>
            </a:r>
            <a:endParaRPr lang="fr-FR" sz="3200" dirty="0">
              <a:solidFill>
                <a:schemeClr val="bg2">
                  <a:lumMod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64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fr-FR" sz="3600" b="1" dirty="0" smtClean="0">
                <a:solidFill>
                  <a:schemeClr val="bg1"/>
                </a:solidFill>
                <a:latin typeface="Segoe WP" panose="020B0502040204020203" pitchFamily="34" charset="0"/>
              </a:rPr>
              <a:t>Performance</a:t>
            </a:r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first</a:t>
            </a:r>
            <a:endParaRPr lang="en-US" sz="3600" b="1" dirty="0">
              <a:solidFill>
                <a:schemeClr val="bg1"/>
              </a:solidFill>
              <a:latin typeface="Segoe WP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31590"/>
            <a:ext cx="3960440" cy="180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>Efficient</a:t>
            </a:r>
            <a: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4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shaders</a:t>
            </a:r>
            <a:endParaRPr lang="fr-FR" sz="2400" dirty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pPr algn="ctr"/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Do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only</a:t>
            </a:r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what</a:t>
            </a:r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is</a:t>
            </a:r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REALLY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required</a:t>
            </a:r>
            <a:endParaRPr lang="fr-FR" sz="20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9992" y="1131590"/>
            <a:ext cx="3960440" cy="36724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Scene</a:t>
            </a:r>
            <a:r>
              <a:rPr lang="fr-FR" sz="24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4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partitioning</a:t>
            </a:r>
            <a:endParaRPr lang="fr-FR" sz="2400" dirty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pPr algn="ctr"/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Frustum</a:t>
            </a:r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/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submeshes</a:t>
            </a:r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/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octrees</a:t>
            </a:r>
            <a:endParaRPr lang="fr-FR" sz="20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3003798"/>
            <a:ext cx="3960440" cy="180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>Complete </a:t>
            </a:r>
            <a: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cache system</a:t>
            </a:r>
            <a:endParaRPr lang="fr-FR" sz="2400" dirty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pPr algn="ctr"/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Update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WebGL</a:t>
            </a:r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only</a:t>
            </a:r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when</a:t>
            </a:r>
            <a:r>
              <a:rPr lang="fr-FR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required</a:t>
            </a:r>
            <a:endParaRPr lang="fr-FR" sz="20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13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236296" y="2010504"/>
            <a:ext cx="1907704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236296" y="3033434"/>
            <a:ext cx="1907704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236296" y="4056364"/>
            <a:ext cx="1907704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236296" y="987574"/>
            <a:ext cx="1907704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18215"/>
            <a:ext cx="9144000" cy="843558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Handling </a:t>
            </a:r>
            <a:r>
              <a:rPr lang="fr-FR" sz="3600" b="1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touch</a:t>
            </a:r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devices</a:t>
            </a:r>
            <a:endParaRPr lang="en-US" sz="3600" b="1" dirty="0">
              <a:solidFill>
                <a:schemeClr val="bg1"/>
              </a:solidFill>
              <a:latin typeface="Segoe WP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0501" y="1131590"/>
            <a:ext cx="1918205" cy="3658807"/>
            <a:chOff x="-10501" y="1059582"/>
            <a:chExt cx="1918205" cy="3658807"/>
          </a:xfrm>
        </p:grpSpPr>
        <p:sp>
          <p:nvSpPr>
            <p:cNvPr id="25" name="Rectangle 24"/>
            <p:cNvSpPr/>
            <p:nvPr/>
          </p:nvSpPr>
          <p:spPr>
            <a:xfrm>
              <a:off x="0" y="1788034"/>
              <a:ext cx="1907704" cy="69749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10501" y="2530085"/>
              <a:ext cx="1907704" cy="69749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-10501" y="3275492"/>
              <a:ext cx="1907704" cy="69749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-10501" y="4020899"/>
              <a:ext cx="1907704" cy="69749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/>
            <p:cNvSpPr/>
            <p:nvPr/>
          </p:nvSpPr>
          <p:spPr>
            <a:xfrm>
              <a:off x="0" y="1059582"/>
              <a:ext cx="1907704" cy="69749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103493" y="1176298"/>
              <a:ext cx="608356" cy="3459417"/>
              <a:chOff x="480226" y="1264839"/>
              <a:chExt cx="608356" cy="3459417"/>
            </a:xfrm>
          </p:grpSpPr>
          <p:pic>
            <p:nvPicPr>
              <p:cNvPr id="15" name="Picture 2" descr="C:\Documents and Settings\Pennie\My Documents\Pete LePage 2010\WEB301\Chrom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5820" t="5743" r="16952" b="19803"/>
              <a:stretch>
                <a:fillRect/>
              </a:stretch>
            </p:blipFill>
            <p:spPr bwMode="auto">
              <a:xfrm>
                <a:off x="488086" y="4162176"/>
                <a:ext cx="600496" cy="562080"/>
              </a:xfrm>
              <a:prstGeom prst="rect">
                <a:avLst/>
              </a:prstGeom>
              <a:noFill/>
            </p:spPr>
          </p:pic>
          <p:pic>
            <p:nvPicPr>
              <p:cNvPr id="16" name="Picture 7" descr="C:\Documents and Settings\Pennie\My Documents\Images\Logos\Safari_Browser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757" y="2639105"/>
                <a:ext cx="527382" cy="594994"/>
              </a:xfrm>
              <a:prstGeom prst="rect">
                <a:avLst/>
              </a:prstGeom>
              <a:noFill/>
            </p:spPr>
          </p:pic>
          <p:pic>
            <p:nvPicPr>
              <p:cNvPr id="17" name="Picture 8" descr="C:\Documents and Settings\Pennie\My Documents\Images\Logos\Firefox-[Converted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2104" t="8113" r="15112" b="32492"/>
              <a:stretch>
                <a:fillRect/>
              </a:stretch>
            </p:blipFill>
            <p:spPr bwMode="auto">
              <a:xfrm>
                <a:off x="491403" y="1958496"/>
                <a:ext cx="582090" cy="562018"/>
              </a:xfrm>
              <a:prstGeom prst="rect">
                <a:avLst/>
              </a:prstGeom>
              <a:noFill/>
            </p:spPr>
          </p:pic>
          <p:pic>
            <p:nvPicPr>
              <p:cNvPr id="18" name="Picture 9" descr="C:\Documents and Settings\Pennie\My Documents\Images\Logos\Opera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0066" y="3447222"/>
                <a:ext cx="464763" cy="501831"/>
              </a:xfrm>
              <a:prstGeom prst="rect">
                <a:avLst/>
              </a:prstGeom>
              <a:noFill/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72721"/>
              <a:stretch/>
            </p:blipFill>
            <p:spPr bwMode="auto">
              <a:xfrm>
                <a:off x="480226" y="1264839"/>
                <a:ext cx="604448" cy="580774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128" y="3061771"/>
            <a:ext cx="870432" cy="8704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08" y="4140298"/>
            <a:ext cx="535402" cy="7682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203" y="1103473"/>
            <a:ext cx="894357" cy="7043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03" y="2102341"/>
            <a:ext cx="706507" cy="75243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24" y="987574"/>
            <a:ext cx="3311753" cy="38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Hand.js</a:t>
            </a:r>
            <a:r>
              <a:rPr lang="fr-FR" dirty="0" smtClean="0"/>
              <a:t> and the </a:t>
            </a:r>
            <a:r>
              <a:rPr lang="fr-FR" b="1" dirty="0" err="1" smtClean="0"/>
              <a:t>TouchCamera</a:t>
            </a: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 rot="19095864">
            <a:off x="4514958" y="3363260"/>
            <a:ext cx="6264696" cy="828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DEMONSTRATION</a:t>
            </a:r>
            <a:endParaRPr lang="fr-FR" sz="3200" dirty="0">
              <a:solidFill>
                <a:schemeClr val="bg2">
                  <a:lumMod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32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2787774"/>
            <a:ext cx="5976665" cy="692497"/>
          </a:xfrm>
        </p:spPr>
        <p:txBody>
          <a:bodyPr>
            <a:noAutofit/>
          </a:bodyPr>
          <a:lstStyle/>
          <a:p>
            <a:pPr algn="r">
              <a:spcBef>
                <a:spcPts val="40"/>
              </a:spcBef>
              <a:spcAft>
                <a:spcPts val="40"/>
              </a:spcAft>
            </a:pPr>
            <a:r>
              <a:rPr lang="en-US" sz="4800" b="1" dirty="0" smtClean="0"/>
              <a:t>Questions ?</a:t>
            </a:r>
            <a:endParaRPr lang="en-US" sz="4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4355976" y="3582142"/>
            <a:ext cx="461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fr-FR" sz="1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deltakosh</a:t>
            </a:r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@</a:t>
            </a:r>
            <a:r>
              <a:rPr lang="fr-FR" sz="1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davrous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263" y="4730454"/>
            <a:ext cx="1345332" cy="495531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>
          <a:xfrm>
            <a:off x="-1620688" y="0"/>
            <a:ext cx="6264696" cy="5143500"/>
          </a:xfrm>
          <a:prstGeom prst="parallelogram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316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fr-FR" sz="3600" b="1" dirty="0" smtClean="0">
                <a:solidFill>
                  <a:srgbClr val="06436B"/>
                </a:solidFill>
                <a:latin typeface="Segoe WP" panose="020B0502040204020203" pitchFamily="34" charset="0"/>
              </a:rPr>
              <a:t>Agenda</a:t>
            </a:r>
            <a:endParaRPr lang="en-US" sz="3600" b="1" dirty="0">
              <a:solidFill>
                <a:srgbClr val="06436B"/>
              </a:solidFill>
              <a:latin typeface="Segoe WP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1520" y="1131590"/>
            <a:ext cx="8568952" cy="36724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building a </a:t>
            </a:r>
            <a:r>
              <a:rPr lang="fr-FR" sz="24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WebGL</a:t>
            </a:r>
            <a:r>
              <a:rPr lang="fr-FR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3D </a:t>
            </a:r>
            <a:r>
              <a:rPr lang="fr-FR" sz="24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engine</a:t>
            </a:r>
            <a:r>
              <a:rPr lang="fr-FR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r>
              <a:rPr lang="fr-FR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school</a:t>
            </a:r>
            <a:r>
              <a:rPr lang="fr-FR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fr-FR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</a:t>
            </a:r>
            <a:r>
              <a:rPr lang="fr-FR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2D </a:t>
            </a:r>
            <a:r>
              <a:rPr lang="fr-FR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canvas</a:t>
            </a:r>
            <a:endParaRPr lang="fr-FR" sz="16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rise</a:t>
            </a:r>
            <a:r>
              <a:rPr lang="fr-FR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fr-FR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GPUs</a:t>
            </a:r>
            <a:endParaRPr lang="fr-FR" sz="16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</a:t>
            </a:r>
            <a:r>
              <a:rPr lang="fr-FR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WebGL</a:t>
            </a:r>
            <a:r>
              <a:rPr lang="fr-FR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directly</a:t>
            </a:r>
            <a:endParaRPr lang="fr-FR" sz="16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</a:t>
            </a:r>
            <a:r>
              <a:rPr lang="fr-FR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Babylon.js to </a:t>
            </a:r>
            <a:r>
              <a:rPr lang="fr-FR" sz="24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fr-FR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3D </a:t>
            </a:r>
            <a:r>
              <a:rPr lang="fr-FR" sz="24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</a:t>
            </a:r>
            <a:r>
              <a:rPr lang="fr-FR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sz="24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games</a:t>
            </a:r>
            <a:endParaRPr lang="fr-FR" sz="2400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use </a:t>
            </a:r>
            <a:r>
              <a:rPr lang="fr-FR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Babylon.js?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</a:t>
            </a:r>
            <a:r>
              <a:rPr lang="fr-FR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fr-F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we’ve</a:t>
            </a:r>
            <a:r>
              <a:rPr lang="fr-F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learned</a:t>
            </a:r>
            <a:r>
              <a:rPr lang="fr-F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reducing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pressure on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garbage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collector</a:t>
            </a:r>
            <a:endParaRPr lang="fr-F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 first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Handling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touch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devices</a:t>
            </a:r>
            <a:endParaRPr lang="fr-F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35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6436B"/>
                </a:solidFill>
                <a:latin typeface="Segoe WP" panose="020B0502040204020203" pitchFamily="34" charset="0"/>
              </a:rPr>
              <a:t>Why building a </a:t>
            </a:r>
            <a:r>
              <a:rPr lang="en-US" sz="3600" b="1" dirty="0" err="1">
                <a:solidFill>
                  <a:srgbClr val="06436B"/>
                </a:solidFill>
                <a:latin typeface="Segoe WP" panose="020B0502040204020203" pitchFamily="34" charset="0"/>
              </a:rPr>
              <a:t>WebGL</a:t>
            </a:r>
            <a:r>
              <a:rPr lang="en-US" sz="3600" dirty="0">
                <a:solidFill>
                  <a:srgbClr val="06436B"/>
                </a:solidFill>
                <a:latin typeface="Segoe WP" panose="020B0502040204020203" pitchFamily="34" charset="0"/>
              </a:rPr>
              <a:t> 3D engine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835696" y="4371950"/>
            <a:ext cx="6984776" cy="432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94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The </a:t>
            </a:r>
            <a:r>
              <a:rPr lang="fr-FR" sz="3600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oldschool</a:t>
            </a:r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way</a:t>
            </a:r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: </a:t>
            </a:r>
            <a:r>
              <a:rPr lang="fr-FR" sz="3600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using</a:t>
            </a:r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</a:t>
            </a:r>
            <a:r>
              <a:rPr lang="fr-FR" sz="3600" b="1" dirty="0" smtClean="0">
                <a:solidFill>
                  <a:schemeClr val="bg1"/>
                </a:solidFill>
                <a:latin typeface="Segoe WP" panose="020B0502040204020203" pitchFamily="34" charset="0"/>
              </a:rPr>
              <a:t>2D </a:t>
            </a:r>
            <a:r>
              <a:rPr lang="fr-FR" sz="3600" b="1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canvas</a:t>
            </a:r>
            <a:endParaRPr lang="en-US" sz="3600" b="1" dirty="0">
              <a:solidFill>
                <a:schemeClr val="bg1"/>
              </a:solidFill>
              <a:latin typeface="Segoe WP" panose="020B0502040204020203" pitchFamily="34" charset="0"/>
            </a:endParaRP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449" y="1650011"/>
            <a:ext cx="2408400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226" y="1650011"/>
            <a:ext cx="2407500" cy="18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110" y="1648800"/>
            <a:ext cx="2407500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178" y="1648800"/>
            <a:ext cx="2407500" cy="180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8448" y="987574"/>
            <a:ext cx="896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Build a 3D “</a:t>
            </a:r>
            <a:r>
              <a:rPr lang="en-US" sz="2800" b="1" dirty="0" smtClean="0"/>
              <a:t>Software</a:t>
            </a:r>
            <a:r>
              <a:rPr lang="en-US" sz="2800" dirty="0" smtClean="0"/>
              <a:t>” engine that only uses the </a:t>
            </a:r>
            <a:r>
              <a:rPr lang="en-US" sz="2800" b="1" dirty="0" smtClean="0"/>
              <a:t>CPU</a:t>
            </a:r>
            <a:endParaRPr lang="en-US" sz="2800" b="1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301793717"/>
              </p:ext>
            </p:extLst>
          </p:nvPr>
        </p:nvGraphicFramePr>
        <p:xfrm>
          <a:off x="323529" y="3448800"/>
          <a:ext cx="8496944" cy="169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5415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Soft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 rot="19095864">
            <a:off x="4514958" y="3363260"/>
            <a:ext cx="6264696" cy="828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DEMONSTRATION</a:t>
            </a:r>
            <a:endParaRPr lang="fr-FR" sz="3200" dirty="0">
              <a:solidFill>
                <a:schemeClr val="bg2">
                  <a:lumMod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35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The </a:t>
            </a:r>
            <a:r>
              <a:rPr lang="fr-FR" sz="3600" b="1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rise</a:t>
            </a:r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of </a:t>
            </a:r>
            <a:r>
              <a:rPr lang="fr-FR" sz="3600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GPUs</a:t>
            </a:r>
            <a:endParaRPr lang="en-US" sz="3600" b="1" dirty="0">
              <a:solidFill>
                <a:schemeClr val="bg1"/>
              </a:solidFill>
              <a:latin typeface="Segoe WP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990" y="1140136"/>
            <a:ext cx="4140000" cy="180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>Hardware </a:t>
            </a:r>
            <a:r>
              <a:rPr lang="fr-FR" sz="2400" b="1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accelerated</a:t>
            </a:r>
            <a:r>
              <a:rPr lang="fr-FR" sz="24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400" b="1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rendering</a:t>
            </a:r>
            <a: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:</a:t>
            </a:r>
          </a:p>
          <a:p>
            <a:pPr algn="ctr"/>
            <a: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2D </a:t>
            </a:r>
            <a:r>
              <a:rPr lang="fr-FR" sz="24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Canvas</a:t>
            </a:r>
            <a: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, CSS3 animations</a:t>
            </a:r>
            <a:endParaRPr lang="fr-FR" sz="20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5462" y="1140136"/>
            <a:ext cx="4140000" cy="36724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latin typeface="Segoe WP" panose="020B0502040204020203" pitchFamily="34" charset="0"/>
                <a:cs typeface="Segoe WP" panose="020B0502040204020203" pitchFamily="34" charset="0"/>
              </a:rPr>
              <a:t>Accelerated</a:t>
            </a:r>
            <a:r>
              <a:rPr lang="fr-FR" sz="2400" dirty="0">
                <a:latin typeface="Segoe WP" panose="020B0502040204020203" pitchFamily="34" charset="0"/>
                <a:cs typeface="Segoe WP" panose="020B0502040204020203" pitchFamily="34" charset="0"/>
              </a:rPr>
              <a:t> 3D </a:t>
            </a:r>
            <a:endParaRPr lang="fr-FR" sz="2400" dirty="0" smtClean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pPr algn="ctr"/>
            <a:r>
              <a:rPr lang="fr-FR" sz="24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with</a:t>
            </a:r>
            <a:r>
              <a:rPr lang="fr-FR" sz="2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fr-FR" sz="2400" b="1" dirty="0" err="1">
                <a:latin typeface="Segoe WP" panose="020B0502040204020203" pitchFamily="34" charset="0"/>
                <a:cs typeface="Segoe WP" panose="020B0502040204020203" pitchFamily="34" charset="0"/>
              </a:rPr>
              <a:t>WebGL</a:t>
            </a:r>
            <a:endParaRPr lang="fr-FR" sz="2000" b="1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990" y="3012344"/>
            <a:ext cx="4140000" cy="180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egoe WP" panose="020B0502040204020203" pitchFamily="34" charset="0"/>
                <a:cs typeface="Segoe WP" panose="020B0502040204020203" pitchFamily="34" charset="0"/>
              </a:rPr>
              <a:t>H264</a:t>
            </a:r>
            <a:r>
              <a:rPr lang="fr-FR" sz="2400" dirty="0">
                <a:latin typeface="Segoe WP" panose="020B0502040204020203" pitchFamily="34" charset="0"/>
                <a:cs typeface="Segoe WP" panose="020B0502040204020203" pitchFamily="34" charset="0"/>
              </a:rPr>
              <a:t> &amp; </a:t>
            </a:r>
            <a:r>
              <a:rPr lang="fr-FR" sz="2400" b="1" dirty="0">
                <a:latin typeface="Segoe WP" panose="020B0502040204020203" pitchFamily="34" charset="0"/>
                <a:cs typeface="Segoe WP" panose="020B0502040204020203" pitchFamily="34" charset="0"/>
              </a:rPr>
              <a:t>JPG</a:t>
            </a:r>
            <a:r>
              <a:rPr lang="fr-FR" sz="2400" dirty="0">
                <a:latin typeface="Segoe WP" panose="020B0502040204020203" pitchFamily="34" charset="0"/>
                <a:cs typeface="Segoe WP" panose="020B0502040204020203" pitchFamily="34" charset="0"/>
              </a:rPr>
              <a:t> hardware </a:t>
            </a:r>
            <a:r>
              <a:rPr lang="fr-FR" sz="2400" b="1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decoding</a:t>
            </a:r>
            <a:endParaRPr lang="fr-FR" sz="2000" b="1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6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fr-FR" sz="3600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Using</a:t>
            </a:r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WebGL</a:t>
            </a:r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directly</a:t>
            </a:r>
            <a:endParaRPr lang="en-US" sz="3600" b="1" dirty="0">
              <a:solidFill>
                <a:schemeClr val="bg1"/>
              </a:solidFill>
              <a:latin typeface="Segoe WP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059582"/>
            <a:ext cx="8928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Requires a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compatible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browser:</a:t>
            </a: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sz="2400" dirty="0" smtClean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sz="2400" dirty="0" smtClean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sz="2400" dirty="0" smtClean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sz="2400" dirty="0" smtClean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A new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context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for the canvas: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35696" y="1635646"/>
            <a:ext cx="5472608" cy="1076641"/>
            <a:chOff x="899592" y="1681961"/>
            <a:chExt cx="5472608" cy="10766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683953"/>
              <a:ext cx="1002629" cy="105958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681961"/>
              <a:ext cx="1061574" cy="10615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841" y="1714131"/>
              <a:ext cx="1089693" cy="104447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768" y="1695036"/>
              <a:ext cx="1415432" cy="106157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39287" y="3880088"/>
            <a:ext cx="8181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canvas.getContext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("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webgl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", {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antialias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: </a:t>
            </a: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true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})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||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canvas.getContext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("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experimental-webgl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", {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antialias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: </a:t>
            </a: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true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});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93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fr-FR" sz="3600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Using</a:t>
            </a:r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WebGL</a:t>
            </a:r>
            <a:r>
              <a:rPr lang="fr-FR" sz="3600" dirty="0" smtClean="0">
                <a:solidFill>
                  <a:schemeClr val="bg1"/>
                </a:solidFill>
                <a:latin typeface="Segoe WP" panose="020B0502040204020203" pitchFamily="34" charset="0"/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  <a:latin typeface="Segoe WP" panose="020B0502040204020203" pitchFamily="34" charset="0"/>
              </a:rPr>
              <a:t>directly</a:t>
            </a:r>
            <a:endParaRPr lang="en-US" sz="3600" b="1" dirty="0">
              <a:solidFill>
                <a:schemeClr val="bg1"/>
              </a:solidFill>
              <a:latin typeface="Segoe WP" panose="020B0502040204020203" pitchFamily="34" charset="0"/>
            </a:endParaRPr>
          </a:p>
        </p:txBody>
      </p:sp>
      <p:sp>
        <p:nvSpPr>
          <p:cNvPr id="3" name="Parallelogram 2"/>
          <p:cNvSpPr/>
          <p:nvPr/>
        </p:nvSpPr>
        <p:spPr>
          <a:xfrm>
            <a:off x="5292080" y="0"/>
            <a:ext cx="6048672" cy="5143500"/>
          </a:xfrm>
          <a:prstGeom prst="parallelogram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07504" y="1059582"/>
            <a:ext cx="8928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WebGL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is a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low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level API</a:t>
            </a: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/>
            </a:r>
            <a:b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</a:b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Need to handle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everything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except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the 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rendering:</a:t>
            </a: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Shaders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code (loading, compilation)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Geometry creation, topology, transfer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Shaders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variables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Texture and resources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Render loop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87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557</Words>
  <Application>Microsoft Office PowerPoint</Application>
  <PresentationFormat>On-screen Show (16:9)</PresentationFormat>
  <Paragraphs>155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Comic Sans MS</vt:lpstr>
      <vt:lpstr>Consolas</vt:lpstr>
      <vt:lpstr>Segoe UI</vt:lpstr>
      <vt:lpstr>Segoe UI Light</vt:lpstr>
      <vt:lpstr>Segoe WP</vt:lpstr>
      <vt:lpstr>Wingdings</vt:lpstr>
      <vt:lpstr>Office Theme</vt:lpstr>
      <vt:lpstr>Creating 3D apps &amp; games using Babylon.JS </vt:lpstr>
      <vt:lpstr>PowerPoint Presentation</vt:lpstr>
      <vt:lpstr>Agenda</vt:lpstr>
      <vt:lpstr>Why building a WebGL 3D engine ?</vt:lpstr>
      <vt:lpstr>The oldschool way: using 2D canvas</vt:lpstr>
      <vt:lpstr>Soft Engine</vt:lpstr>
      <vt:lpstr>The rise of GPUs</vt:lpstr>
      <vt:lpstr>Using WebGL directly</vt:lpstr>
      <vt:lpstr>Using WebGL directly</vt:lpstr>
      <vt:lpstr>WebGL 101</vt:lpstr>
      <vt:lpstr>Using Babylon.js to create 3D apps &amp; games</vt:lpstr>
      <vt:lpstr>How to use Babylon.js ?</vt:lpstr>
      <vt:lpstr>How to use Babylon.js ?</vt:lpstr>
      <vt:lpstr>Hello World with Babylon.js</vt:lpstr>
      <vt:lpstr>Advanced features</vt:lpstr>
      <vt:lpstr>Unleash babylon.js</vt:lpstr>
      <vt:lpstr>What we’ve learned ?</vt:lpstr>
      <vt:lpstr>Tracking &amp; reducing the pressure on GC</vt:lpstr>
      <vt:lpstr>Tracking &amp; reducing the pressure on GC</vt:lpstr>
      <vt:lpstr>Using F12 to reduce  memory pressure</vt:lpstr>
      <vt:lpstr>Performance first</vt:lpstr>
      <vt:lpstr>Handling touch devices</vt:lpstr>
      <vt:lpstr>Hand.js and the TouchCamera</vt:lpstr>
      <vt:lpstr>Questions ?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style design</dc:title>
  <dc:creator>Michel Rousseau</dc:creator>
  <cp:lastModifiedBy>David Catuhe</cp:lastModifiedBy>
  <cp:revision>169</cp:revision>
  <dcterms:created xsi:type="dcterms:W3CDTF">2012-03-21T06:50:11Z</dcterms:created>
  <dcterms:modified xsi:type="dcterms:W3CDTF">2013-09-29T08:19:34Z</dcterms:modified>
</cp:coreProperties>
</file>