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8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6" r:id="rId16"/>
    <p:sldId id="269" r:id="rId17"/>
    <p:sldId id="270" r:id="rId18"/>
    <p:sldId id="271" r:id="rId19"/>
    <p:sldId id="272" r:id="rId20"/>
    <p:sldId id="277" r:id="rId21"/>
    <p:sldId id="273" r:id="rId22"/>
    <p:sldId id="275" r:id="rId23"/>
  </p:sldIdLst>
  <p:sldSz cx="9144000" cy="6858000" type="screen4x3"/>
  <p:notesSz cx="6858000" cy="9144000"/>
  <p:defaultTextStyle>
    <a:defPPr>
      <a:defRPr lang="fr-FR">
        <a:uFillTx/>
      </a:defRPr>
    </a:defPPr>
    <a:lvl1pPr marL="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19" d="100"/>
          <a:sy n="119" d="100"/>
        </p:scale>
        <p:origin x="-1410" y="-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>
                <a:uFillTx/>
              </a:rPr>
              <a:t>Modifiez le style du titre</a:t>
            </a:r>
            <a:endParaRPr lang="fr-FR">
              <a:uFillTx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9pPr>
          </a:lstStyle>
          <a:p>
            <a:r>
              <a:rPr lang="fr-FR" smtClean="0">
                <a:uFillTx/>
              </a:rPr>
              <a:t>Modifiez le style des sous-titres du masque</a:t>
            </a:r>
            <a:endParaRPr lang="fr-FR">
              <a:uFillTx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1F67A-CDF0-4C90-B821-34FEFF58717D}" type="datetimeFigureOut">
              <a:rPr lang="fr-FR" smtClean="0">
                <a:uFillTx/>
              </a:rPr>
              <a:t>03/10/2013</a:t>
            </a:fld>
            <a:endParaRPr lang="fr-FR">
              <a:uFillTx/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uFillTx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3881C-6238-409A-BB28-9D7791DC2A11}" type="slidenum">
              <a:rPr lang="fr-FR" smtClean="0">
                <a:uFillTx/>
              </a:rPr>
              <a:t>‹N°›</a:t>
            </a:fld>
            <a:endParaRPr lang="fr-FR">
              <a:uFillTx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>
                <a:uFillTx/>
              </a:rPr>
              <a:t>Modifiez le style du titre</a:t>
            </a:r>
            <a:endParaRPr lang="fr-FR">
              <a:uFillTx/>
            </a:endParaRP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>
                <a:uFillTx/>
              </a:rPr>
              <a:t>Modifiez les styles du texte du masque</a:t>
            </a:r>
          </a:p>
          <a:p>
            <a:pPr lvl="1"/>
            <a:r>
              <a:rPr lang="fr-FR" smtClean="0">
                <a:uFillTx/>
              </a:rPr>
              <a:t>Deuxième niveau</a:t>
            </a:r>
          </a:p>
          <a:p>
            <a:pPr lvl="2"/>
            <a:r>
              <a:rPr lang="fr-FR" smtClean="0">
                <a:uFillTx/>
              </a:rPr>
              <a:t>Troisième niveau</a:t>
            </a:r>
          </a:p>
          <a:p>
            <a:pPr lvl="3"/>
            <a:r>
              <a:rPr lang="fr-FR" smtClean="0">
                <a:uFillTx/>
              </a:rPr>
              <a:t>Quatrième niveau</a:t>
            </a:r>
          </a:p>
          <a:p>
            <a:pPr lvl="4"/>
            <a:r>
              <a:rPr lang="fr-FR" smtClean="0">
                <a:uFillTx/>
              </a:rPr>
              <a:t>Cinquième niveau</a:t>
            </a:r>
            <a:endParaRPr lang="fr-FR">
              <a:uFillTx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1F67A-CDF0-4C90-B821-34FEFF58717D}" type="datetimeFigureOut">
              <a:rPr lang="fr-FR" smtClean="0">
                <a:uFillTx/>
              </a:rPr>
              <a:t>03/10/2013</a:t>
            </a:fld>
            <a:endParaRPr lang="fr-FR">
              <a:uFillTx/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uFillTx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3881C-6238-409A-BB28-9D7791DC2A11}" type="slidenum">
              <a:rPr lang="fr-FR" smtClean="0">
                <a:uFillTx/>
              </a:rPr>
              <a:t>‹N°›</a:t>
            </a:fld>
            <a:endParaRPr lang="fr-FR">
              <a:uFillTx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>
                <a:uFillTx/>
              </a:rPr>
              <a:t>Modifiez le style du titre</a:t>
            </a:r>
            <a:endParaRPr lang="fr-FR">
              <a:uFillTx/>
            </a:endParaRP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>
                <a:uFillTx/>
              </a:rPr>
              <a:t>Modifiez les styles du texte du masque</a:t>
            </a:r>
          </a:p>
          <a:p>
            <a:pPr lvl="1"/>
            <a:r>
              <a:rPr lang="fr-FR" smtClean="0">
                <a:uFillTx/>
              </a:rPr>
              <a:t>Deuxième niveau</a:t>
            </a:r>
          </a:p>
          <a:p>
            <a:pPr lvl="2"/>
            <a:r>
              <a:rPr lang="fr-FR" smtClean="0">
                <a:uFillTx/>
              </a:rPr>
              <a:t>Troisième niveau</a:t>
            </a:r>
          </a:p>
          <a:p>
            <a:pPr lvl="3"/>
            <a:r>
              <a:rPr lang="fr-FR" smtClean="0">
                <a:uFillTx/>
              </a:rPr>
              <a:t>Quatrième niveau</a:t>
            </a:r>
          </a:p>
          <a:p>
            <a:pPr lvl="4"/>
            <a:r>
              <a:rPr lang="fr-FR" smtClean="0">
                <a:uFillTx/>
              </a:rPr>
              <a:t>Cinquième niveau</a:t>
            </a:r>
            <a:endParaRPr lang="fr-FR">
              <a:uFillTx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1F67A-CDF0-4C90-B821-34FEFF58717D}" type="datetimeFigureOut">
              <a:rPr lang="fr-FR" smtClean="0">
                <a:uFillTx/>
              </a:rPr>
              <a:t>03/10/2013</a:t>
            </a:fld>
            <a:endParaRPr lang="fr-FR">
              <a:uFillTx/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uFillTx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3881C-6238-409A-BB28-9D7791DC2A11}" type="slidenum">
              <a:rPr lang="fr-FR" smtClean="0">
                <a:uFillTx/>
              </a:rPr>
              <a:t>‹N°›</a:t>
            </a:fld>
            <a:endParaRPr lang="fr-FR">
              <a:uFillTx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>
                <a:uFillTx/>
              </a:rPr>
              <a:t>Modifiez le style du titre</a:t>
            </a:r>
            <a:endParaRPr lang="fr-FR">
              <a:uFillTx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>
                <a:uFillTx/>
              </a:rPr>
              <a:t>Modifiez les styles du texte du masque</a:t>
            </a:r>
          </a:p>
          <a:p>
            <a:pPr lvl="1"/>
            <a:r>
              <a:rPr lang="fr-FR" smtClean="0">
                <a:uFillTx/>
              </a:rPr>
              <a:t>Deuxième niveau</a:t>
            </a:r>
          </a:p>
          <a:p>
            <a:pPr lvl="2"/>
            <a:r>
              <a:rPr lang="fr-FR" smtClean="0">
                <a:uFillTx/>
              </a:rPr>
              <a:t>Troisième niveau</a:t>
            </a:r>
          </a:p>
          <a:p>
            <a:pPr lvl="3"/>
            <a:r>
              <a:rPr lang="fr-FR" smtClean="0">
                <a:uFillTx/>
              </a:rPr>
              <a:t>Quatrième niveau</a:t>
            </a:r>
          </a:p>
          <a:p>
            <a:pPr lvl="4"/>
            <a:r>
              <a:rPr lang="fr-FR" smtClean="0">
                <a:uFillTx/>
              </a:rPr>
              <a:t>Cinquième niveau</a:t>
            </a:r>
            <a:endParaRPr lang="fr-FR">
              <a:uFillTx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1F67A-CDF0-4C90-B821-34FEFF58717D}" type="datetimeFigureOut">
              <a:rPr lang="fr-FR" smtClean="0">
                <a:uFillTx/>
              </a:rPr>
              <a:t>03/10/2013</a:t>
            </a:fld>
            <a:endParaRPr lang="fr-FR">
              <a:uFillTx/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uFillTx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3881C-6238-409A-BB28-9D7791DC2A11}" type="slidenum">
              <a:rPr lang="fr-FR" smtClean="0">
                <a:uFillTx/>
              </a:rPr>
              <a:t>‹N°›</a:t>
            </a:fld>
            <a:endParaRPr lang="fr-FR">
              <a:uFillTx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uFillTx/>
              </a:defRPr>
            </a:lvl1pPr>
          </a:lstStyle>
          <a:p>
            <a:r>
              <a:rPr lang="fr-FR" smtClean="0">
                <a:uFillTx/>
              </a:rPr>
              <a:t>Modifiez le style du titre</a:t>
            </a:r>
            <a:endParaRPr lang="fr-FR">
              <a:uFillTx/>
            </a:endParaRP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uFillTx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  <a:uFillTx/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9pPr>
          </a:lstStyle>
          <a:p>
            <a:pPr lvl="0"/>
            <a:r>
              <a:rPr lang="fr-FR" smtClean="0">
                <a:uFillTx/>
              </a:rPr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1F67A-CDF0-4C90-B821-34FEFF58717D}" type="datetimeFigureOut">
              <a:rPr lang="fr-FR" smtClean="0">
                <a:uFillTx/>
              </a:rPr>
              <a:t>03/10/2013</a:t>
            </a:fld>
            <a:endParaRPr lang="fr-FR">
              <a:uFillTx/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uFillTx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3881C-6238-409A-BB28-9D7791DC2A11}" type="slidenum">
              <a:rPr lang="fr-FR" smtClean="0">
                <a:uFillTx/>
              </a:rPr>
              <a:t>‹N°›</a:t>
            </a:fld>
            <a:endParaRPr lang="fr-FR">
              <a:uFillTx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>
                <a:uFillTx/>
              </a:rPr>
              <a:t>Modifiez le style du titre</a:t>
            </a:r>
            <a:endParaRPr lang="fr-FR">
              <a:uFillTx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>
                <a:uFillTx/>
              </a:defRPr>
            </a:lvl1pPr>
            <a:lvl2pPr>
              <a:defRPr sz="2400">
                <a:uFillTx/>
              </a:defRPr>
            </a:lvl2pPr>
            <a:lvl3pPr>
              <a:defRPr sz="2000">
                <a:uFillTx/>
              </a:defRPr>
            </a:lvl3pPr>
            <a:lvl4pPr>
              <a:defRPr sz="1800">
                <a:uFillTx/>
              </a:defRPr>
            </a:lvl4pPr>
            <a:lvl5pPr>
              <a:defRPr sz="1800">
                <a:uFillTx/>
              </a:defRPr>
            </a:lvl5pPr>
            <a:lvl6pPr>
              <a:defRPr sz="1800">
                <a:uFillTx/>
              </a:defRPr>
            </a:lvl6pPr>
            <a:lvl7pPr>
              <a:defRPr sz="1800">
                <a:uFillTx/>
              </a:defRPr>
            </a:lvl7pPr>
            <a:lvl8pPr>
              <a:defRPr sz="1800">
                <a:uFillTx/>
              </a:defRPr>
            </a:lvl8pPr>
            <a:lvl9pPr>
              <a:defRPr sz="1800">
                <a:uFillTx/>
              </a:defRPr>
            </a:lvl9pPr>
          </a:lstStyle>
          <a:p>
            <a:pPr lvl="0"/>
            <a:r>
              <a:rPr lang="fr-FR" smtClean="0">
                <a:uFillTx/>
              </a:rPr>
              <a:t>Modifiez les styles du texte du masque</a:t>
            </a:r>
          </a:p>
          <a:p>
            <a:pPr lvl="1"/>
            <a:r>
              <a:rPr lang="fr-FR" smtClean="0">
                <a:uFillTx/>
              </a:rPr>
              <a:t>Deuxième niveau</a:t>
            </a:r>
          </a:p>
          <a:p>
            <a:pPr lvl="2"/>
            <a:r>
              <a:rPr lang="fr-FR" smtClean="0">
                <a:uFillTx/>
              </a:rPr>
              <a:t>Troisième niveau</a:t>
            </a:r>
          </a:p>
          <a:p>
            <a:pPr lvl="3"/>
            <a:r>
              <a:rPr lang="fr-FR" smtClean="0">
                <a:uFillTx/>
              </a:rPr>
              <a:t>Quatrième niveau</a:t>
            </a:r>
          </a:p>
          <a:p>
            <a:pPr lvl="4"/>
            <a:r>
              <a:rPr lang="fr-FR" smtClean="0">
                <a:uFillTx/>
              </a:rPr>
              <a:t>Cinquième niveau</a:t>
            </a:r>
            <a:endParaRPr lang="fr-FR">
              <a:uFillTx/>
            </a:endParaRP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>
                <a:uFillTx/>
              </a:defRPr>
            </a:lvl1pPr>
            <a:lvl2pPr>
              <a:defRPr sz="2400">
                <a:uFillTx/>
              </a:defRPr>
            </a:lvl2pPr>
            <a:lvl3pPr>
              <a:defRPr sz="2000">
                <a:uFillTx/>
              </a:defRPr>
            </a:lvl3pPr>
            <a:lvl4pPr>
              <a:defRPr sz="1800">
                <a:uFillTx/>
              </a:defRPr>
            </a:lvl4pPr>
            <a:lvl5pPr>
              <a:defRPr sz="1800">
                <a:uFillTx/>
              </a:defRPr>
            </a:lvl5pPr>
            <a:lvl6pPr>
              <a:defRPr sz="1800">
                <a:uFillTx/>
              </a:defRPr>
            </a:lvl6pPr>
            <a:lvl7pPr>
              <a:defRPr sz="1800">
                <a:uFillTx/>
              </a:defRPr>
            </a:lvl7pPr>
            <a:lvl8pPr>
              <a:defRPr sz="1800">
                <a:uFillTx/>
              </a:defRPr>
            </a:lvl8pPr>
            <a:lvl9pPr>
              <a:defRPr sz="1800">
                <a:uFillTx/>
              </a:defRPr>
            </a:lvl9pPr>
          </a:lstStyle>
          <a:p>
            <a:pPr lvl="0"/>
            <a:r>
              <a:rPr lang="fr-FR" smtClean="0">
                <a:uFillTx/>
              </a:rPr>
              <a:t>Modifiez les styles du texte du masque</a:t>
            </a:r>
          </a:p>
          <a:p>
            <a:pPr lvl="1"/>
            <a:r>
              <a:rPr lang="fr-FR" smtClean="0">
                <a:uFillTx/>
              </a:rPr>
              <a:t>Deuxième niveau</a:t>
            </a:r>
          </a:p>
          <a:p>
            <a:pPr lvl="2"/>
            <a:r>
              <a:rPr lang="fr-FR" smtClean="0">
                <a:uFillTx/>
              </a:rPr>
              <a:t>Troisième niveau</a:t>
            </a:r>
          </a:p>
          <a:p>
            <a:pPr lvl="3"/>
            <a:r>
              <a:rPr lang="fr-FR" smtClean="0">
                <a:uFillTx/>
              </a:rPr>
              <a:t>Quatrième niveau</a:t>
            </a:r>
          </a:p>
          <a:p>
            <a:pPr lvl="4"/>
            <a:r>
              <a:rPr lang="fr-FR" smtClean="0">
                <a:uFillTx/>
              </a:rPr>
              <a:t>Cinquième niveau</a:t>
            </a:r>
            <a:endParaRPr lang="fr-FR">
              <a:uFillTx/>
            </a:endParaRP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1F67A-CDF0-4C90-B821-34FEFF58717D}" type="datetimeFigureOut">
              <a:rPr lang="fr-FR" smtClean="0">
                <a:uFillTx/>
              </a:rPr>
              <a:t>03/10/2013</a:t>
            </a:fld>
            <a:endParaRPr lang="fr-FR">
              <a:uFillTx/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uFillTx/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3881C-6238-409A-BB28-9D7791DC2A11}" type="slidenum">
              <a:rPr lang="fr-FR" smtClean="0">
                <a:uFillTx/>
              </a:rPr>
              <a:t>‹N°›</a:t>
            </a:fld>
            <a:endParaRPr lang="fr-FR">
              <a:uFillTx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uFillTx/>
              </a:defRPr>
            </a:lvl1pPr>
          </a:lstStyle>
          <a:p>
            <a:r>
              <a:rPr lang="fr-FR" smtClean="0">
                <a:uFillTx/>
              </a:rPr>
              <a:t>Modifiez le style du titre</a:t>
            </a:r>
            <a:endParaRPr lang="fr-FR">
              <a:uFillTx/>
            </a:endParaRP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uFillTx/>
              </a:defRPr>
            </a:lvl1pPr>
            <a:lvl2pPr marL="457200" indent="0">
              <a:buNone/>
              <a:defRPr sz="2000" b="1">
                <a:uFillTx/>
              </a:defRPr>
            </a:lvl2pPr>
            <a:lvl3pPr marL="914400" indent="0">
              <a:buNone/>
              <a:defRPr sz="1800" b="1">
                <a:uFillTx/>
              </a:defRPr>
            </a:lvl3pPr>
            <a:lvl4pPr marL="1371600" indent="0">
              <a:buNone/>
              <a:defRPr sz="1600" b="1">
                <a:uFillTx/>
              </a:defRPr>
            </a:lvl4pPr>
            <a:lvl5pPr marL="1828800" indent="0">
              <a:buNone/>
              <a:defRPr sz="1600" b="1">
                <a:uFillTx/>
              </a:defRPr>
            </a:lvl5pPr>
            <a:lvl6pPr marL="2286000" indent="0">
              <a:buNone/>
              <a:defRPr sz="1600" b="1">
                <a:uFillTx/>
              </a:defRPr>
            </a:lvl6pPr>
            <a:lvl7pPr marL="2743200" indent="0">
              <a:buNone/>
              <a:defRPr sz="1600" b="1">
                <a:uFillTx/>
              </a:defRPr>
            </a:lvl7pPr>
            <a:lvl8pPr marL="3200400" indent="0">
              <a:buNone/>
              <a:defRPr sz="1600" b="1">
                <a:uFillTx/>
              </a:defRPr>
            </a:lvl8pPr>
            <a:lvl9pPr marL="3657600" indent="0">
              <a:buNone/>
              <a:defRPr sz="1600" b="1">
                <a:uFillTx/>
              </a:defRPr>
            </a:lvl9pPr>
          </a:lstStyle>
          <a:p>
            <a:pPr lvl="0"/>
            <a:r>
              <a:rPr lang="fr-FR" smtClean="0">
                <a:uFillTx/>
              </a:rPr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uFillTx/>
              </a:defRPr>
            </a:lvl1pPr>
            <a:lvl2pPr>
              <a:defRPr sz="2000">
                <a:uFillTx/>
              </a:defRPr>
            </a:lvl2pPr>
            <a:lvl3pPr>
              <a:defRPr sz="1800">
                <a:uFillTx/>
              </a:defRPr>
            </a:lvl3pPr>
            <a:lvl4pPr>
              <a:defRPr sz="1600">
                <a:uFillTx/>
              </a:defRPr>
            </a:lvl4pPr>
            <a:lvl5pPr>
              <a:defRPr sz="1600">
                <a:uFillTx/>
              </a:defRPr>
            </a:lvl5pPr>
            <a:lvl6pPr>
              <a:defRPr sz="1600">
                <a:uFillTx/>
              </a:defRPr>
            </a:lvl6pPr>
            <a:lvl7pPr>
              <a:defRPr sz="1600">
                <a:uFillTx/>
              </a:defRPr>
            </a:lvl7pPr>
            <a:lvl8pPr>
              <a:defRPr sz="1600">
                <a:uFillTx/>
              </a:defRPr>
            </a:lvl8pPr>
            <a:lvl9pPr>
              <a:defRPr sz="1600">
                <a:uFillTx/>
              </a:defRPr>
            </a:lvl9pPr>
          </a:lstStyle>
          <a:p>
            <a:pPr lvl="0"/>
            <a:r>
              <a:rPr lang="fr-FR" smtClean="0">
                <a:uFillTx/>
              </a:rPr>
              <a:t>Modifiez les styles du texte du masque</a:t>
            </a:r>
          </a:p>
          <a:p>
            <a:pPr lvl="1"/>
            <a:r>
              <a:rPr lang="fr-FR" smtClean="0">
                <a:uFillTx/>
              </a:rPr>
              <a:t>Deuxième niveau</a:t>
            </a:r>
          </a:p>
          <a:p>
            <a:pPr lvl="2"/>
            <a:r>
              <a:rPr lang="fr-FR" smtClean="0">
                <a:uFillTx/>
              </a:rPr>
              <a:t>Troisième niveau</a:t>
            </a:r>
          </a:p>
          <a:p>
            <a:pPr lvl="3"/>
            <a:r>
              <a:rPr lang="fr-FR" smtClean="0">
                <a:uFillTx/>
              </a:rPr>
              <a:t>Quatrième niveau</a:t>
            </a:r>
          </a:p>
          <a:p>
            <a:pPr lvl="4"/>
            <a:r>
              <a:rPr lang="fr-FR" smtClean="0">
                <a:uFillTx/>
              </a:rPr>
              <a:t>Cinquième niveau</a:t>
            </a:r>
            <a:endParaRPr lang="fr-FR">
              <a:uFillTx/>
            </a:endParaRP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uFillTx/>
              </a:defRPr>
            </a:lvl1pPr>
            <a:lvl2pPr marL="457200" indent="0">
              <a:buNone/>
              <a:defRPr sz="2000" b="1">
                <a:uFillTx/>
              </a:defRPr>
            </a:lvl2pPr>
            <a:lvl3pPr marL="914400" indent="0">
              <a:buNone/>
              <a:defRPr sz="1800" b="1">
                <a:uFillTx/>
              </a:defRPr>
            </a:lvl3pPr>
            <a:lvl4pPr marL="1371600" indent="0">
              <a:buNone/>
              <a:defRPr sz="1600" b="1">
                <a:uFillTx/>
              </a:defRPr>
            </a:lvl4pPr>
            <a:lvl5pPr marL="1828800" indent="0">
              <a:buNone/>
              <a:defRPr sz="1600" b="1">
                <a:uFillTx/>
              </a:defRPr>
            </a:lvl5pPr>
            <a:lvl6pPr marL="2286000" indent="0">
              <a:buNone/>
              <a:defRPr sz="1600" b="1">
                <a:uFillTx/>
              </a:defRPr>
            </a:lvl6pPr>
            <a:lvl7pPr marL="2743200" indent="0">
              <a:buNone/>
              <a:defRPr sz="1600" b="1">
                <a:uFillTx/>
              </a:defRPr>
            </a:lvl7pPr>
            <a:lvl8pPr marL="3200400" indent="0">
              <a:buNone/>
              <a:defRPr sz="1600" b="1">
                <a:uFillTx/>
              </a:defRPr>
            </a:lvl8pPr>
            <a:lvl9pPr marL="3657600" indent="0">
              <a:buNone/>
              <a:defRPr sz="1600" b="1">
                <a:uFillTx/>
              </a:defRPr>
            </a:lvl9pPr>
          </a:lstStyle>
          <a:p>
            <a:pPr lvl="0"/>
            <a:r>
              <a:rPr lang="fr-FR" smtClean="0">
                <a:uFillTx/>
              </a:rPr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uFillTx/>
              </a:defRPr>
            </a:lvl1pPr>
            <a:lvl2pPr>
              <a:defRPr sz="2000">
                <a:uFillTx/>
              </a:defRPr>
            </a:lvl2pPr>
            <a:lvl3pPr>
              <a:defRPr sz="1800">
                <a:uFillTx/>
              </a:defRPr>
            </a:lvl3pPr>
            <a:lvl4pPr>
              <a:defRPr sz="1600">
                <a:uFillTx/>
              </a:defRPr>
            </a:lvl4pPr>
            <a:lvl5pPr>
              <a:defRPr sz="1600">
                <a:uFillTx/>
              </a:defRPr>
            </a:lvl5pPr>
            <a:lvl6pPr>
              <a:defRPr sz="1600">
                <a:uFillTx/>
              </a:defRPr>
            </a:lvl6pPr>
            <a:lvl7pPr>
              <a:defRPr sz="1600">
                <a:uFillTx/>
              </a:defRPr>
            </a:lvl7pPr>
            <a:lvl8pPr>
              <a:defRPr sz="1600">
                <a:uFillTx/>
              </a:defRPr>
            </a:lvl8pPr>
            <a:lvl9pPr>
              <a:defRPr sz="1600">
                <a:uFillTx/>
              </a:defRPr>
            </a:lvl9pPr>
          </a:lstStyle>
          <a:p>
            <a:pPr lvl="0"/>
            <a:r>
              <a:rPr lang="fr-FR" smtClean="0">
                <a:uFillTx/>
              </a:rPr>
              <a:t>Modifiez les styles du texte du masque</a:t>
            </a:r>
          </a:p>
          <a:p>
            <a:pPr lvl="1"/>
            <a:r>
              <a:rPr lang="fr-FR" smtClean="0">
                <a:uFillTx/>
              </a:rPr>
              <a:t>Deuxième niveau</a:t>
            </a:r>
          </a:p>
          <a:p>
            <a:pPr lvl="2"/>
            <a:r>
              <a:rPr lang="fr-FR" smtClean="0">
                <a:uFillTx/>
              </a:rPr>
              <a:t>Troisième niveau</a:t>
            </a:r>
          </a:p>
          <a:p>
            <a:pPr lvl="3"/>
            <a:r>
              <a:rPr lang="fr-FR" smtClean="0">
                <a:uFillTx/>
              </a:rPr>
              <a:t>Quatrième niveau</a:t>
            </a:r>
          </a:p>
          <a:p>
            <a:pPr lvl="4"/>
            <a:r>
              <a:rPr lang="fr-FR" smtClean="0">
                <a:uFillTx/>
              </a:rPr>
              <a:t>Cinquième niveau</a:t>
            </a:r>
            <a:endParaRPr lang="fr-FR">
              <a:uFillTx/>
            </a:endParaRP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1F67A-CDF0-4C90-B821-34FEFF58717D}" type="datetimeFigureOut">
              <a:rPr lang="fr-FR" smtClean="0">
                <a:uFillTx/>
              </a:rPr>
              <a:t>03/10/2013</a:t>
            </a:fld>
            <a:endParaRPr lang="fr-FR">
              <a:uFillTx/>
            </a:endParaRPr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uFillTx/>
            </a:endParaRP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3881C-6238-409A-BB28-9D7791DC2A11}" type="slidenum">
              <a:rPr lang="fr-FR" smtClean="0">
                <a:uFillTx/>
              </a:rPr>
              <a:t>‹N°›</a:t>
            </a:fld>
            <a:endParaRPr lang="fr-FR">
              <a:uFillTx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>
                <a:uFillTx/>
              </a:rPr>
              <a:t>Modifiez le style du titre</a:t>
            </a:r>
            <a:endParaRPr lang="fr-FR">
              <a:uFillTx/>
            </a:endParaRP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1F67A-CDF0-4C90-B821-34FEFF58717D}" type="datetimeFigureOut">
              <a:rPr lang="fr-FR" smtClean="0">
                <a:uFillTx/>
              </a:rPr>
              <a:t>03/10/2013</a:t>
            </a:fld>
            <a:endParaRPr lang="fr-FR">
              <a:uFillTx/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uFillTx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3881C-6238-409A-BB28-9D7791DC2A11}" type="slidenum">
              <a:rPr lang="fr-FR" smtClean="0">
                <a:uFillTx/>
              </a:rPr>
              <a:t>‹N°›</a:t>
            </a:fld>
            <a:endParaRPr lang="fr-FR">
              <a:uFillTx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1F67A-CDF0-4C90-B821-34FEFF58717D}" type="datetimeFigureOut">
              <a:rPr lang="fr-FR" smtClean="0">
                <a:uFillTx/>
              </a:rPr>
              <a:t>03/10/2013</a:t>
            </a:fld>
            <a:endParaRPr lang="fr-FR">
              <a:uFillTx/>
            </a:endParaRP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uFillTx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3881C-6238-409A-BB28-9D7791DC2A11}" type="slidenum">
              <a:rPr lang="fr-FR" smtClean="0">
                <a:uFillTx/>
              </a:rPr>
              <a:t>‹N°›</a:t>
            </a:fld>
            <a:endParaRPr lang="fr-FR">
              <a:uFillTx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uFillTx/>
              </a:defRPr>
            </a:lvl1pPr>
          </a:lstStyle>
          <a:p>
            <a:r>
              <a:rPr lang="fr-FR" smtClean="0">
                <a:uFillTx/>
              </a:rPr>
              <a:t>Modifiez le style du titre</a:t>
            </a:r>
            <a:endParaRPr lang="fr-FR">
              <a:uFillTx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uFillTx/>
              </a:defRPr>
            </a:lvl1pPr>
            <a:lvl2pPr>
              <a:defRPr sz="2800">
                <a:uFillTx/>
              </a:defRPr>
            </a:lvl2pPr>
            <a:lvl3pPr>
              <a:defRPr sz="2400">
                <a:uFillTx/>
              </a:defRPr>
            </a:lvl3pPr>
            <a:lvl4pPr>
              <a:defRPr sz="2000">
                <a:uFillTx/>
              </a:defRPr>
            </a:lvl4pPr>
            <a:lvl5pPr>
              <a:defRPr sz="2000">
                <a:uFillTx/>
              </a:defRPr>
            </a:lvl5pPr>
            <a:lvl6pPr>
              <a:defRPr sz="2000">
                <a:uFillTx/>
              </a:defRPr>
            </a:lvl6pPr>
            <a:lvl7pPr>
              <a:defRPr sz="2000">
                <a:uFillTx/>
              </a:defRPr>
            </a:lvl7pPr>
            <a:lvl8pPr>
              <a:defRPr sz="2000">
                <a:uFillTx/>
              </a:defRPr>
            </a:lvl8pPr>
            <a:lvl9pPr>
              <a:defRPr sz="2000">
                <a:uFillTx/>
              </a:defRPr>
            </a:lvl9pPr>
          </a:lstStyle>
          <a:p>
            <a:pPr lvl="0"/>
            <a:r>
              <a:rPr lang="fr-FR" smtClean="0">
                <a:uFillTx/>
              </a:rPr>
              <a:t>Modifiez les styles du texte du masque</a:t>
            </a:r>
          </a:p>
          <a:p>
            <a:pPr lvl="1"/>
            <a:r>
              <a:rPr lang="fr-FR" smtClean="0">
                <a:uFillTx/>
              </a:rPr>
              <a:t>Deuxième niveau</a:t>
            </a:r>
          </a:p>
          <a:p>
            <a:pPr lvl="2"/>
            <a:r>
              <a:rPr lang="fr-FR" smtClean="0">
                <a:uFillTx/>
              </a:rPr>
              <a:t>Troisième niveau</a:t>
            </a:r>
          </a:p>
          <a:p>
            <a:pPr lvl="3"/>
            <a:r>
              <a:rPr lang="fr-FR" smtClean="0">
                <a:uFillTx/>
              </a:rPr>
              <a:t>Quatrième niveau</a:t>
            </a:r>
          </a:p>
          <a:p>
            <a:pPr lvl="4"/>
            <a:r>
              <a:rPr lang="fr-FR" smtClean="0">
                <a:uFillTx/>
              </a:rPr>
              <a:t>Cinquième niveau</a:t>
            </a:r>
            <a:endParaRPr lang="fr-FR">
              <a:uFillTx/>
            </a:endParaRP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uFillTx/>
              </a:defRPr>
            </a:lvl1pPr>
            <a:lvl2pPr marL="457200" indent="0">
              <a:buNone/>
              <a:defRPr sz="1200">
                <a:uFillTx/>
              </a:defRPr>
            </a:lvl2pPr>
            <a:lvl3pPr marL="914400" indent="0">
              <a:buNone/>
              <a:defRPr sz="1000">
                <a:uFillTx/>
              </a:defRPr>
            </a:lvl3pPr>
            <a:lvl4pPr marL="1371600" indent="0">
              <a:buNone/>
              <a:defRPr sz="900">
                <a:uFillTx/>
              </a:defRPr>
            </a:lvl4pPr>
            <a:lvl5pPr marL="1828800" indent="0">
              <a:buNone/>
              <a:defRPr sz="900">
                <a:uFillTx/>
              </a:defRPr>
            </a:lvl5pPr>
            <a:lvl6pPr marL="2286000" indent="0">
              <a:buNone/>
              <a:defRPr sz="900">
                <a:uFillTx/>
              </a:defRPr>
            </a:lvl6pPr>
            <a:lvl7pPr marL="2743200" indent="0">
              <a:buNone/>
              <a:defRPr sz="900">
                <a:uFillTx/>
              </a:defRPr>
            </a:lvl7pPr>
            <a:lvl8pPr marL="3200400" indent="0">
              <a:buNone/>
              <a:defRPr sz="900">
                <a:uFillTx/>
              </a:defRPr>
            </a:lvl8pPr>
            <a:lvl9pPr marL="3657600" indent="0">
              <a:buNone/>
              <a:defRPr sz="900">
                <a:uFillTx/>
              </a:defRPr>
            </a:lvl9pPr>
          </a:lstStyle>
          <a:p>
            <a:pPr lvl="0"/>
            <a:r>
              <a:rPr lang="fr-FR" smtClean="0">
                <a:uFillTx/>
              </a:rPr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1F67A-CDF0-4C90-B821-34FEFF58717D}" type="datetimeFigureOut">
              <a:rPr lang="fr-FR" smtClean="0">
                <a:uFillTx/>
              </a:rPr>
              <a:t>03/10/2013</a:t>
            </a:fld>
            <a:endParaRPr lang="fr-FR">
              <a:uFillTx/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uFillTx/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3881C-6238-409A-BB28-9D7791DC2A11}" type="slidenum">
              <a:rPr lang="fr-FR" smtClean="0">
                <a:uFillTx/>
              </a:rPr>
              <a:t>‹N°›</a:t>
            </a:fld>
            <a:endParaRPr lang="fr-FR">
              <a:uFillTx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uFillTx/>
              </a:defRPr>
            </a:lvl1pPr>
          </a:lstStyle>
          <a:p>
            <a:r>
              <a:rPr lang="fr-FR" smtClean="0">
                <a:uFillTx/>
              </a:rPr>
              <a:t>Modifiez le style du titre</a:t>
            </a:r>
            <a:endParaRPr lang="fr-FR">
              <a:uFillTx/>
            </a:endParaRP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uFillTx/>
              </a:defRPr>
            </a:lvl1pPr>
            <a:lvl2pPr marL="457200" indent="0">
              <a:buNone/>
              <a:defRPr sz="2800">
                <a:uFillTx/>
              </a:defRPr>
            </a:lvl2pPr>
            <a:lvl3pPr marL="914400" indent="0">
              <a:buNone/>
              <a:defRPr sz="2400">
                <a:uFillTx/>
              </a:defRPr>
            </a:lvl3pPr>
            <a:lvl4pPr marL="1371600" indent="0">
              <a:buNone/>
              <a:defRPr sz="2000">
                <a:uFillTx/>
              </a:defRPr>
            </a:lvl4pPr>
            <a:lvl5pPr marL="1828800" indent="0">
              <a:buNone/>
              <a:defRPr sz="2000">
                <a:uFillTx/>
              </a:defRPr>
            </a:lvl5pPr>
            <a:lvl6pPr marL="2286000" indent="0">
              <a:buNone/>
              <a:defRPr sz="2000">
                <a:uFillTx/>
              </a:defRPr>
            </a:lvl6pPr>
            <a:lvl7pPr marL="2743200" indent="0">
              <a:buNone/>
              <a:defRPr sz="2000">
                <a:uFillTx/>
              </a:defRPr>
            </a:lvl7pPr>
            <a:lvl8pPr marL="3200400" indent="0">
              <a:buNone/>
              <a:defRPr sz="2000">
                <a:uFillTx/>
              </a:defRPr>
            </a:lvl8pPr>
            <a:lvl9pPr marL="3657600" indent="0">
              <a:buNone/>
              <a:defRPr sz="2000">
                <a:uFillTx/>
              </a:defRPr>
            </a:lvl9pPr>
          </a:lstStyle>
          <a:p>
            <a:endParaRPr lang="fr-FR">
              <a:uFillTx/>
            </a:endParaRP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uFillTx/>
              </a:defRPr>
            </a:lvl1pPr>
            <a:lvl2pPr marL="457200" indent="0">
              <a:buNone/>
              <a:defRPr sz="1200">
                <a:uFillTx/>
              </a:defRPr>
            </a:lvl2pPr>
            <a:lvl3pPr marL="914400" indent="0">
              <a:buNone/>
              <a:defRPr sz="1000">
                <a:uFillTx/>
              </a:defRPr>
            </a:lvl3pPr>
            <a:lvl4pPr marL="1371600" indent="0">
              <a:buNone/>
              <a:defRPr sz="900">
                <a:uFillTx/>
              </a:defRPr>
            </a:lvl4pPr>
            <a:lvl5pPr marL="1828800" indent="0">
              <a:buNone/>
              <a:defRPr sz="900">
                <a:uFillTx/>
              </a:defRPr>
            </a:lvl5pPr>
            <a:lvl6pPr marL="2286000" indent="0">
              <a:buNone/>
              <a:defRPr sz="900">
                <a:uFillTx/>
              </a:defRPr>
            </a:lvl6pPr>
            <a:lvl7pPr marL="2743200" indent="0">
              <a:buNone/>
              <a:defRPr sz="900">
                <a:uFillTx/>
              </a:defRPr>
            </a:lvl7pPr>
            <a:lvl8pPr marL="3200400" indent="0">
              <a:buNone/>
              <a:defRPr sz="900">
                <a:uFillTx/>
              </a:defRPr>
            </a:lvl8pPr>
            <a:lvl9pPr marL="3657600" indent="0">
              <a:buNone/>
              <a:defRPr sz="900">
                <a:uFillTx/>
              </a:defRPr>
            </a:lvl9pPr>
          </a:lstStyle>
          <a:p>
            <a:pPr lvl="0"/>
            <a:r>
              <a:rPr lang="fr-FR" smtClean="0">
                <a:uFillTx/>
              </a:rPr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1F67A-CDF0-4C90-B821-34FEFF58717D}" type="datetimeFigureOut">
              <a:rPr lang="fr-FR" smtClean="0">
                <a:uFillTx/>
              </a:rPr>
              <a:t>03/10/2013</a:t>
            </a:fld>
            <a:endParaRPr lang="fr-FR">
              <a:uFillTx/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uFillTx/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3881C-6238-409A-BB28-9D7791DC2A11}" type="slidenum">
              <a:rPr lang="fr-FR" smtClean="0">
                <a:uFillTx/>
              </a:rPr>
              <a:t>‹N°›</a:t>
            </a:fld>
            <a:endParaRPr lang="fr-FR">
              <a:uFillTx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>
                <a:uFillTx/>
              </a:rPr>
              <a:t>Modifiez le style du titre</a:t>
            </a:r>
            <a:endParaRPr lang="fr-FR">
              <a:uFillTx/>
            </a:endParaRP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>
                <a:uFillTx/>
              </a:rPr>
              <a:t>Modifiez les styles du texte du masque</a:t>
            </a:r>
          </a:p>
          <a:p>
            <a:pPr lvl="1"/>
            <a:r>
              <a:rPr lang="fr-FR" smtClean="0">
                <a:uFillTx/>
              </a:rPr>
              <a:t>Deuxième niveau</a:t>
            </a:r>
          </a:p>
          <a:p>
            <a:pPr lvl="2"/>
            <a:r>
              <a:rPr lang="fr-FR" smtClean="0">
                <a:uFillTx/>
              </a:rPr>
              <a:t>Troisième niveau</a:t>
            </a:r>
          </a:p>
          <a:p>
            <a:pPr lvl="3"/>
            <a:r>
              <a:rPr lang="fr-FR" smtClean="0">
                <a:uFillTx/>
              </a:rPr>
              <a:t>Quatrième niveau</a:t>
            </a:r>
          </a:p>
          <a:p>
            <a:pPr lvl="4"/>
            <a:r>
              <a:rPr lang="fr-FR" smtClean="0">
                <a:uFillTx/>
              </a:rPr>
              <a:t>Cinquième niveau</a:t>
            </a:r>
            <a:endParaRPr lang="fr-FR">
              <a:uFillTx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uFillTx/>
              </a:defRPr>
            </a:lvl1pPr>
          </a:lstStyle>
          <a:p>
            <a:fld id="{A011F67A-CDF0-4C90-B821-34FEFF58717D}" type="datetimeFigureOut">
              <a:rPr lang="fr-FR" smtClean="0">
                <a:uFillTx/>
              </a:rPr>
              <a:t>03/10/2013</a:t>
            </a:fld>
            <a:endParaRPr lang="fr-FR">
              <a:uFillTx/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uFillTx/>
              </a:defRPr>
            </a:lvl1pPr>
          </a:lstStyle>
          <a:p>
            <a:endParaRPr lang="fr-FR">
              <a:uFillTx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uFillTx/>
              </a:defRPr>
            </a:lvl1pPr>
          </a:lstStyle>
          <a:p>
            <a:fld id="{1183881C-6238-409A-BB28-9D7791DC2A11}" type="slidenum">
              <a:rPr lang="fr-FR" smtClean="0">
                <a:uFillTx/>
              </a:rPr>
              <a:t>‹N°›</a:t>
            </a:fld>
            <a:endParaRPr lang="fr-FR">
              <a:uFillTx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uFillTx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uFillTx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uFillTx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uFillTx/>
          <a:latin typeface="+mn-lt"/>
          <a:ea typeface="+mn-ea"/>
          <a:cs typeface="+mn-cs"/>
        </a:defRPr>
      </a:lvl9pPr>
    </p:bodyStyle>
    <p:otherStyle>
      <a:defPPr>
        <a:defRPr lang="fr-FR">
          <a:uFillTx/>
        </a:defRPr>
      </a:defPPr>
      <a:lvl1pPr marL="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github.com/amplab/MLI" TargetMode="External"/><Relationship Id="rId2" Type="http://schemas.openxmlformats.org/officeDocument/2006/relationships/hyperlink" Target="mllib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spark.incubator.apache.org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87624" y="4005064"/>
            <a:ext cx="6912768" cy="1752600"/>
          </a:xfrm>
        </p:spPr>
        <p:txBody>
          <a:bodyPr>
            <a:normAutofit/>
          </a:bodyPr>
          <a:lstStyle/>
          <a:p>
            <a:r>
              <a:rPr lang="fr-FR" b="1" dirty="0" err="1" smtClean="0">
                <a:solidFill>
                  <a:schemeClr val="tx1"/>
                </a:solidFill>
                <a:uFillTx/>
              </a:rPr>
              <a:t>Scalable</a:t>
            </a:r>
            <a:r>
              <a:rPr lang="fr-FR" b="1" dirty="0" smtClean="0">
                <a:solidFill>
                  <a:schemeClr val="tx1"/>
                </a:solidFill>
                <a:uFillTx/>
              </a:rPr>
              <a:t> Machine Learning for </a:t>
            </a:r>
            <a:r>
              <a:rPr lang="fr-FR" b="1" dirty="0" err="1" smtClean="0">
                <a:solidFill>
                  <a:schemeClr val="tx1"/>
                </a:solidFill>
                <a:uFillTx/>
              </a:rPr>
              <a:t>Spark</a:t>
            </a:r>
            <a:endParaRPr lang="fr-FR" b="1" dirty="0" smtClean="0">
              <a:solidFill>
                <a:schemeClr val="tx1"/>
              </a:solidFill>
              <a:uFillTx/>
            </a:endParaRPr>
          </a:p>
          <a:p>
            <a:r>
              <a:rPr lang="fr-FR" sz="2800" dirty="0" smtClean="0">
                <a:solidFill>
                  <a:schemeClr val="tx1"/>
                </a:solidFill>
                <a:uFillTx/>
              </a:rPr>
              <a:t>Sam </a:t>
            </a:r>
            <a:r>
              <a:rPr lang="fr-FR" sz="2800" dirty="0" err="1" smtClean="0">
                <a:solidFill>
                  <a:schemeClr val="tx1"/>
                </a:solidFill>
                <a:uFillTx/>
              </a:rPr>
              <a:t>Bessalah</a:t>
            </a:r>
            <a:r>
              <a:rPr lang="fr-FR" sz="2800" dirty="0" smtClean="0">
                <a:solidFill>
                  <a:schemeClr val="tx1"/>
                </a:solidFill>
                <a:uFillTx/>
              </a:rPr>
              <a:t> - @</a:t>
            </a:r>
            <a:r>
              <a:rPr lang="fr-FR" sz="2800" dirty="0" err="1" smtClean="0">
                <a:solidFill>
                  <a:schemeClr val="tx1"/>
                </a:solidFill>
                <a:uFillTx/>
              </a:rPr>
              <a:t>samklr</a:t>
            </a:r>
            <a:endParaRPr lang="fr-FR" sz="2800" dirty="0" smtClean="0">
              <a:solidFill>
                <a:schemeClr val="tx1"/>
              </a:solidFill>
              <a:uFillTx/>
            </a:endParaRPr>
          </a:p>
          <a:p>
            <a:endParaRPr lang="fr-FR" sz="1500" dirty="0" smtClean="0">
              <a:solidFill>
                <a:schemeClr val="tx1"/>
              </a:solidFill>
              <a:uFillTx/>
            </a:endParaRPr>
          </a:p>
          <a:p>
            <a:endParaRPr lang="fr-FR" dirty="0">
              <a:uFillTx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692696"/>
            <a:ext cx="6300192" cy="273630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>
                <a:uFillTx/>
              </a:rPr>
              <a:t>MLI : ML </a:t>
            </a:r>
            <a:r>
              <a:rPr lang="fr-FR" b="1" dirty="0" err="1" smtClean="0">
                <a:uFillTx/>
              </a:rPr>
              <a:t>developer</a:t>
            </a:r>
            <a:r>
              <a:rPr lang="fr-FR" b="1" dirty="0" smtClean="0">
                <a:uFillTx/>
              </a:rPr>
              <a:t> API</a:t>
            </a:r>
            <a:endParaRPr lang="fr-FR" b="1" dirty="0">
              <a:uFillTx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fr-FR" sz="1800" dirty="0" err="1" smtClean="0">
                <a:uFillTx/>
              </a:rPr>
              <a:t>Aims</a:t>
            </a:r>
            <a:r>
              <a:rPr lang="fr-FR" sz="1800" dirty="0" smtClean="0">
                <a:uFillTx/>
              </a:rPr>
              <a:t> to </a:t>
            </a:r>
            <a:r>
              <a:rPr lang="fr-FR" sz="1800" dirty="0" err="1" smtClean="0">
                <a:uFillTx/>
              </a:rPr>
              <a:t>shield</a:t>
            </a:r>
            <a:r>
              <a:rPr lang="fr-FR" sz="1800" dirty="0" smtClean="0">
                <a:uFillTx/>
              </a:rPr>
              <a:t> ML </a:t>
            </a:r>
            <a:r>
              <a:rPr lang="fr-FR" sz="1800" dirty="0" err="1" smtClean="0">
                <a:uFillTx/>
              </a:rPr>
              <a:t>developers from runtimes implementation.</a:t>
            </a:r>
          </a:p>
          <a:p>
            <a:pPr marL="0" indent="0">
              <a:buNone/>
            </a:pPr>
            <a:endParaRPr lang="fr-FR" sz="1800" dirty="0" smtClean="0">
              <a:uFillTx/>
            </a:endParaRPr>
          </a:p>
          <a:p>
            <a:r>
              <a:rPr lang="fr-FR" sz="1800" dirty="0" err="1" smtClean="0">
                <a:uFillTx/>
              </a:rPr>
              <a:t>Provides</a:t>
            </a:r>
            <a:r>
              <a:rPr lang="fr-FR" sz="1800" dirty="0" smtClean="0">
                <a:uFillTx/>
              </a:rPr>
              <a:t> high </a:t>
            </a:r>
            <a:r>
              <a:rPr lang="fr-FR" sz="1800" dirty="0" err="1" smtClean="0">
                <a:uFillTx/>
              </a:rPr>
              <a:t>level</a:t>
            </a:r>
            <a:r>
              <a:rPr lang="fr-FR" sz="1800" dirty="0" smtClean="0">
                <a:uFillTx/>
              </a:rPr>
              <a:t> abstractions and </a:t>
            </a:r>
            <a:r>
              <a:rPr lang="fr-FR" sz="1800" dirty="0" err="1" smtClean="0">
                <a:uFillTx/>
              </a:rPr>
              <a:t>operators</a:t>
            </a:r>
            <a:r>
              <a:rPr lang="fr-FR" sz="1800" dirty="0" smtClean="0">
                <a:uFillTx/>
              </a:rPr>
              <a:t> to </a:t>
            </a:r>
            <a:r>
              <a:rPr lang="fr-FR" sz="1800" dirty="0" err="1" smtClean="0">
                <a:uFillTx/>
              </a:rPr>
              <a:t>build</a:t>
            </a:r>
            <a:r>
              <a:rPr lang="fr-FR" sz="1800" dirty="0" smtClean="0">
                <a:uFillTx/>
              </a:rPr>
              <a:t> </a:t>
            </a:r>
            <a:r>
              <a:rPr lang="fr-FR" sz="1800" dirty="0" err="1" smtClean="0">
                <a:uFillTx/>
              </a:rPr>
              <a:t>models</a:t>
            </a:r>
            <a:r>
              <a:rPr lang="fr-FR" sz="1800" dirty="0" smtClean="0">
                <a:uFillTx/>
              </a:rPr>
              <a:t> in a </a:t>
            </a:r>
            <a:r>
              <a:rPr lang="fr-FR" sz="1800" dirty="0" err="1" smtClean="0">
                <a:uFillTx/>
              </a:rPr>
              <a:t>distributed</a:t>
            </a:r>
            <a:r>
              <a:rPr lang="fr-FR" sz="1800" dirty="0" smtClean="0">
                <a:uFillTx/>
              </a:rPr>
              <a:t> </a:t>
            </a:r>
            <a:r>
              <a:rPr lang="fr-FR" sz="1800" dirty="0" err="1" smtClean="0">
                <a:uFillTx/>
              </a:rPr>
              <a:t>environment</a:t>
            </a:r>
            <a:r>
              <a:rPr lang="fr-FR" sz="1800" dirty="0" smtClean="0">
                <a:uFillTx/>
              </a:rPr>
              <a:t>, along </a:t>
            </a:r>
            <a:r>
              <a:rPr lang="fr-FR" sz="1800" dirty="0" err="1" smtClean="0">
                <a:uFillTx/>
              </a:rPr>
              <a:t>with</a:t>
            </a:r>
            <a:r>
              <a:rPr lang="fr-FR" sz="1800" dirty="0" smtClean="0">
                <a:uFillTx/>
              </a:rPr>
              <a:t> data </a:t>
            </a:r>
            <a:r>
              <a:rPr lang="fr-FR" sz="1800" dirty="0" err="1" smtClean="0">
                <a:uFillTx/>
              </a:rPr>
              <a:t>processing</a:t>
            </a:r>
            <a:r>
              <a:rPr lang="fr-FR" sz="1800" dirty="0" smtClean="0">
                <a:uFillTx/>
              </a:rPr>
              <a:t> </a:t>
            </a:r>
            <a:r>
              <a:rPr lang="fr-FR" sz="1800" dirty="0" err="1" smtClean="0">
                <a:uFillTx/>
              </a:rPr>
              <a:t>tools</a:t>
            </a:r>
            <a:r>
              <a:rPr lang="fr-FR" sz="1800" dirty="0" smtClean="0">
                <a:uFillTx/>
              </a:rPr>
              <a:t>.</a:t>
            </a:r>
          </a:p>
          <a:p>
            <a:pPr marL="0" indent="0">
              <a:buNone/>
            </a:pPr>
            <a:endParaRPr lang="fr-FR" sz="1800" dirty="0" smtClean="0">
              <a:uFillTx/>
            </a:endParaRPr>
          </a:p>
          <a:p>
            <a:r>
              <a:rPr lang="fr-FR" sz="1800" dirty="0" err="1" smtClean="0">
                <a:uFillTx/>
              </a:rPr>
              <a:t>Linear</a:t>
            </a:r>
            <a:r>
              <a:rPr lang="fr-FR" sz="1800" dirty="0" smtClean="0">
                <a:uFillTx/>
              </a:rPr>
              <a:t> </a:t>
            </a:r>
            <a:r>
              <a:rPr lang="fr-FR" sz="1800" dirty="0" err="1" smtClean="0">
                <a:uFillTx/>
              </a:rPr>
              <a:t>Algebra</a:t>
            </a:r>
            <a:r>
              <a:rPr lang="fr-FR" sz="1800" dirty="0" smtClean="0">
                <a:uFillTx/>
              </a:rPr>
              <a:t> : </a:t>
            </a:r>
            <a:r>
              <a:rPr lang="fr-FR" sz="1800" b="1" dirty="0" err="1" smtClean="0">
                <a:uFillTx/>
              </a:rPr>
              <a:t>MLMatrix</a:t>
            </a:r>
            <a:r>
              <a:rPr lang="fr-FR" sz="1800" b="1" dirty="0" smtClean="0">
                <a:uFillTx/>
              </a:rPr>
              <a:t>, </a:t>
            </a:r>
            <a:r>
              <a:rPr lang="fr-FR" sz="1800" b="1" dirty="0" err="1" smtClean="0">
                <a:uFillTx/>
              </a:rPr>
              <a:t>MLRow</a:t>
            </a:r>
            <a:r>
              <a:rPr lang="fr-FR" sz="1800" b="1" dirty="0" smtClean="0">
                <a:uFillTx/>
              </a:rPr>
              <a:t>, </a:t>
            </a:r>
            <a:r>
              <a:rPr lang="fr-FR" sz="1800" b="1" dirty="0" err="1" smtClean="0">
                <a:uFillTx/>
              </a:rPr>
              <a:t>MLVector</a:t>
            </a:r>
            <a:r>
              <a:rPr lang="fr-FR" sz="1800" b="1" dirty="0" smtClean="0">
                <a:uFillTx/>
              </a:rPr>
              <a:t> …</a:t>
            </a:r>
          </a:p>
          <a:p>
            <a:pPr marL="0" indent="0">
              <a:buNone/>
            </a:pPr>
            <a:r>
              <a:rPr lang="fr-FR" sz="1800" b="1" dirty="0">
                <a:uFillTx/>
              </a:rPr>
              <a:t> </a:t>
            </a:r>
            <a:r>
              <a:rPr lang="fr-FR" sz="1800" b="1" dirty="0" smtClean="0">
                <a:uFillTx/>
              </a:rPr>
              <a:t>       </a:t>
            </a:r>
            <a:r>
              <a:rPr lang="fr-FR" sz="1800" dirty="0" smtClean="0">
                <a:uFillTx/>
              </a:rPr>
              <a:t>- </a:t>
            </a:r>
            <a:r>
              <a:rPr lang="fr-FR" sz="1800" dirty="0" err="1" smtClean="0">
                <a:uFillTx/>
              </a:rPr>
              <a:t>Linear</a:t>
            </a:r>
            <a:r>
              <a:rPr lang="fr-FR" sz="1800" dirty="0" smtClean="0">
                <a:uFillTx/>
              </a:rPr>
              <a:t> </a:t>
            </a:r>
            <a:r>
              <a:rPr lang="fr-FR" sz="1800" dirty="0" err="1" smtClean="0">
                <a:uFillTx/>
              </a:rPr>
              <a:t>algebra</a:t>
            </a:r>
            <a:r>
              <a:rPr lang="fr-FR" sz="1800" dirty="0" smtClean="0">
                <a:uFillTx/>
              </a:rPr>
              <a:t> on local partitions</a:t>
            </a:r>
          </a:p>
          <a:p>
            <a:pPr marL="0" indent="0">
              <a:buNone/>
            </a:pPr>
            <a:r>
              <a:rPr lang="fr-FR" sz="1800" b="1" dirty="0">
                <a:uFillTx/>
              </a:rPr>
              <a:t> </a:t>
            </a:r>
            <a:r>
              <a:rPr lang="fr-FR" sz="1800" b="1" dirty="0" smtClean="0">
                <a:uFillTx/>
              </a:rPr>
              <a:t>      </a:t>
            </a:r>
            <a:r>
              <a:rPr lang="fr-FR" sz="1800" dirty="0" smtClean="0">
                <a:uFillTx/>
              </a:rPr>
              <a:t> - </a:t>
            </a:r>
            <a:r>
              <a:rPr lang="fr-FR" sz="1800" dirty="0" err="1" smtClean="0">
                <a:uFillTx/>
              </a:rPr>
              <a:t>Sparse</a:t>
            </a:r>
            <a:r>
              <a:rPr lang="fr-FR" sz="1800" dirty="0" smtClean="0">
                <a:uFillTx/>
              </a:rPr>
              <a:t> and Dense matrix support</a:t>
            </a:r>
          </a:p>
          <a:p>
            <a:pPr marL="0" indent="0">
              <a:buNone/>
            </a:pPr>
            <a:r>
              <a:rPr lang="fr-FR" sz="1800" b="1" dirty="0" smtClean="0">
                <a:uFillTx/>
              </a:rPr>
              <a:t>  </a:t>
            </a:r>
          </a:p>
          <a:p>
            <a:r>
              <a:rPr lang="fr-FR" sz="1800" dirty="0" smtClean="0">
                <a:uFillTx/>
              </a:rPr>
              <a:t>Table Computations : </a:t>
            </a:r>
            <a:r>
              <a:rPr lang="fr-FR" sz="1800" b="1" dirty="0" err="1" smtClean="0">
                <a:uFillTx/>
              </a:rPr>
              <a:t>MLTable</a:t>
            </a:r>
            <a:endParaRPr lang="fr-FR" sz="1800" b="1" dirty="0" smtClean="0">
              <a:uFillTx/>
            </a:endParaRPr>
          </a:p>
          <a:p>
            <a:pPr marL="0" indent="0">
              <a:buNone/>
            </a:pPr>
            <a:r>
              <a:rPr lang="fr-FR" sz="1800" dirty="0">
                <a:uFillTx/>
              </a:rPr>
              <a:t> </a:t>
            </a:r>
            <a:r>
              <a:rPr lang="fr-FR" sz="1800" dirty="0" smtClean="0">
                <a:uFillTx/>
              </a:rPr>
              <a:t>      - </a:t>
            </a:r>
            <a:r>
              <a:rPr lang="fr-FR" sz="1800" dirty="0" err="1" smtClean="0">
                <a:uFillTx/>
              </a:rPr>
              <a:t>Similar</a:t>
            </a:r>
            <a:r>
              <a:rPr lang="fr-FR" sz="1800" dirty="0" smtClean="0">
                <a:uFillTx/>
              </a:rPr>
              <a:t> to R/Pandas(Python) </a:t>
            </a:r>
            <a:r>
              <a:rPr lang="fr-FR" sz="1800" dirty="0" err="1" smtClean="0">
                <a:uFillTx/>
              </a:rPr>
              <a:t>DataFrame</a:t>
            </a:r>
            <a:r>
              <a:rPr lang="fr-FR" sz="1800" dirty="0" smtClean="0">
                <a:uFillTx/>
              </a:rPr>
              <a:t> or </a:t>
            </a:r>
            <a:r>
              <a:rPr lang="fr-FR" sz="1800" dirty="0" err="1" smtClean="0">
                <a:uFillTx/>
              </a:rPr>
              <a:t>NumPy</a:t>
            </a:r>
            <a:r>
              <a:rPr lang="fr-FR" sz="1800" dirty="0" smtClean="0">
                <a:uFillTx/>
              </a:rPr>
              <a:t> </a:t>
            </a:r>
            <a:r>
              <a:rPr lang="fr-FR" sz="1800" dirty="0" err="1" smtClean="0">
                <a:uFillTx/>
              </a:rPr>
              <a:t>Array</a:t>
            </a:r>
            <a:endParaRPr lang="fr-FR" sz="1800" dirty="0" smtClean="0">
              <a:uFillTx/>
            </a:endParaRPr>
          </a:p>
          <a:p>
            <a:pPr marL="0" indent="0">
              <a:buNone/>
            </a:pPr>
            <a:r>
              <a:rPr lang="fr-FR" sz="1800" dirty="0" smtClean="0">
                <a:uFillTx/>
              </a:rPr>
              <a:t>       - </a:t>
            </a:r>
            <a:r>
              <a:rPr lang="fr-FR" sz="1800" dirty="0" err="1" smtClean="0">
                <a:uFillTx/>
              </a:rPr>
              <a:t>Flexibility</a:t>
            </a:r>
            <a:r>
              <a:rPr lang="fr-FR" sz="1800" dirty="0" smtClean="0">
                <a:uFillTx/>
              </a:rPr>
              <a:t> </a:t>
            </a:r>
            <a:r>
              <a:rPr lang="fr-FR" sz="1800" dirty="0" err="1" smtClean="0">
                <a:uFillTx/>
              </a:rPr>
              <a:t>when</a:t>
            </a:r>
            <a:r>
              <a:rPr lang="fr-FR" sz="1800" dirty="0" smtClean="0">
                <a:uFillTx/>
              </a:rPr>
              <a:t> </a:t>
            </a:r>
            <a:r>
              <a:rPr lang="fr-FR" sz="1800" dirty="0" err="1" smtClean="0">
                <a:uFillTx/>
              </a:rPr>
              <a:t>loading</a:t>
            </a:r>
            <a:r>
              <a:rPr lang="fr-FR" sz="1800" dirty="0" smtClean="0">
                <a:uFillTx/>
              </a:rPr>
              <a:t> /</a:t>
            </a:r>
            <a:r>
              <a:rPr lang="fr-FR" sz="1800" dirty="0" err="1" smtClean="0">
                <a:uFillTx/>
              </a:rPr>
              <a:t>processing</a:t>
            </a:r>
            <a:r>
              <a:rPr lang="fr-FR" sz="1800" dirty="0" smtClean="0">
                <a:uFillTx/>
              </a:rPr>
              <a:t> data</a:t>
            </a:r>
          </a:p>
          <a:p>
            <a:pPr marL="0" indent="0">
              <a:buNone/>
            </a:pPr>
            <a:r>
              <a:rPr lang="fr-FR" sz="1800" dirty="0">
                <a:uFillTx/>
              </a:rPr>
              <a:t> </a:t>
            </a:r>
            <a:r>
              <a:rPr lang="fr-FR" sz="1800" dirty="0" smtClean="0">
                <a:uFillTx/>
              </a:rPr>
              <a:t>      - Common interface for </a:t>
            </a:r>
            <a:r>
              <a:rPr lang="fr-FR" sz="1800" dirty="0" err="1" smtClean="0">
                <a:uFillTx/>
              </a:rPr>
              <a:t>feature</a:t>
            </a:r>
            <a:r>
              <a:rPr lang="fr-FR" sz="1800" dirty="0" smtClean="0">
                <a:uFillTx/>
              </a:rPr>
              <a:t> extraction</a:t>
            </a:r>
          </a:p>
          <a:p>
            <a:pPr marL="0" indent="0">
              <a:buNone/>
            </a:pPr>
            <a:endParaRPr lang="fr-FR" sz="1800" dirty="0">
              <a:uFillTx/>
            </a:endParaRPr>
          </a:p>
          <a:p>
            <a:pPr marL="0" indent="0">
              <a:buNone/>
            </a:pPr>
            <a:endParaRPr lang="fr-FR" sz="1800" dirty="0" smtClean="0">
              <a:uFillTx/>
            </a:endParaRPr>
          </a:p>
          <a:p>
            <a:pPr marL="0" indent="0">
              <a:buNone/>
            </a:pPr>
            <a:endParaRPr lang="fr-FR" sz="1800" dirty="0" smtClean="0">
              <a:uFillTx/>
            </a:endParaRPr>
          </a:p>
          <a:p>
            <a:pPr marL="0" indent="0">
              <a:buNone/>
            </a:pPr>
            <a:r>
              <a:rPr lang="fr-FR" sz="1800" dirty="0" smtClean="0">
                <a:uFillTx/>
              </a:rPr>
              <a:t> </a:t>
            </a:r>
            <a:endParaRPr lang="fr-FR" sz="1800" dirty="0">
              <a:uFillTx/>
            </a:endParaRPr>
          </a:p>
          <a:p>
            <a:pPr marL="0" indent="0">
              <a:buNone/>
            </a:pPr>
            <a:endParaRPr lang="fr-FR" sz="1800" dirty="0" smtClean="0">
              <a:uFillTx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600" dirty="0" err="1" smtClean="0">
                <a:uFillTx/>
              </a:rPr>
              <a:t>Number</a:t>
            </a:r>
            <a:r>
              <a:rPr lang="fr-FR" sz="3600" dirty="0" smtClean="0">
                <a:uFillTx/>
              </a:rPr>
              <a:t> of </a:t>
            </a:r>
            <a:r>
              <a:rPr lang="fr-FR" sz="3600" dirty="0" err="1" smtClean="0">
                <a:uFillTx/>
              </a:rPr>
              <a:t>lines</a:t>
            </a:r>
            <a:r>
              <a:rPr lang="fr-FR" sz="3600" dirty="0" smtClean="0">
                <a:uFillTx/>
              </a:rPr>
              <a:t> of Code</a:t>
            </a:r>
            <a:endParaRPr lang="fr-FR" sz="3600" dirty="0">
              <a:uFillTx/>
            </a:endParaRPr>
          </a:p>
        </p:txBody>
      </p:sp>
      <p:pic>
        <p:nvPicPr>
          <p:cNvPr id="8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375341" y="1600200"/>
            <a:ext cx="6393318" cy="45259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>
                <a:uFillTx/>
              </a:rPr>
              <a:t>MLI</a:t>
            </a:r>
            <a:endParaRPr lang="fr-FR" b="1" dirty="0">
              <a:uFillTx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000" dirty="0" err="1" smtClean="0">
                <a:uFillTx/>
              </a:rPr>
              <a:t>Functionalities</a:t>
            </a:r>
            <a:r>
              <a:rPr lang="fr-FR" sz="2000" dirty="0" smtClean="0">
                <a:uFillTx/>
              </a:rPr>
              <a:t> : </a:t>
            </a:r>
          </a:p>
          <a:p>
            <a:pPr marL="0" indent="0">
              <a:buNone/>
            </a:pPr>
            <a:r>
              <a:rPr lang="fr-FR" sz="2000" dirty="0" smtClean="0">
                <a:uFillTx/>
              </a:rPr>
              <a:t>     -</a:t>
            </a:r>
            <a:r>
              <a:rPr lang="fr-FR" sz="2000" dirty="0" err="1" smtClean="0">
                <a:solidFill>
                  <a:srgbClr val="0070C0"/>
                </a:solidFill>
                <a:uFillTx/>
              </a:rPr>
              <a:t>Regression</a:t>
            </a:r>
            <a:r>
              <a:rPr lang="fr-FR" sz="2000" dirty="0" smtClean="0">
                <a:solidFill>
                  <a:srgbClr val="0070C0"/>
                </a:solidFill>
                <a:uFillTx/>
              </a:rPr>
              <a:t> </a:t>
            </a:r>
            <a:r>
              <a:rPr lang="fr-FR" sz="2000" dirty="0" smtClean="0">
                <a:uFillTx/>
              </a:rPr>
              <a:t>: </a:t>
            </a:r>
            <a:r>
              <a:rPr lang="fr-FR" sz="2000" dirty="0" err="1" smtClean="0">
                <a:uFillTx/>
              </a:rPr>
              <a:t>Linear</a:t>
            </a:r>
            <a:r>
              <a:rPr lang="fr-FR" sz="2000" dirty="0" smtClean="0">
                <a:uFillTx/>
              </a:rPr>
              <a:t> </a:t>
            </a:r>
            <a:r>
              <a:rPr lang="fr-FR" sz="2000" dirty="0" err="1" smtClean="0">
                <a:uFillTx/>
              </a:rPr>
              <a:t>Regression</a:t>
            </a:r>
            <a:r>
              <a:rPr lang="fr-FR" sz="2000" dirty="0" smtClean="0">
                <a:uFillTx/>
              </a:rPr>
              <a:t> (</a:t>
            </a:r>
            <a:r>
              <a:rPr lang="fr-FR" sz="2000" dirty="0" err="1" smtClean="0">
                <a:uFillTx/>
              </a:rPr>
              <a:t>Ridge</a:t>
            </a:r>
            <a:r>
              <a:rPr lang="fr-FR" sz="2000" dirty="0" smtClean="0">
                <a:uFillTx/>
              </a:rPr>
              <a:t>, Lasso)</a:t>
            </a:r>
          </a:p>
          <a:p>
            <a:pPr marL="0" indent="0">
              <a:buNone/>
            </a:pPr>
            <a:r>
              <a:rPr lang="fr-FR" sz="2000" dirty="0">
                <a:uFillTx/>
              </a:rPr>
              <a:t> </a:t>
            </a:r>
            <a:r>
              <a:rPr lang="fr-FR" sz="2000" dirty="0" smtClean="0">
                <a:uFillTx/>
              </a:rPr>
              <a:t>    -</a:t>
            </a:r>
            <a:r>
              <a:rPr lang="fr-FR" sz="2000" dirty="0" smtClean="0">
                <a:solidFill>
                  <a:srgbClr val="0070C0"/>
                </a:solidFill>
                <a:uFillTx/>
              </a:rPr>
              <a:t>Classification</a:t>
            </a:r>
            <a:r>
              <a:rPr lang="fr-FR" sz="2000" dirty="0" smtClean="0">
                <a:uFillTx/>
              </a:rPr>
              <a:t> :  </a:t>
            </a:r>
            <a:r>
              <a:rPr lang="fr-FR" sz="2000" dirty="0" err="1" smtClean="0">
                <a:uFillTx/>
              </a:rPr>
              <a:t>Logistic</a:t>
            </a:r>
            <a:r>
              <a:rPr lang="fr-FR" sz="2000" dirty="0" smtClean="0">
                <a:uFillTx/>
              </a:rPr>
              <a:t> </a:t>
            </a:r>
            <a:r>
              <a:rPr lang="fr-FR" sz="2000" dirty="0" err="1" smtClean="0">
                <a:uFillTx/>
              </a:rPr>
              <a:t>Regression</a:t>
            </a:r>
            <a:r>
              <a:rPr lang="fr-FR" sz="2000" dirty="0" smtClean="0">
                <a:uFillTx/>
              </a:rPr>
              <a:t>, Support </a:t>
            </a:r>
            <a:r>
              <a:rPr lang="fr-FR" sz="2000" dirty="0" err="1" smtClean="0">
                <a:uFillTx/>
              </a:rPr>
              <a:t>Vector</a:t>
            </a:r>
            <a:r>
              <a:rPr lang="fr-FR" sz="2000" dirty="0" smtClean="0">
                <a:uFillTx/>
              </a:rPr>
              <a:t> Machines,  </a:t>
            </a:r>
            <a:r>
              <a:rPr lang="fr-FR" sz="2000" dirty="0" err="1" smtClean="0">
                <a:uFillTx/>
              </a:rPr>
              <a:t>Decision</a:t>
            </a:r>
            <a:endParaRPr lang="fr-FR" sz="2000" dirty="0" smtClean="0">
              <a:uFillTx/>
            </a:endParaRPr>
          </a:p>
          <a:p>
            <a:pPr marL="0" indent="0">
              <a:buNone/>
            </a:pPr>
            <a:r>
              <a:rPr lang="fr-FR" sz="2000" dirty="0">
                <a:uFillTx/>
              </a:rPr>
              <a:t> </a:t>
            </a:r>
            <a:r>
              <a:rPr lang="fr-FR" sz="2000" dirty="0" smtClean="0">
                <a:uFillTx/>
              </a:rPr>
              <a:t>                                 </a:t>
            </a:r>
            <a:r>
              <a:rPr lang="fr-FR" sz="2000" dirty="0" err="1" smtClean="0">
                <a:uFillTx/>
              </a:rPr>
              <a:t>Trees</a:t>
            </a:r>
            <a:r>
              <a:rPr lang="fr-FR" sz="2000" dirty="0" smtClean="0">
                <a:uFillTx/>
              </a:rPr>
              <a:t>, </a:t>
            </a:r>
            <a:r>
              <a:rPr lang="fr-FR" sz="2000" dirty="0" err="1" smtClean="0">
                <a:uFillTx/>
              </a:rPr>
              <a:t>Naive</a:t>
            </a:r>
            <a:r>
              <a:rPr lang="fr-FR" sz="2000" dirty="0" smtClean="0">
                <a:uFillTx/>
              </a:rPr>
              <a:t> Bayes</a:t>
            </a:r>
          </a:p>
          <a:p>
            <a:pPr marL="0" indent="0">
              <a:buNone/>
            </a:pPr>
            <a:r>
              <a:rPr lang="fr-FR" sz="2000" dirty="0">
                <a:uFillTx/>
              </a:rPr>
              <a:t> </a:t>
            </a:r>
            <a:r>
              <a:rPr lang="fr-FR" sz="2000" dirty="0" smtClean="0">
                <a:uFillTx/>
              </a:rPr>
              <a:t>    -</a:t>
            </a:r>
            <a:r>
              <a:rPr lang="fr-FR" sz="2000" dirty="0" smtClean="0">
                <a:solidFill>
                  <a:srgbClr val="0070C0"/>
                </a:solidFill>
                <a:uFillTx/>
              </a:rPr>
              <a:t>Collaborative </a:t>
            </a:r>
            <a:r>
              <a:rPr lang="fr-FR" sz="2000" dirty="0" err="1" smtClean="0">
                <a:solidFill>
                  <a:srgbClr val="0070C0"/>
                </a:solidFill>
                <a:uFillTx/>
              </a:rPr>
              <a:t>Filtering</a:t>
            </a:r>
            <a:r>
              <a:rPr lang="fr-FR" sz="2000" dirty="0" smtClean="0">
                <a:solidFill>
                  <a:srgbClr val="0070C0"/>
                </a:solidFill>
                <a:uFillTx/>
              </a:rPr>
              <a:t> </a:t>
            </a:r>
            <a:r>
              <a:rPr lang="fr-FR" sz="2000" dirty="0" smtClean="0">
                <a:uFillTx/>
              </a:rPr>
              <a:t>: </a:t>
            </a:r>
            <a:r>
              <a:rPr lang="fr-FR" sz="2000" dirty="0" err="1" smtClean="0">
                <a:uFillTx/>
              </a:rPr>
              <a:t>Alternating</a:t>
            </a:r>
            <a:r>
              <a:rPr lang="fr-FR" sz="2000" dirty="0" smtClean="0">
                <a:uFillTx/>
              </a:rPr>
              <a:t> Least Squares, DFC</a:t>
            </a:r>
          </a:p>
          <a:p>
            <a:pPr marL="0" indent="0">
              <a:buNone/>
            </a:pPr>
            <a:r>
              <a:rPr lang="fr-FR" sz="2000" dirty="0">
                <a:uFillTx/>
              </a:rPr>
              <a:t> </a:t>
            </a:r>
            <a:r>
              <a:rPr lang="fr-FR" sz="2000" dirty="0" smtClean="0">
                <a:uFillTx/>
              </a:rPr>
              <a:t>    -</a:t>
            </a:r>
            <a:r>
              <a:rPr lang="fr-FR" sz="2000" dirty="0" err="1" smtClean="0">
                <a:solidFill>
                  <a:srgbClr val="0070C0"/>
                </a:solidFill>
                <a:uFillTx/>
              </a:rPr>
              <a:t>Clustering</a:t>
            </a:r>
            <a:r>
              <a:rPr lang="fr-FR" sz="2000" dirty="0" smtClean="0">
                <a:solidFill>
                  <a:srgbClr val="0070C0"/>
                </a:solidFill>
                <a:uFillTx/>
              </a:rPr>
              <a:t> </a:t>
            </a:r>
            <a:r>
              <a:rPr lang="fr-FR" sz="2000" dirty="0" smtClean="0">
                <a:uFillTx/>
              </a:rPr>
              <a:t>: K-</a:t>
            </a:r>
            <a:r>
              <a:rPr lang="fr-FR" sz="2000" dirty="0" err="1" smtClean="0">
                <a:uFillTx/>
              </a:rPr>
              <a:t>means</a:t>
            </a:r>
            <a:r>
              <a:rPr lang="fr-FR" sz="2000" dirty="0" smtClean="0">
                <a:uFillTx/>
              </a:rPr>
              <a:t>, DP-</a:t>
            </a:r>
            <a:r>
              <a:rPr lang="fr-FR" sz="2000" dirty="0" err="1" smtClean="0">
                <a:uFillTx/>
              </a:rPr>
              <a:t>Means</a:t>
            </a:r>
            <a:endParaRPr lang="fr-FR" sz="2000" dirty="0" smtClean="0">
              <a:uFillTx/>
            </a:endParaRPr>
          </a:p>
          <a:p>
            <a:pPr marL="0" indent="0">
              <a:buNone/>
            </a:pPr>
            <a:r>
              <a:rPr lang="fr-FR" sz="2000" dirty="0">
                <a:uFillTx/>
              </a:rPr>
              <a:t> </a:t>
            </a:r>
            <a:r>
              <a:rPr lang="fr-FR" sz="2000" dirty="0" smtClean="0">
                <a:uFillTx/>
              </a:rPr>
              <a:t>    -</a:t>
            </a:r>
            <a:r>
              <a:rPr lang="fr-FR" sz="2000" dirty="0" err="1" smtClean="0">
                <a:solidFill>
                  <a:srgbClr val="0070C0"/>
                </a:solidFill>
                <a:uFillTx/>
              </a:rPr>
              <a:t>Feature</a:t>
            </a:r>
            <a:r>
              <a:rPr lang="fr-FR" sz="2000" dirty="0" smtClean="0">
                <a:solidFill>
                  <a:srgbClr val="0070C0"/>
                </a:solidFill>
                <a:uFillTx/>
              </a:rPr>
              <a:t> Extraction </a:t>
            </a:r>
            <a:r>
              <a:rPr lang="fr-FR" sz="2000" dirty="0" smtClean="0">
                <a:uFillTx/>
              </a:rPr>
              <a:t>: PCA, N-grams, </a:t>
            </a:r>
            <a:r>
              <a:rPr lang="fr-FR" sz="2000" dirty="0" err="1" smtClean="0">
                <a:uFillTx/>
              </a:rPr>
              <a:t>feature</a:t>
            </a:r>
            <a:r>
              <a:rPr lang="fr-FR" sz="2000" dirty="0" smtClean="0">
                <a:uFillTx/>
              </a:rPr>
              <a:t> </a:t>
            </a:r>
            <a:r>
              <a:rPr lang="fr-FR" sz="2000" dirty="0" err="1" smtClean="0">
                <a:uFillTx/>
              </a:rPr>
              <a:t>normalizer</a:t>
            </a:r>
            <a:r>
              <a:rPr lang="fr-FR" sz="2000" dirty="0" smtClean="0">
                <a:uFillTx/>
              </a:rPr>
              <a:t>, </a:t>
            </a:r>
            <a:r>
              <a:rPr lang="fr-FR" sz="2000" dirty="0" err="1" smtClean="0">
                <a:uFillTx/>
              </a:rPr>
              <a:t>Vectorizers</a:t>
            </a:r>
            <a:endParaRPr lang="fr-FR" sz="2000" dirty="0" smtClean="0">
              <a:uFillTx/>
            </a:endParaRPr>
          </a:p>
          <a:p>
            <a:pPr marL="0" indent="0">
              <a:buNone/>
            </a:pPr>
            <a:r>
              <a:rPr lang="fr-FR" sz="2000" dirty="0">
                <a:uFillTx/>
              </a:rPr>
              <a:t> </a:t>
            </a:r>
            <a:r>
              <a:rPr lang="fr-FR" sz="2000" dirty="0" smtClean="0">
                <a:uFillTx/>
              </a:rPr>
              <a:t>    -</a:t>
            </a:r>
            <a:r>
              <a:rPr lang="fr-FR" sz="2000" dirty="0" err="1" smtClean="0">
                <a:solidFill>
                  <a:srgbClr val="0070C0"/>
                </a:solidFill>
                <a:uFillTx/>
              </a:rPr>
              <a:t>Optimization</a:t>
            </a:r>
            <a:r>
              <a:rPr lang="fr-FR" sz="2000" dirty="0" smtClean="0">
                <a:uFillTx/>
              </a:rPr>
              <a:t> :  </a:t>
            </a:r>
            <a:r>
              <a:rPr lang="fr-FR" sz="2000" dirty="0" err="1" smtClean="0">
                <a:uFillTx/>
              </a:rPr>
              <a:t>Parallel</a:t>
            </a:r>
            <a:r>
              <a:rPr lang="fr-FR" sz="2000" dirty="0" smtClean="0">
                <a:uFillTx/>
              </a:rPr>
              <a:t> Gradient,  Local  SGD,  L-BFGS</a:t>
            </a:r>
          </a:p>
          <a:p>
            <a:pPr marL="0" indent="0">
              <a:buNone/>
            </a:pPr>
            <a:r>
              <a:rPr lang="fr-FR" sz="2000" dirty="0">
                <a:uFillTx/>
              </a:rPr>
              <a:t> </a:t>
            </a:r>
            <a:r>
              <a:rPr lang="fr-FR" sz="2000" dirty="0" smtClean="0">
                <a:uFillTx/>
              </a:rPr>
              <a:t>    -</a:t>
            </a:r>
            <a:r>
              <a:rPr lang="fr-FR" sz="2000" dirty="0" smtClean="0">
                <a:solidFill>
                  <a:srgbClr val="0070C0"/>
                </a:solidFill>
                <a:uFillTx/>
              </a:rPr>
              <a:t>Model </a:t>
            </a:r>
            <a:r>
              <a:rPr lang="fr-FR" sz="2000" dirty="0" err="1" smtClean="0">
                <a:solidFill>
                  <a:srgbClr val="0070C0"/>
                </a:solidFill>
                <a:uFillTx/>
              </a:rPr>
              <a:t>evaluation</a:t>
            </a:r>
            <a:r>
              <a:rPr lang="fr-FR" sz="2000" dirty="0" smtClean="0">
                <a:solidFill>
                  <a:srgbClr val="0070C0"/>
                </a:solidFill>
                <a:uFillTx/>
              </a:rPr>
              <a:t> </a:t>
            </a:r>
            <a:r>
              <a:rPr lang="fr-FR" sz="2000" dirty="0" smtClean="0">
                <a:uFillTx/>
              </a:rPr>
              <a:t>: Cross validation, Evaluation </a:t>
            </a:r>
            <a:r>
              <a:rPr lang="fr-FR" sz="2000" dirty="0" err="1" smtClean="0">
                <a:uFillTx/>
              </a:rPr>
              <a:t>metrics</a:t>
            </a:r>
            <a:endParaRPr lang="fr-FR" sz="2000" dirty="0">
              <a:uFillTx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uFillTx/>
              </a:rPr>
              <a:t>ML </a:t>
            </a:r>
            <a:r>
              <a:rPr lang="fr-FR" dirty="0" err="1" smtClean="0">
                <a:uFillTx/>
              </a:rPr>
              <a:t>Optimizer</a:t>
            </a:r>
            <a:endParaRPr lang="fr-FR" dirty="0">
              <a:uFillTx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000" dirty="0" err="1" smtClean="0">
                <a:uFillTx/>
              </a:rPr>
              <a:t>Aimed</a:t>
            </a:r>
            <a:r>
              <a:rPr lang="fr-FR" sz="2000" dirty="0" smtClean="0">
                <a:uFillTx/>
              </a:rPr>
              <a:t> </a:t>
            </a:r>
            <a:r>
              <a:rPr lang="fr-FR" sz="2000" dirty="0" err="1" smtClean="0">
                <a:uFillTx/>
              </a:rPr>
              <a:t>at</a:t>
            </a:r>
            <a:r>
              <a:rPr lang="fr-FR" sz="2000" dirty="0" smtClean="0">
                <a:uFillTx/>
              </a:rPr>
              <a:t> non ML </a:t>
            </a:r>
            <a:r>
              <a:rPr lang="fr-FR" sz="2000" dirty="0" err="1" smtClean="0">
                <a:uFillTx/>
              </a:rPr>
              <a:t>developers</a:t>
            </a:r>
            <a:endParaRPr lang="fr-FR" sz="2000" dirty="0" smtClean="0">
              <a:uFillTx/>
            </a:endParaRPr>
          </a:p>
          <a:p>
            <a:r>
              <a:rPr lang="fr-FR" sz="2000" dirty="0" err="1" smtClean="0">
                <a:uFillTx/>
              </a:rPr>
              <a:t>Specify</a:t>
            </a:r>
            <a:r>
              <a:rPr lang="fr-FR" sz="2000" dirty="0" smtClean="0">
                <a:uFillTx/>
              </a:rPr>
              <a:t> ML </a:t>
            </a:r>
            <a:r>
              <a:rPr lang="fr-FR" sz="2000" dirty="0" err="1" smtClean="0">
                <a:uFillTx/>
              </a:rPr>
              <a:t>tasks</a:t>
            </a:r>
            <a:r>
              <a:rPr lang="fr-FR" sz="2000" dirty="0" smtClean="0">
                <a:uFillTx/>
              </a:rPr>
              <a:t> </a:t>
            </a:r>
            <a:r>
              <a:rPr lang="fr-FR" sz="2000" dirty="0" err="1" smtClean="0">
                <a:uFillTx/>
              </a:rPr>
              <a:t>declaratively</a:t>
            </a:r>
            <a:endParaRPr lang="fr-FR" sz="2000" dirty="0" smtClean="0">
              <a:uFillTx/>
            </a:endParaRPr>
          </a:p>
          <a:p>
            <a:r>
              <a:rPr lang="fr-FR" sz="2000" dirty="0" smtClean="0">
                <a:uFillTx/>
              </a:rPr>
              <a:t>Have the system do all the </a:t>
            </a:r>
            <a:r>
              <a:rPr lang="fr-FR" sz="2000" dirty="0" err="1" smtClean="0">
                <a:uFillTx/>
              </a:rPr>
              <a:t>heavy</a:t>
            </a:r>
            <a:r>
              <a:rPr lang="fr-FR" sz="2000" dirty="0" smtClean="0">
                <a:uFillTx/>
              </a:rPr>
              <a:t> lifting </a:t>
            </a:r>
            <a:r>
              <a:rPr lang="fr-FR" sz="2000" dirty="0" err="1" smtClean="0">
                <a:uFillTx/>
              </a:rPr>
              <a:t>using</a:t>
            </a:r>
            <a:r>
              <a:rPr lang="fr-FR" sz="2000" dirty="0" smtClean="0">
                <a:uFillTx/>
              </a:rPr>
              <a:t> MLI and </a:t>
            </a:r>
            <a:r>
              <a:rPr lang="fr-FR" sz="2000" dirty="0" err="1" smtClean="0">
                <a:uFillTx/>
              </a:rPr>
              <a:t>MLLib</a:t>
            </a:r>
            <a:r>
              <a:rPr lang="fr-FR" sz="2000" dirty="0" smtClean="0">
                <a:uFillTx/>
              </a:rPr>
              <a:t>.</a:t>
            </a:r>
          </a:p>
          <a:p>
            <a:pPr marL="0" indent="0">
              <a:buNone/>
            </a:pPr>
            <a:r>
              <a:rPr lang="fr-FR" sz="2800" i="1" dirty="0">
                <a:solidFill>
                  <a:srgbClr val="0070C0"/>
                </a:solidFill>
                <a:uFillTx/>
              </a:rPr>
              <a:t> </a:t>
            </a:r>
            <a:r>
              <a:rPr lang="fr-FR" sz="2800" i="1" dirty="0" smtClean="0">
                <a:solidFill>
                  <a:srgbClr val="0070C0"/>
                </a:solidFill>
                <a:uFillTx/>
              </a:rPr>
              <a:t>              </a:t>
            </a:r>
            <a:r>
              <a:rPr lang="fr-FR" sz="2200" i="1" dirty="0" smtClean="0">
                <a:solidFill>
                  <a:srgbClr val="0070C0"/>
                </a:solidFill>
                <a:uFillTx/>
              </a:rPr>
              <a:t>var X = </a:t>
            </a:r>
            <a:r>
              <a:rPr lang="fr-FR" sz="2200" i="1" dirty="0" err="1" smtClean="0">
                <a:solidFill>
                  <a:srgbClr val="0070C0"/>
                </a:solidFill>
                <a:uFillTx/>
              </a:rPr>
              <a:t>load</a:t>
            </a:r>
            <a:r>
              <a:rPr lang="fr-FR" sz="2200" i="1" dirty="0" smtClean="0">
                <a:solidFill>
                  <a:srgbClr val="0070C0"/>
                </a:solidFill>
                <a:uFillTx/>
              </a:rPr>
              <a:t> (‘’</a:t>
            </a:r>
            <a:r>
              <a:rPr lang="fr-FR" sz="2200" i="1" dirty="0" err="1" smtClean="0">
                <a:solidFill>
                  <a:srgbClr val="0070C0"/>
                </a:solidFill>
                <a:uFillTx/>
              </a:rPr>
              <a:t>local_file</a:t>
            </a:r>
            <a:r>
              <a:rPr lang="fr-FR" sz="2200" i="1" dirty="0" smtClean="0">
                <a:solidFill>
                  <a:srgbClr val="0070C0"/>
                </a:solidFill>
                <a:uFillTx/>
              </a:rPr>
              <a:t> ’’, 2 to 10)</a:t>
            </a:r>
          </a:p>
          <a:p>
            <a:pPr marL="0" indent="0">
              <a:buNone/>
            </a:pPr>
            <a:r>
              <a:rPr lang="fr-FR" sz="2200" i="1" dirty="0">
                <a:solidFill>
                  <a:srgbClr val="0070C0"/>
                </a:solidFill>
                <a:uFillTx/>
              </a:rPr>
              <a:t> </a:t>
            </a:r>
            <a:r>
              <a:rPr lang="fr-FR" sz="2200" i="1" dirty="0" smtClean="0">
                <a:solidFill>
                  <a:srgbClr val="0070C0"/>
                </a:solidFill>
                <a:uFillTx/>
              </a:rPr>
              <a:t>                  var Y = </a:t>
            </a:r>
            <a:r>
              <a:rPr lang="fr-FR" sz="2200" i="1" dirty="0" err="1" smtClean="0">
                <a:solidFill>
                  <a:srgbClr val="0070C0"/>
                </a:solidFill>
                <a:uFillTx/>
              </a:rPr>
              <a:t>load</a:t>
            </a:r>
            <a:r>
              <a:rPr lang="fr-FR" sz="2200" i="1" dirty="0" smtClean="0">
                <a:solidFill>
                  <a:srgbClr val="0070C0"/>
                </a:solidFill>
                <a:uFillTx/>
              </a:rPr>
              <a:t> (‘’</a:t>
            </a:r>
            <a:r>
              <a:rPr lang="fr-FR" sz="2200" i="1" dirty="0" err="1" smtClean="0">
                <a:solidFill>
                  <a:srgbClr val="0070C0"/>
                </a:solidFill>
                <a:uFillTx/>
              </a:rPr>
              <a:t>text_file</a:t>
            </a:r>
            <a:r>
              <a:rPr lang="fr-FR" sz="2200" i="1" dirty="0" smtClean="0">
                <a:solidFill>
                  <a:srgbClr val="0070C0"/>
                </a:solidFill>
                <a:uFillTx/>
              </a:rPr>
              <a:t>’’, 1)</a:t>
            </a:r>
          </a:p>
          <a:p>
            <a:pPr marL="0" indent="0">
              <a:buNone/>
            </a:pPr>
            <a:r>
              <a:rPr lang="fr-FR" sz="2200" i="1" dirty="0" smtClean="0">
                <a:solidFill>
                  <a:srgbClr val="0070C0"/>
                </a:solidFill>
                <a:uFillTx/>
              </a:rPr>
              <a:t>                   var  (</a:t>
            </a:r>
            <a:r>
              <a:rPr lang="fr-FR" sz="2200" i="1" dirty="0" err="1" smtClean="0">
                <a:solidFill>
                  <a:srgbClr val="0070C0"/>
                </a:solidFill>
                <a:uFillTx/>
              </a:rPr>
              <a:t>fn</a:t>
            </a:r>
            <a:r>
              <a:rPr lang="fr-FR" sz="2200" i="1" dirty="0" smtClean="0">
                <a:solidFill>
                  <a:srgbClr val="0070C0"/>
                </a:solidFill>
                <a:uFillTx/>
              </a:rPr>
              <a:t>-model, </a:t>
            </a:r>
            <a:r>
              <a:rPr lang="fr-FR" sz="2200" i="1" dirty="0" err="1" smtClean="0">
                <a:solidFill>
                  <a:srgbClr val="0070C0"/>
                </a:solidFill>
                <a:uFillTx/>
              </a:rPr>
              <a:t>summary</a:t>
            </a:r>
            <a:r>
              <a:rPr lang="fr-FR" sz="2200" i="1" dirty="0" smtClean="0">
                <a:solidFill>
                  <a:srgbClr val="0070C0"/>
                </a:solidFill>
                <a:uFillTx/>
              </a:rPr>
              <a:t>) = </a:t>
            </a:r>
            <a:r>
              <a:rPr lang="fr-FR" sz="2200" i="1" dirty="0" err="1" smtClean="0">
                <a:solidFill>
                  <a:srgbClr val="0070C0"/>
                </a:solidFill>
                <a:uFillTx/>
              </a:rPr>
              <a:t>doClassify</a:t>
            </a:r>
            <a:r>
              <a:rPr lang="fr-FR" sz="2200" i="1" dirty="0" smtClean="0">
                <a:solidFill>
                  <a:srgbClr val="0070C0"/>
                </a:solidFill>
                <a:uFillTx/>
              </a:rPr>
              <a:t>(X, y)</a:t>
            </a:r>
          </a:p>
          <a:p>
            <a:pPr marL="0" indent="0">
              <a:buNone/>
            </a:pPr>
            <a:endParaRPr lang="fr-FR" sz="2200" i="1" dirty="0">
              <a:solidFill>
                <a:srgbClr val="0070C0"/>
              </a:solidFill>
              <a:uFillTx/>
            </a:endParaRPr>
          </a:p>
          <a:p>
            <a:pPr marL="0" indent="0">
              <a:buNone/>
            </a:pPr>
            <a:endParaRPr lang="fr-FR" sz="2200" i="1" dirty="0" smtClean="0">
              <a:solidFill>
                <a:srgbClr val="0070C0"/>
              </a:solidFill>
              <a:uFillTx/>
            </a:endParaRPr>
          </a:p>
          <a:p>
            <a:pPr marL="0" indent="0">
              <a:buNone/>
            </a:pPr>
            <a:r>
              <a:rPr lang="fr-FR" sz="2000" dirty="0">
                <a:uFillTx/>
              </a:rPr>
              <a:t> </a:t>
            </a:r>
            <a:r>
              <a:rPr lang="fr-FR" sz="2000" dirty="0" smtClean="0">
                <a:uFillTx/>
              </a:rPr>
              <a:t> Not </a:t>
            </a:r>
            <a:r>
              <a:rPr lang="fr-FR" sz="2000" dirty="0" err="1" smtClean="0">
                <a:uFillTx/>
              </a:rPr>
              <a:t>available</a:t>
            </a:r>
            <a:r>
              <a:rPr lang="fr-FR" sz="2000" dirty="0" smtClean="0">
                <a:uFillTx/>
              </a:rPr>
              <a:t> </a:t>
            </a:r>
            <a:r>
              <a:rPr lang="fr-FR" sz="2000" dirty="0" err="1" smtClean="0">
                <a:uFillTx/>
              </a:rPr>
              <a:t>yet</a:t>
            </a:r>
            <a:r>
              <a:rPr lang="fr-FR" sz="2000" dirty="0" smtClean="0">
                <a:uFillTx/>
              </a:rPr>
              <a:t>, </a:t>
            </a:r>
            <a:r>
              <a:rPr lang="fr-FR" sz="2000" dirty="0" err="1" smtClean="0">
                <a:uFillTx/>
              </a:rPr>
              <a:t>currently</a:t>
            </a:r>
            <a:r>
              <a:rPr lang="fr-FR" sz="2000" dirty="0" smtClean="0">
                <a:uFillTx/>
              </a:rPr>
              <a:t> </a:t>
            </a:r>
            <a:r>
              <a:rPr lang="fr-FR" sz="2000" dirty="0" err="1" smtClean="0">
                <a:uFillTx/>
              </a:rPr>
              <a:t>under</a:t>
            </a:r>
            <a:r>
              <a:rPr lang="fr-FR" sz="2000" dirty="0" smtClean="0">
                <a:uFillTx/>
              </a:rPr>
              <a:t> </a:t>
            </a:r>
            <a:r>
              <a:rPr lang="fr-FR" sz="2000" dirty="0" err="1" smtClean="0">
                <a:uFillTx/>
              </a:rPr>
              <a:t>development</a:t>
            </a:r>
            <a:r>
              <a:rPr lang="fr-FR" sz="2000" dirty="0" smtClean="0">
                <a:uFillTx/>
              </a:rPr>
              <a:t> .</a:t>
            </a:r>
            <a:endParaRPr lang="fr-FR" sz="2000" dirty="0">
              <a:uFillTx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737" y="414337"/>
            <a:ext cx="8772525" cy="60293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200" b="1" dirty="0" err="1" smtClean="0"/>
              <a:t>Example</a:t>
            </a:r>
            <a:r>
              <a:rPr lang="fr-FR" sz="3200" b="1" dirty="0" smtClean="0"/>
              <a:t> </a:t>
            </a:r>
            <a:r>
              <a:rPr lang="fr-FR" sz="3200" b="1" dirty="0" err="1" smtClean="0"/>
              <a:t>Worklow</a:t>
            </a:r>
            <a:r>
              <a:rPr lang="fr-FR" sz="3200" b="1" dirty="0" smtClean="0"/>
              <a:t> : Document Classification</a:t>
            </a:r>
            <a:endParaRPr lang="fr-FR" sz="3200" b="1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412776"/>
            <a:ext cx="7344816" cy="4826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5778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7571184" cy="706090"/>
          </a:xfrm>
        </p:spPr>
        <p:txBody>
          <a:bodyPr>
            <a:normAutofit/>
          </a:bodyPr>
          <a:lstStyle/>
          <a:p>
            <a:r>
              <a:rPr lang="fr-FR" sz="3200" b="1" dirty="0" err="1" smtClean="0">
                <a:uFillTx/>
              </a:rPr>
              <a:t>Typical</a:t>
            </a:r>
            <a:r>
              <a:rPr lang="fr-FR" sz="3200" b="1" dirty="0" smtClean="0">
                <a:uFillTx/>
              </a:rPr>
              <a:t> data </a:t>
            </a:r>
            <a:r>
              <a:rPr lang="fr-FR" sz="3200" b="1" dirty="0" err="1" smtClean="0">
                <a:uFillTx/>
              </a:rPr>
              <a:t>analysis</a:t>
            </a:r>
            <a:r>
              <a:rPr lang="fr-FR" sz="3200" b="1" dirty="0" smtClean="0">
                <a:uFillTx/>
              </a:rPr>
              <a:t> </a:t>
            </a:r>
            <a:r>
              <a:rPr lang="fr-FR" sz="3200" b="1" dirty="0" err="1" smtClean="0">
                <a:uFillTx/>
              </a:rPr>
              <a:t>workflow</a:t>
            </a:r>
            <a:endParaRPr lang="fr-FR" sz="3200" b="1" dirty="0">
              <a:uFillTx/>
            </a:endParaRPr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dirty="0" err="1" smtClean="0">
                <a:uFillTx/>
              </a:rPr>
              <a:t>Spark</a:t>
            </a:r>
            <a:r>
              <a:rPr lang="fr-FR" sz="2400" dirty="0" smtClean="0">
                <a:uFillTx/>
              </a:rPr>
              <a:t> /MLI</a:t>
            </a:r>
            <a:endParaRPr lang="fr-FR" sz="2400" dirty="0">
              <a:uFillTx/>
            </a:endParaRPr>
          </a:p>
        </p:txBody>
      </p:sp>
      <p:sp>
        <p:nvSpPr>
          <p:cNvPr id="6" name="Rectangle à coins arrondis 5"/>
          <p:cNvSpPr>
            <a:spLocks/>
          </p:cNvSpPr>
          <p:nvPr/>
        </p:nvSpPr>
        <p:spPr>
          <a:xfrm>
            <a:off x="2195736" y="1170195"/>
            <a:ext cx="1512168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uFillTx/>
              </a:rPr>
              <a:t>Load</a:t>
            </a:r>
            <a:r>
              <a:rPr lang="fr-FR" dirty="0" smtClean="0">
                <a:uFillTx/>
              </a:rPr>
              <a:t> </a:t>
            </a:r>
            <a:r>
              <a:rPr lang="fr-FR" dirty="0" err="1" smtClean="0">
                <a:uFillTx/>
              </a:rPr>
              <a:t>Raw</a:t>
            </a:r>
            <a:r>
              <a:rPr lang="fr-FR" dirty="0" smtClean="0">
                <a:uFillTx/>
              </a:rPr>
              <a:t> Data</a:t>
            </a:r>
            <a:endParaRPr lang="fr-FR" dirty="0">
              <a:uFillTx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564904"/>
            <a:ext cx="6768752" cy="2664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Connecteur droit avec flèche 8"/>
          <p:cNvCxnSpPr/>
          <p:nvPr/>
        </p:nvCxnSpPr>
        <p:spPr>
          <a:xfrm>
            <a:off x="3707904" y="1746259"/>
            <a:ext cx="1080120" cy="4586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7571184" cy="706090"/>
          </a:xfrm>
        </p:spPr>
        <p:txBody>
          <a:bodyPr>
            <a:normAutofit/>
          </a:bodyPr>
          <a:lstStyle/>
          <a:p>
            <a:r>
              <a:rPr lang="fr-FR" sz="3200" b="1" dirty="0" err="1" smtClean="0">
                <a:uFillTx/>
              </a:rPr>
              <a:t>Typical</a:t>
            </a:r>
            <a:r>
              <a:rPr lang="fr-FR" sz="3200" b="1" dirty="0" smtClean="0">
                <a:uFillTx/>
              </a:rPr>
              <a:t> data </a:t>
            </a:r>
            <a:r>
              <a:rPr lang="fr-FR" sz="3200" b="1" dirty="0" err="1" smtClean="0">
                <a:uFillTx/>
              </a:rPr>
              <a:t>analysis</a:t>
            </a:r>
            <a:r>
              <a:rPr lang="fr-FR" sz="3200" b="1" dirty="0" smtClean="0">
                <a:uFillTx/>
              </a:rPr>
              <a:t> </a:t>
            </a:r>
            <a:r>
              <a:rPr lang="fr-FR" sz="3200" b="1" dirty="0" err="1" smtClean="0">
                <a:uFillTx/>
              </a:rPr>
              <a:t>workflow</a:t>
            </a:r>
            <a:endParaRPr lang="fr-FR" sz="3200" b="1" dirty="0">
              <a:uFillTx/>
            </a:endParaRPr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dirty="0" err="1" smtClean="0">
                <a:uFillTx/>
              </a:rPr>
              <a:t>Spark</a:t>
            </a:r>
            <a:r>
              <a:rPr lang="fr-FR" sz="2400" dirty="0" smtClean="0">
                <a:uFillTx/>
              </a:rPr>
              <a:t> /MLI</a:t>
            </a:r>
            <a:endParaRPr lang="fr-FR" sz="2400" dirty="0">
              <a:uFillTx/>
            </a:endParaRPr>
          </a:p>
        </p:txBody>
      </p:sp>
      <p:sp>
        <p:nvSpPr>
          <p:cNvPr id="6" name="Rectangle à coins arrondis 5"/>
          <p:cNvSpPr>
            <a:spLocks/>
          </p:cNvSpPr>
          <p:nvPr/>
        </p:nvSpPr>
        <p:spPr>
          <a:xfrm>
            <a:off x="2195736" y="1170195"/>
            <a:ext cx="1512168" cy="4586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 err="1" smtClean="0">
                <a:uFillTx/>
              </a:rPr>
              <a:t>Load</a:t>
            </a:r>
            <a:r>
              <a:rPr lang="fr-FR" sz="1200" b="1" dirty="0" smtClean="0">
                <a:uFillTx/>
              </a:rPr>
              <a:t> </a:t>
            </a:r>
            <a:r>
              <a:rPr lang="fr-FR" sz="1200" b="1" dirty="0" smtClean="0">
                <a:uFillTx/>
              </a:rPr>
              <a:t>Data</a:t>
            </a:r>
            <a:endParaRPr lang="fr-FR" sz="1200" b="1" dirty="0">
              <a:uFillTx/>
            </a:endParaRPr>
          </a:p>
        </p:txBody>
      </p:sp>
      <p:sp>
        <p:nvSpPr>
          <p:cNvPr id="7" name="Flèche vers le bas 6"/>
          <p:cNvSpPr>
            <a:spLocks/>
          </p:cNvSpPr>
          <p:nvPr/>
        </p:nvSpPr>
        <p:spPr>
          <a:xfrm>
            <a:off x="2906101" y="1782511"/>
            <a:ext cx="45719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uFillTx/>
            </a:endParaRPr>
          </a:p>
        </p:txBody>
      </p:sp>
      <p:sp>
        <p:nvSpPr>
          <p:cNvPr id="2" name="Rectangle à coins arrondis 1"/>
          <p:cNvSpPr>
            <a:spLocks/>
          </p:cNvSpPr>
          <p:nvPr/>
        </p:nvSpPr>
        <p:spPr>
          <a:xfrm>
            <a:off x="2195736" y="2147527"/>
            <a:ext cx="1512168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 smtClean="0">
                <a:uFillTx/>
              </a:rPr>
              <a:t>Data Exploration / </a:t>
            </a:r>
            <a:r>
              <a:rPr lang="fr-FR" sz="1200" b="1" dirty="0" err="1" smtClean="0">
                <a:uFillTx/>
              </a:rPr>
              <a:t>Feature</a:t>
            </a:r>
            <a:r>
              <a:rPr lang="fr-FR" sz="1200" b="1" dirty="0" smtClean="0">
                <a:uFillTx/>
              </a:rPr>
              <a:t> Extraction</a:t>
            </a:r>
            <a:endParaRPr lang="fr-FR" sz="1200" b="1" dirty="0">
              <a:uFillTx/>
            </a:endParaRPr>
          </a:p>
        </p:txBody>
      </p:sp>
      <p:sp>
        <p:nvSpPr>
          <p:cNvPr id="3" name="ZoneTexte 2"/>
          <p:cNvSpPr txBox="1">
            <a:spLocks/>
          </p:cNvSpPr>
          <p:nvPr/>
        </p:nvSpPr>
        <p:spPr>
          <a:xfrm>
            <a:off x="571268" y="2236222"/>
            <a:ext cx="1255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>
                <a:uFillTx/>
              </a:rPr>
              <a:t>Spark</a:t>
            </a:r>
            <a:r>
              <a:rPr lang="fr-FR" dirty="0" smtClean="0">
                <a:uFillTx/>
              </a:rPr>
              <a:t> / MLI</a:t>
            </a:r>
            <a:endParaRPr lang="fr-FR" dirty="0">
              <a:uFillTx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996952"/>
            <a:ext cx="7128792" cy="3029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9" name="Connecteur droit avec flèche 8"/>
          <p:cNvCxnSpPr/>
          <p:nvPr/>
        </p:nvCxnSpPr>
        <p:spPr>
          <a:xfrm>
            <a:off x="3779912" y="2539752"/>
            <a:ext cx="91440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7571184" cy="706090"/>
          </a:xfrm>
        </p:spPr>
        <p:txBody>
          <a:bodyPr>
            <a:normAutofit/>
          </a:bodyPr>
          <a:lstStyle/>
          <a:p>
            <a:r>
              <a:rPr lang="fr-FR" sz="3200" b="1" dirty="0" err="1" smtClean="0">
                <a:uFillTx/>
              </a:rPr>
              <a:t>Typical</a:t>
            </a:r>
            <a:r>
              <a:rPr lang="fr-FR" sz="3200" b="1" dirty="0" smtClean="0">
                <a:uFillTx/>
              </a:rPr>
              <a:t> data </a:t>
            </a:r>
            <a:r>
              <a:rPr lang="fr-FR" sz="3200" b="1" dirty="0" err="1" smtClean="0">
                <a:uFillTx/>
              </a:rPr>
              <a:t>analysis</a:t>
            </a:r>
            <a:r>
              <a:rPr lang="fr-FR" sz="3200" b="1" dirty="0" smtClean="0">
                <a:uFillTx/>
              </a:rPr>
              <a:t> </a:t>
            </a:r>
            <a:r>
              <a:rPr lang="fr-FR" sz="3200" b="1" dirty="0" err="1" smtClean="0">
                <a:uFillTx/>
              </a:rPr>
              <a:t>workflow</a:t>
            </a:r>
            <a:endParaRPr lang="fr-FR" sz="3200" b="1" dirty="0">
              <a:uFillTx/>
            </a:endParaRPr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50405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dirty="0" err="1" smtClean="0">
                <a:uFillTx/>
              </a:rPr>
              <a:t>Spark</a:t>
            </a:r>
            <a:r>
              <a:rPr lang="fr-FR" sz="2400" dirty="0" smtClean="0">
                <a:uFillTx/>
              </a:rPr>
              <a:t> /MLI</a:t>
            </a:r>
            <a:endParaRPr lang="fr-FR" sz="2400" dirty="0">
              <a:uFillTx/>
            </a:endParaRPr>
          </a:p>
        </p:txBody>
      </p:sp>
      <p:sp>
        <p:nvSpPr>
          <p:cNvPr id="6" name="Rectangle à coins arrondis 5"/>
          <p:cNvSpPr>
            <a:spLocks/>
          </p:cNvSpPr>
          <p:nvPr/>
        </p:nvSpPr>
        <p:spPr>
          <a:xfrm>
            <a:off x="2195736" y="1170195"/>
            <a:ext cx="1512168" cy="4586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 err="1" smtClean="0">
                <a:uFillTx/>
              </a:rPr>
              <a:t>Load</a:t>
            </a:r>
            <a:r>
              <a:rPr lang="fr-FR" sz="1200" b="1" dirty="0" smtClean="0">
                <a:uFillTx/>
              </a:rPr>
              <a:t> </a:t>
            </a:r>
            <a:r>
              <a:rPr lang="fr-FR" sz="1200" b="1" dirty="0" err="1" smtClean="0">
                <a:uFillTx/>
              </a:rPr>
              <a:t>Raw</a:t>
            </a:r>
            <a:r>
              <a:rPr lang="fr-FR" sz="1200" b="1" dirty="0" smtClean="0">
                <a:uFillTx/>
              </a:rPr>
              <a:t> Data</a:t>
            </a:r>
            <a:endParaRPr lang="fr-FR" sz="1200" b="1" dirty="0">
              <a:uFillTx/>
            </a:endParaRPr>
          </a:p>
        </p:txBody>
      </p:sp>
      <p:sp>
        <p:nvSpPr>
          <p:cNvPr id="7" name="Flèche vers le bas 6"/>
          <p:cNvSpPr>
            <a:spLocks/>
          </p:cNvSpPr>
          <p:nvPr/>
        </p:nvSpPr>
        <p:spPr>
          <a:xfrm>
            <a:off x="2906101" y="1782511"/>
            <a:ext cx="45719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uFillTx/>
            </a:endParaRPr>
          </a:p>
        </p:txBody>
      </p:sp>
      <p:sp>
        <p:nvSpPr>
          <p:cNvPr id="2" name="Rectangle à coins arrondis 1"/>
          <p:cNvSpPr>
            <a:spLocks/>
          </p:cNvSpPr>
          <p:nvPr/>
        </p:nvSpPr>
        <p:spPr>
          <a:xfrm>
            <a:off x="1883129" y="2147527"/>
            <a:ext cx="2160240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 smtClean="0">
                <a:uFillTx/>
              </a:rPr>
              <a:t>Data Exploration / </a:t>
            </a:r>
            <a:r>
              <a:rPr lang="fr-FR" sz="1200" b="1" dirty="0" err="1" smtClean="0">
                <a:uFillTx/>
              </a:rPr>
              <a:t>Features</a:t>
            </a:r>
            <a:r>
              <a:rPr lang="fr-FR" sz="1200" b="1" dirty="0" smtClean="0">
                <a:uFillTx/>
              </a:rPr>
              <a:t> Extraction</a:t>
            </a:r>
            <a:endParaRPr lang="fr-FR" sz="1200" b="1" dirty="0">
              <a:uFillTx/>
            </a:endParaRPr>
          </a:p>
        </p:txBody>
      </p:sp>
      <p:sp>
        <p:nvSpPr>
          <p:cNvPr id="3" name="ZoneTexte 2"/>
          <p:cNvSpPr txBox="1">
            <a:spLocks/>
          </p:cNvSpPr>
          <p:nvPr/>
        </p:nvSpPr>
        <p:spPr>
          <a:xfrm>
            <a:off x="571268" y="2236222"/>
            <a:ext cx="1255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>
                <a:uFillTx/>
              </a:rPr>
              <a:t>Spark</a:t>
            </a:r>
            <a:r>
              <a:rPr lang="fr-FR" dirty="0" smtClean="0">
                <a:uFillTx/>
              </a:rPr>
              <a:t> / MLI</a:t>
            </a:r>
            <a:endParaRPr lang="fr-FR" dirty="0">
              <a:uFillTx/>
            </a:endParaRPr>
          </a:p>
        </p:txBody>
      </p:sp>
      <p:sp>
        <p:nvSpPr>
          <p:cNvPr id="9" name="Rectangle à coins arrondis 8"/>
          <p:cNvSpPr>
            <a:spLocks/>
          </p:cNvSpPr>
          <p:nvPr/>
        </p:nvSpPr>
        <p:spPr>
          <a:xfrm>
            <a:off x="4867433" y="2128825"/>
            <a:ext cx="1800200" cy="4153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err="1" smtClean="0">
                <a:uFillTx/>
              </a:rPr>
              <a:t>Learn</a:t>
            </a:r>
            <a:endParaRPr lang="fr-FR" b="1" dirty="0">
              <a:uFillTx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356992"/>
            <a:ext cx="8640960" cy="2664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Flèche droite 9"/>
          <p:cNvSpPr/>
          <p:nvPr/>
        </p:nvSpPr>
        <p:spPr>
          <a:xfrm>
            <a:off x="4043369" y="2317832"/>
            <a:ext cx="824064" cy="45719"/>
          </a:xfrm>
          <a:prstGeom prst="rightArrow">
            <a:avLst/>
          </a:prstGeom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3" name="Connecteur droit avec flèche 12"/>
          <p:cNvCxnSpPr/>
          <p:nvPr/>
        </p:nvCxnSpPr>
        <p:spPr>
          <a:xfrm>
            <a:off x="5767533" y="2605554"/>
            <a:ext cx="0" cy="6074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7571184" cy="706090"/>
          </a:xfrm>
        </p:spPr>
        <p:txBody>
          <a:bodyPr>
            <a:normAutofit/>
          </a:bodyPr>
          <a:lstStyle/>
          <a:p>
            <a:r>
              <a:rPr lang="fr-FR" sz="3200" b="1" dirty="0" err="1" smtClean="0">
                <a:uFillTx/>
              </a:rPr>
              <a:t>Typical</a:t>
            </a:r>
            <a:r>
              <a:rPr lang="fr-FR" sz="3200" b="1" dirty="0" smtClean="0">
                <a:uFillTx/>
              </a:rPr>
              <a:t> data </a:t>
            </a:r>
            <a:r>
              <a:rPr lang="fr-FR" sz="3200" b="1" dirty="0" err="1" smtClean="0">
                <a:uFillTx/>
              </a:rPr>
              <a:t>analysis</a:t>
            </a:r>
            <a:r>
              <a:rPr lang="fr-FR" sz="3200" b="1" dirty="0" smtClean="0">
                <a:uFillTx/>
              </a:rPr>
              <a:t> </a:t>
            </a:r>
            <a:r>
              <a:rPr lang="fr-FR" sz="3200" b="1" dirty="0" err="1" smtClean="0">
                <a:uFillTx/>
              </a:rPr>
              <a:t>workflow</a:t>
            </a:r>
            <a:endParaRPr lang="fr-FR" sz="3200" b="1" dirty="0">
              <a:uFillTx/>
            </a:endParaRPr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48245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dirty="0" err="1" smtClean="0">
                <a:uFillTx/>
              </a:rPr>
              <a:t>Spark</a:t>
            </a:r>
            <a:r>
              <a:rPr lang="fr-FR" sz="2400" dirty="0" smtClean="0">
                <a:uFillTx/>
              </a:rPr>
              <a:t> /MLI</a:t>
            </a:r>
            <a:endParaRPr lang="fr-FR" sz="2400" dirty="0">
              <a:uFillTx/>
            </a:endParaRPr>
          </a:p>
        </p:txBody>
      </p:sp>
      <p:sp>
        <p:nvSpPr>
          <p:cNvPr id="6" name="Rectangle à coins arrondis 5"/>
          <p:cNvSpPr>
            <a:spLocks/>
          </p:cNvSpPr>
          <p:nvPr/>
        </p:nvSpPr>
        <p:spPr>
          <a:xfrm>
            <a:off x="2195736" y="1170195"/>
            <a:ext cx="1512168" cy="4586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 err="1" smtClean="0">
                <a:uFillTx/>
              </a:rPr>
              <a:t>Load</a:t>
            </a:r>
            <a:r>
              <a:rPr lang="fr-FR" sz="1200" b="1" dirty="0" smtClean="0">
                <a:uFillTx/>
              </a:rPr>
              <a:t> </a:t>
            </a:r>
            <a:r>
              <a:rPr lang="fr-FR" sz="1200" b="1" dirty="0" err="1" smtClean="0">
                <a:uFillTx/>
              </a:rPr>
              <a:t>Raw</a:t>
            </a:r>
            <a:r>
              <a:rPr lang="fr-FR" sz="1200" b="1" dirty="0" smtClean="0">
                <a:uFillTx/>
              </a:rPr>
              <a:t> Data</a:t>
            </a:r>
            <a:endParaRPr lang="fr-FR" sz="1200" b="1" dirty="0">
              <a:uFillTx/>
            </a:endParaRPr>
          </a:p>
        </p:txBody>
      </p:sp>
      <p:sp>
        <p:nvSpPr>
          <p:cNvPr id="7" name="Flèche vers le bas 6"/>
          <p:cNvSpPr>
            <a:spLocks/>
          </p:cNvSpPr>
          <p:nvPr/>
        </p:nvSpPr>
        <p:spPr>
          <a:xfrm>
            <a:off x="2906101" y="1782511"/>
            <a:ext cx="45719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uFillTx/>
            </a:endParaRPr>
          </a:p>
        </p:txBody>
      </p:sp>
      <p:sp>
        <p:nvSpPr>
          <p:cNvPr id="2" name="Rectangle à coins arrondis 1"/>
          <p:cNvSpPr>
            <a:spLocks/>
          </p:cNvSpPr>
          <p:nvPr/>
        </p:nvSpPr>
        <p:spPr>
          <a:xfrm>
            <a:off x="1883129" y="2147527"/>
            <a:ext cx="2160240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 smtClean="0">
                <a:uFillTx/>
              </a:rPr>
              <a:t>Data Exploration / </a:t>
            </a:r>
            <a:r>
              <a:rPr lang="fr-FR" sz="1200" b="1" dirty="0" err="1" smtClean="0">
                <a:uFillTx/>
              </a:rPr>
              <a:t>Features</a:t>
            </a:r>
            <a:r>
              <a:rPr lang="fr-FR" sz="1200" b="1" dirty="0" smtClean="0">
                <a:uFillTx/>
              </a:rPr>
              <a:t> Extraction</a:t>
            </a:r>
            <a:endParaRPr lang="fr-FR" sz="1200" b="1" dirty="0">
              <a:uFillTx/>
            </a:endParaRPr>
          </a:p>
        </p:txBody>
      </p:sp>
      <p:sp>
        <p:nvSpPr>
          <p:cNvPr id="3" name="ZoneTexte 2"/>
          <p:cNvSpPr txBox="1">
            <a:spLocks/>
          </p:cNvSpPr>
          <p:nvPr/>
        </p:nvSpPr>
        <p:spPr>
          <a:xfrm>
            <a:off x="571268" y="2236222"/>
            <a:ext cx="1255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>
                <a:uFillTx/>
              </a:rPr>
              <a:t>Spark</a:t>
            </a:r>
            <a:r>
              <a:rPr lang="fr-FR" dirty="0" smtClean="0">
                <a:uFillTx/>
              </a:rPr>
              <a:t> / MLI</a:t>
            </a:r>
            <a:endParaRPr lang="fr-FR" dirty="0">
              <a:uFillTx/>
            </a:endParaRPr>
          </a:p>
        </p:txBody>
      </p:sp>
      <p:sp>
        <p:nvSpPr>
          <p:cNvPr id="12" name="Rectangle à coins arrondis 11"/>
          <p:cNvSpPr/>
          <p:nvPr/>
        </p:nvSpPr>
        <p:spPr>
          <a:xfrm>
            <a:off x="4499992" y="2147528"/>
            <a:ext cx="1512168" cy="432048"/>
          </a:xfrm>
          <a:prstGeom prst="roundRect">
            <a:avLst/>
          </a:prstGeom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Learn</a:t>
            </a:r>
            <a:endParaRPr lang="fr-FR" dirty="0"/>
          </a:p>
        </p:txBody>
      </p:sp>
      <p:sp>
        <p:nvSpPr>
          <p:cNvPr id="13" name="Rectangle à coins arrondis 12"/>
          <p:cNvSpPr/>
          <p:nvPr/>
        </p:nvSpPr>
        <p:spPr>
          <a:xfrm>
            <a:off x="6660232" y="2147528"/>
            <a:ext cx="1944216" cy="458026"/>
          </a:xfrm>
          <a:prstGeom prst="roundRect">
            <a:avLst/>
          </a:prstGeom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Evaluate</a:t>
            </a:r>
            <a:r>
              <a:rPr lang="fr-FR" dirty="0" smtClean="0"/>
              <a:t> Model</a:t>
            </a:r>
            <a:endParaRPr lang="fr-FR" dirty="0"/>
          </a:p>
        </p:txBody>
      </p:sp>
      <p:sp>
        <p:nvSpPr>
          <p:cNvPr id="14" name="Flèche droite 13"/>
          <p:cNvSpPr/>
          <p:nvPr/>
        </p:nvSpPr>
        <p:spPr>
          <a:xfrm>
            <a:off x="4043369" y="2363551"/>
            <a:ext cx="456623" cy="45719"/>
          </a:xfrm>
          <a:prstGeom prst="rightArrow">
            <a:avLst/>
          </a:prstGeom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Flèche droite 16"/>
          <p:cNvSpPr/>
          <p:nvPr/>
        </p:nvSpPr>
        <p:spPr>
          <a:xfrm>
            <a:off x="6012160" y="2363551"/>
            <a:ext cx="648072" cy="45719"/>
          </a:xfrm>
          <a:prstGeom prst="rightArrow">
            <a:avLst/>
          </a:prstGeom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140968"/>
            <a:ext cx="8136904" cy="28683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9" name="Connecteur droit avec flèche 18"/>
          <p:cNvCxnSpPr/>
          <p:nvPr/>
        </p:nvCxnSpPr>
        <p:spPr>
          <a:xfrm>
            <a:off x="7524328" y="2636912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smtClean="0">
                <a:uFillTx/>
              </a:rPr>
              <a:t> </a:t>
            </a:r>
          </a:p>
          <a:p>
            <a:pPr marL="0" indent="0">
              <a:buNone/>
            </a:pPr>
            <a:endParaRPr lang="fr-FR" dirty="0">
              <a:uFillTx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425" y="576262"/>
            <a:ext cx="8439150" cy="570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130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7571184" cy="706090"/>
          </a:xfrm>
        </p:spPr>
        <p:txBody>
          <a:bodyPr>
            <a:normAutofit/>
          </a:bodyPr>
          <a:lstStyle/>
          <a:p>
            <a:r>
              <a:rPr lang="fr-FR" sz="3200" b="1" dirty="0" err="1" smtClean="0">
                <a:uFillTx/>
              </a:rPr>
              <a:t>Typical</a:t>
            </a:r>
            <a:r>
              <a:rPr lang="fr-FR" sz="3200" b="1" dirty="0" smtClean="0">
                <a:uFillTx/>
              </a:rPr>
              <a:t> data </a:t>
            </a:r>
            <a:r>
              <a:rPr lang="fr-FR" sz="3200" b="1" dirty="0" err="1" smtClean="0">
                <a:uFillTx/>
              </a:rPr>
              <a:t>analysis</a:t>
            </a:r>
            <a:r>
              <a:rPr lang="fr-FR" sz="3200" b="1" dirty="0" smtClean="0">
                <a:uFillTx/>
              </a:rPr>
              <a:t> </a:t>
            </a:r>
            <a:r>
              <a:rPr lang="fr-FR" sz="3200" b="1" dirty="0" err="1" smtClean="0">
                <a:uFillTx/>
              </a:rPr>
              <a:t>workflow</a:t>
            </a:r>
            <a:endParaRPr lang="fr-FR" sz="3200" b="1" dirty="0">
              <a:uFillTx/>
            </a:endParaRPr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48245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1800" dirty="0" err="1" smtClean="0">
                <a:uFillTx/>
              </a:rPr>
              <a:t>Spark</a:t>
            </a:r>
            <a:r>
              <a:rPr lang="fr-FR" sz="1800" dirty="0" smtClean="0">
                <a:uFillTx/>
              </a:rPr>
              <a:t> /MLI</a:t>
            </a:r>
            <a:endParaRPr lang="fr-FR" sz="1800" dirty="0">
              <a:uFillTx/>
            </a:endParaRPr>
          </a:p>
        </p:txBody>
      </p:sp>
      <p:sp>
        <p:nvSpPr>
          <p:cNvPr id="6" name="Rectangle à coins arrondis 5"/>
          <p:cNvSpPr>
            <a:spLocks/>
          </p:cNvSpPr>
          <p:nvPr/>
        </p:nvSpPr>
        <p:spPr>
          <a:xfrm>
            <a:off x="1854433" y="1261991"/>
            <a:ext cx="2188936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 err="1" smtClean="0">
                <a:uFillTx/>
              </a:rPr>
              <a:t>Load</a:t>
            </a:r>
            <a:r>
              <a:rPr lang="fr-FR" sz="1200" b="1" dirty="0" smtClean="0">
                <a:uFillTx/>
              </a:rPr>
              <a:t> </a:t>
            </a:r>
            <a:r>
              <a:rPr lang="fr-FR" sz="1200" b="1" dirty="0" err="1" smtClean="0">
                <a:uFillTx/>
              </a:rPr>
              <a:t>Raw</a:t>
            </a:r>
            <a:r>
              <a:rPr lang="fr-FR" sz="1200" b="1" dirty="0" smtClean="0">
                <a:uFillTx/>
              </a:rPr>
              <a:t> Data</a:t>
            </a:r>
            <a:endParaRPr lang="fr-FR" sz="1200" b="1" dirty="0">
              <a:uFillTx/>
            </a:endParaRPr>
          </a:p>
        </p:txBody>
      </p:sp>
      <p:sp>
        <p:nvSpPr>
          <p:cNvPr id="7" name="Flèche vers le bas 6"/>
          <p:cNvSpPr>
            <a:spLocks/>
          </p:cNvSpPr>
          <p:nvPr/>
        </p:nvSpPr>
        <p:spPr>
          <a:xfrm>
            <a:off x="2906101" y="1782511"/>
            <a:ext cx="45719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uFillTx/>
            </a:endParaRPr>
          </a:p>
        </p:txBody>
      </p:sp>
      <p:sp>
        <p:nvSpPr>
          <p:cNvPr id="2" name="Rectangle à coins arrondis 1"/>
          <p:cNvSpPr>
            <a:spLocks/>
          </p:cNvSpPr>
          <p:nvPr/>
        </p:nvSpPr>
        <p:spPr>
          <a:xfrm>
            <a:off x="1883129" y="2147527"/>
            <a:ext cx="2160240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 smtClean="0">
                <a:uFillTx/>
              </a:rPr>
              <a:t>Data Exploration / </a:t>
            </a:r>
            <a:r>
              <a:rPr lang="fr-FR" sz="1200" b="1" dirty="0" err="1" smtClean="0">
                <a:uFillTx/>
              </a:rPr>
              <a:t>Features</a:t>
            </a:r>
            <a:r>
              <a:rPr lang="fr-FR" sz="1200" b="1" dirty="0" smtClean="0">
                <a:uFillTx/>
              </a:rPr>
              <a:t> Extraction</a:t>
            </a:r>
            <a:endParaRPr lang="fr-FR" sz="1200" b="1" dirty="0">
              <a:uFillTx/>
            </a:endParaRPr>
          </a:p>
        </p:txBody>
      </p:sp>
      <p:sp>
        <p:nvSpPr>
          <p:cNvPr id="3" name="ZoneTexte 2"/>
          <p:cNvSpPr txBox="1">
            <a:spLocks/>
          </p:cNvSpPr>
          <p:nvPr/>
        </p:nvSpPr>
        <p:spPr>
          <a:xfrm>
            <a:off x="571268" y="2236222"/>
            <a:ext cx="1255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>
                <a:uFillTx/>
              </a:rPr>
              <a:t>Spark</a:t>
            </a:r>
            <a:r>
              <a:rPr lang="fr-FR" dirty="0" smtClean="0">
                <a:uFillTx/>
              </a:rPr>
              <a:t> / MLI</a:t>
            </a:r>
            <a:endParaRPr lang="fr-FR" dirty="0">
              <a:uFillTx/>
            </a:endParaRPr>
          </a:p>
        </p:txBody>
      </p:sp>
      <p:sp>
        <p:nvSpPr>
          <p:cNvPr id="12" name="Rectangle à coins arrondis 11"/>
          <p:cNvSpPr/>
          <p:nvPr/>
        </p:nvSpPr>
        <p:spPr>
          <a:xfrm>
            <a:off x="4499992" y="2147528"/>
            <a:ext cx="1512168" cy="432048"/>
          </a:xfrm>
          <a:prstGeom prst="roundRect">
            <a:avLst/>
          </a:prstGeom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Learn</a:t>
            </a:r>
            <a:endParaRPr lang="fr-FR" dirty="0"/>
          </a:p>
        </p:txBody>
      </p:sp>
      <p:sp>
        <p:nvSpPr>
          <p:cNvPr id="13" name="Rectangle à coins arrondis 12"/>
          <p:cNvSpPr/>
          <p:nvPr/>
        </p:nvSpPr>
        <p:spPr>
          <a:xfrm>
            <a:off x="6660232" y="2147528"/>
            <a:ext cx="1944216" cy="458026"/>
          </a:xfrm>
          <a:prstGeom prst="roundRect">
            <a:avLst/>
          </a:prstGeom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Evaluate</a:t>
            </a:r>
            <a:r>
              <a:rPr lang="fr-FR" dirty="0" smtClean="0"/>
              <a:t> Model</a:t>
            </a:r>
            <a:endParaRPr lang="fr-FR" dirty="0"/>
          </a:p>
        </p:txBody>
      </p:sp>
      <p:sp>
        <p:nvSpPr>
          <p:cNvPr id="14" name="Flèche droite 13"/>
          <p:cNvSpPr/>
          <p:nvPr/>
        </p:nvSpPr>
        <p:spPr>
          <a:xfrm>
            <a:off x="4100061" y="2363551"/>
            <a:ext cx="384615" cy="45719"/>
          </a:xfrm>
          <a:prstGeom prst="rightArrow">
            <a:avLst/>
          </a:prstGeom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Flèche droite 16"/>
          <p:cNvSpPr/>
          <p:nvPr/>
        </p:nvSpPr>
        <p:spPr>
          <a:xfrm>
            <a:off x="6115817" y="2375169"/>
            <a:ext cx="504056" cy="45719"/>
          </a:xfrm>
          <a:prstGeom prst="rightArrow">
            <a:avLst/>
          </a:prstGeom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à coins arrondis 7"/>
          <p:cNvSpPr/>
          <p:nvPr/>
        </p:nvSpPr>
        <p:spPr>
          <a:xfrm>
            <a:off x="6732240" y="3280792"/>
            <a:ext cx="2232248" cy="432048"/>
          </a:xfrm>
          <a:prstGeom prst="roundRect">
            <a:avLst/>
          </a:prstGeom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Test / </a:t>
            </a:r>
            <a:r>
              <a:rPr lang="fr-FR" dirty="0" err="1" smtClean="0"/>
              <a:t>Feature</a:t>
            </a:r>
            <a:r>
              <a:rPr lang="fr-FR" dirty="0" smtClean="0"/>
              <a:t> Eng.</a:t>
            </a:r>
            <a:endParaRPr lang="fr-FR" dirty="0"/>
          </a:p>
        </p:txBody>
      </p:sp>
      <p:sp>
        <p:nvSpPr>
          <p:cNvPr id="9" name="Rectangle à coins arrondis 8"/>
          <p:cNvSpPr/>
          <p:nvPr/>
        </p:nvSpPr>
        <p:spPr>
          <a:xfrm>
            <a:off x="3707904" y="3280792"/>
            <a:ext cx="1853408" cy="432048"/>
          </a:xfrm>
          <a:prstGeom prst="roundRect">
            <a:avLst/>
          </a:prstGeom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Deploy</a:t>
            </a:r>
            <a:endParaRPr lang="fr-FR" dirty="0"/>
          </a:p>
        </p:txBody>
      </p:sp>
      <p:sp>
        <p:nvSpPr>
          <p:cNvPr id="10" name="Flèche vers le bas 9"/>
          <p:cNvSpPr/>
          <p:nvPr/>
        </p:nvSpPr>
        <p:spPr>
          <a:xfrm>
            <a:off x="7632340" y="2708920"/>
            <a:ext cx="45719" cy="432048"/>
          </a:xfrm>
          <a:prstGeom prst="downArrow">
            <a:avLst/>
          </a:prstGeom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8" name="Connecteur droit avec flèche 17"/>
          <p:cNvCxnSpPr>
            <a:stCxn id="8" idx="1"/>
          </p:cNvCxnSpPr>
          <p:nvPr/>
        </p:nvCxnSpPr>
        <p:spPr>
          <a:xfrm flipH="1" flipV="1">
            <a:off x="5561312" y="2708920"/>
            <a:ext cx="1170928" cy="7878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/>
          <p:cNvCxnSpPr/>
          <p:nvPr/>
        </p:nvCxnSpPr>
        <p:spPr>
          <a:xfrm flipH="1" flipV="1">
            <a:off x="5652120" y="3496816"/>
            <a:ext cx="967753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Flèche vers le bas 21"/>
          <p:cNvSpPr/>
          <p:nvPr/>
        </p:nvSpPr>
        <p:spPr>
          <a:xfrm>
            <a:off x="4634608" y="3789040"/>
            <a:ext cx="81408" cy="648072"/>
          </a:xfrm>
          <a:prstGeom prst="downArrow">
            <a:avLst/>
          </a:prstGeom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 22"/>
          <p:cNvSpPr/>
          <p:nvPr/>
        </p:nvSpPr>
        <p:spPr>
          <a:xfrm>
            <a:off x="3305907" y="4797152"/>
            <a:ext cx="2808312" cy="432048"/>
          </a:xfrm>
          <a:prstGeom prst="rect">
            <a:avLst/>
          </a:prstGeom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Application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74621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7571184" cy="706090"/>
          </a:xfrm>
        </p:spPr>
        <p:txBody>
          <a:bodyPr>
            <a:normAutofit/>
          </a:bodyPr>
          <a:lstStyle/>
          <a:p>
            <a:r>
              <a:rPr lang="fr-FR" sz="3200" b="1" dirty="0" err="1" smtClean="0">
                <a:uFillTx/>
              </a:rPr>
              <a:t>Typical</a:t>
            </a:r>
            <a:r>
              <a:rPr lang="fr-FR" sz="3200" b="1" dirty="0" smtClean="0">
                <a:uFillTx/>
              </a:rPr>
              <a:t> data </a:t>
            </a:r>
            <a:r>
              <a:rPr lang="fr-FR" sz="3200" b="1" dirty="0" err="1" smtClean="0">
                <a:uFillTx/>
              </a:rPr>
              <a:t>analysis</a:t>
            </a:r>
            <a:r>
              <a:rPr lang="fr-FR" sz="3200" b="1" dirty="0" smtClean="0">
                <a:uFillTx/>
              </a:rPr>
              <a:t> </a:t>
            </a:r>
            <a:r>
              <a:rPr lang="fr-FR" sz="3200" b="1" dirty="0" err="1" smtClean="0">
                <a:uFillTx/>
              </a:rPr>
              <a:t>workflow</a:t>
            </a:r>
            <a:endParaRPr lang="fr-FR" sz="3200" b="1" dirty="0">
              <a:uFillTx/>
            </a:endParaRPr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48245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1800" dirty="0" err="1" smtClean="0">
                <a:uFillTx/>
              </a:rPr>
              <a:t>Spark</a:t>
            </a:r>
            <a:r>
              <a:rPr lang="fr-FR" sz="1800" dirty="0" smtClean="0">
                <a:uFillTx/>
              </a:rPr>
              <a:t> /MLI</a:t>
            </a:r>
            <a:endParaRPr lang="fr-FR" sz="1800" dirty="0">
              <a:uFillTx/>
            </a:endParaRPr>
          </a:p>
        </p:txBody>
      </p:sp>
      <p:sp>
        <p:nvSpPr>
          <p:cNvPr id="6" name="Rectangle à coins arrondis 5"/>
          <p:cNvSpPr>
            <a:spLocks/>
          </p:cNvSpPr>
          <p:nvPr/>
        </p:nvSpPr>
        <p:spPr>
          <a:xfrm>
            <a:off x="2195736" y="1170195"/>
            <a:ext cx="1512168" cy="4586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 err="1" smtClean="0">
                <a:uFillTx/>
              </a:rPr>
              <a:t>Load</a:t>
            </a:r>
            <a:r>
              <a:rPr lang="fr-FR" sz="1200" b="1" dirty="0" smtClean="0">
                <a:uFillTx/>
              </a:rPr>
              <a:t> </a:t>
            </a:r>
            <a:r>
              <a:rPr lang="fr-FR" sz="1200" b="1" dirty="0" err="1" smtClean="0">
                <a:uFillTx/>
              </a:rPr>
              <a:t>Raw</a:t>
            </a:r>
            <a:r>
              <a:rPr lang="fr-FR" sz="1200" b="1" dirty="0" smtClean="0">
                <a:uFillTx/>
              </a:rPr>
              <a:t> Data</a:t>
            </a:r>
            <a:endParaRPr lang="fr-FR" sz="1200" b="1" dirty="0">
              <a:uFillTx/>
            </a:endParaRPr>
          </a:p>
        </p:txBody>
      </p:sp>
      <p:sp>
        <p:nvSpPr>
          <p:cNvPr id="7" name="Flèche vers le bas 6"/>
          <p:cNvSpPr>
            <a:spLocks/>
          </p:cNvSpPr>
          <p:nvPr/>
        </p:nvSpPr>
        <p:spPr>
          <a:xfrm>
            <a:off x="2906101" y="1782511"/>
            <a:ext cx="45719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uFillTx/>
            </a:endParaRPr>
          </a:p>
        </p:txBody>
      </p:sp>
      <p:sp>
        <p:nvSpPr>
          <p:cNvPr id="2" name="Rectangle à coins arrondis 1"/>
          <p:cNvSpPr>
            <a:spLocks/>
          </p:cNvSpPr>
          <p:nvPr/>
        </p:nvSpPr>
        <p:spPr>
          <a:xfrm>
            <a:off x="1883129" y="2147527"/>
            <a:ext cx="2160240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 smtClean="0">
                <a:uFillTx/>
              </a:rPr>
              <a:t>Data Exploration / </a:t>
            </a:r>
            <a:r>
              <a:rPr lang="fr-FR" sz="1200" b="1" dirty="0" err="1" smtClean="0">
                <a:uFillTx/>
              </a:rPr>
              <a:t>Features</a:t>
            </a:r>
            <a:r>
              <a:rPr lang="fr-FR" sz="1200" b="1" dirty="0" smtClean="0">
                <a:uFillTx/>
              </a:rPr>
              <a:t> Extraction</a:t>
            </a:r>
            <a:endParaRPr lang="fr-FR" sz="1200" b="1" dirty="0">
              <a:uFillTx/>
            </a:endParaRPr>
          </a:p>
        </p:txBody>
      </p:sp>
      <p:sp>
        <p:nvSpPr>
          <p:cNvPr id="3" name="ZoneTexte 2"/>
          <p:cNvSpPr txBox="1">
            <a:spLocks/>
          </p:cNvSpPr>
          <p:nvPr/>
        </p:nvSpPr>
        <p:spPr>
          <a:xfrm>
            <a:off x="796867" y="2220311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uFillTx/>
              </a:rPr>
              <a:t>MLI</a:t>
            </a:r>
            <a:endParaRPr lang="fr-FR" dirty="0">
              <a:uFillTx/>
            </a:endParaRPr>
          </a:p>
        </p:txBody>
      </p:sp>
      <p:sp>
        <p:nvSpPr>
          <p:cNvPr id="8" name="Flèche vers le bas 7"/>
          <p:cNvSpPr>
            <a:spLocks/>
          </p:cNvSpPr>
          <p:nvPr/>
        </p:nvSpPr>
        <p:spPr>
          <a:xfrm>
            <a:off x="2894671" y="2708920"/>
            <a:ext cx="68578" cy="39139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uFillTx/>
            </a:endParaRPr>
          </a:p>
        </p:txBody>
      </p:sp>
      <p:sp>
        <p:nvSpPr>
          <p:cNvPr id="9" name="Rectangle à coins arrondis 8"/>
          <p:cNvSpPr>
            <a:spLocks/>
          </p:cNvSpPr>
          <p:nvPr/>
        </p:nvSpPr>
        <p:spPr>
          <a:xfrm>
            <a:off x="1994571" y="3268133"/>
            <a:ext cx="1800200" cy="4488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uFillTx/>
              </a:rPr>
              <a:t>Learning</a:t>
            </a:r>
            <a:endParaRPr lang="fr-FR" b="1" dirty="0">
              <a:uFillTx/>
            </a:endParaRPr>
          </a:p>
        </p:txBody>
      </p:sp>
      <p:sp>
        <p:nvSpPr>
          <p:cNvPr id="10" name="Flèche vers le bas 9"/>
          <p:cNvSpPr>
            <a:spLocks/>
          </p:cNvSpPr>
          <p:nvPr/>
        </p:nvSpPr>
        <p:spPr>
          <a:xfrm>
            <a:off x="2928960" y="3844197"/>
            <a:ext cx="45719" cy="4488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uFillTx/>
            </a:endParaRPr>
          </a:p>
        </p:txBody>
      </p:sp>
      <p:sp>
        <p:nvSpPr>
          <p:cNvPr id="11" name="Rectangle à coins arrondis 10"/>
          <p:cNvSpPr>
            <a:spLocks/>
          </p:cNvSpPr>
          <p:nvPr/>
        </p:nvSpPr>
        <p:spPr>
          <a:xfrm>
            <a:off x="1994572" y="4437112"/>
            <a:ext cx="1800200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uFillTx/>
              </a:rPr>
              <a:t>Evaluation</a:t>
            </a:r>
            <a:endParaRPr lang="fr-FR" b="1" dirty="0">
              <a:uFillTx/>
            </a:endParaRPr>
          </a:p>
        </p:txBody>
      </p:sp>
      <p:sp>
        <p:nvSpPr>
          <p:cNvPr id="12" name="Flèche vers le bas 11"/>
          <p:cNvSpPr>
            <a:spLocks/>
          </p:cNvSpPr>
          <p:nvPr/>
        </p:nvSpPr>
        <p:spPr>
          <a:xfrm>
            <a:off x="2928960" y="4941168"/>
            <a:ext cx="45719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uFillTx/>
            </a:endParaRPr>
          </a:p>
        </p:txBody>
      </p:sp>
      <p:sp>
        <p:nvSpPr>
          <p:cNvPr id="13" name="Rectangle à coins arrondis 12"/>
          <p:cNvSpPr>
            <a:spLocks/>
          </p:cNvSpPr>
          <p:nvPr/>
        </p:nvSpPr>
        <p:spPr>
          <a:xfrm>
            <a:off x="1994572" y="5373216"/>
            <a:ext cx="1800200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err="1" smtClean="0">
                <a:uFillTx/>
              </a:rPr>
              <a:t>Deployment</a:t>
            </a:r>
            <a:endParaRPr lang="fr-FR" b="1" dirty="0">
              <a:uFillTx/>
            </a:endParaRPr>
          </a:p>
        </p:txBody>
      </p:sp>
      <p:sp>
        <p:nvSpPr>
          <p:cNvPr id="17" name="ZoneTexte 16"/>
          <p:cNvSpPr txBox="1">
            <a:spLocks/>
          </p:cNvSpPr>
          <p:nvPr/>
        </p:nvSpPr>
        <p:spPr>
          <a:xfrm>
            <a:off x="437795" y="3307916"/>
            <a:ext cx="1255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uFillTx/>
              </a:rPr>
              <a:t>MLI / </a:t>
            </a:r>
            <a:r>
              <a:rPr lang="fr-FR" dirty="0" err="1" smtClean="0">
                <a:uFillTx/>
              </a:rPr>
              <a:t>MLlib</a:t>
            </a:r>
            <a:endParaRPr lang="fr-FR" dirty="0">
              <a:uFillTx/>
            </a:endParaRPr>
          </a:p>
        </p:txBody>
      </p:sp>
      <p:sp>
        <p:nvSpPr>
          <p:cNvPr id="18" name="ZoneTexte 17"/>
          <p:cNvSpPr txBox="1">
            <a:spLocks/>
          </p:cNvSpPr>
          <p:nvPr/>
        </p:nvSpPr>
        <p:spPr>
          <a:xfrm>
            <a:off x="796867" y="4499828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uFillTx/>
              </a:rPr>
              <a:t>MLI</a:t>
            </a:r>
            <a:endParaRPr lang="fr-FR" dirty="0">
              <a:uFillTx/>
            </a:endParaRPr>
          </a:p>
        </p:txBody>
      </p:sp>
      <p:sp>
        <p:nvSpPr>
          <p:cNvPr id="19" name="ZoneTexte 18"/>
          <p:cNvSpPr txBox="1">
            <a:spLocks/>
          </p:cNvSpPr>
          <p:nvPr/>
        </p:nvSpPr>
        <p:spPr>
          <a:xfrm>
            <a:off x="5724128" y="5375134"/>
            <a:ext cx="1677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uFillTx/>
              </a:rPr>
              <a:t>Scala / Java App</a:t>
            </a:r>
            <a:endParaRPr lang="fr-FR" dirty="0">
              <a:uFillTx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>
                <a:uFillTx/>
              </a:rPr>
              <a:t>Current</a:t>
            </a:r>
            <a:r>
              <a:rPr lang="fr-FR" dirty="0" smtClean="0">
                <a:uFillTx/>
              </a:rPr>
              <a:t> </a:t>
            </a:r>
            <a:r>
              <a:rPr lang="fr-FR" dirty="0" err="1" smtClean="0">
                <a:uFillTx/>
              </a:rPr>
              <a:t>status</a:t>
            </a:r>
            <a:endParaRPr lang="fr-FR" dirty="0">
              <a:uFillTx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sz="2400" dirty="0" err="1" smtClean="0">
                <a:uFillTx/>
              </a:rPr>
              <a:t>MLlib</a:t>
            </a:r>
            <a:r>
              <a:rPr lang="fr-FR" sz="2400" dirty="0" smtClean="0">
                <a:uFillTx/>
              </a:rPr>
              <a:t> </a:t>
            </a:r>
            <a:r>
              <a:rPr lang="fr-FR" sz="2400" dirty="0" err="1" smtClean="0">
                <a:uFillTx/>
              </a:rPr>
              <a:t>is</a:t>
            </a:r>
            <a:r>
              <a:rPr lang="fr-FR" sz="2400" dirty="0" smtClean="0">
                <a:uFillTx/>
              </a:rPr>
              <a:t> </a:t>
            </a:r>
            <a:r>
              <a:rPr lang="fr-FR" sz="2400" dirty="0" err="1" smtClean="0">
                <a:uFillTx/>
              </a:rPr>
              <a:t>avilable</a:t>
            </a:r>
            <a:r>
              <a:rPr lang="fr-FR" sz="2400" dirty="0" smtClean="0">
                <a:uFillTx/>
              </a:rPr>
              <a:t> in </a:t>
            </a:r>
            <a:r>
              <a:rPr lang="fr-FR" sz="2400" dirty="0" err="1" smtClean="0">
                <a:uFillTx/>
              </a:rPr>
              <a:t>Spark</a:t>
            </a:r>
            <a:r>
              <a:rPr lang="fr-FR" sz="2400" dirty="0" smtClean="0">
                <a:uFillTx/>
              </a:rPr>
              <a:t> </a:t>
            </a:r>
            <a:r>
              <a:rPr lang="fr-FR" sz="2400" dirty="0" err="1" smtClean="0">
                <a:uFillTx/>
              </a:rPr>
              <a:t>from</a:t>
            </a:r>
            <a:r>
              <a:rPr lang="fr-FR" sz="2400" dirty="0" smtClean="0">
                <a:uFillTx/>
              </a:rPr>
              <a:t> the release 0.8</a:t>
            </a:r>
          </a:p>
          <a:p>
            <a:pPr marL="0" indent="0">
              <a:buNone/>
            </a:pPr>
            <a:r>
              <a:rPr lang="fr-FR" dirty="0">
                <a:uFillTx/>
              </a:rPr>
              <a:t> </a:t>
            </a:r>
            <a:r>
              <a:rPr lang="fr-FR" dirty="0" smtClean="0">
                <a:uFillTx/>
              </a:rPr>
              <a:t>    </a:t>
            </a:r>
            <a:r>
              <a:rPr lang="fr-FR" sz="2200" dirty="0" smtClean="0">
                <a:uFillTx/>
                <a:hlinkClick r:id="rId2"/>
              </a:rPr>
              <a:t>https://github.com/apache/incubator-spark/tree/master/mllib</a:t>
            </a:r>
            <a:r>
              <a:rPr lang="fr-FR" sz="2200" dirty="0" smtClean="0">
                <a:uFillTx/>
              </a:rPr>
              <a:t> </a:t>
            </a:r>
          </a:p>
          <a:p>
            <a:r>
              <a:rPr lang="fr-FR" sz="2400" dirty="0" smtClean="0">
                <a:uFillTx/>
              </a:rPr>
              <a:t>MLI </a:t>
            </a:r>
            <a:r>
              <a:rPr lang="fr-FR" sz="2400" dirty="0" err="1" smtClean="0">
                <a:uFillTx/>
              </a:rPr>
              <a:t>is</a:t>
            </a:r>
            <a:r>
              <a:rPr lang="fr-FR" sz="2400" dirty="0" smtClean="0">
                <a:uFillTx/>
              </a:rPr>
              <a:t> </a:t>
            </a:r>
            <a:r>
              <a:rPr lang="fr-FR" sz="2400" dirty="0" err="1" smtClean="0">
                <a:uFillTx/>
              </a:rPr>
              <a:t>developed</a:t>
            </a:r>
            <a:r>
              <a:rPr lang="fr-FR" sz="2400" dirty="0" smtClean="0">
                <a:uFillTx/>
              </a:rPr>
              <a:t> </a:t>
            </a:r>
            <a:r>
              <a:rPr lang="fr-FR" sz="2400" dirty="0" err="1" smtClean="0">
                <a:uFillTx/>
              </a:rPr>
              <a:t>separately</a:t>
            </a:r>
            <a:endParaRPr lang="fr-FR" sz="2400" dirty="0" smtClean="0">
              <a:uFillTx/>
            </a:endParaRPr>
          </a:p>
          <a:p>
            <a:pPr marL="0" indent="0">
              <a:buNone/>
            </a:pPr>
            <a:r>
              <a:rPr lang="fr-FR" sz="2400" dirty="0">
                <a:uFillTx/>
              </a:rPr>
              <a:t> </a:t>
            </a:r>
            <a:r>
              <a:rPr lang="fr-FR" sz="2400" dirty="0" smtClean="0">
                <a:uFillTx/>
              </a:rPr>
              <a:t>     </a:t>
            </a:r>
            <a:r>
              <a:rPr lang="fr-FR" sz="2400" dirty="0" smtClean="0">
                <a:uFillTx/>
                <a:hlinkClick r:id="rId3"/>
              </a:rPr>
              <a:t>http://github.com/amplab/MLI</a:t>
            </a:r>
            <a:r>
              <a:rPr lang="fr-FR" sz="2400" dirty="0" smtClean="0">
                <a:uFillTx/>
              </a:rPr>
              <a:t> </a:t>
            </a:r>
          </a:p>
          <a:p>
            <a:r>
              <a:rPr lang="fr-FR" sz="2400" dirty="0" smtClean="0">
                <a:uFillTx/>
              </a:rPr>
              <a:t>ML </a:t>
            </a:r>
            <a:r>
              <a:rPr lang="fr-FR" sz="2400" dirty="0" err="1" smtClean="0">
                <a:uFillTx/>
              </a:rPr>
              <a:t>Optimizer</a:t>
            </a:r>
            <a:r>
              <a:rPr lang="fr-FR" sz="2400" dirty="0" smtClean="0">
                <a:uFillTx/>
              </a:rPr>
              <a:t>, </a:t>
            </a:r>
            <a:r>
              <a:rPr lang="fr-FR" sz="2400" dirty="0" err="1" smtClean="0">
                <a:uFillTx/>
              </a:rPr>
              <a:t>is</a:t>
            </a:r>
            <a:r>
              <a:rPr lang="fr-FR" sz="2400" dirty="0" smtClean="0">
                <a:uFillTx/>
              </a:rPr>
              <a:t> an active </a:t>
            </a:r>
            <a:r>
              <a:rPr lang="fr-FR" sz="2400" dirty="0" err="1" smtClean="0">
                <a:uFillTx/>
              </a:rPr>
              <a:t>research</a:t>
            </a:r>
            <a:r>
              <a:rPr lang="fr-FR" sz="2400" dirty="0" smtClean="0">
                <a:uFillTx/>
              </a:rPr>
              <a:t> </a:t>
            </a:r>
            <a:r>
              <a:rPr lang="fr-FR" sz="2400" dirty="0" err="1" smtClean="0">
                <a:uFillTx/>
              </a:rPr>
              <a:t>project</a:t>
            </a:r>
            <a:r>
              <a:rPr lang="fr-FR" sz="2400" dirty="0" smtClean="0">
                <a:uFillTx/>
              </a:rPr>
              <a:t> in </a:t>
            </a:r>
            <a:r>
              <a:rPr lang="fr-FR" sz="2400" dirty="0" err="1" smtClean="0">
                <a:uFillTx/>
              </a:rPr>
              <a:t>common</a:t>
            </a:r>
            <a:r>
              <a:rPr lang="fr-FR" sz="2400" dirty="0" smtClean="0">
                <a:uFillTx/>
              </a:rPr>
              <a:t> </a:t>
            </a:r>
            <a:r>
              <a:rPr lang="fr-FR" sz="2400" dirty="0" err="1" smtClean="0">
                <a:uFillTx/>
              </a:rPr>
              <a:t>with</a:t>
            </a:r>
            <a:r>
              <a:rPr lang="fr-FR" sz="2400" dirty="0" smtClean="0">
                <a:uFillTx/>
              </a:rPr>
              <a:t> the </a:t>
            </a:r>
            <a:r>
              <a:rPr lang="fr-FR" sz="2400" dirty="0" err="1" smtClean="0">
                <a:uFillTx/>
              </a:rPr>
              <a:t>AmpLab</a:t>
            </a:r>
            <a:r>
              <a:rPr lang="fr-FR" sz="2400" dirty="0" smtClean="0">
                <a:uFillTx/>
              </a:rPr>
              <a:t> Berkeley, </a:t>
            </a:r>
            <a:r>
              <a:rPr lang="fr-FR" sz="2400" dirty="0" err="1" smtClean="0">
                <a:uFillTx/>
              </a:rPr>
              <a:t>VmWAre</a:t>
            </a:r>
            <a:r>
              <a:rPr lang="fr-FR" sz="2400" dirty="0" smtClean="0">
                <a:uFillTx/>
              </a:rPr>
              <a:t>, and Brown </a:t>
            </a:r>
            <a:r>
              <a:rPr lang="fr-FR" sz="2400" dirty="0" err="1" smtClean="0">
                <a:uFillTx/>
              </a:rPr>
              <a:t>University</a:t>
            </a:r>
            <a:r>
              <a:rPr lang="fr-FR" sz="2400" dirty="0" smtClean="0">
                <a:uFillTx/>
              </a:rPr>
              <a:t>, first release </a:t>
            </a:r>
            <a:r>
              <a:rPr lang="fr-FR" sz="2400" dirty="0" err="1" smtClean="0">
                <a:uFillTx/>
              </a:rPr>
              <a:t>planned</a:t>
            </a:r>
            <a:r>
              <a:rPr lang="fr-FR" sz="2400" dirty="0" smtClean="0">
                <a:uFillTx/>
              </a:rPr>
              <a:t> for </a:t>
            </a:r>
            <a:r>
              <a:rPr lang="fr-FR" sz="2400" dirty="0" err="1" smtClean="0">
                <a:uFillTx/>
              </a:rPr>
              <a:t>winter</a:t>
            </a:r>
            <a:r>
              <a:rPr lang="fr-FR" sz="2400" dirty="0" smtClean="0">
                <a:uFillTx/>
              </a:rPr>
              <a:t>.</a:t>
            </a:r>
          </a:p>
          <a:p>
            <a:r>
              <a:rPr lang="fr-FR" sz="2400" dirty="0" err="1" smtClean="0">
                <a:uFillTx/>
              </a:rPr>
              <a:t>Looking</a:t>
            </a:r>
            <a:r>
              <a:rPr lang="fr-FR" sz="2400" dirty="0" smtClean="0">
                <a:uFillTx/>
              </a:rPr>
              <a:t> for </a:t>
            </a:r>
            <a:r>
              <a:rPr lang="fr-FR" sz="2400" dirty="0" err="1" smtClean="0">
                <a:uFillTx/>
              </a:rPr>
              <a:t>contributors</a:t>
            </a:r>
            <a:r>
              <a:rPr lang="fr-FR" sz="2400" dirty="0" smtClean="0">
                <a:uFillTx/>
              </a:rPr>
              <a:t> , </a:t>
            </a:r>
            <a:r>
              <a:rPr lang="fr-FR" sz="2400" dirty="0" err="1" smtClean="0">
                <a:uFillTx/>
              </a:rPr>
              <a:t>very</a:t>
            </a:r>
            <a:r>
              <a:rPr lang="fr-FR" sz="2400" dirty="0" smtClean="0">
                <a:uFillTx/>
              </a:rPr>
              <a:t> </a:t>
            </a:r>
            <a:r>
              <a:rPr lang="fr-FR" sz="2400" dirty="0" err="1" smtClean="0">
                <a:uFillTx/>
              </a:rPr>
              <a:t>welcoming</a:t>
            </a:r>
            <a:r>
              <a:rPr lang="fr-FR" sz="2400" dirty="0" smtClean="0">
                <a:uFillTx/>
              </a:rPr>
              <a:t> </a:t>
            </a:r>
            <a:r>
              <a:rPr lang="fr-FR" sz="2400" dirty="0" err="1" smtClean="0">
                <a:uFillTx/>
              </a:rPr>
              <a:t>community</a:t>
            </a:r>
            <a:r>
              <a:rPr lang="fr-FR" sz="2400" dirty="0" smtClean="0">
                <a:uFillTx/>
              </a:rPr>
              <a:t> </a:t>
            </a:r>
            <a:r>
              <a:rPr lang="fr-FR" sz="2400" dirty="0" smtClean="0">
                <a:uFillTx/>
                <a:sym typeface="Wingdings" panose="05000000000000000000" pitchFamily="2" charset="2"/>
              </a:rPr>
              <a:t></a:t>
            </a:r>
            <a:endParaRPr lang="fr-FR" sz="2400" dirty="0" smtClean="0">
              <a:uFillTx/>
            </a:endParaRPr>
          </a:p>
          <a:p>
            <a:pPr marL="0" indent="0">
              <a:buNone/>
            </a:pPr>
            <a:endParaRPr lang="fr-FR" sz="2400" dirty="0">
              <a:uFillTx/>
            </a:endParaRPr>
          </a:p>
          <a:p>
            <a:pPr marL="0" indent="0">
              <a:buNone/>
            </a:pPr>
            <a:r>
              <a:rPr lang="fr-FR" sz="2400" dirty="0" smtClean="0">
                <a:uFillTx/>
              </a:rPr>
              <a:t>                                      </a:t>
            </a:r>
            <a:r>
              <a:rPr lang="fr-FR" sz="2400" dirty="0" smtClean="0">
                <a:uFillTx/>
                <a:hlinkClick r:id="rId4"/>
              </a:rPr>
              <a:t>http://spark.incubator.apache.org</a:t>
            </a:r>
            <a:r>
              <a:rPr lang="fr-FR" sz="2400" dirty="0" smtClean="0">
                <a:uFillTx/>
              </a:rPr>
              <a:t> </a:t>
            </a:r>
          </a:p>
          <a:p>
            <a:pPr marL="0" indent="0">
              <a:buNone/>
            </a:pPr>
            <a:r>
              <a:rPr lang="fr-FR" dirty="0" smtClean="0">
                <a:uFillTx/>
              </a:rPr>
              <a:t>  </a:t>
            </a:r>
            <a:endParaRPr lang="fr-FR" dirty="0">
              <a:uFillTx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938" y="993735"/>
            <a:ext cx="8496300" cy="44481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fr-FR" dirty="0" smtClean="0">
                <a:uFillTx/>
              </a:rPr>
              <a:t>MATLAB </a:t>
            </a:r>
            <a:r>
              <a:rPr lang="fr-FR" dirty="0" err="1" smtClean="0">
                <a:uFillTx/>
              </a:rPr>
              <a:t>Example</a:t>
            </a:r>
            <a:endParaRPr lang="fr-FR" dirty="0">
              <a:uFillTx/>
            </a:endParaRPr>
          </a:p>
        </p:txBody>
      </p:sp>
      <p:sp>
        <p:nvSpPr>
          <p:cNvPr id="10" name="Espace réservé du contenu 9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/>
          <a:lstStyle/>
          <a:p>
            <a:pPr marL="0" indent="0">
              <a:buNone/>
            </a:pPr>
            <a:r>
              <a:rPr lang="fr-FR" dirty="0" smtClean="0">
                <a:uFillTx/>
              </a:rPr>
              <a:t>-  </a:t>
            </a:r>
            <a:r>
              <a:rPr lang="fr-FR" sz="3000" dirty="0" err="1" smtClean="0">
                <a:uFillTx/>
              </a:rPr>
              <a:t>Matlab</a:t>
            </a:r>
            <a:r>
              <a:rPr lang="fr-FR" sz="3000" dirty="0" smtClean="0">
                <a:uFillTx/>
              </a:rPr>
              <a:t> has an </a:t>
            </a:r>
            <a:r>
              <a:rPr lang="fr-FR" sz="3000" dirty="0" err="1" smtClean="0">
                <a:uFillTx/>
              </a:rPr>
              <a:t>integrated</a:t>
            </a:r>
            <a:r>
              <a:rPr lang="fr-FR" sz="3000" dirty="0" smtClean="0">
                <a:uFillTx/>
              </a:rPr>
              <a:t> </a:t>
            </a:r>
            <a:r>
              <a:rPr lang="fr-FR" sz="3000" dirty="0" err="1" smtClean="0">
                <a:uFillTx/>
              </a:rPr>
              <a:t>environment</a:t>
            </a:r>
            <a:r>
              <a:rPr lang="fr-FR" sz="3000" dirty="0" smtClean="0">
                <a:uFillTx/>
              </a:rPr>
              <a:t> for ML  </a:t>
            </a:r>
            <a:r>
              <a:rPr lang="fr-FR" sz="3000" dirty="0" err="1" smtClean="0">
                <a:uFillTx/>
              </a:rPr>
              <a:t>development</a:t>
            </a:r>
            <a:r>
              <a:rPr lang="fr-FR" sz="3000" dirty="0" smtClean="0">
                <a:uFillTx/>
              </a:rPr>
              <a:t>. </a:t>
            </a:r>
            <a:r>
              <a:rPr lang="fr-FR" sz="3000" dirty="0">
                <a:uFillTx/>
              </a:rPr>
              <a:t> </a:t>
            </a:r>
          </a:p>
          <a:p>
            <a:pPr>
              <a:buFontTx/>
              <a:buChar char="-"/>
            </a:pPr>
            <a:r>
              <a:rPr lang="fr-FR" sz="3000" dirty="0" smtClean="0">
                <a:uFillTx/>
              </a:rPr>
              <a:t>Data </a:t>
            </a:r>
            <a:r>
              <a:rPr lang="fr-FR" sz="3000" dirty="0" err="1" smtClean="0">
                <a:uFillTx/>
              </a:rPr>
              <a:t>access</a:t>
            </a:r>
            <a:r>
              <a:rPr lang="fr-FR" sz="3000" dirty="0" smtClean="0">
                <a:uFillTx/>
              </a:rPr>
              <a:t> and </a:t>
            </a:r>
            <a:r>
              <a:rPr lang="fr-FR" sz="3000" dirty="0" err="1" smtClean="0">
                <a:uFillTx/>
              </a:rPr>
              <a:t>processing</a:t>
            </a:r>
            <a:r>
              <a:rPr lang="fr-FR" sz="3000" dirty="0" smtClean="0">
                <a:uFillTx/>
              </a:rPr>
              <a:t> abstractions</a:t>
            </a:r>
          </a:p>
          <a:p>
            <a:pPr>
              <a:buFontTx/>
              <a:buChar char="-"/>
            </a:pPr>
            <a:r>
              <a:rPr lang="fr-FR" sz="3000" dirty="0" err="1" smtClean="0">
                <a:uFillTx/>
              </a:rPr>
              <a:t>Leverages</a:t>
            </a:r>
            <a:r>
              <a:rPr lang="fr-FR" sz="3000" dirty="0" smtClean="0">
                <a:uFillTx/>
              </a:rPr>
              <a:t> and </a:t>
            </a:r>
            <a:r>
              <a:rPr lang="fr-FR" sz="3000" dirty="0" err="1" smtClean="0">
                <a:uFillTx/>
              </a:rPr>
              <a:t>extends</a:t>
            </a:r>
            <a:r>
              <a:rPr lang="fr-FR" sz="3000" dirty="0" smtClean="0">
                <a:uFillTx/>
              </a:rPr>
              <a:t> the </a:t>
            </a:r>
            <a:r>
              <a:rPr lang="fr-FR" sz="3000" dirty="0" err="1" smtClean="0">
                <a:uFillTx/>
              </a:rPr>
              <a:t>Lapack</a:t>
            </a:r>
            <a:r>
              <a:rPr lang="fr-FR" sz="3000" dirty="0" smtClean="0">
                <a:uFillTx/>
              </a:rPr>
              <a:t> </a:t>
            </a:r>
            <a:r>
              <a:rPr lang="fr-FR" sz="3000" dirty="0" err="1" smtClean="0">
                <a:uFillTx/>
              </a:rPr>
              <a:t>functionalities</a:t>
            </a:r>
            <a:r>
              <a:rPr lang="fr-FR" sz="3000" dirty="0" smtClean="0">
                <a:uFillTx/>
              </a:rPr>
              <a:t>                                   </a:t>
            </a:r>
          </a:p>
          <a:p>
            <a:pPr marL="0" indent="0">
              <a:buNone/>
            </a:pPr>
            <a:r>
              <a:rPr lang="fr-FR" dirty="0" smtClean="0">
                <a:uFillTx/>
              </a:rPr>
              <a:t>   But </a:t>
            </a:r>
            <a:r>
              <a:rPr lang="fr-FR" dirty="0" err="1" smtClean="0">
                <a:uFillTx/>
              </a:rPr>
              <a:t>doesn’t</a:t>
            </a:r>
            <a:r>
              <a:rPr lang="fr-FR" dirty="0" smtClean="0">
                <a:uFillTx/>
              </a:rPr>
              <a:t> </a:t>
            </a:r>
            <a:r>
              <a:rPr lang="fr-FR" dirty="0" err="1" smtClean="0">
                <a:uFillTx/>
              </a:rPr>
              <a:t>scale</a:t>
            </a:r>
            <a:r>
              <a:rPr lang="fr-FR" dirty="0" smtClean="0">
                <a:uFillTx/>
              </a:rPr>
              <a:t> to </a:t>
            </a:r>
            <a:r>
              <a:rPr lang="fr-FR" dirty="0" err="1" smtClean="0">
                <a:uFillTx/>
              </a:rPr>
              <a:t>distributed</a:t>
            </a:r>
            <a:r>
              <a:rPr lang="fr-FR" dirty="0" smtClean="0">
                <a:uFillTx/>
              </a:rPr>
              <a:t> </a:t>
            </a:r>
            <a:r>
              <a:rPr lang="fr-FR" dirty="0" err="1" smtClean="0">
                <a:uFillTx/>
              </a:rPr>
              <a:t>environments</a:t>
            </a:r>
            <a:r>
              <a:rPr lang="fr-FR" dirty="0" smtClean="0">
                <a:uFillTx/>
              </a:rPr>
              <a:t>.</a:t>
            </a:r>
            <a:endParaRPr lang="fr-FR" dirty="0">
              <a:uFillTx/>
            </a:endParaRPr>
          </a:p>
          <a:p>
            <a:pPr marL="0" indent="0">
              <a:buNone/>
            </a:pPr>
            <a:r>
              <a:rPr lang="fr-FR" dirty="0" smtClean="0">
                <a:uFillTx/>
              </a:rPr>
              <a:t>   </a:t>
            </a:r>
            <a:endParaRPr lang="fr-FR" dirty="0">
              <a:uFillTx/>
            </a:endParaRPr>
          </a:p>
        </p:txBody>
      </p:sp>
      <p:sp>
        <p:nvSpPr>
          <p:cNvPr id="11" name="Rectangle 10"/>
          <p:cNvSpPr>
            <a:spLocks/>
          </p:cNvSpPr>
          <p:nvPr/>
        </p:nvSpPr>
        <p:spPr>
          <a:xfrm>
            <a:off x="3424312" y="5301208"/>
            <a:ext cx="2088232" cy="622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uFillTx/>
              </a:rPr>
              <a:t>Single </a:t>
            </a:r>
            <a:r>
              <a:rPr lang="fr-FR" dirty="0" err="1" smtClean="0">
                <a:uFillTx/>
              </a:rPr>
              <a:t>Node</a:t>
            </a:r>
            <a:endParaRPr lang="fr-FR" dirty="0">
              <a:uFillTx/>
            </a:endParaRPr>
          </a:p>
        </p:txBody>
      </p:sp>
      <p:sp>
        <p:nvSpPr>
          <p:cNvPr id="12" name="Rectangle 11"/>
          <p:cNvSpPr>
            <a:spLocks/>
          </p:cNvSpPr>
          <p:nvPr/>
        </p:nvSpPr>
        <p:spPr>
          <a:xfrm>
            <a:off x="3424312" y="4679859"/>
            <a:ext cx="2088232" cy="60121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uFillTx/>
              </a:rPr>
              <a:t>Lapack</a:t>
            </a:r>
            <a:endParaRPr lang="fr-FR" dirty="0">
              <a:uFillTx/>
            </a:endParaRPr>
          </a:p>
        </p:txBody>
      </p:sp>
      <p:sp>
        <p:nvSpPr>
          <p:cNvPr id="13" name="Rectangle 12"/>
          <p:cNvSpPr>
            <a:spLocks/>
          </p:cNvSpPr>
          <p:nvPr/>
        </p:nvSpPr>
        <p:spPr>
          <a:xfrm>
            <a:off x="3424312" y="4103795"/>
            <a:ext cx="2088232" cy="5760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uFillTx/>
              </a:rPr>
              <a:t>Matlab</a:t>
            </a:r>
            <a:r>
              <a:rPr lang="fr-FR" dirty="0" smtClean="0">
                <a:uFillTx/>
              </a:rPr>
              <a:t> Interface</a:t>
            </a:r>
            <a:endParaRPr lang="fr-FR" dirty="0">
              <a:uFillTx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28945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fr-FR" dirty="0" smtClean="0">
              <a:uFillTx/>
            </a:endParaRPr>
          </a:p>
          <a:p>
            <a:pPr marL="0" indent="0">
              <a:buNone/>
            </a:pPr>
            <a:endParaRPr lang="fr-FR" dirty="0">
              <a:uFillTx/>
            </a:endParaRPr>
          </a:p>
          <a:p>
            <a:pPr marL="0" indent="0">
              <a:buNone/>
            </a:pPr>
            <a:endParaRPr lang="fr-FR" dirty="0" smtClean="0">
              <a:uFillTx/>
            </a:endParaRPr>
          </a:p>
          <a:p>
            <a:pPr marL="0" indent="0">
              <a:buNone/>
            </a:pPr>
            <a:endParaRPr lang="fr-FR" dirty="0" smtClean="0">
              <a:uFillTx/>
            </a:endParaRPr>
          </a:p>
          <a:p>
            <a:pPr marL="0" indent="0">
              <a:buNone/>
            </a:pPr>
            <a:endParaRPr lang="fr-FR" dirty="0">
              <a:uFillTx/>
            </a:endParaRPr>
          </a:p>
          <a:p>
            <a:pPr marL="0" indent="0">
              <a:buNone/>
            </a:pPr>
            <a:endParaRPr lang="fr-FR" dirty="0" smtClean="0">
              <a:uFillTx/>
            </a:endParaRPr>
          </a:p>
          <a:p>
            <a:pPr marL="0" indent="0">
              <a:buNone/>
            </a:pPr>
            <a:r>
              <a:rPr lang="fr-FR" sz="2400" b="1" u="sng" dirty="0" err="1" smtClean="0">
                <a:uFillTx/>
              </a:rPr>
              <a:t>Spark</a:t>
            </a:r>
            <a:r>
              <a:rPr lang="fr-FR" sz="2400" u="sng" dirty="0" smtClean="0">
                <a:uFillTx/>
              </a:rPr>
              <a:t> </a:t>
            </a:r>
            <a:r>
              <a:rPr lang="fr-FR" sz="2400" dirty="0" smtClean="0">
                <a:uFillTx/>
              </a:rPr>
              <a:t>: In memory, </a:t>
            </a:r>
            <a:r>
              <a:rPr lang="fr-FR" sz="2400" dirty="0" err="1" smtClean="0">
                <a:uFillTx/>
              </a:rPr>
              <a:t>fast</a:t>
            </a:r>
            <a:r>
              <a:rPr lang="fr-FR" sz="2400" dirty="0" smtClean="0">
                <a:uFillTx/>
              </a:rPr>
              <a:t> cluster </a:t>
            </a:r>
            <a:r>
              <a:rPr lang="fr-FR" sz="2400" dirty="0" err="1" smtClean="0">
                <a:uFillTx/>
              </a:rPr>
              <a:t>computing</a:t>
            </a:r>
            <a:r>
              <a:rPr lang="fr-FR" sz="2400" dirty="0" smtClean="0">
                <a:uFillTx/>
              </a:rPr>
              <a:t> system </a:t>
            </a:r>
            <a:r>
              <a:rPr lang="fr-FR" sz="2400" dirty="0" err="1" smtClean="0">
                <a:uFillTx/>
              </a:rPr>
              <a:t>suited</a:t>
            </a:r>
            <a:r>
              <a:rPr lang="fr-FR" sz="2400" dirty="0" smtClean="0">
                <a:uFillTx/>
              </a:rPr>
              <a:t> for </a:t>
            </a:r>
          </a:p>
          <a:p>
            <a:pPr marL="0" indent="0">
              <a:buNone/>
            </a:pPr>
            <a:r>
              <a:rPr lang="fr-FR" sz="2400" dirty="0" smtClean="0">
                <a:uFillTx/>
              </a:rPr>
              <a:t>             </a:t>
            </a:r>
            <a:r>
              <a:rPr lang="fr-FR" sz="2400" dirty="0" err="1" smtClean="0">
                <a:uFillTx/>
              </a:rPr>
              <a:t>iterative</a:t>
            </a:r>
            <a:r>
              <a:rPr lang="fr-FR" sz="2400" dirty="0" smtClean="0">
                <a:uFillTx/>
              </a:rPr>
              <a:t> computations </a:t>
            </a:r>
            <a:r>
              <a:rPr lang="fr-FR" sz="2400" dirty="0" err="1" smtClean="0">
                <a:uFillTx/>
              </a:rPr>
              <a:t>like</a:t>
            </a:r>
            <a:r>
              <a:rPr lang="fr-FR" sz="2400" dirty="0" smtClean="0">
                <a:uFillTx/>
              </a:rPr>
              <a:t> Machine </a:t>
            </a:r>
            <a:r>
              <a:rPr lang="fr-FR" sz="2400" dirty="0" err="1" smtClean="0">
                <a:uFillTx/>
              </a:rPr>
              <a:t>learning</a:t>
            </a:r>
            <a:r>
              <a:rPr lang="fr-FR" sz="2400" dirty="0" smtClean="0">
                <a:uFillTx/>
              </a:rPr>
              <a:t> </a:t>
            </a:r>
            <a:r>
              <a:rPr lang="fr-FR" sz="2400" dirty="0" err="1" smtClean="0">
                <a:uFillTx/>
              </a:rPr>
              <a:t>algortihms</a:t>
            </a:r>
            <a:r>
              <a:rPr lang="fr-FR" sz="2400" dirty="0" smtClean="0">
                <a:uFillTx/>
              </a:rPr>
              <a:t>.</a:t>
            </a:r>
          </a:p>
          <a:p>
            <a:pPr marL="0" indent="0">
              <a:buNone/>
            </a:pPr>
            <a:endParaRPr lang="fr-FR" dirty="0">
              <a:uFillTx/>
            </a:endParaRPr>
          </a:p>
          <a:p>
            <a:pPr marL="0" indent="0">
              <a:buNone/>
            </a:pPr>
            <a:endParaRPr lang="fr-FR" dirty="0">
              <a:uFillTx/>
            </a:endParaRPr>
          </a:p>
        </p:txBody>
      </p:sp>
      <p:sp>
        <p:nvSpPr>
          <p:cNvPr id="5" name="Rectangle 4"/>
          <p:cNvSpPr>
            <a:spLocks/>
          </p:cNvSpPr>
          <p:nvPr/>
        </p:nvSpPr>
        <p:spPr>
          <a:xfrm>
            <a:off x="497217" y="2070140"/>
            <a:ext cx="1884867" cy="60121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uFillTx/>
              </a:rPr>
              <a:t>Lapack</a:t>
            </a:r>
            <a:endParaRPr lang="fr-FR" dirty="0">
              <a:uFillTx/>
            </a:endParaRPr>
          </a:p>
        </p:txBody>
      </p:sp>
      <p:sp>
        <p:nvSpPr>
          <p:cNvPr id="6" name="Rectangle 5"/>
          <p:cNvSpPr>
            <a:spLocks/>
          </p:cNvSpPr>
          <p:nvPr/>
        </p:nvSpPr>
        <p:spPr>
          <a:xfrm>
            <a:off x="499426" y="2671356"/>
            <a:ext cx="1884867" cy="622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uFillTx/>
              </a:rPr>
              <a:t>Single </a:t>
            </a:r>
            <a:r>
              <a:rPr lang="fr-FR" dirty="0" err="1" smtClean="0">
                <a:uFillTx/>
              </a:rPr>
              <a:t>Node</a:t>
            </a:r>
            <a:endParaRPr lang="fr-FR" dirty="0">
              <a:uFillTx/>
            </a:endParaRPr>
          </a:p>
        </p:txBody>
      </p:sp>
      <p:sp>
        <p:nvSpPr>
          <p:cNvPr id="7" name="Rectangle 6"/>
          <p:cNvSpPr>
            <a:spLocks/>
          </p:cNvSpPr>
          <p:nvPr/>
        </p:nvSpPr>
        <p:spPr>
          <a:xfrm>
            <a:off x="497218" y="1494076"/>
            <a:ext cx="1884867" cy="5760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uFillTx/>
              </a:rPr>
              <a:t>Matlab</a:t>
            </a:r>
            <a:r>
              <a:rPr lang="fr-FR" dirty="0" smtClean="0">
                <a:uFillTx/>
              </a:rPr>
              <a:t> Interface</a:t>
            </a:r>
            <a:endParaRPr lang="fr-FR" dirty="0">
              <a:uFillTx/>
            </a:endParaRPr>
          </a:p>
        </p:txBody>
      </p:sp>
      <p:sp>
        <p:nvSpPr>
          <p:cNvPr id="8" name="ZoneTexte 7"/>
          <p:cNvSpPr txBox="1">
            <a:spLocks/>
          </p:cNvSpPr>
          <p:nvPr/>
        </p:nvSpPr>
        <p:spPr>
          <a:xfrm>
            <a:off x="683568" y="908720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uFillTx/>
              </a:rPr>
              <a:t>   MATLAB</a:t>
            </a:r>
            <a:endParaRPr lang="fr-FR" dirty="0">
              <a:uFillTx/>
            </a:endParaRPr>
          </a:p>
        </p:txBody>
      </p:sp>
      <p:sp>
        <p:nvSpPr>
          <p:cNvPr id="9" name="Rectangle 8"/>
          <p:cNvSpPr>
            <a:spLocks/>
          </p:cNvSpPr>
          <p:nvPr/>
        </p:nvSpPr>
        <p:spPr>
          <a:xfrm>
            <a:off x="5724128" y="2790220"/>
            <a:ext cx="187220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uFillTx/>
              </a:rPr>
              <a:t>SPARK</a:t>
            </a:r>
            <a:endParaRPr lang="fr-FR" dirty="0">
              <a:uFillTx/>
            </a:endParaRPr>
          </a:p>
        </p:txBody>
      </p:sp>
      <p:sp>
        <p:nvSpPr>
          <p:cNvPr id="10" name="ZoneTexte 9"/>
          <p:cNvSpPr txBox="1">
            <a:spLocks/>
          </p:cNvSpPr>
          <p:nvPr/>
        </p:nvSpPr>
        <p:spPr>
          <a:xfrm>
            <a:off x="6225149" y="980728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uFillTx/>
              </a:rPr>
              <a:t>MLBASE</a:t>
            </a:r>
            <a:endParaRPr lang="fr-FR" dirty="0">
              <a:uFillTx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289451"/>
          </a:xfrm>
        </p:spPr>
        <p:txBody>
          <a:bodyPr/>
          <a:lstStyle/>
          <a:p>
            <a:pPr marL="0" indent="0">
              <a:buNone/>
            </a:pPr>
            <a:endParaRPr lang="fr-FR" dirty="0" smtClean="0">
              <a:uFillTx/>
            </a:endParaRPr>
          </a:p>
          <a:p>
            <a:pPr marL="0" indent="0">
              <a:buNone/>
            </a:pPr>
            <a:endParaRPr lang="fr-FR" dirty="0">
              <a:uFillTx/>
            </a:endParaRPr>
          </a:p>
          <a:p>
            <a:pPr marL="0" indent="0">
              <a:buNone/>
            </a:pPr>
            <a:endParaRPr lang="fr-FR" dirty="0" smtClean="0">
              <a:uFillTx/>
            </a:endParaRPr>
          </a:p>
          <a:p>
            <a:pPr marL="0" indent="0">
              <a:buNone/>
            </a:pPr>
            <a:endParaRPr lang="fr-FR" dirty="0" smtClean="0">
              <a:uFillTx/>
            </a:endParaRPr>
          </a:p>
          <a:p>
            <a:pPr marL="0" indent="0">
              <a:buNone/>
            </a:pPr>
            <a:endParaRPr lang="fr-FR" dirty="0">
              <a:uFillTx/>
            </a:endParaRPr>
          </a:p>
          <a:p>
            <a:pPr marL="0" indent="0">
              <a:buNone/>
            </a:pPr>
            <a:endParaRPr lang="fr-FR" sz="2400" dirty="0" smtClean="0">
              <a:uFillTx/>
            </a:endParaRPr>
          </a:p>
          <a:p>
            <a:pPr marL="0" indent="0">
              <a:buNone/>
            </a:pPr>
            <a:r>
              <a:rPr lang="fr-FR" sz="2400" dirty="0" err="1" smtClean="0">
                <a:uFillTx/>
              </a:rPr>
              <a:t>Spark</a:t>
            </a:r>
            <a:r>
              <a:rPr lang="fr-FR" sz="2400" dirty="0" smtClean="0">
                <a:uFillTx/>
              </a:rPr>
              <a:t> : In memory, </a:t>
            </a:r>
            <a:r>
              <a:rPr lang="fr-FR" sz="2400" dirty="0" err="1" smtClean="0">
                <a:uFillTx/>
              </a:rPr>
              <a:t>fast</a:t>
            </a:r>
            <a:r>
              <a:rPr lang="fr-FR" sz="2400" dirty="0" smtClean="0">
                <a:uFillTx/>
              </a:rPr>
              <a:t> cluster </a:t>
            </a:r>
            <a:r>
              <a:rPr lang="fr-FR" sz="2400" dirty="0" err="1" smtClean="0">
                <a:uFillTx/>
              </a:rPr>
              <a:t>computing</a:t>
            </a:r>
            <a:r>
              <a:rPr lang="fr-FR" sz="2400" dirty="0" smtClean="0">
                <a:uFillTx/>
              </a:rPr>
              <a:t> system </a:t>
            </a:r>
          </a:p>
          <a:p>
            <a:pPr marL="0" indent="0">
              <a:buNone/>
            </a:pPr>
            <a:r>
              <a:rPr lang="fr-FR" sz="2400" b="1" u="sng" dirty="0" err="1" smtClean="0">
                <a:uFillTx/>
              </a:rPr>
              <a:t>MLLib</a:t>
            </a:r>
            <a:r>
              <a:rPr lang="fr-FR" sz="2400" dirty="0" smtClean="0">
                <a:uFillTx/>
              </a:rPr>
              <a:t> : </a:t>
            </a:r>
            <a:r>
              <a:rPr lang="fr-FR" sz="2400" dirty="0" err="1" smtClean="0">
                <a:uFillTx/>
              </a:rPr>
              <a:t>Low</a:t>
            </a:r>
            <a:r>
              <a:rPr lang="fr-FR" sz="2400" dirty="0" smtClean="0">
                <a:uFillTx/>
              </a:rPr>
              <a:t> </a:t>
            </a:r>
            <a:r>
              <a:rPr lang="fr-FR" sz="2400" dirty="0" err="1" smtClean="0">
                <a:uFillTx/>
              </a:rPr>
              <a:t>level</a:t>
            </a:r>
            <a:r>
              <a:rPr lang="fr-FR" sz="2400" dirty="0" smtClean="0">
                <a:uFillTx/>
              </a:rPr>
              <a:t> ML </a:t>
            </a:r>
            <a:r>
              <a:rPr lang="fr-FR" sz="2400" dirty="0" err="1" smtClean="0">
                <a:uFillTx/>
              </a:rPr>
              <a:t>algorithms</a:t>
            </a:r>
            <a:r>
              <a:rPr lang="fr-FR" sz="2400" dirty="0" smtClean="0">
                <a:uFillTx/>
              </a:rPr>
              <a:t> </a:t>
            </a:r>
            <a:r>
              <a:rPr lang="fr-FR" sz="2400" dirty="0" err="1" smtClean="0">
                <a:uFillTx/>
              </a:rPr>
              <a:t>implemented</a:t>
            </a:r>
            <a:r>
              <a:rPr lang="fr-FR" sz="2400" dirty="0" smtClean="0">
                <a:uFillTx/>
              </a:rPr>
              <a:t> as </a:t>
            </a:r>
            <a:r>
              <a:rPr lang="fr-FR" sz="2400" dirty="0" err="1" smtClean="0">
                <a:uFillTx/>
              </a:rPr>
              <a:t>Spark’s</a:t>
            </a:r>
            <a:r>
              <a:rPr lang="fr-FR" sz="2400" dirty="0" smtClean="0">
                <a:uFillTx/>
              </a:rPr>
              <a:t>  standard ML </a:t>
            </a:r>
            <a:r>
              <a:rPr lang="fr-FR" sz="2400" dirty="0" err="1" smtClean="0">
                <a:uFillTx/>
              </a:rPr>
              <a:t>library</a:t>
            </a:r>
            <a:endParaRPr lang="fr-FR" sz="2400" dirty="0">
              <a:uFillTx/>
            </a:endParaRPr>
          </a:p>
        </p:txBody>
      </p:sp>
      <p:sp>
        <p:nvSpPr>
          <p:cNvPr id="5" name="Rectangle 4"/>
          <p:cNvSpPr>
            <a:spLocks/>
          </p:cNvSpPr>
          <p:nvPr/>
        </p:nvSpPr>
        <p:spPr>
          <a:xfrm>
            <a:off x="497217" y="2070140"/>
            <a:ext cx="1884867" cy="60121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uFillTx/>
              </a:rPr>
              <a:t>Lapack</a:t>
            </a:r>
            <a:endParaRPr lang="fr-FR" dirty="0">
              <a:uFillTx/>
            </a:endParaRPr>
          </a:p>
        </p:txBody>
      </p:sp>
      <p:sp>
        <p:nvSpPr>
          <p:cNvPr id="6" name="Rectangle 5"/>
          <p:cNvSpPr>
            <a:spLocks/>
          </p:cNvSpPr>
          <p:nvPr/>
        </p:nvSpPr>
        <p:spPr>
          <a:xfrm>
            <a:off x="499426" y="2671356"/>
            <a:ext cx="1884867" cy="622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uFillTx/>
              </a:rPr>
              <a:t>Single </a:t>
            </a:r>
            <a:r>
              <a:rPr lang="fr-FR" dirty="0" err="1" smtClean="0">
                <a:uFillTx/>
              </a:rPr>
              <a:t>Node</a:t>
            </a:r>
            <a:endParaRPr lang="fr-FR" dirty="0">
              <a:uFillTx/>
            </a:endParaRPr>
          </a:p>
        </p:txBody>
      </p:sp>
      <p:sp>
        <p:nvSpPr>
          <p:cNvPr id="7" name="Rectangle 6"/>
          <p:cNvSpPr>
            <a:spLocks/>
          </p:cNvSpPr>
          <p:nvPr/>
        </p:nvSpPr>
        <p:spPr>
          <a:xfrm>
            <a:off x="497218" y="1494076"/>
            <a:ext cx="1884867" cy="5760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uFillTx/>
              </a:rPr>
              <a:t>Matlab</a:t>
            </a:r>
            <a:r>
              <a:rPr lang="fr-FR" dirty="0" smtClean="0">
                <a:uFillTx/>
              </a:rPr>
              <a:t> Interface</a:t>
            </a:r>
            <a:endParaRPr lang="fr-FR" dirty="0">
              <a:uFillTx/>
            </a:endParaRPr>
          </a:p>
        </p:txBody>
      </p:sp>
      <p:sp>
        <p:nvSpPr>
          <p:cNvPr id="8" name="ZoneTexte 7"/>
          <p:cNvSpPr txBox="1">
            <a:spLocks/>
          </p:cNvSpPr>
          <p:nvPr/>
        </p:nvSpPr>
        <p:spPr>
          <a:xfrm>
            <a:off x="683568" y="908720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uFillTx/>
              </a:rPr>
              <a:t>   MATLAB</a:t>
            </a:r>
            <a:endParaRPr lang="fr-FR" dirty="0">
              <a:uFillTx/>
            </a:endParaRPr>
          </a:p>
        </p:txBody>
      </p:sp>
      <p:sp>
        <p:nvSpPr>
          <p:cNvPr id="9" name="Rectangle 8"/>
          <p:cNvSpPr>
            <a:spLocks/>
          </p:cNvSpPr>
          <p:nvPr/>
        </p:nvSpPr>
        <p:spPr>
          <a:xfrm>
            <a:off x="5724128" y="2730788"/>
            <a:ext cx="187220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uFillTx/>
              </a:rPr>
              <a:t>SPARK</a:t>
            </a:r>
            <a:endParaRPr lang="fr-FR" dirty="0">
              <a:uFillTx/>
            </a:endParaRPr>
          </a:p>
        </p:txBody>
      </p:sp>
      <p:sp>
        <p:nvSpPr>
          <p:cNvPr id="10" name="ZoneTexte 9"/>
          <p:cNvSpPr txBox="1">
            <a:spLocks/>
          </p:cNvSpPr>
          <p:nvPr/>
        </p:nvSpPr>
        <p:spPr>
          <a:xfrm>
            <a:off x="6225149" y="980728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uFillTx/>
              </a:rPr>
              <a:t>MLBASE</a:t>
            </a:r>
            <a:endParaRPr lang="fr-FR" dirty="0">
              <a:uFillTx/>
            </a:endParaRPr>
          </a:p>
        </p:txBody>
      </p:sp>
      <p:sp>
        <p:nvSpPr>
          <p:cNvPr id="2" name="Rectangle 1"/>
          <p:cNvSpPr>
            <a:spLocks/>
          </p:cNvSpPr>
          <p:nvPr/>
        </p:nvSpPr>
        <p:spPr>
          <a:xfrm>
            <a:off x="5724128" y="2176592"/>
            <a:ext cx="1872208" cy="49476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uFillTx/>
              </a:rPr>
              <a:t>MLlib</a:t>
            </a:r>
            <a:endParaRPr lang="fr-FR" dirty="0">
              <a:uFillTx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289451"/>
          </a:xfrm>
        </p:spPr>
        <p:txBody>
          <a:bodyPr/>
          <a:lstStyle/>
          <a:p>
            <a:pPr marL="0" indent="0">
              <a:buNone/>
            </a:pPr>
            <a:endParaRPr lang="fr-FR" dirty="0" smtClean="0">
              <a:uFillTx/>
            </a:endParaRPr>
          </a:p>
          <a:p>
            <a:pPr marL="0" indent="0">
              <a:buNone/>
            </a:pPr>
            <a:endParaRPr lang="fr-FR" dirty="0">
              <a:uFillTx/>
            </a:endParaRPr>
          </a:p>
          <a:p>
            <a:pPr marL="0" indent="0">
              <a:buNone/>
            </a:pPr>
            <a:endParaRPr lang="fr-FR" dirty="0" smtClean="0">
              <a:uFillTx/>
            </a:endParaRPr>
          </a:p>
          <a:p>
            <a:pPr marL="0" indent="0">
              <a:buNone/>
            </a:pPr>
            <a:endParaRPr lang="fr-FR" dirty="0" smtClean="0">
              <a:uFillTx/>
            </a:endParaRPr>
          </a:p>
          <a:p>
            <a:pPr marL="0" indent="0">
              <a:buNone/>
            </a:pPr>
            <a:endParaRPr lang="fr-FR" dirty="0">
              <a:uFillTx/>
            </a:endParaRPr>
          </a:p>
          <a:p>
            <a:pPr marL="0" indent="0">
              <a:buNone/>
            </a:pPr>
            <a:endParaRPr lang="fr-FR" dirty="0" smtClean="0">
              <a:uFillTx/>
            </a:endParaRPr>
          </a:p>
          <a:p>
            <a:pPr marL="0" indent="0">
              <a:buNone/>
            </a:pPr>
            <a:r>
              <a:rPr lang="fr-FR" sz="2000" dirty="0" err="1" smtClean="0">
                <a:uFillTx/>
              </a:rPr>
              <a:t>Spark</a:t>
            </a:r>
            <a:r>
              <a:rPr lang="fr-FR" sz="2000" dirty="0" smtClean="0">
                <a:uFillTx/>
              </a:rPr>
              <a:t> : In memory, </a:t>
            </a:r>
            <a:r>
              <a:rPr lang="fr-FR" sz="2000" dirty="0" err="1" smtClean="0">
                <a:uFillTx/>
              </a:rPr>
              <a:t>fast</a:t>
            </a:r>
            <a:r>
              <a:rPr lang="fr-FR" sz="2000" dirty="0" smtClean="0">
                <a:uFillTx/>
              </a:rPr>
              <a:t> cluster </a:t>
            </a:r>
            <a:r>
              <a:rPr lang="fr-FR" sz="2000" dirty="0" err="1" smtClean="0">
                <a:uFillTx/>
              </a:rPr>
              <a:t>computing</a:t>
            </a:r>
            <a:r>
              <a:rPr lang="fr-FR" sz="2000" dirty="0" smtClean="0">
                <a:uFillTx/>
              </a:rPr>
              <a:t> system </a:t>
            </a:r>
          </a:p>
          <a:p>
            <a:pPr marL="0" indent="0">
              <a:buNone/>
            </a:pPr>
            <a:r>
              <a:rPr lang="fr-FR" sz="2000" dirty="0" err="1" smtClean="0">
                <a:uFillTx/>
              </a:rPr>
              <a:t>MLLib</a:t>
            </a:r>
            <a:r>
              <a:rPr lang="fr-FR" sz="2000" dirty="0" smtClean="0">
                <a:uFillTx/>
              </a:rPr>
              <a:t> : </a:t>
            </a:r>
            <a:r>
              <a:rPr lang="fr-FR" sz="2000" dirty="0" err="1" smtClean="0">
                <a:uFillTx/>
              </a:rPr>
              <a:t>Low</a:t>
            </a:r>
            <a:r>
              <a:rPr lang="fr-FR" sz="2000" dirty="0" smtClean="0">
                <a:uFillTx/>
              </a:rPr>
              <a:t> </a:t>
            </a:r>
            <a:r>
              <a:rPr lang="fr-FR" sz="2000" dirty="0" err="1" smtClean="0">
                <a:uFillTx/>
              </a:rPr>
              <a:t>level</a:t>
            </a:r>
            <a:r>
              <a:rPr lang="fr-FR" sz="2000" dirty="0" smtClean="0">
                <a:uFillTx/>
              </a:rPr>
              <a:t> ML </a:t>
            </a:r>
            <a:r>
              <a:rPr lang="fr-FR" sz="2000" dirty="0" err="1" smtClean="0">
                <a:uFillTx/>
              </a:rPr>
              <a:t>algorithms</a:t>
            </a:r>
            <a:r>
              <a:rPr lang="fr-FR" sz="2000" dirty="0" smtClean="0">
                <a:uFillTx/>
              </a:rPr>
              <a:t> in SPARK.</a:t>
            </a:r>
          </a:p>
          <a:p>
            <a:pPr marL="0" indent="0">
              <a:buNone/>
            </a:pPr>
            <a:r>
              <a:rPr lang="fr-FR" sz="2000" b="1" u="sng" dirty="0" smtClean="0">
                <a:uFillTx/>
              </a:rPr>
              <a:t>MLI</a:t>
            </a:r>
            <a:r>
              <a:rPr lang="fr-FR" sz="2000" dirty="0" smtClean="0">
                <a:uFillTx/>
              </a:rPr>
              <a:t> :  API / Platform for </a:t>
            </a:r>
            <a:r>
              <a:rPr lang="fr-FR" sz="2000" dirty="0" err="1" smtClean="0">
                <a:uFillTx/>
              </a:rPr>
              <a:t>feature</a:t>
            </a:r>
            <a:r>
              <a:rPr lang="fr-FR" sz="2000" dirty="0" smtClean="0">
                <a:uFillTx/>
              </a:rPr>
              <a:t> extraction, data </a:t>
            </a:r>
            <a:r>
              <a:rPr lang="fr-FR" sz="2000" dirty="0" err="1" smtClean="0">
                <a:uFillTx/>
              </a:rPr>
              <a:t>pre</a:t>
            </a:r>
            <a:r>
              <a:rPr lang="fr-FR" sz="2000" dirty="0" smtClean="0">
                <a:uFillTx/>
              </a:rPr>
              <a:t> </a:t>
            </a:r>
            <a:r>
              <a:rPr lang="fr-FR" sz="2000" dirty="0" err="1" smtClean="0">
                <a:uFillTx/>
              </a:rPr>
              <a:t>processing</a:t>
            </a:r>
            <a:r>
              <a:rPr lang="fr-FR" sz="2000" dirty="0">
                <a:uFillTx/>
              </a:rPr>
              <a:t> </a:t>
            </a:r>
            <a:r>
              <a:rPr lang="fr-FR" sz="2000" dirty="0" smtClean="0">
                <a:uFillTx/>
              </a:rPr>
              <a:t>and </a:t>
            </a:r>
            <a:r>
              <a:rPr lang="fr-FR" sz="2000" dirty="0" err="1" smtClean="0">
                <a:uFillTx/>
              </a:rPr>
              <a:t>algorithm</a:t>
            </a:r>
            <a:r>
              <a:rPr lang="fr-FR" sz="2000" dirty="0" smtClean="0">
                <a:uFillTx/>
              </a:rPr>
              <a:t> </a:t>
            </a:r>
            <a:r>
              <a:rPr lang="fr-FR" sz="2000" dirty="0" err="1" smtClean="0">
                <a:uFillTx/>
              </a:rPr>
              <a:t>consumption</a:t>
            </a:r>
            <a:r>
              <a:rPr lang="fr-FR" sz="2000" dirty="0" smtClean="0">
                <a:uFillTx/>
              </a:rPr>
              <a:t>. </a:t>
            </a:r>
            <a:r>
              <a:rPr lang="fr-FR" sz="2000" dirty="0" err="1" smtClean="0">
                <a:uFillTx/>
              </a:rPr>
              <a:t>Aims</a:t>
            </a:r>
            <a:r>
              <a:rPr lang="fr-FR" sz="2000" dirty="0" smtClean="0">
                <a:uFillTx/>
              </a:rPr>
              <a:t> to </a:t>
            </a:r>
            <a:r>
              <a:rPr lang="fr-FR" sz="2000" dirty="0" err="1" smtClean="0">
                <a:uFillTx/>
              </a:rPr>
              <a:t>be</a:t>
            </a:r>
            <a:r>
              <a:rPr lang="fr-FR" sz="2000" dirty="0" smtClean="0">
                <a:uFillTx/>
              </a:rPr>
              <a:t> </a:t>
            </a:r>
            <a:r>
              <a:rPr lang="fr-FR" sz="2000" dirty="0" err="1" smtClean="0">
                <a:uFillTx/>
              </a:rPr>
              <a:t>platform</a:t>
            </a:r>
            <a:r>
              <a:rPr lang="fr-FR" sz="2000" dirty="0" smtClean="0">
                <a:uFillTx/>
              </a:rPr>
              <a:t> </a:t>
            </a:r>
            <a:r>
              <a:rPr lang="fr-FR" sz="2000" dirty="0" err="1" smtClean="0">
                <a:uFillTx/>
              </a:rPr>
              <a:t>independent</a:t>
            </a:r>
            <a:r>
              <a:rPr lang="fr-FR" sz="2000" dirty="0" smtClean="0">
                <a:uFillTx/>
              </a:rPr>
              <a:t>.</a:t>
            </a:r>
            <a:endParaRPr lang="fr-FR" sz="2000" dirty="0">
              <a:uFillTx/>
            </a:endParaRPr>
          </a:p>
        </p:txBody>
      </p:sp>
      <p:sp>
        <p:nvSpPr>
          <p:cNvPr id="5" name="Rectangle 4"/>
          <p:cNvSpPr>
            <a:spLocks/>
          </p:cNvSpPr>
          <p:nvPr/>
        </p:nvSpPr>
        <p:spPr>
          <a:xfrm>
            <a:off x="497217" y="2070140"/>
            <a:ext cx="1884867" cy="60121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uFillTx/>
              </a:rPr>
              <a:t>Lapack</a:t>
            </a:r>
            <a:endParaRPr lang="fr-FR" dirty="0">
              <a:uFillTx/>
            </a:endParaRPr>
          </a:p>
        </p:txBody>
      </p:sp>
      <p:sp>
        <p:nvSpPr>
          <p:cNvPr id="6" name="Rectangle 5"/>
          <p:cNvSpPr>
            <a:spLocks/>
          </p:cNvSpPr>
          <p:nvPr/>
        </p:nvSpPr>
        <p:spPr>
          <a:xfrm>
            <a:off x="499426" y="2671356"/>
            <a:ext cx="1884867" cy="622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uFillTx/>
              </a:rPr>
              <a:t>Single </a:t>
            </a:r>
            <a:r>
              <a:rPr lang="fr-FR" dirty="0" err="1" smtClean="0">
                <a:uFillTx/>
              </a:rPr>
              <a:t>Node</a:t>
            </a:r>
            <a:endParaRPr lang="fr-FR" dirty="0">
              <a:uFillTx/>
            </a:endParaRPr>
          </a:p>
        </p:txBody>
      </p:sp>
      <p:sp>
        <p:nvSpPr>
          <p:cNvPr id="7" name="Rectangle 6"/>
          <p:cNvSpPr>
            <a:spLocks/>
          </p:cNvSpPr>
          <p:nvPr/>
        </p:nvSpPr>
        <p:spPr>
          <a:xfrm>
            <a:off x="497218" y="1494076"/>
            <a:ext cx="1884867" cy="5760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uFillTx/>
              </a:rPr>
              <a:t>Matlab</a:t>
            </a:r>
            <a:r>
              <a:rPr lang="fr-FR" dirty="0" smtClean="0">
                <a:uFillTx/>
              </a:rPr>
              <a:t> Interface</a:t>
            </a:r>
            <a:endParaRPr lang="fr-FR" dirty="0">
              <a:uFillTx/>
            </a:endParaRPr>
          </a:p>
        </p:txBody>
      </p:sp>
      <p:sp>
        <p:nvSpPr>
          <p:cNvPr id="8" name="ZoneTexte 7"/>
          <p:cNvSpPr txBox="1">
            <a:spLocks/>
          </p:cNvSpPr>
          <p:nvPr/>
        </p:nvSpPr>
        <p:spPr>
          <a:xfrm>
            <a:off x="683568" y="908720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uFillTx/>
              </a:rPr>
              <a:t>   MATLAB</a:t>
            </a:r>
            <a:endParaRPr lang="fr-FR" dirty="0">
              <a:uFillTx/>
            </a:endParaRPr>
          </a:p>
        </p:txBody>
      </p:sp>
      <p:sp>
        <p:nvSpPr>
          <p:cNvPr id="9" name="Rectangle 8"/>
          <p:cNvSpPr>
            <a:spLocks/>
          </p:cNvSpPr>
          <p:nvPr/>
        </p:nvSpPr>
        <p:spPr>
          <a:xfrm>
            <a:off x="5580112" y="2571852"/>
            <a:ext cx="1872208" cy="6411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uFillTx/>
              </a:rPr>
              <a:t>SPARK</a:t>
            </a:r>
            <a:endParaRPr lang="fr-FR" dirty="0">
              <a:uFillTx/>
            </a:endParaRPr>
          </a:p>
        </p:txBody>
      </p:sp>
      <p:sp>
        <p:nvSpPr>
          <p:cNvPr id="10" name="ZoneTexte 9"/>
          <p:cNvSpPr txBox="1">
            <a:spLocks/>
          </p:cNvSpPr>
          <p:nvPr/>
        </p:nvSpPr>
        <p:spPr>
          <a:xfrm>
            <a:off x="5752823" y="970856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uFillTx/>
              </a:rPr>
              <a:t>MLBASE</a:t>
            </a:r>
            <a:endParaRPr lang="fr-FR" dirty="0">
              <a:uFillTx/>
            </a:endParaRPr>
          </a:p>
        </p:txBody>
      </p:sp>
      <p:sp>
        <p:nvSpPr>
          <p:cNvPr id="2" name="Rectangle 1"/>
          <p:cNvSpPr>
            <a:spLocks/>
          </p:cNvSpPr>
          <p:nvPr/>
        </p:nvSpPr>
        <p:spPr>
          <a:xfrm>
            <a:off x="5580112" y="2070140"/>
            <a:ext cx="1872208" cy="49476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uFillTx/>
              </a:rPr>
              <a:t>MLlib</a:t>
            </a:r>
            <a:endParaRPr lang="fr-FR" dirty="0">
              <a:uFillTx/>
            </a:endParaRPr>
          </a:p>
        </p:txBody>
      </p:sp>
      <p:sp>
        <p:nvSpPr>
          <p:cNvPr id="4" name="Rectangle 3"/>
          <p:cNvSpPr>
            <a:spLocks/>
          </p:cNvSpPr>
          <p:nvPr/>
        </p:nvSpPr>
        <p:spPr>
          <a:xfrm>
            <a:off x="5572803" y="1556792"/>
            <a:ext cx="1872208" cy="5133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uFillTx/>
              </a:rPr>
              <a:t>MLI</a:t>
            </a:r>
            <a:endParaRPr lang="fr-FR" dirty="0">
              <a:uFillTx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289451"/>
          </a:xfrm>
        </p:spPr>
        <p:txBody>
          <a:bodyPr/>
          <a:lstStyle/>
          <a:p>
            <a:pPr marL="0" indent="0">
              <a:buNone/>
            </a:pPr>
            <a:endParaRPr lang="fr-FR" dirty="0" smtClean="0">
              <a:uFillTx/>
            </a:endParaRPr>
          </a:p>
          <a:p>
            <a:pPr marL="0" indent="0">
              <a:buNone/>
            </a:pPr>
            <a:endParaRPr lang="fr-FR" dirty="0">
              <a:uFillTx/>
            </a:endParaRPr>
          </a:p>
          <a:p>
            <a:pPr marL="0" indent="0">
              <a:buNone/>
            </a:pPr>
            <a:endParaRPr lang="fr-FR" dirty="0" smtClean="0">
              <a:uFillTx/>
            </a:endParaRPr>
          </a:p>
          <a:p>
            <a:pPr marL="0" indent="0">
              <a:buNone/>
            </a:pPr>
            <a:endParaRPr lang="fr-FR" dirty="0" smtClean="0">
              <a:uFillTx/>
            </a:endParaRPr>
          </a:p>
          <a:p>
            <a:pPr marL="0" indent="0">
              <a:buNone/>
            </a:pPr>
            <a:endParaRPr lang="fr-FR" dirty="0">
              <a:uFillTx/>
            </a:endParaRPr>
          </a:p>
          <a:p>
            <a:pPr marL="0" indent="0">
              <a:buNone/>
            </a:pPr>
            <a:r>
              <a:rPr lang="fr-FR" sz="2000" b="1" dirty="0" err="1" smtClean="0">
                <a:uFillTx/>
              </a:rPr>
              <a:t>Spark</a:t>
            </a:r>
            <a:r>
              <a:rPr lang="fr-FR" sz="2000" dirty="0" smtClean="0">
                <a:uFillTx/>
              </a:rPr>
              <a:t> : In memory, </a:t>
            </a:r>
            <a:r>
              <a:rPr lang="fr-FR" sz="2000" dirty="0" err="1" smtClean="0">
                <a:uFillTx/>
              </a:rPr>
              <a:t>fast</a:t>
            </a:r>
            <a:r>
              <a:rPr lang="fr-FR" sz="2000" dirty="0" smtClean="0">
                <a:uFillTx/>
              </a:rPr>
              <a:t> cluster </a:t>
            </a:r>
            <a:r>
              <a:rPr lang="fr-FR" sz="2000" dirty="0" err="1" smtClean="0">
                <a:uFillTx/>
              </a:rPr>
              <a:t>computing</a:t>
            </a:r>
            <a:r>
              <a:rPr lang="fr-FR" sz="2000" dirty="0" smtClean="0">
                <a:uFillTx/>
              </a:rPr>
              <a:t> system </a:t>
            </a:r>
          </a:p>
          <a:p>
            <a:pPr marL="0" indent="0">
              <a:buNone/>
            </a:pPr>
            <a:r>
              <a:rPr lang="fr-FR" sz="2000" b="1" dirty="0" err="1" smtClean="0">
                <a:uFillTx/>
              </a:rPr>
              <a:t>MLlib</a:t>
            </a:r>
            <a:r>
              <a:rPr lang="fr-FR" sz="2000" dirty="0" smtClean="0">
                <a:uFillTx/>
              </a:rPr>
              <a:t> : </a:t>
            </a:r>
            <a:r>
              <a:rPr lang="fr-FR" sz="2000" dirty="0" err="1" smtClean="0">
                <a:uFillTx/>
              </a:rPr>
              <a:t>Low</a:t>
            </a:r>
            <a:r>
              <a:rPr lang="fr-FR" sz="2000" dirty="0" smtClean="0">
                <a:uFillTx/>
              </a:rPr>
              <a:t> </a:t>
            </a:r>
            <a:r>
              <a:rPr lang="fr-FR" sz="2000" dirty="0" err="1" smtClean="0">
                <a:uFillTx/>
              </a:rPr>
              <a:t>level</a:t>
            </a:r>
            <a:r>
              <a:rPr lang="fr-FR" sz="2000" dirty="0" smtClean="0">
                <a:uFillTx/>
              </a:rPr>
              <a:t> ML </a:t>
            </a:r>
            <a:r>
              <a:rPr lang="fr-FR" sz="2000" dirty="0" err="1" smtClean="0">
                <a:uFillTx/>
              </a:rPr>
              <a:t>algorithms</a:t>
            </a:r>
            <a:r>
              <a:rPr lang="fr-FR" sz="2000" dirty="0" smtClean="0">
                <a:uFillTx/>
              </a:rPr>
              <a:t> in </a:t>
            </a:r>
            <a:r>
              <a:rPr lang="fr-FR" sz="2000" dirty="0" err="1" smtClean="0">
                <a:uFillTx/>
              </a:rPr>
              <a:t>Spark</a:t>
            </a:r>
            <a:r>
              <a:rPr lang="fr-FR" sz="2000" dirty="0" smtClean="0">
                <a:uFillTx/>
              </a:rPr>
              <a:t>.</a:t>
            </a:r>
          </a:p>
          <a:p>
            <a:pPr marL="0" indent="0">
              <a:buNone/>
            </a:pPr>
            <a:r>
              <a:rPr lang="fr-FR" sz="2000" b="1" dirty="0" smtClean="0">
                <a:uFillTx/>
              </a:rPr>
              <a:t>MLI</a:t>
            </a:r>
            <a:r>
              <a:rPr lang="fr-FR" sz="2000" dirty="0" smtClean="0">
                <a:uFillTx/>
              </a:rPr>
              <a:t> :  API / Platform for </a:t>
            </a:r>
            <a:r>
              <a:rPr lang="fr-FR" sz="2000" dirty="0" err="1" smtClean="0">
                <a:uFillTx/>
              </a:rPr>
              <a:t>feature</a:t>
            </a:r>
            <a:r>
              <a:rPr lang="fr-FR" sz="2000" dirty="0" smtClean="0">
                <a:uFillTx/>
              </a:rPr>
              <a:t> extraction, data </a:t>
            </a:r>
            <a:r>
              <a:rPr lang="fr-FR" sz="2000" dirty="0" err="1" smtClean="0">
                <a:uFillTx/>
              </a:rPr>
              <a:t>pre</a:t>
            </a:r>
            <a:r>
              <a:rPr lang="fr-FR" sz="2000" dirty="0" smtClean="0">
                <a:uFillTx/>
              </a:rPr>
              <a:t> </a:t>
            </a:r>
            <a:r>
              <a:rPr lang="fr-FR" sz="2000" dirty="0" err="1" smtClean="0">
                <a:uFillTx/>
              </a:rPr>
              <a:t>processing</a:t>
            </a:r>
            <a:r>
              <a:rPr lang="fr-FR" sz="2000" dirty="0">
                <a:uFillTx/>
              </a:rPr>
              <a:t> </a:t>
            </a:r>
            <a:r>
              <a:rPr lang="fr-FR" sz="2000" dirty="0" smtClean="0">
                <a:uFillTx/>
              </a:rPr>
              <a:t>and </a:t>
            </a:r>
            <a:r>
              <a:rPr lang="fr-FR" sz="2000" dirty="0" err="1" smtClean="0">
                <a:uFillTx/>
              </a:rPr>
              <a:t>algorithm</a:t>
            </a:r>
            <a:r>
              <a:rPr lang="fr-FR" sz="2000" dirty="0" smtClean="0">
                <a:uFillTx/>
              </a:rPr>
              <a:t> </a:t>
            </a:r>
            <a:r>
              <a:rPr lang="fr-FR" sz="2000" dirty="0" err="1" smtClean="0">
                <a:uFillTx/>
              </a:rPr>
              <a:t>consumption</a:t>
            </a:r>
            <a:r>
              <a:rPr lang="fr-FR" sz="2000" dirty="0" smtClean="0">
                <a:uFillTx/>
              </a:rPr>
              <a:t>. </a:t>
            </a:r>
            <a:r>
              <a:rPr lang="fr-FR" sz="2000" dirty="0" err="1" smtClean="0">
                <a:uFillTx/>
              </a:rPr>
              <a:t>Aims</a:t>
            </a:r>
            <a:r>
              <a:rPr lang="fr-FR" sz="2000" dirty="0" smtClean="0">
                <a:uFillTx/>
              </a:rPr>
              <a:t> to </a:t>
            </a:r>
            <a:r>
              <a:rPr lang="fr-FR" sz="2000" dirty="0" err="1" smtClean="0">
                <a:uFillTx/>
              </a:rPr>
              <a:t>be</a:t>
            </a:r>
            <a:r>
              <a:rPr lang="fr-FR" sz="2000" dirty="0" smtClean="0">
                <a:uFillTx/>
              </a:rPr>
              <a:t> </a:t>
            </a:r>
            <a:r>
              <a:rPr lang="fr-FR" sz="2000" dirty="0" err="1" smtClean="0">
                <a:uFillTx/>
              </a:rPr>
              <a:t>platform</a:t>
            </a:r>
            <a:r>
              <a:rPr lang="fr-FR" sz="2000" dirty="0" smtClean="0">
                <a:uFillTx/>
              </a:rPr>
              <a:t> </a:t>
            </a:r>
            <a:r>
              <a:rPr lang="fr-FR" sz="2000" dirty="0" err="1" smtClean="0">
                <a:uFillTx/>
              </a:rPr>
              <a:t>independent</a:t>
            </a:r>
            <a:r>
              <a:rPr lang="fr-FR" sz="2000" dirty="0" smtClean="0">
                <a:uFillTx/>
              </a:rPr>
              <a:t>.</a:t>
            </a:r>
          </a:p>
          <a:p>
            <a:pPr marL="0" indent="0">
              <a:buNone/>
            </a:pPr>
            <a:r>
              <a:rPr lang="fr-FR" sz="2000" b="1" dirty="0" smtClean="0">
                <a:uFillTx/>
              </a:rPr>
              <a:t>ML </a:t>
            </a:r>
            <a:r>
              <a:rPr lang="fr-FR" sz="2000" b="1" dirty="0" err="1" smtClean="0">
                <a:uFillTx/>
              </a:rPr>
              <a:t>Optimizer</a:t>
            </a:r>
            <a:r>
              <a:rPr lang="fr-FR" sz="2000" b="1" dirty="0" smtClean="0">
                <a:uFillTx/>
              </a:rPr>
              <a:t> </a:t>
            </a:r>
            <a:r>
              <a:rPr lang="fr-FR" sz="2000" dirty="0" smtClean="0">
                <a:uFillTx/>
              </a:rPr>
              <a:t>: automates model </a:t>
            </a:r>
            <a:r>
              <a:rPr lang="fr-FR" sz="2000" dirty="0" err="1" smtClean="0">
                <a:uFillTx/>
              </a:rPr>
              <a:t>selection</a:t>
            </a:r>
            <a:r>
              <a:rPr lang="fr-FR" sz="2000" dirty="0" smtClean="0">
                <a:uFillTx/>
              </a:rPr>
              <a:t>, by </a:t>
            </a:r>
            <a:r>
              <a:rPr lang="fr-FR" sz="2000" dirty="0" err="1" smtClean="0">
                <a:uFillTx/>
              </a:rPr>
              <a:t>solving</a:t>
            </a:r>
            <a:r>
              <a:rPr lang="fr-FR" sz="2000" dirty="0" smtClean="0">
                <a:uFillTx/>
              </a:rPr>
              <a:t> a </a:t>
            </a:r>
            <a:r>
              <a:rPr lang="fr-FR" sz="2000" dirty="0" err="1" smtClean="0">
                <a:uFillTx/>
              </a:rPr>
              <a:t>search</a:t>
            </a:r>
            <a:r>
              <a:rPr lang="fr-FR" sz="2000" dirty="0" smtClean="0">
                <a:uFillTx/>
              </a:rPr>
              <a:t> </a:t>
            </a:r>
            <a:r>
              <a:rPr lang="fr-FR" sz="2000" dirty="0" err="1" smtClean="0">
                <a:uFillTx/>
              </a:rPr>
              <a:t>problem</a:t>
            </a:r>
            <a:r>
              <a:rPr lang="fr-FR" sz="2000" dirty="0" smtClean="0">
                <a:uFillTx/>
              </a:rPr>
              <a:t> over </a:t>
            </a:r>
            <a:r>
              <a:rPr lang="fr-FR" sz="2000" dirty="0" err="1" smtClean="0">
                <a:uFillTx/>
              </a:rPr>
              <a:t>features</a:t>
            </a:r>
            <a:r>
              <a:rPr lang="fr-FR" sz="2000" dirty="0" smtClean="0">
                <a:uFillTx/>
              </a:rPr>
              <a:t> </a:t>
            </a:r>
            <a:r>
              <a:rPr lang="fr-FR" sz="2000" dirty="0" err="1" smtClean="0">
                <a:uFillTx/>
              </a:rPr>
              <a:t>extractors</a:t>
            </a:r>
            <a:endParaRPr lang="fr-FR" sz="2000" dirty="0">
              <a:uFillTx/>
            </a:endParaRPr>
          </a:p>
        </p:txBody>
      </p:sp>
      <p:sp>
        <p:nvSpPr>
          <p:cNvPr id="9" name="Rectangle 8"/>
          <p:cNvSpPr>
            <a:spLocks/>
          </p:cNvSpPr>
          <p:nvPr/>
        </p:nvSpPr>
        <p:spPr>
          <a:xfrm>
            <a:off x="3383868" y="2711622"/>
            <a:ext cx="187220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uFillTx/>
              </a:rPr>
              <a:t>SPARK</a:t>
            </a:r>
            <a:endParaRPr lang="fr-FR" dirty="0">
              <a:uFillTx/>
            </a:endParaRPr>
          </a:p>
        </p:txBody>
      </p:sp>
      <p:sp>
        <p:nvSpPr>
          <p:cNvPr id="10" name="ZoneTexte 9"/>
          <p:cNvSpPr txBox="1">
            <a:spLocks/>
          </p:cNvSpPr>
          <p:nvPr/>
        </p:nvSpPr>
        <p:spPr>
          <a:xfrm>
            <a:off x="3563888" y="476672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uFillTx/>
              </a:rPr>
              <a:t>       </a:t>
            </a:r>
            <a:r>
              <a:rPr lang="fr-FR" b="1" dirty="0" smtClean="0">
                <a:uFillTx/>
              </a:rPr>
              <a:t>MLBASE</a:t>
            </a:r>
            <a:endParaRPr lang="fr-FR" b="1" dirty="0">
              <a:uFillTx/>
            </a:endParaRPr>
          </a:p>
        </p:txBody>
      </p:sp>
      <p:sp>
        <p:nvSpPr>
          <p:cNvPr id="2" name="Rectangle 1"/>
          <p:cNvSpPr>
            <a:spLocks/>
          </p:cNvSpPr>
          <p:nvPr/>
        </p:nvSpPr>
        <p:spPr>
          <a:xfrm>
            <a:off x="3385025" y="2216858"/>
            <a:ext cx="1872208" cy="49476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uFillTx/>
              </a:rPr>
              <a:t>MLlib</a:t>
            </a:r>
            <a:endParaRPr lang="fr-FR" dirty="0">
              <a:uFillTx/>
            </a:endParaRPr>
          </a:p>
        </p:txBody>
      </p:sp>
      <p:sp>
        <p:nvSpPr>
          <p:cNvPr id="4" name="Rectangle 3"/>
          <p:cNvSpPr>
            <a:spLocks/>
          </p:cNvSpPr>
          <p:nvPr/>
        </p:nvSpPr>
        <p:spPr>
          <a:xfrm>
            <a:off x="3383868" y="1703510"/>
            <a:ext cx="1872208" cy="5133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uFillTx/>
              </a:rPr>
              <a:t>MLI</a:t>
            </a:r>
            <a:endParaRPr lang="fr-FR" dirty="0">
              <a:uFillTx/>
            </a:endParaRPr>
          </a:p>
        </p:txBody>
      </p:sp>
      <p:sp>
        <p:nvSpPr>
          <p:cNvPr id="11" name="Rectangle 10"/>
          <p:cNvSpPr>
            <a:spLocks/>
          </p:cNvSpPr>
          <p:nvPr/>
        </p:nvSpPr>
        <p:spPr>
          <a:xfrm>
            <a:off x="3383868" y="1113271"/>
            <a:ext cx="1872208" cy="55728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uFillTx/>
              </a:rPr>
              <a:t>ML </a:t>
            </a:r>
            <a:r>
              <a:rPr lang="fr-FR" dirty="0" err="1" smtClean="0">
                <a:uFillTx/>
              </a:rPr>
              <a:t>Optimizer</a:t>
            </a:r>
            <a:endParaRPr lang="fr-FR" dirty="0">
              <a:uFillTx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err="1" smtClean="0">
                <a:uFillTx/>
              </a:rPr>
              <a:t>MLlib</a:t>
            </a:r>
            <a:endParaRPr lang="fr-FR" b="1" dirty="0">
              <a:uFillTx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400" dirty="0" err="1" smtClean="0">
                <a:uFillTx/>
              </a:rPr>
              <a:t>Contains</a:t>
            </a:r>
            <a:r>
              <a:rPr lang="fr-FR" sz="2400" dirty="0" smtClean="0">
                <a:uFillTx/>
              </a:rPr>
              <a:t> </a:t>
            </a:r>
            <a:r>
              <a:rPr lang="fr-FR" sz="2400" dirty="0" err="1" smtClean="0">
                <a:uFillTx/>
              </a:rPr>
              <a:t>core</a:t>
            </a:r>
            <a:r>
              <a:rPr lang="fr-FR" sz="2400" dirty="0" smtClean="0">
                <a:uFillTx/>
              </a:rPr>
              <a:t> </a:t>
            </a:r>
            <a:r>
              <a:rPr lang="fr-FR" sz="2400" dirty="0" err="1" smtClean="0">
                <a:uFillTx/>
              </a:rPr>
              <a:t>algorithms</a:t>
            </a:r>
            <a:r>
              <a:rPr lang="fr-FR" sz="2400" dirty="0" smtClean="0">
                <a:uFillTx/>
              </a:rPr>
              <a:t> </a:t>
            </a:r>
            <a:r>
              <a:rPr lang="fr-FR" sz="2400" dirty="0" err="1" smtClean="0">
                <a:uFillTx/>
              </a:rPr>
              <a:t>implemented</a:t>
            </a:r>
            <a:r>
              <a:rPr lang="fr-FR" sz="2400" dirty="0" smtClean="0">
                <a:uFillTx/>
              </a:rPr>
              <a:t> </a:t>
            </a:r>
            <a:r>
              <a:rPr lang="fr-FR" sz="2400" dirty="0" err="1" smtClean="0">
                <a:uFillTx/>
              </a:rPr>
              <a:t>using</a:t>
            </a:r>
            <a:r>
              <a:rPr lang="fr-FR" sz="2400" dirty="0" smtClean="0">
                <a:uFillTx/>
              </a:rPr>
              <a:t> </a:t>
            </a:r>
            <a:r>
              <a:rPr lang="fr-FR" sz="2400" dirty="0" err="1" smtClean="0">
                <a:uFillTx/>
              </a:rPr>
              <a:t>Spark</a:t>
            </a:r>
            <a:r>
              <a:rPr lang="fr-FR" sz="2400" dirty="0" smtClean="0">
                <a:uFillTx/>
              </a:rPr>
              <a:t> </a:t>
            </a:r>
            <a:r>
              <a:rPr lang="fr-FR" sz="2400" dirty="0" err="1" smtClean="0">
                <a:uFillTx/>
              </a:rPr>
              <a:t>programming</a:t>
            </a:r>
            <a:r>
              <a:rPr lang="fr-FR" sz="2400" dirty="0" smtClean="0">
                <a:uFillTx/>
              </a:rPr>
              <a:t> model for cluster </a:t>
            </a:r>
            <a:r>
              <a:rPr lang="fr-FR" sz="2400" dirty="0" err="1" smtClean="0">
                <a:uFillTx/>
              </a:rPr>
              <a:t>computing</a:t>
            </a:r>
            <a:r>
              <a:rPr lang="fr-FR" sz="2400" dirty="0" smtClean="0">
                <a:uFillTx/>
              </a:rPr>
              <a:t> : RDD</a:t>
            </a:r>
          </a:p>
          <a:p>
            <a:r>
              <a:rPr lang="fr-FR" sz="2400" dirty="0" smtClean="0">
                <a:uFillTx/>
              </a:rPr>
              <a:t>So  far </a:t>
            </a:r>
            <a:r>
              <a:rPr lang="fr-FR" sz="2400" dirty="0" err="1" smtClean="0">
                <a:uFillTx/>
              </a:rPr>
              <a:t>contains</a:t>
            </a:r>
            <a:r>
              <a:rPr lang="fr-FR" sz="2400" dirty="0" smtClean="0">
                <a:uFillTx/>
              </a:rPr>
              <a:t> </a:t>
            </a:r>
            <a:r>
              <a:rPr lang="fr-FR" sz="2400" dirty="0" err="1" smtClean="0">
                <a:uFillTx/>
              </a:rPr>
              <a:t>algorithms</a:t>
            </a:r>
            <a:r>
              <a:rPr lang="fr-FR" sz="2400" dirty="0" smtClean="0">
                <a:uFillTx/>
              </a:rPr>
              <a:t> for :</a:t>
            </a:r>
          </a:p>
          <a:p>
            <a:pPr marL="0" indent="0">
              <a:buNone/>
            </a:pPr>
            <a:r>
              <a:rPr lang="fr-FR" sz="2400" dirty="0">
                <a:uFillTx/>
              </a:rPr>
              <a:t> </a:t>
            </a:r>
            <a:r>
              <a:rPr lang="fr-FR" sz="2400" dirty="0" smtClean="0">
                <a:uFillTx/>
              </a:rPr>
              <a:t>     - </a:t>
            </a:r>
            <a:r>
              <a:rPr lang="fr-FR" sz="2400" dirty="0" err="1" smtClean="0">
                <a:solidFill>
                  <a:srgbClr val="0070C0"/>
                </a:solidFill>
                <a:uFillTx/>
              </a:rPr>
              <a:t>Regression</a:t>
            </a:r>
            <a:r>
              <a:rPr lang="fr-FR" sz="2400" dirty="0" smtClean="0">
                <a:solidFill>
                  <a:srgbClr val="0070C0"/>
                </a:solidFill>
                <a:uFillTx/>
              </a:rPr>
              <a:t> </a:t>
            </a:r>
            <a:r>
              <a:rPr lang="fr-FR" sz="2400" dirty="0" smtClean="0">
                <a:uFillTx/>
              </a:rPr>
              <a:t>: </a:t>
            </a:r>
            <a:r>
              <a:rPr lang="fr-FR" sz="2400" dirty="0" err="1" smtClean="0">
                <a:uFillTx/>
              </a:rPr>
              <a:t>Ridge</a:t>
            </a:r>
            <a:r>
              <a:rPr lang="fr-FR" sz="2400" dirty="0" smtClean="0">
                <a:uFillTx/>
              </a:rPr>
              <a:t>, Lasso</a:t>
            </a:r>
          </a:p>
          <a:p>
            <a:pPr marL="0" indent="0">
              <a:buNone/>
            </a:pPr>
            <a:r>
              <a:rPr lang="fr-FR" sz="2400" dirty="0">
                <a:uFillTx/>
              </a:rPr>
              <a:t> </a:t>
            </a:r>
            <a:r>
              <a:rPr lang="fr-FR" sz="2400" dirty="0" smtClean="0">
                <a:uFillTx/>
              </a:rPr>
              <a:t>     - </a:t>
            </a:r>
            <a:r>
              <a:rPr lang="fr-FR" sz="2400" dirty="0" smtClean="0">
                <a:solidFill>
                  <a:srgbClr val="0070C0"/>
                </a:solidFill>
                <a:uFillTx/>
              </a:rPr>
              <a:t>Classification</a:t>
            </a:r>
            <a:r>
              <a:rPr lang="fr-FR" sz="2400" dirty="0" smtClean="0">
                <a:uFillTx/>
              </a:rPr>
              <a:t> : Support </a:t>
            </a:r>
            <a:r>
              <a:rPr lang="fr-FR" sz="2400" dirty="0" err="1" smtClean="0">
                <a:uFillTx/>
              </a:rPr>
              <a:t>Vector</a:t>
            </a:r>
            <a:r>
              <a:rPr lang="fr-FR" sz="2400" dirty="0" smtClean="0">
                <a:uFillTx/>
              </a:rPr>
              <a:t> Machine, </a:t>
            </a:r>
            <a:r>
              <a:rPr lang="fr-FR" sz="2400" dirty="0" err="1" smtClean="0">
                <a:uFillTx/>
              </a:rPr>
              <a:t>Logistic</a:t>
            </a:r>
            <a:r>
              <a:rPr lang="fr-FR" sz="2400" dirty="0" smtClean="0">
                <a:uFillTx/>
              </a:rPr>
              <a:t> </a:t>
            </a:r>
            <a:r>
              <a:rPr lang="fr-FR" sz="2400" dirty="0" err="1" smtClean="0">
                <a:uFillTx/>
              </a:rPr>
              <a:t>Regression</a:t>
            </a:r>
            <a:r>
              <a:rPr lang="fr-FR" sz="2400" dirty="0" smtClean="0">
                <a:uFillTx/>
              </a:rPr>
              <a:t>,</a:t>
            </a:r>
          </a:p>
          <a:p>
            <a:pPr marL="0" indent="0">
              <a:buNone/>
            </a:pPr>
            <a:r>
              <a:rPr lang="fr-FR" sz="2400" dirty="0">
                <a:uFillTx/>
              </a:rPr>
              <a:t> </a:t>
            </a:r>
            <a:r>
              <a:rPr lang="fr-FR" sz="2400" dirty="0" smtClean="0">
                <a:uFillTx/>
              </a:rPr>
              <a:t>     - </a:t>
            </a:r>
            <a:r>
              <a:rPr lang="fr-FR" sz="2400" dirty="0" err="1" smtClean="0">
                <a:solidFill>
                  <a:srgbClr val="0070C0"/>
                </a:solidFill>
                <a:uFillTx/>
              </a:rPr>
              <a:t>RecSys</a:t>
            </a:r>
            <a:r>
              <a:rPr lang="fr-FR" sz="2400" dirty="0" smtClean="0">
                <a:solidFill>
                  <a:srgbClr val="0070C0"/>
                </a:solidFill>
                <a:uFillTx/>
              </a:rPr>
              <a:t> </a:t>
            </a:r>
            <a:r>
              <a:rPr lang="fr-FR" sz="2400" dirty="0" smtClean="0">
                <a:uFillTx/>
              </a:rPr>
              <a:t>: Matrix Factorisation </a:t>
            </a:r>
            <a:r>
              <a:rPr lang="fr-FR" sz="2400" dirty="0" err="1" smtClean="0">
                <a:uFillTx/>
              </a:rPr>
              <a:t>with</a:t>
            </a:r>
            <a:r>
              <a:rPr lang="fr-FR" sz="2400" dirty="0" smtClean="0">
                <a:uFillTx/>
              </a:rPr>
              <a:t> ALS</a:t>
            </a:r>
          </a:p>
          <a:p>
            <a:pPr marL="0" indent="0">
              <a:buNone/>
            </a:pPr>
            <a:r>
              <a:rPr lang="fr-FR" sz="2400" dirty="0">
                <a:uFillTx/>
              </a:rPr>
              <a:t> </a:t>
            </a:r>
            <a:r>
              <a:rPr lang="fr-FR" sz="2400" dirty="0" smtClean="0">
                <a:uFillTx/>
              </a:rPr>
              <a:t>     - </a:t>
            </a:r>
            <a:r>
              <a:rPr lang="fr-FR" sz="2400" dirty="0" err="1" smtClean="0">
                <a:solidFill>
                  <a:srgbClr val="0070C0"/>
                </a:solidFill>
                <a:uFillTx/>
              </a:rPr>
              <a:t>Clustering</a:t>
            </a:r>
            <a:r>
              <a:rPr lang="fr-FR" sz="2400" dirty="0" smtClean="0">
                <a:solidFill>
                  <a:srgbClr val="0070C0"/>
                </a:solidFill>
                <a:uFillTx/>
              </a:rPr>
              <a:t> </a:t>
            </a:r>
            <a:r>
              <a:rPr lang="fr-FR" sz="2400" dirty="0" smtClean="0">
                <a:uFillTx/>
              </a:rPr>
              <a:t>: K </a:t>
            </a:r>
            <a:r>
              <a:rPr lang="fr-FR" sz="2400" dirty="0" err="1" smtClean="0">
                <a:uFillTx/>
              </a:rPr>
              <a:t>means</a:t>
            </a:r>
            <a:r>
              <a:rPr lang="fr-FR" sz="2400" dirty="0" smtClean="0">
                <a:uFillTx/>
              </a:rPr>
              <a:t> </a:t>
            </a:r>
          </a:p>
          <a:p>
            <a:pPr marL="0" indent="0">
              <a:buNone/>
            </a:pPr>
            <a:r>
              <a:rPr lang="fr-FR" sz="2400" dirty="0">
                <a:uFillTx/>
              </a:rPr>
              <a:t> </a:t>
            </a:r>
            <a:r>
              <a:rPr lang="fr-FR" sz="2400" dirty="0" smtClean="0">
                <a:uFillTx/>
              </a:rPr>
              <a:t>     - </a:t>
            </a:r>
            <a:r>
              <a:rPr lang="fr-FR" sz="2400" dirty="0" smtClean="0">
                <a:solidFill>
                  <a:srgbClr val="0070C0"/>
                </a:solidFill>
                <a:uFillTx/>
              </a:rPr>
              <a:t>Optimisation</a:t>
            </a:r>
            <a:r>
              <a:rPr lang="fr-FR" sz="2400" dirty="0" smtClean="0">
                <a:uFillTx/>
              </a:rPr>
              <a:t> :  </a:t>
            </a:r>
            <a:r>
              <a:rPr lang="fr-FR" sz="2400" dirty="0" err="1" smtClean="0">
                <a:uFillTx/>
              </a:rPr>
              <a:t>Stochastic</a:t>
            </a:r>
            <a:r>
              <a:rPr lang="fr-FR" sz="2400" dirty="0" smtClean="0">
                <a:uFillTx/>
              </a:rPr>
              <a:t> Gradient </a:t>
            </a:r>
            <a:r>
              <a:rPr lang="fr-FR" sz="2400" dirty="0" err="1" smtClean="0">
                <a:uFillTx/>
              </a:rPr>
              <a:t>Descent</a:t>
            </a:r>
            <a:endParaRPr lang="fr-FR" sz="2400" dirty="0" smtClean="0">
              <a:uFillTx/>
            </a:endParaRPr>
          </a:p>
          <a:p>
            <a:pPr marL="0" indent="0">
              <a:buNone/>
            </a:pPr>
            <a:endParaRPr lang="fr-FR" sz="2400" dirty="0">
              <a:uFillTx/>
            </a:endParaRPr>
          </a:p>
          <a:p>
            <a:pPr marL="0" indent="0">
              <a:buNone/>
            </a:pPr>
            <a:r>
              <a:rPr lang="fr-FR" sz="2400" dirty="0" smtClean="0">
                <a:uFillTx/>
              </a:rPr>
              <a:t>More </a:t>
            </a:r>
            <a:r>
              <a:rPr lang="fr-FR" sz="2400" dirty="0" err="1" smtClean="0">
                <a:uFillTx/>
              </a:rPr>
              <a:t>being</a:t>
            </a:r>
            <a:r>
              <a:rPr lang="fr-FR" sz="2400" dirty="0" smtClean="0">
                <a:uFillTx/>
              </a:rPr>
              <a:t> </a:t>
            </a:r>
            <a:r>
              <a:rPr lang="fr-FR" sz="2400" dirty="0" err="1" smtClean="0">
                <a:uFillTx/>
              </a:rPr>
              <a:t>contributed</a:t>
            </a:r>
            <a:r>
              <a:rPr lang="fr-FR" sz="2400" dirty="0" smtClean="0">
                <a:uFillTx/>
              </a:rPr>
              <a:t> …. </a:t>
            </a:r>
            <a:endParaRPr lang="fr-FR" sz="2400" dirty="0">
              <a:uFillTx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403</TotalTime>
  <Words>679</Words>
  <Application>Microsoft Office PowerPoint</Application>
  <PresentationFormat>Affichage à l'écran (4:3)</PresentationFormat>
  <Paragraphs>173</Paragraphs>
  <Slides>22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22</vt:i4>
      </vt:variant>
    </vt:vector>
  </HeadingPairs>
  <TitlesOfParts>
    <vt:vector size="23" baseType="lpstr">
      <vt:lpstr>Thème Office</vt:lpstr>
      <vt:lpstr>Présentation PowerPoint</vt:lpstr>
      <vt:lpstr>Présentation PowerPoint</vt:lpstr>
      <vt:lpstr>Présentation PowerPoint</vt:lpstr>
      <vt:lpstr>MATLAB Example</vt:lpstr>
      <vt:lpstr>Présentation PowerPoint</vt:lpstr>
      <vt:lpstr>Présentation PowerPoint</vt:lpstr>
      <vt:lpstr>Présentation PowerPoint</vt:lpstr>
      <vt:lpstr>Présentation PowerPoint</vt:lpstr>
      <vt:lpstr>MLlib</vt:lpstr>
      <vt:lpstr>MLI : ML developer API</vt:lpstr>
      <vt:lpstr>Number of lines of Code</vt:lpstr>
      <vt:lpstr>MLI</vt:lpstr>
      <vt:lpstr>ML Optimizer</vt:lpstr>
      <vt:lpstr>Présentation PowerPoint</vt:lpstr>
      <vt:lpstr>Example Worklow : Document Classification</vt:lpstr>
      <vt:lpstr>Typical data analysis workflow</vt:lpstr>
      <vt:lpstr>Typical data analysis workflow</vt:lpstr>
      <vt:lpstr>Typical data analysis workflow</vt:lpstr>
      <vt:lpstr>Typical data analysis workflow</vt:lpstr>
      <vt:lpstr>Typical data analysis workflow</vt:lpstr>
      <vt:lpstr>Typical data analysis workflow</vt:lpstr>
      <vt:lpstr>Current status</vt:lpstr>
    </vt:vector>
  </TitlesOfParts>
  <Company>upmc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2765800</dc:creator>
  <cp:lastModifiedBy>2765800</cp:lastModifiedBy>
  <cp:revision>36</cp:revision>
  <dcterms:created xsi:type="dcterms:W3CDTF">2013-09-30T07:09:13Z</dcterms:created>
  <dcterms:modified xsi:type="dcterms:W3CDTF">2013-10-03T13:03:33Z</dcterms:modified>
</cp:coreProperties>
</file>