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Roboto"/>
      <p:regular r:id="rId40"/>
      <p:bold r:id="rId41"/>
      <p:italic r:id="rId42"/>
      <p:boldItalic r:id="rId43"/>
    </p:embeddedFont>
    <p:embeddedFont>
      <p:font typeface="Cairo"/>
      <p:regular r:id="rId44"/>
      <p:bold r:id="rId45"/>
    </p:embeddedFont>
    <p:embeddedFont>
      <p:font typeface="Open Sans Light"/>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Cairo-regular.fntdata"/><Relationship Id="rId43" Type="http://schemas.openxmlformats.org/officeDocument/2006/relationships/font" Target="fonts/Roboto-boldItalic.fntdata"/><Relationship Id="rId46" Type="http://schemas.openxmlformats.org/officeDocument/2006/relationships/font" Target="fonts/OpenSansLight-regular.fntdata"/><Relationship Id="rId45" Type="http://schemas.openxmlformats.org/officeDocument/2006/relationships/font" Target="fonts/Cai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Light-italic.fntdata"/><Relationship Id="rId47" Type="http://schemas.openxmlformats.org/officeDocument/2006/relationships/font" Target="fonts/OpenSansLight-bold.fntdata"/><Relationship Id="rId49" Type="http://schemas.openxmlformats.org/officeDocument/2006/relationships/font" Target="fonts/OpenSans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0a2ee64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0a2ee64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c452eb91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c452eb91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c452eb91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c452eb91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c452eb91a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8c452eb91a_0_1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c452eb91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c452eb91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c452eb91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c452eb91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c452eb91a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c452eb91a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8c452eb91a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c452eb91a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8c452eb91a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c452eb91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8c452eb91a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c452eb91a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c452eb91a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c452eb91a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c452eb91a_0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8c452eb91a_0_1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8c452eb91a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c452eb91a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8c452eb91a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c452eb91a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8c452eb91a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8c452eb91a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8c452eb91a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8c452eb91a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8c452eb91a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8c452eb91a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8c452eb91a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c452eb91a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8c452eb91a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8c452eb91a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8c452eb91a_0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8c452eb91a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8c452eb91a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g8c452eb91a_0_27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8c452eb91a_0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8c452eb91a_0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849a0c69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8849a0c69b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8c452eb91a_0_1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8c452eb91a_0_11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8c452eb91a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8c452eb91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8c452eb91a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8c452eb91a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8c452eb91a_0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8c452eb91a_0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882e9caa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882e9caa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80a2ee6475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80a2ee6475_0_4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c452eb91a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8c452eb91a_0_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0a2ee6475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0a2ee6475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c452eb91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c452eb91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c452eb91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c452eb91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c452eb91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c452eb91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c452eb91a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8c452eb91a_0_1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Segue Light 1">
  <p:cSld name="Color Segue Light 1">
    <p:bg>
      <p:bgPr>
        <a:blipFill rotWithShape="1">
          <a:blip r:embed="rId2">
            <a:alphaModFix/>
          </a:blip>
          <a:stretch>
            <a:fillRect b="0" l="0" r="0" t="0"/>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295400"/>
            <a:ext cx="8229600" cy="1390800"/>
          </a:xfrm>
          <a:prstGeom prst="rect">
            <a:avLst/>
          </a:prstGeom>
          <a:noFill/>
          <a:ln>
            <a:noFill/>
          </a:ln>
        </p:spPr>
        <p:txBody>
          <a:bodyPr anchorCtr="0" anchor="b" bIns="91425" lIns="91425" spcFirstLastPara="1" rIns="91425" wrap="square" tIns="9142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2" name="Google Shape;52;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bg>
      <p:bgPr>
        <a:solidFill>
          <a:srgbClr val="FFFFFF"/>
        </a:solidFill>
      </p:bgPr>
    </p:bg>
    <p:spTree>
      <p:nvGrpSpPr>
        <p:cNvPr id="53" name="Shape 53"/>
        <p:cNvGrpSpPr/>
        <p:nvPr/>
      </p:nvGrpSpPr>
      <p:grpSpPr>
        <a:xfrm>
          <a:off x="0" y="0"/>
          <a:ext cx="0" cy="0"/>
          <a:chOff x="0" y="0"/>
          <a:chExt cx="0" cy="0"/>
        </a:xfrm>
      </p:grpSpPr>
      <p:sp>
        <p:nvSpPr>
          <p:cNvPr id="54" name="Google Shape;54;p1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rgbClr val="FFFFFF"/>
        </a:solidFill>
      </p:bgPr>
    </p:bg>
    <p:spTree>
      <p:nvGrpSpPr>
        <p:cNvPr id="55" name="Shape 55"/>
        <p:cNvGrpSpPr/>
        <p:nvPr/>
      </p:nvGrpSpPr>
      <p:grpSpPr>
        <a:xfrm>
          <a:off x="0" y="0"/>
          <a:ext cx="0" cy="0"/>
          <a:chOff x="0" y="0"/>
          <a:chExt cx="0" cy="0"/>
        </a:xfrm>
      </p:grpSpPr>
      <p:sp>
        <p:nvSpPr>
          <p:cNvPr id="56" name="Google Shape;56;p15"/>
          <p:cNvSpPr txBox="1"/>
          <p:nvPr>
            <p:ph idx="1" type="body"/>
          </p:nvPr>
        </p:nvSpPr>
        <p:spPr>
          <a:xfrm>
            <a:off x="457200" y="914251"/>
            <a:ext cx="8229600" cy="309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2B3E4"/>
              </a:buClr>
              <a:buSzPts val="18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57" name="Google Shape;57;p15"/>
          <p:cNvSpPr txBox="1"/>
          <p:nvPr>
            <p:ph idx="2" type="body"/>
          </p:nvPr>
        </p:nvSpPr>
        <p:spPr>
          <a:xfrm>
            <a:off x="457200" y="4914900"/>
            <a:ext cx="3957600" cy="114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7D97AD"/>
              </a:buClr>
              <a:buSzPts val="18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58" name="Google Shape;58;p15"/>
          <p:cNvSpPr txBox="1"/>
          <p:nvPr>
            <p:ph type="title"/>
          </p:nvPr>
        </p:nvSpPr>
        <p:spPr>
          <a:xfrm>
            <a:off x="457200" y="304800"/>
            <a:ext cx="8229600" cy="595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2D3D4A"/>
              </a:buClr>
              <a:buSzPts val="28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28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9" name="Google Shape;59;p1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
        <p:nvSpPr>
          <p:cNvPr id="60" name="Google Shape;60;p15"/>
          <p:cNvSpPr txBox="1"/>
          <p:nvPr>
            <p:ph idx="3" type="body"/>
          </p:nvPr>
        </p:nvSpPr>
        <p:spPr>
          <a:xfrm>
            <a:off x="457200" y="1715877"/>
            <a:ext cx="8229600" cy="2857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700"/>
              </a:spcBef>
              <a:spcAft>
                <a:spcPts val="0"/>
              </a:spcAft>
              <a:buClr>
                <a:srgbClr val="2D3D4A"/>
              </a:buClr>
              <a:buSzPts val="18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14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CA45"/>
        </a:solidFill>
      </p:bgPr>
    </p:bg>
    <p:spTree>
      <p:nvGrpSpPr>
        <p:cNvPr id="64" name="Shape 64"/>
        <p:cNvGrpSpPr/>
        <p:nvPr/>
      </p:nvGrpSpPr>
      <p:grpSpPr>
        <a:xfrm>
          <a:off x="0" y="0"/>
          <a:ext cx="0" cy="0"/>
          <a:chOff x="0" y="0"/>
          <a:chExt cx="0" cy="0"/>
        </a:xfrm>
      </p:grpSpPr>
      <p:sp>
        <p:nvSpPr>
          <p:cNvPr id="65" name="Google Shape;65;p16"/>
          <p:cNvSpPr txBox="1"/>
          <p:nvPr>
            <p:ph type="title"/>
          </p:nvPr>
        </p:nvSpPr>
        <p:spPr>
          <a:xfrm>
            <a:off x="2255250" y="2798388"/>
            <a:ext cx="4633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000">
                <a:latin typeface="Cairo"/>
                <a:ea typeface="Cairo"/>
                <a:cs typeface="Cairo"/>
                <a:sym typeface="Cairo"/>
              </a:rPr>
              <a:t>fwd initiative</a:t>
            </a:r>
            <a:endParaRPr b="1" sz="5000">
              <a:latin typeface="Cairo"/>
              <a:ea typeface="Cairo"/>
              <a:cs typeface="Cairo"/>
              <a:sym typeface="Cairo"/>
            </a:endParaRPr>
          </a:p>
        </p:txBody>
      </p:sp>
      <p:cxnSp>
        <p:nvCxnSpPr>
          <p:cNvPr id="66" name="Google Shape;66;p16"/>
          <p:cNvCxnSpPr/>
          <p:nvPr/>
        </p:nvCxnSpPr>
        <p:spPr>
          <a:xfrm>
            <a:off x="3206850" y="3735475"/>
            <a:ext cx="2730300" cy="10200"/>
          </a:xfrm>
          <a:prstGeom prst="straightConnector1">
            <a:avLst/>
          </a:prstGeom>
          <a:noFill/>
          <a:ln cap="flat" cmpd="sng" w="38100">
            <a:solidFill>
              <a:srgbClr val="FFFFFF"/>
            </a:solidFill>
            <a:prstDash val="solid"/>
            <a:round/>
            <a:headEnd len="med" w="med" type="none"/>
            <a:tailEnd len="med" w="med" type="none"/>
          </a:ln>
        </p:spPr>
      </p:cxnSp>
      <p:sp>
        <p:nvSpPr>
          <p:cNvPr id="67" name="Google Shape;67;p16"/>
          <p:cNvSpPr txBox="1"/>
          <p:nvPr/>
        </p:nvSpPr>
        <p:spPr>
          <a:xfrm>
            <a:off x="2503175" y="3735475"/>
            <a:ext cx="3993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500">
                <a:solidFill>
                  <a:srgbClr val="FFFFFF"/>
                </a:solidFill>
                <a:latin typeface="Cairo"/>
                <a:ea typeface="Cairo"/>
                <a:cs typeface="Cairo"/>
                <a:sym typeface="Cairo"/>
              </a:rPr>
              <a:t>Project-Bike Share Data</a:t>
            </a:r>
            <a:endParaRPr sz="1500">
              <a:solidFill>
                <a:srgbClr val="FFFFFF"/>
              </a:solidFill>
              <a:latin typeface="Cairo"/>
              <a:ea typeface="Cairo"/>
              <a:cs typeface="Cairo"/>
              <a:sym typeface="Cairo"/>
            </a:endParaRPr>
          </a:p>
          <a:p>
            <a:pPr indent="0" lvl="0" marL="0" marR="0" rtl="0" algn="ctr">
              <a:lnSpc>
                <a:spcPct val="100000"/>
              </a:lnSpc>
              <a:spcBef>
                <a:spcPts val="0"/>
              </a:spcBef>
              <a:spcAft>
                <a:spcPts val="0"/>
              </a:spcAft>
              <a:buNone/>
            </a:pPr>
            <a:r>
              <a:rPr lang="en" sz="1500">
                <a:solidFill>
                  <a:srgbClr val="FFFFFF"/>
                </a:solidFill>
                <a:latin typeface="Cairo"/>
                <a:ea typeface="Cairo"/>
                <a:cs typeface="Cairo"/>
                <a:sym typeface="Cairo"/>
              </a:rPr>
              <a:t>Walk-through</a:t>
            </a:r>
            <a:endParaRPr sz="1500">
              <a:solidFill>
                <a:srgbClr val="FFFFFF"/>
              </a:solidFill>
              <a:latin typeface="Cairo"/>
              <a:ea typeface="Cairo"/>
              <a:cs typeface="Cairo"/>
              <a:sym typeface="Cairo"/>
            </a:endParaRPr>
          </a:p>
        </p:txBody>
      </p:sp>
      <p:sp>
        <p:nvSpPr>
          <p:cNvPr id="68" name="Google Shape;68;p16"/>
          <p:cNvSpPr/>
          <p:nvPr/>
        </p:nvSpPr>
        <p:spPr>
          <a:xfrm>
            <a:off x="7250" y="0"/>
            <a:ext cx="9144000" cy="1926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6"/>
          <p:cNvPicPr preferRelativeResize="0"/>
          <p:nvPr/>
        </p:nvPicPr>
        <p:blipFill>
          <a:blip r:embed="rId3">
            <a:alphaModFix/>
          </a:blip>
          <a:stretch>
            <a:fillRect/>
          </a:stretch>
        </p:blipFill>
        <p:spPr>
          <a:xfrm>
            <a:off x="2045875" y="479475"/>
            <a:ext cx="2372050" cy="901575"/>
          </a:xfrm>
          <a:prstGeom prst="rect">
            <a:avLst/>
          </a:prstGeom>
          <a:noFill/>
          <a:ln>
            <a:noFill/>
          </a:ln>
        </p:spPr>
      </p:pic>
      <p:pic>
        <p:nvPicPr>
          <p:cNvPr id="70" name="Google Shape;70;p16"/>
          <p:cNvPicPr preferRelativeResize="0"/>
          <p:nvPr/>
        </p:nvPicPr>
        <p:blipFill>
          <a:blip r:embed="rId4">
            <a:alphaModFix/>
          </a:blip>
          <a:stretch>
            <a:fillRect/>
          </a:stretch>
        </p:blipFill>
        <p:spPr>
          <a:xfrm>
            <a:off x="281400" y="479463"/>
            <a:ext cx="1764474" cy="967975"/>
          </a:xfrm>
          <a:prstGeom prst="rect">
            <a:avLst/>
          </a:prstGeom>
          <a:noFill/>
          <a:ln>
            <a:noFill/>
          </a:ln>
        </p:spPr>
      </p:pic>
      <p:cxnSp>
        <p:nvCxnSpPr>
          <p:cNvPr id="71" name="Google Shape;71;p16"/>
          <p:cNvCxnSpPr/>
          <p:nvPr/>
        </p:nvCxnSpPr>
        <p:spPr>
          <a:xfrm>
            <a:off x="2255250" y="706613"/>
            <a:ext cx="0" cy="447300"/>
          </a:xfrm>
          <a:prstGeom prst="straightConnector1">
            <a:avLst/>
          </a:prstGeom>
          <a:noFill/>
          <a:ln cap="flat" cmpd="sng" w="9525">
            <a:solidFill>
              <a:schemeClr val="dk2"/>
            </a:solidFill>
            <a:prstDash val="solid"/>
            <a:round/>
            <a:headEnd len="med" w="med" type="none"/>
            <a:tailEnd len="med" w="med" type="none"/>
          </a:ln>
        </p:spPr>
      </p:cxnSp>
      <p:pic>
        <p:nvPicPr>
          <p:cNvPr id="72" name="Google Shape;72;p16"/>
          <p:cNvPicPr preferRelativeResize="0"/>
          <p:nvPr/>
        </p:nvPicPr>
        <p:blipFill>
          <a:blip r:embed="rId5">
            <a:alphaModFix/>
          </a:blip>
          <a:stretch>
            <a:fillRect/>
          </a:stretch>
        </p:blipFill>
        <p:spPr>
          <a:xfrm>
            <a:off x="6575486" y="446300"/>
            <a:ext cx="2460214" cy="96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Workspace &amp; Submission</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207" name="Google Shape;207;p25"/>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208" name="Google Shape;208;p25"/>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25"/>
          <p:cNvPicPr preferRelativeResize="0"/>
          <p:nvPr/>
        </p:nvPicPr>
        <p:blipFill>
          <a:blip r:embed="rId3">
            <a:alphaModFix/>
          </a:blip>
          <a:stretch>
            <a:fillRect/>
          </a:stretch>
        </p:blipFill>
        <p:spPr>
          <a:xfrm>
            <a:off x="120504" y="4370126"/>
            <a:ext cx="1043973" cy="572699"/>
          </a:xfrm>
          <a:prstGeom prst="rect">
            <a:avLst/>
          </a:prstGeom>
          <a:noFill/>
          <a:ln>
            <a:noFill/>
          </a:ln>
        </p:spPr>
      </p:pic>
      <p:pic>
        <p:nvPicPr>
          <p:cNvPr id="211" name="Google Shape;211;p25"/>
          <p:cNvPicPr preferRelativeResize="0"/>
          <p:nvPr/>
        </p:nvPicPr>
        <p:blipFill>
          <a:blip r:embed="rId4">
            <a:alphaModFix/>
          </a:blip>
          <a:stretch>
            <a:fillRect/>
          </a:stretch>
        </p:blipFill>
        <p:spPr>
          <a:xfrm>
            <a:off x="616775" y="1017725"/>
            <a:ext cx="7674700" cy="347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Workspace &amp; Submission</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217" name="Google Shape;217;p26"/>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218" name="Google Shape;218;p26"/>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 name="Google Shape;220;p26"/>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221" name="Google Shape;221;p26"/>
          <p:cNvSpPr txBox="1"/>
          <p:nvPr/>
        </p:nvSpPr>
        <p:spPr>
          <a:xfrm>
            <a:off x="446575" y="976425"/>
            <a:ext cx="8385600" cy="33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rgbClr val="99CA45"/>
                </a:solidFill>
                <a:latin typeface="Cairo"/>
                <a:ea typeface="Cairo"/>
                <a:cs typeface="Cairo"/>
                <a:sym typeface="Cairo"/>
              </a:rPr>
              <a:t>Before You Submit:</a:t>
            </a:r>
            <a:r>
              <a:rPr b="1" lang="en" sz="1700">
                <a:solidFill>
                  <a:srgbClr val="99CA45"/>
                </a:solidFill>
                <a:latin typeface="Cairo"/>
                <a:ea typeface="Cairo"/>
                <a:cs typeface="Cairo"/>
                <a:sym typeface="Cairo"/>
              </a:rPr>
              <a:t>:</a:t>
            </a:r>
            <a:endParaRPr b="1" sz="1700">
              <a:solidFill>
                <a:srgbClr val="99CA45"/>
              </a:solidFill>
              <a:latin typeface="Cairo"/>
              <a:ea typeface="Cairo"/>
              <a:cs typeface="Cairo"/>
              <a:sym typeface="Cairo"/>
            </a:endParaRPr>
          </a:p>
          <a:p>
            <a:pPr indent="-314325" lvl="0" marL="457200" rtl="0" algn="l">
              <a:lnSpc>
                <a:spcPct val="125000"/>
              </a:lnSpc>
              <a:spcBef>
                <a:spcPts val="0"/>
              </a:spcBef>
              <a:spcAft>
                <a:spcPts val="0"/>
              </a:spcAft>
              <a:buClr>
                <a:srgbClr val="0000FF"/>
              </a:buClr>
              <a:buSzPts val="1350"/>
              <a:buFont typeface="Cairo"/>
              <a:buAutoNum type="arabicPeriod"/>
            </a:pPr>
            <a:r>
              <a:rPr b="1" lang="en" sz="1350">
                <a:solidFill>
                  <a:srgbClr val="0000FF"/>
                </a:solidFill>
                <a:highlight>
                  <a:srgbClr val="FFFFFF"/>
                </a:highlight>
                <a:latin typeface="Cairo"/>
                <a:ea typeface="Cairo"/>
                <a:cs typeface="Cairo"/>
                <a:sym typeface="Cairo"/>
              </a:rPr>
              <a:t>Check the Rubric</a:t>
            </a:r>
            <a:r>
              <a:rPr lang="en" sz="1350">
                <a:solidFill>
                  <a:srgbClr val="0000FF"/>
                </a:solidFill>
                <a:highlight>
                  <a:srgbClr val="FFFFFF"/>
                </a:highlight>
                <a:latin typeface="Cairo"/>
                <a:ea typeface="Cairo"/>
                <a:cs typeface="Cairo"/>
                <a:sym typeface="Cairo"/>
              </a:rPr>
              <a:t>:</a:t>
            </a:r>
            <a:endParaRPr sz="1350">
              <a:solidFill>
                <a:srgbClr val="0000FF"/>
              </a:solidFill>
              <a:highlight>
                <a:srgbClr val="FFFFFF"/>
              </a:highlight>
              <a:latin typeface="Cairo"/>
              <a:ea typeface="Cairo"/>
              <a:cs typeface="Cairo"/>
              <a:sym typeface="Cairo"/>
            </a:endParaRPr>
          </a:p>
          <a:p>
            <a:pPr indent="0" lvl="0" marL="457200" rtl="0" algn="l">
              <a:lnSpc>
                <a:spcPct val="125000"/>
              </a:lnSpc>
              <a:spcBef>
                <a:spcPts val="0"/>
              </a:spcBef>
              <a:spcAft>
                <a:spcPts val="0"/>
              </a:spcAft>
              <a:buNone/>
            </a:pPr>
            <a:r>
              <a:rPr lang="en" sz="1350">
                <a:solidFill>
                  <a:schemeClr val="dk1"/>
                </a:solidFill>
                <a:highlight>
                  <a:srgbClr val="FFFFFF"/>
                </a:highlight>
                <a:latin typeface="Cairo"/>
                <a:ea typeface="Cairo"/>
                <a:cs typeface="Cairo"/>
                <a:sym typeface="Cairo"/>
              </a:rPr>
              <a:t>Your project will be evaluated by a Udacity reviewer according to this Project Rubric. Be sure to </a:t>
            </a:r>
            <a:r>
              <a:rPr b="1" lang="en" sz="1350">
                <a:solidFill>
                  <a:schemeClr val="dk1"/>
                </a:solidFill>
                <a:highlight>
                  <a:srgbClr val="FFFFFF"/>
                </a:highlight>
                <a:latin typeface="Cairo"/>
                <a:ea typeface="Cairo"/>
                <a:cs typeface="Cairo"/>
                <a:sym typeface="Cairo"/>
              </a:rPr>
              <a:t>review it thoroughly before you submit</a:t>
            </a:r>
            <a:r>
              <a:rPr lang="en" sz="1350">
                <a:solidFill>
                  <a:schemeClr val="dk1"/>
                </a:solidFill>
                <a:highlight>
                  <a:srgbClr val="FFFFFF"/>
                </a:highlight>
                <a:latin typeface="Cairo"/>
                <a:ea typeface="Cairo"/>
                <a:cs typeface="Cairo"/>
                <a:sym typeface="Cairo"/>
              </a:rPr>
              <a:t>. Your project "</a:t>
            </a:r>
            <a:r>
              <a:rPr b="1" lang="en" sz="1350">
                <a:solidFill>
                  <a:schemeClr val="dk1"/>
                </a:solidFill>
                <a:highlight>
                  <a:srgbClr val="FFFFFF"/>
                </a:highlight>
                <a:latin typeface="Cairo"/>
                <a:ea typeface="Cairo"/>
                <a:cs typeface="Cairo"/>
                <a:sym typeface="Cairo"/>
              </a:rPr>
              <a:t>meets specifications</a:t>
            </a:r>
            <a:r>
              <a:rPr lang="en" sz="1350">
                <a:solidFill>
                  <a:schemeClr val="dk1"/>
                </a:solidFill>
                <a:highlight>
                  <a:srgbClr val="FFFFFF"/>
                </a:highlight>
                <a:latin typeface="Cairo"/>
                <a:ea typeface="Cairo"/>
                <a:cs typeface="Cairo"/>
                <a:sym typeface="Cairo"/>
              </a:rPr>
              <a:t>" only if it meets specifications </a:t>
            </a:r>
            <a:r>
              <a:rPr b="1" lang="en" sz="1350">
                <a:solidFill>
                  <a:schemeClr val="dk1"/>
                </a:solidFill>
                <a:highlight>
                  <a:srgbClr val="FFFFFF"/>
                </a:highlight>
                <a:latin typeface="Cairo"/>
                <a:ea typeface="Cairo"/>
                <a:cs typeface="Cairo"/>
                <a:sym typeface="Cairo"/>
              </a:rPr>
              <a:t>in all the criteria</a:t>
            </a:r>
            <a:r>
              <a:rPr lang="en" sz="1350">
                <a:solidFill>
                  <a:schemeClr val="dk1"/>
                </a:solidFill>
                <a:highlight>
                  <a:srgbClr val="FFFFFF"/>
                </a:highlight>
                <a:latin typeface="Cairo"/>
                <a:ea typeface="Cairo"/>
                <a:cs typeface="Cairo"/>
                <a:sym typeface="Cairo"/>
              </a:rPr>
              <a:t>.</a:t>
            </a:r>
            <a:endParaRPr sz="1350">
              <a:solidFill>
                <a:schemeClr val="dk1"/>
              </a:solidFill>
              <a:highlight>
                <a:srgbClr val="FFFFFF"/>
              </a:highlight>
              <a:latin typeface="Cairo"/>
              <a:ea typeface="Cairo"/>
              <a:cs typeface="Cairo"/>
              <a:sym typeface="Cairo"/>
            </a:endParaRPr>
          </a:p>
          <a:p>
            <a:pPr indent="0" lvl="0" marL="457200" rtl="0" algn="l">
              <a:lnSpc>
                <a:spcPct val="125000"/>
              </a:lnSpc>
              <a:spcBef>
                <a:spcPts val="0"/>
              </a:spcBef>
              <a:spcAft>
                <a:spcPts val="0"/>
              </a:spcAft>
              <a:buNone/>
            </a:pPr>
            <a:r>
              <a:t/>
            </a:r>
            <a:endParaRPr sz="1350">
              <a:solidFill>
                <a:schemeClr val="dk1"/>
              </a:solidFill>
              <a:highlight>
                <a:srgbClr val="FFFFFF"/>
              </a:highlight>
              <a:latin typeface="Cairo"/>
              <a:ea typeface="Cairo"/>
              <a:cs typeface="Cairo"/>
              <a:sym typeface="Cairo"/>
            </a:endParaRPr>
          </a:p>
          <a:p>
            <a:pPr indent="-314325" lvl="0" marL="457200" rtl="0" algn="l">
              <a:lnSpc>
                <a:spcPct val="125000"/>
              </a:lnSpc>
              <a:spcBef>
                <a:spcPts val="0"/>
              </a:spcBef>
              <a:spcAft>
                <a:spcPts val="0"/>
              </a:spcAft>
              <a:buClr>
                <a:schemeClr val="dk1"/>
              </a:buClr>
              <a:buSzPts val="1350"/>
              <a:buFont typeface="Cairo"/>
              <a:buAutoNum type="arabicPeriod"/>
            </a:pPr>
            <a:r>
              <a:rPr b="1" lang="en" sz="1350">
                <a:solidFill>
                  <a:srgbClr val="0000FF"/>
                </a:solidFill>
                <a:highlight>
                  <a:srgbClr val="FFFFFF"/>
                </a:highlight>
                <a:latin typeface="Cairo"/>
                <a:ea typeface="Cairo"/>
                <a:cs typeface="Cairo"/>
                <a:sym typeface="Cairo"/>
              </a:rPr>
              <a:t>Gather Submission Materials:</a:t>
            </a:r>
            <a:endParaRPr sz="1350">
              <a:solidFill>
                <a:schemeClr val="dk1"/>
              </a:solidFill>
              <a:highlight>
                <a:srgbClr val="FFFFFF"/>
              </a:highlight>
              <a:latin typeface="Cairo"/>
              <a:ea typeface="Cairo"/>
              <a:cs typeface="Cairo"/>
              <a:sym typeface="Cairo"/>
            </a:endParaRPr>
          </a:p>
          <a:p>
            <a:pPr indent="-314325" lvl="1" marL="914400" rtl="0" algn="l">
              <a:lnSpc>
                <a:spcPct val="125000"/>
              </a:lnSpc>
              <a:spcBef>
                <a:spcPts val="0"/>
              </a:spcBef>
              <a:spcAft>
                <a:spcPts val="0"/>
              </a:spcAft>
              <a:buClr>
                <a:schemeClr val="dk1"/>
              </a:buClr>
              <a:buSzPts val="1350"/>
              <a:buFont typeface="Cairo"/>
              <a:buAutoNum type="alphaLcPeriod"/>
            </a:pPr>
            <a:r>
              <a:rPr b="1" lang="en" sz="1450">
                <a:solidFill>
                  <a:schemeClr val="dk1"/>
                </a:solidFill>
                <a:highlight>
                  <a:srgbClr val="EFF0F1"/>
                </a:highlight>
                <a:latin typeface="Courier New"/>
                <a:ea typeface="Courier New"/>
                <a:cs typeface="Courier New"/>
                <a:sym typeface="Courier New"/>
              </a:rPr>
              <a:t>bikeshare.py:</a:t>
            </a:r>
            <a:r>
              <a:rPr lang="en" sz="1350">
                <a:solidFill>
                  <a:schemeClr val="dk1"/>
                </a:solidFill>
                <a:highlight>
                  <a:srgbClr val="FFFFFF"/>
                </a:highlight>
                <a:latin typeface="Cairo"/>
                <a:ea typeface="Cairo"/>
                <a:cs typeface="Cairo"/>
                <a:sym typeface="Cairo"/>
              </a:rPr>
              <a:t> Your code</a:t>
            </a:r>
            <a:endParaRPr sz="1350">
              <a:solidFill>
                <a:schemeClr val="dk1"/>
              </a:solidFill>
              <a:highlight>
                <a:srgbClr val="FFFFFF"/>
              </a:highlight>
              <a:latin typeface="Cairo"/>
              <a:ea typeface="Cairo"/>
              <a:cs typeface="Cairo"/>
              <a:sym typeface="Cairo"/>
            </a:endParaRPr>
          </a:p>
          <a:p>
            <a:pPr indent="-314325" lvl="1" marL="914400" rtl="0" algn="l">
              <a:lnSpc>
                <a:spcPct val="125000"/>
              </a:lnSpc>
              <a:spcBef>
                <a:spcPts val="0"/>
              </a:spcBef>
              <a:spcAft>
                <a:spcPts val="0"/>
              </a:spcAft>
              <a:buClr>
                <a:schemeClr val="dk1"/>
              </a:buClr>
              <a:buSzPts val="1350"/>
              <a:buFont typeface="Cairo"/>
              <a:buAutoNum type="alphaLcPeriod"/>
            </a:pPr>
            <a:r>
              <a:rPr b="1" lang="en" sz="1450">
                <a:solidFill>
                  <a:schemeClr val="dk1"/>
                </a:solidFill>
                <a:highlight>
                  <a:srgbClr val="EFF0F1"/>
                </a:highlight>
                <a:latin typeface="Courier New"/>
                <a:ea typeface="Courier New"/>
                <a:cs typeface="Courier New"/>
                <a:sym typeface="Courier New"/>
              </a:rPr>
              <a:t>readme.txt: </a:t>
            </a:r>
            <a:r>
              <a:rPr lang="en" sz="1350">
                <a:solidFill>
                  <a:schemeClr val="dk1"/>
                </a:solidFill>
                <a:highlight>
                  <a:srgbClr val="FFFFFF"/>
                </a:highlight>
                <a:latin typeface="Cairo"/>
                <a:ea typeface="Cairo"/>
                <a:cs typeface="Cairo"/>
                <a:sym typeface="Cairo"/>
              </a:rPr>
              <a:t>If you refer to other websites, books, and other resources to help you in solving tasks in the project, make sure that you document them in this file</a:t>
            </a:r>
            <a:endParaRPr sz="1350">
              <a:solidFill>
                <a:schemeClr val="dk1"/>
              </a:solidFill>
              <a:highlight>
                <a:srgbClr val="FFFFFF"/>
              </a:highlight>
              <a:latin typeface="Cairo"/>
              <a:ea typeface="Cairo"/>
              <a:cs typeface="Cairo"/>
              <a:sym typeface="Cai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5" name="Shape 225"/>
        <p:cNvGrpSpPr/>
        <p:nvPr/>
      </p:nvGrpSpPr>
      <p:grpSpPr>
        <a:xfrm>
          <a:off x="0" y="0"/>
          <a:ext cx="0" cy="0"/>
          <a:chOff x="0" y="0"/>
          <a:chExt cx="0" cy="0"/>
        </a:xfrm>
      </p:grpSpPr>
      <p:sp>
        <p:nvSpPr>
          <p:cNvPr id="226" name="Google Shape;226;p27"/>
          <p:cNvSpPr/>
          <p:nvPr/>
        </p:nvSpPr>
        <p:spPr>
          <a:xfrm>
            <a:off x="428911" y="1965462"/>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450">
              <a:solidFill>
                <a:schemeClr val="dk1"/>
              </a:solidFill>
              <a:highlight>
                <a:srgbClr val="FFFFFF"/>
              </a:highlight>
              <a:latin typeface="Cairo"/>
              <a:ea typeface="Cairo"/>
              <a:cs typeface="Cairo"/>
              <a:sym typeface="Cairo"/>
            </a:endParaRPr>
          </a:p>
        </p:txBody>
      </p:sp>
      <p:sp>
        <p:nvSpPr>
          <p:cNvPr id="227" name="Google Shape;227;p27"/>
          <p:cNvSpPr/>
          <p:nvPr/>
        </p:nvSpPr>
        <p:spPr>
          <a:xfrm>
            <a:off x="2099784" y="1965462"/>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228" name="Google Shape;228;p27"/>
          <p:cNvSpPr/>
          <p:nvPr/>
        </p:nvSpPr>
        <p:spPr>
          <a:xfrm>
            <a:off x="1015464"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1</a:t>
            </a:r>
            <a:endParaRPr b="1">
              <a:solidFill>
                <a:srgbClr val="666666"/>
              </a:solidFill>
              <a:latin typeface="Open Sans"/>
              <a:ea typeface="Open Sans"/>
              <a:cs typeface="Open Sans"/>
              <a:sym typeface="Open Sans"/>
            </a:endParaRPr>
          </a:p>
        </p:txBody>
      </p:sp>
      <p:sp>
        <p:nvSpPr>
          <p:cNvPr id="229" name="Google Shape;229;p27"/>
          <p:cNvSpPr/>
          <p:nvPr/>
        </p:nvSpPr>
        <p:spPr>
          <a:xfrm>
            <a:off x="2686337"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2</a:t>
            </a:r>
            <a:endParaRPr b="1">
              <a:solidFill>
                <a:srgbClr val="666666"/>
              </a:solidFill>
              <a:latin typeface="Open Sans"/>
              <a:ea typeface="Open Sans"/>
              <a:cs typeface="Open Sans"/>
              <a:sym typeface="Open Sans"/>
            </a:endParaRPr>
          </a:p>
        </p:txBody>
      </p:sp>
      <p:sp>
        <p:nvSpPr>
          <p:cNvPr id="230" name="Google Shape;230;p27"/>
          <p:cNvSpPr txBox="1"/>
          <p:nvPr/>
        </p:nvSpPr>
        <p:spPr>
          <a:xfrm>
            <a:off x="428900" y="2068125"/>
            <a:ext cx="1586100" cy="1337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550">
                <a:solidFill>
                  <a:srgbClr val="980000"/>
                </a:solidFill>
                <a:highlight>
                  <a:srgbClr val="FFFFFF"/>
                </a:highlight>
              </a:rPr>
              <a:t>Project Details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Technical requirements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chemeClr val="lt1"/>
                </a:highlight>
              </a:rPr>
              <a:t>- The Datasets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Statistics Computed</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The Files</a:t>
            </a:r>
            <a:endParaRPr b="1" sz="1850">
              <a:solidFill>
                <a:srgbClr val="980000"/>
              </a:solidFill>
              <a:highlight>
                <a:srgbClr val="FFFFFF"/>
              </a:highlight>
              <a:latin typeface="Cairo"/>
              <a:ea typeface="Cairo"/>
              <a:cs typeface="Cairo"/>
              <a:sym typeface="Cairo"/>
            </a:endParaRPr>
          </a:p>
        </p:txBody>
      </p:sp>
      <p:sp>
        <p:nvSpPr>
          <p:cNvPr id="231" name="Google Shape;231;p27"/>
          <p:cNvSpPr txBox="1"/>
          <p:nvPr/>
        </p:nvSpPr>
        <p:spPr>
          <a:xfrm>
            <a:off x="2099775" y="2151425"/>
            <a:ext cx="1586100" cy="1116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550">
                <a:solidFill>
                  <a:srgbClr val="3C78D8"/>
                </a:solidFill>
                <a:highlight>
                  <a:srgbClr val="FFFFFF"/>
                </a:highlight>
              </a:rPr>
              <a:t>Workspace &amp; Submission</a:t>
            </a:r>
            <a:endParaRPr b="1" sz="850">
              <a:solidFill>
                <a:srgbClr val="3C78D8"/>
              </a:solidFill>
              <a:highlight>
                <a:srgbClr val="FFFFFF"/>
              </a:highlight>
            </a:endParaRPr>
          </a:p>
        </p:txBody>
      </p:sp>
      <p:sp>
        <p:nvSpPr>
          <p:cNvPr id="232" name="Google Shape;232;p2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Agenda</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233" name="Google Shape;233;p27"/>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234" name="Google Shape;234;p27"/>
          <p:cNvSpPr/>
          <p:nvPr/>
        </p:nvSpPr>
        <p:spPr>
          <a:xfrm>
            <a:off x="3770672" y="1965474"/>
            <a:ext cx="1586100" cy="1439700"/>
          </a:xfrm>
          <a:prstGeom prst="rect">
            <a:avLst/>
          </a:prstGeom>
          <a:solidFill>
            <a:srgbClr val="F3F3F3"/>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235" name="Google Shape;235;p27"/>
          <p:cNvSpPr/>
          <p:nvPr/>
        </p:nvSpPr>
        <p:spPr>
          <a:xfrm>
            <a:off x="4357225" y="1738337"/>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3</a:t>
            </a:r>
            <a:endParaRPr b="1">
              <a:solidFill>
                <a:srgbClr val="666666"/>
              </a:solidFill>
              <a:latin typeface="Open Sans"/>
              <a:ea typeface="Open Sans"/>
              <a:cs typeface="Open Sans"/>
              <a:sym typeface="Open Sans"/>
            </a:endParaRPr>
          </a:p>
        </p:txBody>
      </p:sp>
      <p:sp>
        <p:nvSpPr>
          <p:cNvPr id="236" name="Google Shape;236;p27"/>
          <p:cNvSpPr txBox="1"/>
          <p:nvPr/>
        </p:nvSpPr>
        <p:spPr>
          <a:xfrm>
            <a:off x="3864492" y="2258968"/>
            <a:ext cx="1398600" cy="831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550">
                <a:solidFill>
                  <a:srgbClr val="99CA45"/>
                </a:solidFill>
                <a:latin typeface="Cairo"/>
                <a:ea typeface="Cairo"/>
                <a:cs typeface="Cairo"/>
                <a:sym typeface="Cairo"/>
              </a:rPr>
              <a:t>Interactive Experience</a:t>
            </a:r>
            <a:endParaRPr b="1" sz="1550">
              <a:solidFill>
                <a:srgbClr val="99CA45"/>
              </a:solidFill>
              <a:latin typeface="Cairo"/>
              <a:ea typeface="Cairo"/>
              <a:cs typeface="Cairo"/>
              <a:sym typeface="Cairo"/>
            </a:endParaRPr>
          </a:p>
          <a:p>
            <a:pPr indent="0" lvl="0" marL="0" rtl="0" algn="ctr">
              <a:lnSpc>
                <a:spcPct val="115000"/>
              </a:lnSpc>
              <a:spcBef>
                <a:spcPts val="0"/>
              </a:spcBef>
              <a:spcAft>
                <a:spcPts val="0"/>
              </a:spcAft>
              <a:buClr>
                <a:schemeClr val="dk1"/>
              </a:buClr>
              <a:buSzPts val="1100"/>
              <a:buFont typeface="Arial"/>
              <a:buNone/>
            </a:pPr>
            <a:r>
              <a:rPr b="1" lang="en" sz="850">
                <a:solidFill>
                  <a:srgbClr val="38761D"/>
                </a:solidFill>
                <a:latin typeface="Cairo"/>
                <a:ea typeface="Cairo"/>
                <a:cs typeface="Cairo"/>
                <a:sym typeface="Cairo"/>
              </a:rPr>
              <a:t>The get_filter function</a:t>
            </a:r>
            <a:endParaRPr b="1" sz="1550">
              <a:solidFill>
                <a:srgbClr val="99CA45"/>
              </a:solidFill>
              <a:latin typeface="Cairo"/>
              <a:ea typeface="Cairo"/>
              <a:cs typeface="Cairo"/>
              <a:sym typeface="Cairo"/>
            </a:endParaRPr>
          </a:p>
        </p:txBody>
      </p:sp>
      <p:sp>
        <p:nvSpPr>
          <p:cNvPr id="237" name="Google Shape;237;p27"/>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27"/>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239" name="Google Shape;239;p27"/>
          <p:cNvSpPr/>
          <p:nvPr/>
        </p:nvSpPr>
        <p:spPr>
          <a:xfrm>
            <a:off x="5478713" y="1955087"/>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240" name="Google Shape;240;p27"/>
          <p:cNvSpPr/>
          <p:nvPr/>
        </p:nvSpPr>
        <p:spPr>
          <a:xfrm>
            <a:off x="6065237"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4</a:t>
            </a:r>
            <a:endParaRPr b="1">
              <a:solidFill>
                <a:srgbClr val="666666"/>
              </a:solidFill>
              <a:latin typeface="Open Sans"/>
              <a:ea typeface="Open Sans"/>
              <a:cs typeface="Open Sans"/>
              <a:sym typeface="Open Sans"/>
            </a:endParaRPr>
          </a:p>
        </p:txBody>
      </p:sp>
      <p:sp>
        <p:nvSpPr>
          <p:cNvPr id="241" name="Google Shape;241;p27"/>
          <p:cNvSpPr txBox="1"/>
          <p:nvPr/>
        </p:nvSpPr>
        <p:spPr>
          <a:xfrm>
            <a:off x="5572467" y="2279568"/>
            <a:ext cx="1398600" cy="83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Data loading</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&amp;</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Statistics Output</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Clr>
                <a:schemeClr val="dk1"/>
              </a:buClr>
              <a:buSzPts val="1100"/>
              <a:buFont typeface="Arial"/>
              <a:buNone/>
            </a:pPr>
            <a:r>
              <a:rPr b="1" lang="en" sz="850">
                <a:solidFill>
                  <a:srgbClr val="073763"/>
                </a:solidFill>
                <a:latin typeface="Cairo"/>
                <a:ea typeface="Cairo"/>
                <a:cs typeface="Cairo"/>
                <a:sym typeface="Cairo"/>
              </a:rPr>
              <a:t>6 functions</a:t>
            </a:r>
            <a:endParaRPr b="1" sz="1450">
              <a:solidFill>
                <a:srgbClr val="073763"/>
              </a:solidFill>
              <a:latin typeface="Cairo"/>
              <a:ea typeface="Cairo"/>
              <a:cs typeface="Cairo"/>
              <a:sym typeface="Cairo"/>
            </a:endParaRPr>
          </a:p>
        </p:txBody>
      </p:sp>
      <p:sp>
        <p:nvSpPr>
          <p:cNvPr id="242" name="Google Shape;242;p27"/>
          <p:cNvSpPr/>
          <p:nvPr/>
        </p:nvSpPr>
        <p:spPr>
          <a:xfrm>
            <a:off x="358225" y="1112100"/>
            <a:ext cx="3327600" cy="572700"/>
          </a:xfrm>
          <a:prstGeom prst="chevron">
            <a:avLst>
              <a:gd fmla="val 50000" name="adj"/>
            </a:avLst>
          </a:prstGeom>
          <a:solidFill>
            <a:srgbClr val="FFFFFF"/>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50">
                <a:solidFill>
                  <a:schemeClr val="accent5"/>
                </a:solidFill>
                <a:highlight>
                  <a:srgbClr val="FFFFFF"/>
                </a:highlight>
                <a:latin typeface="Cairo"/>
                <a:ea typeface="Cairo"/>
                <a:cs typeface="Cairo"/>
                <a:sym typeface="Cairo"/>
              </a:rPr>
              <a:t>Project Overview</a:t>
            </a:r>
            <a:endParaRPr sz="3000">
              <a:solidFill>
                <a:schemeClr val="accent5"/>
              </a:solidFill>
              <a:latin typeface="Cairo"/>
              <a:ea typeface="Cairo"/>
              <a:cs typeface="Cairo"/>
              <a:sym typeface="Cairo"/>
            </a:endParaRPr>
          </a:p>
        </p:txBody>
      </p:sp>
      <p:sp>
        <p:nvSpPr>
          <p:cNvPr id="243" name="Google Shape;243;p27"/>
          <p:cNvSpPr/>
          <p:nvPr/>
        </p:nvSpPr>
        <p:spPr>
          <a:xfrm>
            <a:off x="3504000" y="1112100"/>
            <a:ext cx="5328300" cy="572700"/>
          </a:xfrm>
          <a:prstGeom prst="chevron">
            <a:avLst>
              <a:gd fmla="val 50000" name="adj"/>
            </a:avLst>
          </a:prstGeom>
          <a:solidFill>
            <a:srgbClr val="F3F3F3"/>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50">
                <a:solidFill>
                  <a:schemeClr val="accent5"/>
                </a:solidFill>
                <a:highlight>
                  <a:srgbClr val="FFFFFF"/>
                </a:highlight>
                <a:latin typeface="Cairo"/>
                <a:ea typeface="Cairo"/>
                <a:cs typeface="Cairo"/>
                <a:sym typeface="Cairo"/>
              </a:rPr>
              <a:t>Code Walkthrough</a:t>
            </a:r>
            <a:endParaRPr sz="2650">
              <a:solidFill>
                <a:schemeClr val="accent5"/>
              </a:solidFill>
              <a:highlight>
                <a:srgbClr val="FFFFFF"/>
              </a:highlight>
              <a:latin typeface="Cairo"/>
              <a:ea typeface="Cairo"/>
              <a:cs typeface="Cairo"/>
              <a:sym typeface="Cairo"/>
            </a:endParaRPr>
          </a:p>
        </p:txBody>
      </p:sp>
      <p:sp>
        <p:nvSpPr>
          <p:cNvPr id="244" name="Google Shape;244;p27"/>
          <p:cNvSpPr/>
          <p:nvPr/>
        </p:nvSpPr>
        <p:spPr>
          <a:xfrm>
            <a:off x="7280438" y="1960287"/>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245" name="Google Shape;245;p27"/>
          <p:cNvSpPr/>
          <p:nvPr/>
        </p:nvSpPr>
        <p:spPr>
          <a:xfrm>
            <a:off x="7866962" y="17435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5</a:t>
            </a:r>
            <a:endParaRPr b="1">
              <a:solidFill>
                <a:srgbClr val="666666"/>
              </a:solidFill>
              <a:latin typeface="Open Sans"/>
              <a:ea typeface="Open Sans"/>
              <a:cs typeface="Open Sans"/>
              <a:sym typeface="Open Sans"/>
            </a:endParaRPr>
          </a:p>
        </p:txBody>
      </p:sp>
      <p:sp>
        <p:nvSpPr>
          <p:cNvPr id="246" name="Google Shape;246;p27"/>
          <p:cNvSpPr txBox="1"/>
          <p:nvPr/>
        </p:nvSpPr>
        <p:spPr>
          <a:xfrm>
            <a:off x="7374192" y="2284768"/>
            <a:ext cx="1398600" cy="83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550">
                <a:solidFill>
                  <a:srgbClr val="CC0000"/>
                </a:solidFill>
                <a:latin typeface="Cairo"/>
                <a:ea typeface="Cairo"/>
                <a:cs typeface="Cairo"/>
                <a:sym typeface="Cairo"/>
              </a:rPr>
              <a:t>Interactive Raw Data display</a:t>
            </a:r>
            <a:endParaRPr b="1" sz="1550">
              <a:solidFill>
                <a:srgbClr val="CC0000"/>
              </a:solidFill>
              <a:latin typeface="Cairo"/>
              <a:ea typeface="Cairo"/>
              <a:cs typeface="Cairo"/>
              <a:sym typeface="Cairo"/>
            </a:endParaRPr>
          </a:p>
          <a:p>
            <a:pPr indent="0" lvl="0" marL="0" rtl="0" algn="ctr">
              <a:lnSpc>
                <a:spcPct val="115000"/>
              </a:lnSpc>
              <a:spcBef>
                <a:spcPts val="0"/>
              </a:spcBef>
              <a:spcAft>
                <a:spcPts val="0"/>
              </a:spcAft>
              <a:buClr>
                <a:schemeClr val="dk1"/>
              </a:buClr>
              <a:buSzPts val="1100"/>
              <a:buFont typeface="Arial"/>
              <a:buNone/>
            </a:pPr>
            <a:r>
              <a:rPr b="1" lang="en" sz="850">
                <a:solidFill>
                  <a:srgbClr val="FF0000"/>
                </a:solidFill>
                <a:latin typeface="Cairo"/>
                <a:ea typeface="Cairo"/>
                <a:cs typeface="Cairo"/>
                <a:sym typeface="Cairo"/>
              </a:rPr>
              <a:t>display_raw_data(city)</a:t>
            </a:r>
            <a:endParaRPr b="1" sz="1550">
              <a:solidFill>
                <a:srgbClr val="FF0000"/>
              </a:solidFill>
              <a:latin typeface="Cairo"/>
              <a:ea typeface="Cairo"/>
              <a:cs typeface="Cairo"/>
              <a:sym typeface="Cai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Interactive Experience</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252" name="Google Shape;252;p28"/>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253" name="Google Shape;253;p28"/>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28"/>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256" name="Google Shape;256;p28"/>
          <p:cNvSpPr/>
          <p:nvPr/>
        </p:nvSpPr>
        <p:spPr>
          <a:xfrm>
            <a:off x="6050336" y="1093925"/>
            <a:ext cx="2702538" cy="1174716"/>
          </a:xfrm>
          <a:prstGeom prst="flowChartMultidocumen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Cairo"/>
                <a:ea typeface="Cairo"/>
                <a:cs typeface="Cairo"/>
                <a:sym typeface="Cairo"/>
              </a:rPr>
              <a:t>Outputs :</a:t>
            </a:r>
            <a:endParaRPr b="1">
              <a:solidFill>
                <a:schemeClr val="dk1"/>
              </a:solidFill>
              <a:latin typeface="Cairo"/>
              <a:ea typeface="Cairo"/>
              <a:cs typeface="Cairo"/>
              <a:sym typeface="Cairo"/>
            </a:endParaRPr>
          </a:p>
          <a:p>
            <a:pPr indent="0" lvl="0" marL="0" rtl="0" algn="l">
              <a:lnSpc>
                <a:spcPct val="100000"/>
              </a:lnSpc>
              <a:spcBef>
                <a:spcPts val="1000"/>
              </a:spcBef>
              <a:spcAft>
                <a:spcPts val="0"/>
              </a:spcAft>
              <a:buNone/>
            </a:pPr>
            <a:r>
              <a:rPr lang="en" sz="1200">
                <a:solidFill>
                  <a:schemeClr val="dk1"/>
                </a:solidFill>
                <a:latin typeface="Cairo"/>
                <a:ea typeface="Cairo"/>
                <a:cs typeface="Cairo"/>
                <a:sym typeface="Cairo"/>
              </a:rPr>
              <a:t>Interactive script that </a:t>
            </a:r>
            <a:r>
              <a:rPr lang="en" sz="1200">
                <a:solidFill>
                  <a:schemeClr val="dk1"/>
                </a:solidFill>
                <a:latin typeface="Cairo"/>
                <a:ea typeface="Cairo"/>
                <a:cs typeface="Cairo"/>
                <a:sym typeface="Cairo"/>
              </a:rPr>
              <a:t>answers questions about the dataset</a:t>
            </a:r>
            <a:endParaRPr sz="1200">
              <a:highlight>
                <a:srgbClr val="F3F3F3"/>
              </a:highlight>
              <a:latin typeface="Cairo"/>
              <a:ea typeface="Cairo"/>
              <a:cs typeface="Cairo"/>
              <a:sym typeface="Cairo"/>
            </a:endParaRPr>
          </a:p>
        </p:txBody>
      </p:sp>
      <p:sp>
        <p:nvSpPr>
          <p:cNvPr id="257" name="Google Shape;257;p28"/>
          <p:cNvSpPr/>
          <p:nvPr/>
        </p:nvSpPr>
        <p:spPr>
          <a:xfrm>
            <a:off x="-125" y="1116463"/>
            <a:ext cx="3304256" cy="1146958"/>
          </a:xfrm>
          <a:prstGeom prst="flowChartInputOutpu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iro"/>
                <a:ea typeface="Cairo"/>
                <a:cs typeface="Cairo"/>
                <a:sym typeface="Cairo"/>
              </a:rPr>
              <a:t>Inputs:</a:t>
            </a:r>
            <a:endParaRPr sz="1200">
              <a:solidFill>
                <a:schemeClr val="dk1"/>
              </a:solidFill>
              <a:latin typeface="Cairo"/>
              <a:ea typeface="Cairo"/>
              <a:cs typeface="Cairo"/>
              <a:sym typeface="Cairo"/>
            </a:endParaRPr>
          </a:p>
          <a:p>
            <a:pPr indent="0" lvl="0" marL="0" rtl="0" algn="l">
              <a:spcBef>
                <a:spcPts val="0"/>
              </a:spcBef>
              <a:spcAft>
                <a:spcPts val="0"/>
              </a:spcAft>
              <a:buNone/>
            </a:pPr>
            <a:r>
              <a:rPr lang="en" sz="1200">
                <a:solidFill>
                  <a:schemeClr val="dk1"/>
                </a:solidFill>
                <a:latin typeface="Cairo"/>
                <a:ea typeface="Cairo"/>
                <a:cs typeface="Cairo"/>
                <a:sym typeface="Cairo"/>
              </a:rPr>
              <a:t>Raw input (City - Timeframe - </a:t>
            </a:r>
            <a:r>
              <a:rPr lang="en" sz="1100">
                <a:solidFill>
                  <a:schemeClr val="dk1"/>
                </a:solidFill>
                <a:latin typeface="Cairo"/>
                <a:ea typeface="Cairo"/>
                <a:cs typeface="Cairo"/>
                <a:sym typeface="Cairo"/>
              </a:rPr>
              <a:t>Which month /Which day</a:t>
            </a:r>
            <a:r>
              <a:rPr lang="en" sz="1200">
                <a:solidFill>
                  <a:schemeClr val="dk1"/>
                </a:solidFill>
                <a:latin typeface="Cairo"/>
                <a:ea typeface="Cairo"/>
                <a:cs typeface="Cairo"/>
                <a:sym typeface="Cairo"/>
              </a:rPr>
              <a:t>)</a:t>
            </a:r>
            <a:endParaRPr sz="1200">
              <a:solidFill>
                <a:schemeClr val="dk1"/>
              </a:solidFill>
              <a:latin typeface="Cairo"/>
              <a:ea typeface="Cairo"/>
              <a:cs typeface="Cairo"/>
              <a:sym typeface="Cairo"/>
            </a:endParaRPr>
          </a:p>
        </p:txBody>
      </p:sp>
      <p:sp>
        <p:nvSpPr>
          <p:cNvPr id="258" name="Google Shape;258;p28"/>
          <p:cNvSpPr/>
          <p:nvPr/>
        </p:nvSpPr>
        <p:spPr>
          <a:xfrm>
            <a:off x="3297231" y="1108520"/>
            <a:ext cx="2566404" cy="123822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450">
                <a:solidFill>
                  <a:schemeClr val="dk1"/>
                </a:solidFill>
                <a:highlight>
                  <a:srgbClr val="EFF0F1"/>
                </a:highlight>
                <a:latin typeface="Courier New"/>
                <a:ea typeface="Courier New"/>
                <a:cs typeface="Courier New"/>
                <a:sym typeface="Courier New"/>
              </a:rPr>
              <a:t>bikeshare.py</a:t>
            </a:r>
            <a:endParaRPr/>
          </a:p>
        </p:txBody>
      </p:sp>
      <p:sp>
        <p:nvSpPr>
          <p:cNvPr id="259" name="Google Shape;259;p28"/>
          <p:cNvSpPr txBox="1"/>
          <p:nvPr/>
        </p:nvSpPr>
        <p:spPr>
          <a:xfrm>
            <a:off x="446575" y="2348025"/>
            <a:ext cx="8385600" cy="20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99CA45"/>
                </a:solidFill>
                <a:latin typeface="Cairo"/>
                <a:ea typeface="Cairo"/>
                <a:cs typeface="Cairo"/>
                <a:sym typeface="Cairo"/>
              </a:rPr>
              <a:t>There are four questions that will change the answers</a:t>
            </a:r>
            <a:r>
              <a:rPr b="1" lang="en" sz="1600">
                <a:solidFill>
                  <a:srgbClr val="99CA45"/>
                </a:solidFill>
                <a:latin typeface="Cairo"/>
                <a:ea typeface="Cairo"/>
                <a:cs typeface="Cairo"/>
                <a:sym typeface="Cairo"/>
              </a:rPr>
              <a:t>:</a:t>
            </a:r>
            <a:endParaRPr b="1" sz="1600">
              <a:solidFill>
                <a:srgbClr val="99CA45"/>
              </a:solidFill>
              <a:latin typeface="Cairo"/>
              <a:ea typeface="Cairo"/>
              <a:cs typeface="Cairo"/>
              <a:sym typeface="Cairo"/>
            </a:endParaRPr>
          </a:p>
          <a:p>
            <a:pPr indent="-314325" lvl="0" marL="457200" rtl="0" algn="l">
              <a:lnSpc>
                <a:spcPct val="115000"/>
              </a:lnSpc>
              <a:spcBef>
                <a:spcPts val="0"/>
              </a:spcBef>
              <a:spcAft>
                <a:spcPts val="0"/>
              </a:spcAft>
              <a:buClr>
                <a:schemeClr val="dk1"/>
              </a:buClr>
              <a:buSzPts val="1350"/>
              <a:buFont typeface="Cairo"/>
              <a:buAutoNum type="arabicPeriod"/>
            </a:pPr>
            <a:r>
              <a:rPr b="1" lang="en" sz="1350">
                <a:solidFill>
                  <a:schemeClr val="dk1"/>
                </a:solidFill>
                <a:highlight>
                  <a:srgbClr val="FFFFFF"/>
                </a:highlight>
                <a:latin typeface="Cairo"/>
                <a:ea typeface="Cairo"/>
                <a:cs typeface="Cairo"/>
                <a:sym typeface="Cairo"/>
              </a:rPr>
              <a:t>The City input</a:t>
            </a:r>
            <a:r>
              <a:rPr lang="en" sz="1350">
                <a:solidFill>
                  <a:schemeClr val="dk1"/>
                </a:solidFill>
                <a:highlight>
                  <a:srgbClr val="FFFFFF"/>
                </a:highlight>
                <a:latin typeface="Cairo"/>
                <a:ea typeface="Cairo"/>
                <a:cs typeface="Cairo"/>
                <a:sym typeface="Cairo"/>
              </a:rPr>
              <a:t>: Would you like to see data for Chicago, New York, or Washington?</a:t>
            </a:r>
            <a:endParaRPr b="1" sz="1350">
              <a:solidFill>
                <a:schemeClr val="dk1"/>
              </a:solidFill>
              <a:highlight>
                <a:srgbClr val="CCCCCC"/>
              </a:highlight>
              <a:latin typeface="Cairo"/>
              <a:ea typeface="Cairo"/>
              <a:cs typeface="Cairo"/>
              <a:sym typeface="Cairo"/>
            </a:endParaRPr>
          </a:p>
          <a:p>
            <a:pPr indent="-314325" lvl="0" marL="457200" rtl="0" algn="l">
              <a:lnSpc>
                <a:spcPct val="115000"/>
              </a:lnSpc>
              <a:spcBef>
                <a:spcPts val="0"/>
              </a:spcBef>
              <a:spcAft>
                <a:spcPts val="0"/>
              </a:spcAft>
              <a:buClr>
                <a:schemeClr val="dk1"/>
              </a:buClr>
              <a:buSzPts val="1350"/>
              <a:buFont typeface="Cairo"/>
              <a:buAutoNum type="arabicPeriod"/>
            </a:pPr>
            <a:r>
              <a:rPr b="1" lang="en" sz="1350">
                <a:solidFill>
                  <a:schemeClr val="dk1"/>
                </a:solidFill>
                <a:highlight>
                  <a:srgbClr val="FFFFFF"/>
                </a:highlight>
                <a:latin typeface="Cairo"/>
                <a:ea typeface="Cairo"/>
                <a:cs typeface="Cairo"/>
                <a:sym typeface="Cairo"/>
              </a:rPr>
              <a:t>TimeFrame input:</a:t>
            </a:r>
            <a:r>
              <a:rPr lang="en" sz="1350">
                <a:solidFill>
                  <a:schemeClr val="dk1"/>
                </a:solidFill>
                <a:highlight>
                  <a:srgbClr val="FFFFFF"/>
                </a:highlight>
                <a:latin typeface="Cairo"/>
                <a:ea typeface="Cairo"/>
                <a:cs typeface="Cairo"/>
                <a:sym typeface="Cairo"/>
              </a:rPr>
              <a:t> Would you like to filter the data by month, day, or not at all?</a:t>
            </a:r>
            <a:endParaRPr sz="1350">
              <a:solidFill>
                <a:schemeClr val="dk1"/>
              </a:solidFill>
              <a:highlight>
                <a:srgbClr val="FFFFFF"/>
              </a:highlight>
              <a:latin typeface="Cairo"/>
              <a:ea typeface="Cairo"/>
              <a:cs typeface="Cairo"/>
              <a:sym typeface="Cairo"/>
            </a:endParaRPr>
          </a:p>
          <a:p>
            <a:pPr indent="-320675" lvl="0" marL="457200" rtl="0" algn="l">
              <a:lnSpc>
                <a:spcPct val="115000"/>
              </a:lnSpc>
              <a:spcBef>
                <a:spcPts val="0"/>
              </a:spcBef>
              <a:spcAft>
                <a:spcPts val="0"/>
              </a:spcAft>
              <a:buClr>
                <a:schemeClr val="dk1"/>
              </a:buClr>
              <a:buSzPts val="1450"/>
              <a:buFont typeface="Cairo"/>
              <a:buAutoNum type="arabicPeriod"/>
            </a:pPr>
            <a:r>
              <a:rPr b="1" lang="en" sz="1350">
                <a:solidFill>
                  <a:schemeClr val="dk1"/>
                </a:solidFill>
                <a:highlight>
                  <a:srgbClr val="FFFFFF"/>
                </a:highlight>
                <a:latin typeface="Cairo"/>
                <a:ea typeface="Cairo"/>
                <a:cs typeface="Cairo"/>
                <a:sym typeface="Cairo"/>
              </a:rPr>
              <a:t>Month input </a:t>
            </a:r>
            <a:r>
              <a:rPr b="1" lang="en" sz="1050">
                <a:solidFill>
                  <a:srgbClr val="FF0000"/>
                </a:solidFill>
                <a:highlight>
                  <a:srgbClr val="FFFFFF"/>
                </a:highlight>
                <a:latin typeface="Cairo"/>
                <a:ea typeface="Cairo"/>
                <a:cs typeface="Cairo"/>
                <a:sym typeface="Cairo"/>
              </a:rPr>
              <a:t>(If they chose month)</a:t>
            </a:r>
            <a:r>
              <a:rPr b="1" lang="en" sz="1350">
                <a:solidFill>
                  <a:schemeClr val="dk1"/>
                </a:solidFill>
                <a:highlight>
                  <a:srgbClr val="FFFFFF"/>
                </a:highlight>
                <a:latin typeface="Cairo"/>
                <a:ea typeface="Cairo"/>
                <a:cs typeface="Cairo"/>
                <a:sym typeface="Cairo"/>
              </a:rPr>
              <a:t>:</a:t>
            </a:r>
            <a:r>
              <a:rPr lang="en" sz="1450">
                <a:solidFill>
                  <a:schemeClr val="dk1"/>
                </a:solidFill>
                <a:highlight>
                  <a:srgbClr val="FFFFFF"/>
                </a:highlight>
              </a:rPr>
              <a:t> </a:t>
            </a:r>
            <a:r>
              <a:rPr lang="en" sz="1350">
                <a:solidFill>
                  <a:schemeClr val="dk1"/>
                </a:solidFill>
                <a:highlight>
                  <a:srgbClr val="FFFFFF"/>
                </a:highlight>
                <a:latin typeface="Cairo"/>
                <a:ea typeface="Cairo"/>
                <a:cs typeface="Cairo"/>
                <a:sym typeface="Cairo"/>
              </a:rPr>
              <a:t>Which month - January, February, March, April, May, or June?</a:t>
            </a:r>
            <a:endParaRPr sz="1350">
              <a:solidFill>
                <a:schemeClr val="dk1"/>
              </a:solidFill>
              <a:highlight>
                <a:srgbClr val="FFFFFF"/>
              </a:highlight>
              <a:latin typeface="Cairo"/>
              <a:ea typeface="Cairo"/>
              <a:cs typeface="Cairo"/>
              <a:sym typeface="Cairo"/>
            </a:endParaRPr>
          </a:p>
          <a:p>
            <a:pPr indent="-320675" lvl="0" marL="457200" rtl="0" algn="l">
              <a:lnSpc>
                <a:spcPct val="115000"/>
              </a:lnSpc>
              <a:spcBef>
                <a:spcPts val="0"/>
              </a:spcBef>
              <a:spcAft>
                <a:spcPts val="0"/>
              </a:spcAft>
              <a:buClr>
                <a:schemeClr val="dk1"/>
              </a:buClr>
              <a:buSzPts val="1450"/>
              <a:buFont typeface="Cairo"/>
              <a:buAutoNum type="arabicPeriod"/>
            </a:pPr>
            <a:r>
              <a:rPr b="1" lang="en" sz="1350">
                <a:solidFill>
                  <a:schemeClr val="dk1"/>
                </a:solidFill>
                <a:highlight>
                  <a:srgbClr val="FFFFFF"/>
                </a:highlight>
                <a:latin typeface="Cairo"/>
                <a:ea typeface="Cairo"/>
                <a:cs typeface="Cairo"/>
                <a:sym typeface="Cairo"/>
              </a:rPr>
              <a:t>Day input </a:t>
            </a:r>
            <a:r>
              <a:rPr b="1" lang="en" sz="1050">
                <a:solidFill>
                  <a:srgbClr val="FF0000"/>
                </a:solidFill>
                <a:highlight>
                  <a:srgbClr val="FFFFFF"/>
                </a:highlight>
                <a:latin typeface="Cairo"/>
                <a:ea typeface="Cairo"/>
                <a:cs typeface="Cairo"/>
                <a:sym typeface="Cairo"/>
              </a:rPr>
              <a:t>(If they chose day):</a:t>
            </a:r>
            <a:r>
              <a:rPr lang="en" sz="1350">
                <a:solidFill>
                  <a:schemeClr val="dk1"/>
                </a:solidFill>
                <a:highlight>
                  <a:srgbClr val="FFFFFF"/>
                </a:highlight>
                <a:latin typeface="Cairo"/>
                <a:ea typeface="Cairo"/>
                <a:cs typeface="Cairo"/>
                <a:sym typeface="Cairo"/>
              </a:rPr>
              <a:t> Which day - Monday, Tuesday, Wednesday, Thursday, Friday, Saturday, or Sunday?</a:t>
            </a:r>
            <a:endParaRPr sz="1350">
              <a:solidFill>
                <a:schemeClr val="dk1"/>
              </a:solidFill>
              <a:highlight>
                <a:srgbClr val="FFFFFF"/>
              </a:highlight>
              <a:latin typeface="Cairo"/>
              <a:ea typeface="Cairo"/>
              <a:cs typeface="Cairo"/>
              <a:sym typeface="Cairo"/>
            </a:endParaRPr>
          </a:p>
          <a:p>
            <a:pPr indent="-314325" lvl="0" marL="457200" rtl="0" algn="l">
              <a:lnSpc>
                <a:spcPct val="115000"/>
              </a:lnSpc>
              <a:spcBef>
                <a:spcPts val="0"/>
              </a:spcBef>
              <a:spcAft>
                <a:spcPts val="0"/>
              </a:spcAft>
              <a:buClr>
                <a:schemeClr val="dk1"/>
              </a:buClr>
              <a:buSzPts val="1350"/>
              <a:buFont typeface="Cairo"/>
              <a:buAutoNum type="arabicPeriod"/>
            </a:pPr>
            <a:r>
              <a:rPr lang="en" sz="1350">
                <a:solidFill>
                  <a:schemeClr val="dk1"/>
                </a:solidFill>
                <a:highlight>
                  <a:srgbClr val="FFFFFF"/>
                </a:highlight>
                <a:latin typeface="Cairo"/>
                <a:ea typeface="Cairo"/>
                <a:cs typeface="Cairo"/>
                <a:sym typeface="Cairo"/>
              </a:rPr>
              <a:t>After filtering the dataset, users will see the statistical result of the data, and </a:t>
            </a:r>
            <a:r>
              <a:rPr b="1" i="1" lang="en" sz="1350">
                <a:solidFill>
                  <a:schemeClr val="dk1"/>
                </a:solidFill>
                <a:highlight>
                  <a:srgbClr val="FFFFFF"/>
                </a:highlight>
                <a:latin typeface="Cairo"/>
                <a:ea typeface="Cairo"/>
                <a:cs typeface="Cairo"/>
                <a:sym typeface="Cairo"/>
              </a:rPr>
              <a:t>choose to start again or exit</a:t>
            </a:r>
            <a:r>
              <a:rPr lang="en" sz="1350">
                <a:solidFill>
                  <a:schemeClr val="dk1"/>
                </a:solidFill>
                <a:highlight>
                  <a:srgbClr val="FFFFFF"/>
                </a:highlight>
                <a:latin typeface="Cairo"/>
                <a:ea typeface="Cairo"/>
                <a:cs typeface="Cairo"/>
                <a:sym typeface="Cairo"/>
              </a:rPr>
              <a:t>.</a:t>
            </a:r>
            <a:endParaRPr sz="1350">
              <a:solidFill>
                <a:schemeClr val="dk1"/>
              </a:solidFill>
              <a:highlight>
                <a:srgbClr val="FFFFFF"/>
              </a:highlight>
              <a:latin typeface="Cairo"/>
              <a:ea typeface="Cairo"/>
              <a:cs typeface="Cairo"/>
              <a:sym typeface="Cai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Interactive Experience</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265" name="Google Shape;265;p29"/>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266" name="Google Shape;266;p29"/>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29"/>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269" name="Google Shape;269;p29"/>
          <p:cNvSpPr/>
          <p:nvPr/>
        </p:nvSpPr>
        <p:spPr>
          <a:xfrm>
            <a:off x="6050336" y="1093925"/>
            <a:ext cx="2702538" cy="1174716"/>
          </a:xfrm>
          <a:prstGeom prst="flowChartMultidocumen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Cairo"/>
                <a:ea typeface="Cairo"/>
                <a:cs typeface="Cairo"/>
                <a:sym typeface="Cairo"/>
              </a:rPr>
              <a:t>Outputs :</a:t>
            </a:r>
            <a:endParaRPr b="1">
              <a:solidFill>
                <a:schemeClr val="dk1"/>
              </a:solidFill>
              <a:latin typeface="Cairo"/>
              <a:ea typeface="Cairo"/>
              <a:cs typeface="Cairo"/>
              <a:sym typeface="Cairo"/>
            </a:endParaRPr>
          </a:p>
          <a:p>
            <a:pPr indent="0" lvl="0" marL="0" rtl="0" algn="l">
              <a:lnSpc>
                <a:spcPct val="100000"/>
              </a:lnSpc>
              <a:spcBef>
                <a:spcPts val="1000"/>
              </a:spcBef>
              <a:spcAft>
                <a:spcPts val="0"/>
              </a:spcAft>
              <a:buNone/>
            </a:pPr>
            <a:r>
              <a:rPr lang="en" sz="1200">
                <a:solidFill>
                  <a:schemeClr val="dk1"/>
                </a:solidFill>
                <a:latin typeface="Cairo"/>
                <a:ea typeface="Cairo"/>
                <a:cs typeface="Cairo"/>
                <a:sym typeface="Cairo"/>
              </a:rPr>
              <a:t>Interactive script that answers questions about the dataset</a:t>
            </a:r>
            <a:endParaRPr sz="1200">
              <a:highlight>
                <a:srgbClr val="F3F3F3"/>
              </a:highlight>
              <a:latin typeface="Cairo"/>
              <a:ea typeface="Cairo"/>
              <a:cs typeface="Cairo"/>
              <a:sym typeface="Cairo"/>
            </a:endParaRPr>
          </a:p>
        </p:txBody>
      </p:sp>
      <p:sp>
        <p:nvSpPr>
          <p:cNvPr id="270" name="Google Shape;270;p29"/>
          <p:cNvSpPr/>
          <p:nvPr/>
        </p:nvSpPr>
        <p:spPr>
          <a:xfrm>
            <a:off x="-125" y="1116463"/>
            <a:ext cx="3304256" cy="1146958"/>
          </a:xfrm>
          <a:prstGeom prst="flowChartInputOutpu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iro"/>
                <a:ea typeface="Cairo"/>
                <a:cs typeface="Cairo"/>
                <a:sym typeface="Cairo"/>
              </a:rPr>
              <a:t>Inputs:</a:t>
            </a:r>
            <a:endParaRPr sz="1200">
              <a:solidFill>
                <a:schemeClr val="dk1"/>
              </a:solidFill>
              <a:latin typeface="Cairo"/>
              <a:ea typeface="Cairo"/>
              <a:cs typeface="Cairo"/>
              <a:sym typeface="Cairo"/>
            </a:endParaRPr>
          </a:p>
          <a:p>
            <a:pPr indent="0" lvl="0" marL="0" marR="0" rtl="0" algn="l">
              <a:lnSpc>
                <a:spcPct val="100000"/>
              </a:lnSpc>
              <a:spcBef>
                <a:spcPts val="0"/>
              </a:spcBef>
              <a:spcAft>
                <a:spcPts val="0"/>
              </a:spcAft>
              <a:buNone/>
            </a:pPr>
            <a:r>
              <a:rPr lang="en" sz="1200">
                <a:solidFill>
                  <a:schemeClr val="dk1"/>
                </a:solidFill>
                <a:latin typeface="Cairo"/>
                <a:ea typeface="Cairo"/>
                <a:cs typeface="Cairo"/>
                <a:sym typeface="Cairo"/>
              </a:rPr>
              <a:t>Raw input (City - Timeframe - </a:t>
            </a:r>
            <a:r>
              <a:rPr lang="en" sz="1100">
                <a:solidFill>
                  <a:schemeClr val="dk1"/>
                </a:solidFill>
                <a:latin typeface="Cairo"/>
                <a:ea typeface="Cairo"/>
                <a:cs typeface="Cairo"/>
                <a:sym typeface="Cairo"/>
              </a:rPr>
              <a:t>Which month /Which day</a:t>
            </a:r>
            <a:r>
              <a:rPr lang="en" sz="1200">
                <a:solidFill>
                  <a:schemeClr val="dk1"/>
                </a:solidFill>
                <a:latin typeface="Cairo"/>
                <a:ea typeface="Cairo"/>
                <a:cs typeface="Cairo"/>
                <a:sym typeface="Cairo"/>
              </a:rPr>
              <a:t>)</a:t>
            </a:r>
            <a:endParaRPr b="1" sz="1200">
              <a:solidFill>
                <a:schemeClr val="dk1"/>
              </a:solidFill>
            </a:endParaRPr>
          </a:p>
        </p:txBody>
      </p:sp>
      <p:sp>
        <p:nvSpPr>
          <p:cNvPr id="271" name="Google Shape;271;p29"/>
          <p:cNvSpPr/>
          <p:nvPr/>
        </p:nvSpPr>
        <p:spPr>
          <a:xfrm>
            <a:off x="3297231" y="1108520"/>
            <a:ext cx="2566404" cy="123822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450">
                <a:solidFill>
                  <a:schemeClr val="dk1"/>
                </a:solidFill>
                <a:highlight>
                  <a:srgbClr val="EFF0F1"/>
                </a:highlight>
                <a:latin typeface="Courier New"/>
                <a:ea typeface="Courier New"/>
                <a:cs typeface="Courier New"/>
                <a:sym typeface="Courier New"/>
              </a:rPr>
              <a:t>bikeshare.py</a:t>
            </a:r>
            <a:endParaRPr/>
          </a:p>
        </p:txBody>
      </p:sp>
      <p:sp>
        <p:nvSpPr>
          <p:cNvPr id="272" name="Google Shape;272;p29"/>
          <p:cNvSpPr txBox="1"/>
          <p:nvPr/>
        </p:nvSpPr>
        <p:spPr>
          <a:xfrm>
            <a:off x="446575" y="2271825"/>
            <a:ext cx="8385600" cy="20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99CA45"/>
                </a:solidFill>
                <a:latin typeface="Cairo"/>
                <a:ea typeface="Cairo"/>
                <a:cs typeface="Cairo"/>
                <a:sym typeface="Cairo"/>
              </a:rPr>
              <a:t>Remember</a:t>
            </a:r>
            <a:r>
              <a:rPr b="1" lang="en" sz="1600">
                <a:solidFill>
                  <a:srgbClr val="99CA45"/>
                </a:solidFill>
                <a:latin typeface="Cairo"/>
                <a:ea typeface="Cairo"/>
                <a:cs typeface="Cairo"/>
                <a:sym typeface="Cairo"/>
              </a:rPr>
              <a:t>:</a:t>
            </a:r>
            <a:endParaRPr b="1" sz="1600">
              <a:solidFill>
                <a:srgbClr val="99CA45"/>
              </a:solidFill>
              <a:latin typeface="Cairo"/>
              <a:ea typeface="Cairo"/>
              <a:cs typeface="Cairo"/>
              <a:sym typeface="Cairo"/>
            </a:endParaRPr>
          </a:p>
          <a:p>
            <a:pPr indent="0" lvl="0" marL="0" rtl="0" algn="l">
              <a:lnSpc>
                <a:spcPct val="115000"/>
              </a:lnSpc>
              <a:spcBef>
                <a:spcPts val="0"/>
              </a:spcBef>
              <a:spcAft>
                <a:spcPts val="0"/>
              </a:spcAft>
              <a:buNone/>
            </a:pPr>
            <a:r>
              <a:rPr lang="en" sz="1350">
                <a:solidFill>
                  <a:schemeClr val="dk1"/>
                </a:solidFill>
                <a:highlight>
                  <a:srgbClr val="FFFFFF"/>
                </a:highlight>
                <a:latin typeface="Cairo"/>
                <a:ea typeface="Cairo"/>
                <a:cs typeface="Cairo"/>
                <a:sym typeface="Cairo"/>
              </a:rPr>
              <a:t>Any time you ask users for input, there is a chance they </a:t>
            </a:r>
            <a:r>
              <a:rPr b="1" lang="en" sz="1350">
                <a:solidFill>
                  <a:srgbClr val="FF0000"/>
                </a:solidFill>
                <a:highlight>
                  <a:srgbClr val="FFFFFF"/>
                </a:highlight>
                <a:latin typeface="Cairo"/>
                <a:ea typeface="Cairo"/>
                <a:cs typeface="Cairo"/>
                <a:sym typeface="Cairo"/>
              </a:rPr>
              <a:t>may not enter what you expect</a:t>
            </a:r>
            <a:r>
              <a:rPr lang="en" sz="1350">
                <a:solidFill>
                  <a:schemeClr val="dk1"/>
                </a:solidFill>
                <a:highlight>
                  <a:srgbClr val="FFFFFF"/>
                </a:highlight>
                <a:latin typeface="Cairo"/>
                <a:ea typeface="Cairo"/>
                <a:cs typeface="Cairo"/>
                <a:sym typeface="Cairo"/>
              </a:rPr>
              <a:t>, so your code should </a:t>
            </a:r>
            <a:r>
              <a:rPr b="1" lang="en" sz="1350">
                <a:solidFill>
                  <a:srgbClr val="4A86E8"/>
                </a:solidFill>
                <a:highlight>
                  <a:srgbClr val="FFFFFF"/>
                </a:highlight>
                <a:latin typeface="Cairo"/>
                <a:ea typeface="Cairo"/>
                <a:cs typeface="Cairo"/>
                <a:sym typeface="Cairo"/>
              </a:rPr>
              <a:t>handle unexpected input well without failing</a:t>
            </a:r>
            <a:r>
              <a:rPr lang="en" sz="1350">
                <a:solidFill>
                  <a:schemeClr val="dk1"/>
                </a:solidFill>
                <a:highlight>
                  <a:srgbClr val="FFFFFF"/>
                </a:highlight>
                <a:latin typeface="Cairo"/>
                <a:ea typeface="Cairo"/>
                <a:cs typeface="Cairo"/>
                <a:sym typeface="Cairo"/>
              </a:rPr>
              <a:t>. You need to </a:t>
            </a:r>
            <a:r>
              <a:rPr b="1" lang="en" sz="1350">
                <a:solidFill>
                  <a:schemeClr val="dk1"/>
                </a:solidFill>
                <a:highlight>
                  <a:srgbClr val="FFFFFF"/>
                </a:highlight>
                <a:latin typeface="Cairo"/>
                <a:ea typeface="Cairo"/>
                <a:cs typeface="Cairo"/>
                <a:sym typeface="Cairo"/>
              </a:rPr>
              <a:t>anticipate raw input errors</a:t>
            </a:r>
            <a:r>
              <a:rPr lang="en" sz="1350">
                <a:solidFill>
                  <a:schemeClr val="dk1"/>
                </a:solidFill>
                <a:highlight>
                  <a:srgbClr val="FFFFFF"/>
                </a:highlight>
                <a:latin typeface="Cairo"/>
                <a:ea typeface="Cairo"/>
                <a:cs typeface="Cairo"/>
                <a:sym typeface="Cairo"/>
              </a:rPr>
              <a:t> like:</a:t>
            </a:r>
            <a:endParaRPr sz="1350">
              <a:solidFill>
                <a:schemeClr val="dk1"/>
              </a:solidFill>
              <a:highlight>
                <a:srgbClr val="FFFFFF"/>
              </a:highlight>
              <a:latin typeface="Cairo"/>
              <a:ea typeface="Cairo"/>
              <a:cs typeface="Cairo"/>
              <a:sym typeface="Cairo"/>
            </a:endParaRPr>
          </a:p>
          <a:p>
            <a:pPr indent="-314325" lvl="0" marL="457200" rtl="0" algn="l">
              <a:lnSpc>
                <a:spcPct val="115000"/>
              </a:lnSpc>
              <a:spcBef>
                <a:spcPts val="0"/>
              </a:spcBef>
              <a:spcAft>
                <a:spcPts val="0"/>
              </a:spcAft>
              <a:buClr>
                <a:schemeClr val="dk1"/>
              </a:buClr>
              <a:buSzPts val="1350"/>
              <a:buFont typeface="Cairo"/>
              <a:buAutoNum type="arabicPeriod"/>
            </a:pPr>
            <a:r>
              <a:rPr lang="en" sz="1350">
                <a:solidFill>
                  <a:schemeClr val="dk1"/>
                </a:solidFill>
                <a:highlight>
                  <a:srgbClr val="FFFFFF"/>
                </a:highlight>
                <a:latin typeface="Cairo"/>
                <a:ea typeface="Cairo"/>
                <a:cs typeface="Cairo"/>
                <a:sym typeface="Cairo"/>
              </a:rPr>
              <a:t>Using improper upper or lower case </a:t>
            </a:r>
            <a:endParaRPr sz="1350">
              <a:solidFill>
                <a:schemeClr val="dk1"/>
              </a:solidFill>
              <a:highlight>
                <a:srgbClr val="FFFFFF"/>
              </a:highlight>
              <a:latin typeface="Cairo"/>
              <a:ea typeface="Cairo"/>
              <a:cs typeface="Cairo"/>
              <a:sym typeface="Cairo"/>
            </a:endParaRPr>
          </a:p>
          <a:p>
            <a:pPr indent="-314325" lvl="0" marL="457200" rtl="0" algn="l">
              <a:lnSpc>
                <a:spcPct val="115000"/>
              </a:lnSpc>
              <a:spcBef>
                <a:spcPts val="0"/>
              </a:spcBef>
              <a:spcAft>
                <a:spcPts val="0"/>
              </a:spcAft>
              <a:buClr>
                <a:schemeClr val="dk1"/>
              </a:buClr>
              <a:buSzPts val="1350"/>
              <a:buFont typeface="Cairo"/>
              <a:buAutoNum type="arabicPeriod"/>
            </a:pPr>
            <a:r>
              <a:rPr lang="en" sz="1350">
                <a:solidFill>
                  <a:schemeClr val="dk1"/>
                </a:solidFill>
                <a:highlight>
                  <a:srgbClr val="FFFFFF"/>
                </a:highlight>
                <a:latin typeface="Cairo"/>
                <a:ea typeface="Cairo"/>
                <a:cs typeface="Cairo"/>
                <a:sym typeface="Cairo"/>
              </a:rPr>
              <a:t>Typos</a:t>
            </a:r>
            <a:endParaRPr sz="1350">
              <a:solidFill>
                <a:schemeClr val="dk1"/>
              </a:solidFill>
              <a:highlight>
                <a:srgbClr val="FFFFFF"/>
              </a:highlight>
              <a:latin typeface="Cairo"/>
              <a:ea typeface="Cairo"/>
              <a:cs typeface="Cairo"/>
              <a:sym typeface="Cairo"/>
            </a:endParaRPr>
          </a:p>
          <a:p>
            <a:pPr indent="-314325" lvl="0" marL="457200" rtl="0" algn="l">
              <a:lnSpc>
                <a:spcPct val="115000"/>
              </a:lnSpc>
              <a:spcBef>
                <a:spcPts val="0"/>
              </a:spcBef>
              <a:spcAft>
                <a:spcPts val="0"/>
              </a:spcAft>
              <a:buClr>
                <a:schemeClr val="dk1"/>
              </a:buClr>
              <a:buSzPts val="1350"/>
              <a:buFont typeface="Cairo"/>
              <a:buAutoNum type="arabicPeriod"/>
            </a:pPr>
            <a:r>
              <a:rPr lang="en" sz="1350">
                <a:solidFill>
                  <a:schemeClr val="dk1"/>
                </a:solidFill>
                <a:highlight>
                  <a:srgbClr val="FFFFFF"/>
                </a:highlight>
                <a:latin typeface="Cairo"/>
                <a:ea typeface="Cairo"/>
                <a:cs typeface="Cairo"/>
                <a:sym typeface="Cairo"/>
              </a:rPr>
              <a:t>Users misunderstanding what you are expecting.</a:t>
            </a:r>
            <a:endParaRPr sz="1350">
              <a:solidFill>
                <a:schemeClr val="dk1"/>
              </a:solidFill>
              <a:highlight>
                <a:srgbClr val="FFFFFF"/>
              </a:highlight>
              <a:latin typeface="Cairo"/>
              <a:ea typeface="Cairo"/>
              <a:cs typeface="Cairo"/>
              <a:sym typeface="Cairo"/>
            </a:endParaRPr>
          </a:p>
          <a:p>
            <a:pPr indent="0" lvl="0" marL="0" rtl="0" algn="l">
              <a:lnSpc>
                <a:spcPct val="115000"/>
              </a:lnSpc>
              <a:spcBef>
                <a:spcPts val="0"/>
              </a:spcBef>
              <a:spcAft>
                <a:spcPts val="0"/>
              </a:spcAft>
              <a:buNone/>
            </a:pPr>
            <a:r>
              <a:rPr i="1" lang="en" sz="1350">
                <a:solidFill>
                  <a:schemeClr val="dk1"/>
                </a:solidFill>
                <a:highlight>
                  <a:schemeClr val="lt1"/>
                </a:highlight>
                <a:latin typeface="Cairo"/>
                <a:ea typeface="Cairo"/>
                <a:cs typeface="Cairo"/>
                <a:sym typeface="Cairo"/>
              </a:rPr>
              <a:t>Use the tips provided in the sections of the Scripting lesson in this course to make sure your code does not fail with an execution error due to unexpected raw input.</a:t>
            </a:r>
            <a:endParaRPr i="1" sz="1350">
              <a:solidFill>
                <a:schemeClr val="dk1"/>
              </a:solidFill>
              <a:highlight>
                <a:srgbClr val="FFFFFF"/>
              </a:highlight>
              <a:latin typeface="Cairo"/>
              <a:ea typeface="Cairo"/>
              <a:cs typeface="Cairo"/>
              <a:sym typeface="Cai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The </a:t>
            </a:r>
            <a:r>
              <a:rPr b="1" lang="en" sz="1550">
                <a:solidFill>
                  <a:srgbClr val="980000"/>
                </a:solidFill>
                <a:highlight>
                  <a:srgbClr val="EFF0F1"/>
                </a:highlight>
                <a:latin typeface="Courier New"/>
                <a:ea typeface="Courier New"/>
                <a:cs typeface="Courier New"/>
                <a:sym typeface="Courier New"/>
              </a:rPr>
              <a:t>get_filter()</a:t>
            </a:r>
            <a:r>
              <a:rPr b="1" lang="en" sz="2100">
                <a:latin typeface="Cairo"/>
                <a:ea typeface="Cairo"/>
                <a:cs typeface="Cairo"/>
                <a:sym typeface="Cairo"/>
              </a:rPr>
              <a:t> function</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278" name="Google Shape;278;p30"/>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279" name="Google Shape;279;p30"/>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1" name="Google Shape;281;p30"/>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282" name="Google Shape;282;p30"/>
          <p:cNvSpPr/>
          <p:nvPr/>
        </p:nvSpPr>
        <p:spPr>
          <a:xfrm>
            <a:off x="6050336" y="1093925"/>
            <a:ext cx="2702538" cy="1174716"/>
          </a:xfrm>
          <a:prstGeom prst="flowChartMultidocumen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Cairo"/>
                <a:ea typeface="Cairo"/>
                <a:cs typeface="Cairo"/>
                <a:sym typeface="Cairo"/>
              </a:rPr>
              <a:t>Outputs :</a:t>
            </a:r>
            <a:endParaRPr b="1">
              <a:solidFill>
                <a:schemeClr val="dk1"/>
              </a:solidFill>
              <a:latin typeface="Cairo"/>
              <a:ea typeface="Cairo"/>
              <a:cs typeface="Cairo"/>
              <a:sym typeface="Cairo"/>
            </a:endParaRPr>
          </a:p>
          <a:p>
            <a:pPr indent="0" lvl="0" marL="0" rtl="0" algn="l">
              <a:lnSpc>
                <a:spcPct val="100000"/>
              </a:lnSpc>
              <a:spcBef>
                <a:spcPts val="1000"/>
              </a:spcBef>
              <a:spcAft>
                <a:spcPts val="0"/>
              </a:spcAft>
              <a:buNone/>
            </a:pPr>
            <a:r>
              <a:rPr b="1" lang="en" sz="1150">
                <a:solidFill>
                  <a:schemeClr val="dk1"/>
                </a:solidFill>
                <a:highlight>
                  <a:srgbClr val="EFF0F1"/>
                </a:highlight>
                <a:latin typeface="Courier New"/>
                <a:ea typeface="Courier New"/>
                <a:cs typeface="Courier New"/>
                <a:sym typeface="Courier New"/>
              </a:rPr>
              <a:t>return(city, month, day)</a:t>
            </a:r>
            <a:endParaRPr sz="1200">
              <a:highlight>
                <a:srgbClr val="F3F3F3"/>
              </a:highlight>
              <a:latin typeface="Cairo"/>
              <a:ea typeface="Cairo"/>
              <a:cs typeface="Cairo"/>
              <a:sym typeface="Cairo"/>
            </a:endParaRPr>
          </a:p>
        </p:txBody>
      </p:sp>
      <p:sp>
        <p:nvSpPr>
          <p:cNvPr id="283" name="Google Shape;283;p30"/>
          <p:cNvSpPr/>
          <p:nvPr/>
        </p:nvSpPr>
        <p:spPr>
          <a:xfrm>
            <a:off x="-125" y="1116463"/>
            <a:ext cx="3304256" cy="1146958"/>
          </a:xfrm>
          <a:prstGeom prst="flowChartInputOutpu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iro"/>
                <a:ea typeface="Cairo"/>
                <a:cs typeface="Cairo"/>
                <a:sym typeface="Cairo"/>
              </a:rPr>
              <a:t>Inputs:</a:t>
            </a:r>
            <a:endParaRPr sz="1200">
              <a:solidFill>
                <a:schemeClr val="dk1"/>
              </a:solidFill>
              <a:latin typeface="Cairo"/>
              <a:ea typeface="Cairo"/>
              <a:cs typeface="Cairo"/>
              <a:sym typeface="Cairo"/>
            </a:endParaRPr>
          </a:p>
          <a:p>
            <a:pPr indent="0" lvl="0" marL="0" marR="0" rtl="0" algn="l">
              <a:lnSpc>
                <a:spcPct val="100000"/>
              </a:lnSpc>
              <a:spcBef>
                <a:spcPts val="0"/>
              </a:spcBef>
              <a:spcAft>
                <a:spcPts val="0"/>
              </a:spcAft>
              <a:buNone/>
            </a:pPr>
            <a:r>
              <a:rPr lang="en" sz="1200">
                <a:solidFill>
                  <a:schemeClr val="dk1"/>
                </a:solidFill>
                <a:latin typeface="Cairo"/>
                <a:ea typeface="Cairo"/>
                <a:cs typeface="Cairo"/>
                <a:sym typeface="Cairo"/>
              </a:rPr>
              <a:t>Raw input (City - Timeframe - </a:t>
            </a:r>
            <a:r>
              <a:rPr lang="en" sz="1100">
                <a:solidFill>
                  <a:schemeClr val="dk1"/>
                </a:solidFill>
                <a:latin typeface="Cairo"/>
                <a:ea typeface="Cairo"/>
                <a:cs typeface="Cairo"/>
                <a:sym typeface="Cairo"/>
              </a:rPr>
              <a:t>Which month /Which day</a:t>
            </a:r>
            <a:r>
              <a:rPr lang="en" sz="1200">
                <a:solidFill>
                  <a:schemeClr val="dk1"/>
                </a:solidFill>
                <a:latin typeface="Cairo"/>
                <a:ea typeface="Cairo"/>
                <a:cs typeface="Cairo"/>
                <a:sym typeface="Cairo"/>
              </a:rPr>
              <a:t>)</a:t>
            </a:r>
            <a:endParaRPr b="1" sz="1200">
              <a:solidFill>
                <a:schemeClr val="dk1"/>
              </a:solidFill>
            </a:endParaRPr>
          </a:p>
        </p:txBody>
      </p:sp>
      <p:sp>
        <p:nvSpPr>
          <p:cNvPr id="284" name="Google Shape;284;p30"/>
          <p:cNvSpPr/>
          <p:nvPr/>
        </p:nvSpPr>
        <p:spPr>
          <a:xfrm>
            <a:off x="3297231" y="1108520"/>
            <a:ext cx="2566404" cy="123822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450">
                <a:solidFill>
                  <a:schemeClr val="dk1"/>
                </a:solidFill>
                <a:highlight>
                  <a:srgbClr val="EFF0F1"/>
                </a:highlight>
                <a:latin typeface="Courier New"/>
                <a:ea typeface="Courier New"/>
                <a:cs typeface="Courier New"/>
                <a:sym typeface="Courier New"/>
              </a:rPr>
              <a:t>Bikeshare.py</a:t>
            </a:r>
            <a:endParaRPr b="1" sz="1450">
              <a:solidFill>
                <a:schemeClr val="dk1"/>
              </a:solidFill>
              <a:highlight>
                <a:srgbClr val="EFF0F1"/>
              </a:highlight>
              <a:latin typeface="Courier New"/>
              <a:ea typeface="Courier New"/>
              <a:cs typeface="Courier New"/>
              <a:sym typeface="Courier New"/>
            </a:endParaRPr>
          </a:p>
        </p:txBody>
      </p:sp>
      <p:sp>
        <p:nvSpPr>
          <p:cNvPr id="285" name="Google Shape;285;p30"/>
          <p:cNvSpPr txBox="1"/>
          <p:nvPr/>
        </p:nvSpPr>
        <p:spPr>
          <a:xfrm>
            <a:off x="446575" y="2271825"/>
            <a:ext cx="8385600" cy="22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99CA45"/>
                </a:solidFill>
                <a:latin typeface="Cairo"/>
                <a:ea typeface="Cairo"/>
                <a:cs typeface="Cairo"/>
                <a:sym typeface="Cairo"/>
              </a:rPr>
              <a:t>Script Setting Up:</a:t>
            </a:r>
            <a:endParaRPr b="1" sz="1450">
              <a:solidFill>
                <a:schemeClr val="dk1"/>
              </a:solidFill>
              <a:highlight>
                <a:srgbClr val="EFF0F1"/>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450">
                <a:solidFill>
                  <a:schemeClr val="dk1"/>
                </a:solidFill>
                <a:highlight>
                  <a:srgbClr val="EFF0F1"/>
                </a:highlight>
                <a:latin typeface="Courier New"/>
                <a:ea typeface="Courier New"/>
                <a:cs typeface="Courier New"/>
                <a:sym typeface="Courier New"/>
              </a:rPr>
              <a:t>import time</a:t>
            </a:r>
            <a:endParaRPr b="1" sz="1450">
              <a:solidFill>
                <a:schemeClr val="dk1"/>
              </a:solidFill>
              <a:highlight>
                <a:srgbClr val="EFF0F1"/>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450">
                <a:solidFill>
                  <a:schemeClr val="dk1"/>
                </a:solidFill>
                <a:highlight>
                  <a:srgbClr val="EFF0F1"/>
                </a:highlight>
                <a:latin typeface="Courier New"/>
                <a:ea typeface="Courier New"/>
                <a:cs typeface="Courier New"/>
                <a:sym typeface="Courier New"/>
              </a:rPr>
              <a:t>import pandas as pd</a:t>
            </a:r>
            <a:endParaRPr b="1" sz="1450">
              <a:solidFill>
                <a:schemeClr val="dk1"/>
              </a:solidFill>
              <a:highlight>
                <a:srgbClr val="EFF0F1"/>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450">
                <a:solidFill>
                  <a:schemeClr val="dk1"/>
                </a:solidFill>
                <a:highlight>
                  <a:srgbClr val="EFF0F1"/>
                </a:highlight>
                <a:latin typeface="Courier New"/>
                <a:ea typeface="Courier New"/>
                <a:cs typeface="Courier New"/>
                <a:sym typeface="Courier New"/>
              </a:rPr>
              <a:t>import numpy as np</a:t>
            </a:r>
            <a:endParaRPr b="1" sz="1450">
              <a:solidFill>
                <a:schemeClr val="dk1"/>
              </a:solidFill>
              <a:highlight>
                <a:srgbClr val="EFF0F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450">
              <a:solidFill>
                <a:schemeClr val="dk1"/>
              </a:solidFill>
              <a:highlight>
                <a:srgbClr val="EFF0F1"/>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450">
                <a:solidFill>
                  <a:schemeClr val="dk1"/>
                </a:solidFill>
                <a:highlight>
                  <a:srgbClr val="EFF0F1"/>
                </a:highlight>
                <a:latin typeface="Courier New"/>
                <a:ea typeface="Courier New"/>
                <a:cs typeface="Courier New"/>
                <a:sym typeface="Courier New"/>
              </a:rPr>
              <a:t>CITY_DATA = { 'chicago': 'chicago.csv',</a:t>
            </a:r>
            <a:endParaRPr b="1" sz="1450">
              <a:solidFill>
                <a:schemeClr val="dk1"/>
              </a:solidFill>
              <a:highlight>
                <a:srgbClr val="EFF0F1"/>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450">
                <a:solidFill>
                  <a:schemeClr val="dk1"/>
                </a:solidFill>
                <a:highlight>
                  <a:srgbClr val="EFF0F1"/>
                </a:highlight>
                <a:latin typeface="Courier New"/>
                <a:ea typeface="Courier New"/>
                <a:cs typeface="Courier New"/>
                <a:sym typeface="Courier New"/>
              </a:rPr>
              <a:t>              'new york city': 'new_york_city.csv',</a:t>
            </a:r>
            <a:endParaRPr b="1" sz="1450">
              <a:solidFill>
                <a:schemeClr val="dk1"/>
              </a:solidFill>
              <a:highlight>
                <a:srgbClr val="EFF0F1"/>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450">
                <a:solidFill>
                  <a:schemeClr val="dk1"/>
                </a:solidFill>
                <a:highlight>
                  <a:srgbClr val="EFF0F1"/>
                </a:highlight>
                <a:latin typeface="Courier New"/>
                <a:ea typeface="Courier New"/>
                <a:cs typeface="Courier New"/>
                <a:sym typeface="Courier New"/>
              </a:rPr>
              <a:t>              'washington': 'washington.csv' }</a:t>
            </a:r>
            <a:endParaRPr b="1" sz="1450">
              <a:solidFill>
                <a:schemeClr val="dk1"/>
              </a:solidFill>
              <a:highlight>
                <a:srgbClr val="EFF0F1"/>
              </a:highlight>
              <a:latin typeface="Courier New"/>
              <a:ea typeface="Courier New"/>
              <a:cs typeface="Courier New"/>
              <a:sym typeface="Courier New"/>
            </a:endParaRPr>
          </a:p>
        </p:txBody>
      </p:sp>
      <p:sp>
        <p:nvSpPr>
          <p:cNvPr id="286" name="Google Shape;286;p30"/>
          <p:cNvSpPr/>
          <p:nvPr/>
        </p:nvSpPr>
        <p:spPr>
          <a:xfrm>
            <a:off x="4629150" y="2437550"/>
            <a:ext cx="2196600" cy="664500"/>
          </a:xfrm>
          <a:prstGeom prst="wedgeRectCallout">
            <a:avLst>
              <a:gd fmla="val -20833" name="adj1"/>
              <a:gd fmla="val 62500" name="adj2"/>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iro"/>
                <a:ea typeface="Cairo"/>
                <a:cs typeface="Cairo"/>
                <a:sym typeface="Cairo"/>
              </a:rPr>
              <a:t>Importing the required libraries at the top of the script as per the best practices</a:t>
            </a:r>
            <a:r>
              <a:rPr lang="en" sz="1100"/>
              <a:t>.</a:t>
            </a:r>
            <a:endParaRPr sz="1100"/>
          </a:p>
        </p:txBody>
      </p:sp>
      <p:sp>
        <p:nvSpPr>
          <p:cNvPr id="287" name="Google Shape;287;p30"/>
          <p:cNvSpPr/>
          <p:nvPr/>
        </p:nvSpPr>
        <p:spPr>
          <a:xfrm>
            <a:off x="6482950" y="3304575"/>
            <a:ext cx="2349300" cy="1174800"/>
          </a:xfrm>
          <a:prstGeom prst="wedgeRoundRectCallout">
            <a:avLst>
              <a:gd fmla="val -20833" name="adj1"/>
              <a:gd fmla="val 62500" name="adj2"/>
              <a:gd fmla="val 0" name="adj3"/>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iro"/>
                <a:ea typeface="Cairo"/>
                <a:cs typeface="Cairo"/>
                <a:sym typeface="Cairo"/>
              </a:rPr>
              <a:t>Assigning a dictionary to map the city names' to the corresponding file name path in the file system to access later within the code.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The </a:t>
            </a:r>
            <a:r>
              <a:rPr b="1" lang="en" sz="1550">
                <a:solidFill>
                  <a:srgbClr val="980000"/>
                </a:solidFill>
                <a:highlight>
                  <a:srgbClr val="EFF0F1"/>
                </a:highlight>
                <a:latin typeface="Courier New"/>
                <a:ea typeface="Courier New"/>
                <a:cs typeface="Courier New"/>
                <a:sym typeface="Courier New"/>
              </a:rPr>
              <a:t>get_filter()</a:t>
            </a:r>
            <a:r>
              <a:rPr b="1" lang="en" sz="2100">
                <a:latin typeface="Cairo"/>
                <a:ea typeface="Cairo"/>
                <a:cs typeface="Cairo"/>
                <a:sym typeface="Cairo"/>
              </a:rPr>
              <a:t> function</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293" name="Google Shape;293;p31"/>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294" name="Google Shape;294;p31"/>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31"/>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297" name="Google Shape;297;p31"/>
          <p:cNvSpPr/>
          <p:nvPr/>
        </p:nvSpPr>
        <p:spPr>
          <a:xfrm>
            <a:off x="6050336" y="1017725"/>
            <a:ext cx="2702538" cy="1174716"/>
          </a:xfrm>
          <a:prstGeom prst="flowChartMultidocumen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Cairo"/>
                <a:ea typeface="Cairo"/>
                <a:cs typeface="Cairo"/>
                <a:sym typeface="Cairo"/>
              </a:rPr>
              <a:t>Outputs :</a:t>
            </a:r>
            <a:endParaRPr b="1">
              <a:solidFill>
                <a:schemeClr val="dk1"/>
              </a:solidFill>
              <a:latin typeface="Cairo"/>
              <a:ea typeface="Cairo"/>
              <a:cs typeface="Cairo"/>
              <a:sym typeface="Cairo"/>
            </a:endParaRPr>
          </a:p>
          <a:p>
            <a:pPr indent="0" lvl="0" marL="0" rtl="0" algn="l">
              <a:lnSpc>
                <a:spcPct val="100000"/>
              </a:lnSpc>
              <a:spcBef>
                <a:spcPts val="1000"/>
              </a:spcBef>
              <a:spcAft>
                <a:spcPts val="0"/>
              </a:spcAft>
              <a:buNone/>
            </a:pPr>
            <a:r>
              <a:rPr b="1" lang="en" sz="1150">
                <a:solidFill>
                  <a:schemeClr val="dk1"/>
                </a:solidFill>
                <a:highlight>
                  <a:srgbClr val="EFF0F1"/>
                </a:highlight>
                <a:latin typeface="Courier New"/>
                <a:ea typeface="Courier New"/>
                <a:cs typeface="Courier New"/>
                <a:sym typeface="Courier New"/>
              </a:rPr>
              <a:t>return(city, month, day)</a:t>
            </a:r>
            <a:endParaRPr b="1" sz="900">
              <a:highlight>
                <a:srgbClr val="F3F3F3"/>
              </a:highlight>
              <a:latin typeface="Cairo"/>
              <a:ea typeface="Cairo"/>
              <a:cs typeface="Cairo"/>
              <a:sym typeface="Cairo"/>
            </a:endParaRPr>
          </a:p>
        </p:txBody>
      </p:sp>
      <p:sp>
        <p:nvSpPr>
          <p:cNvPr id="298" name="Google Shape;298;p31"/>
          <p:cNvSpPr/>
          <p:nvPr/>
        </p:nvSpPr>
        <p:spPr>
          <a:xfrm>
            <a:off x="-125" y="1040263"/>
            <a:ext cx="3304256" cy="1146958"/>
          </a:xfrm>
          <a:prstGeom prst="flowChartInputOutpu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iro"/>
                <a:ea typeface="Cairo"/>
                <a:cs typeface="Cairo"/>
                <a:sym typeface="Cairo"/>
              </a:rPr>
              <a:t>Inputs:</a:t>
            </a:r>
            <a:endParaRPr sz="1200">
              <a:solidFill>
                <a:schemeClr val="dk1"/>
              </a:solidFill>
              <a:latin typeface="Cairo"/>
              <a:ea typeface="Cairo"/>
              <a:cs typeface="Cairo"/>
              <a:sym typeface="Cairo"/>
            </a:endParaRPr>
          </a:p>
          <a:p>
            <a:pPr indent="0" lvl="0" marL="0" marR="0" rtl="0" algn="l">
              <a:lnSpc>
                <a:spcPct val="100000"/>
              </a:lnSpc>
              <a:spcBef>
                <a:spcPts val="0"/>
              </a:spcBef>
              <a:spcAft>
                <a:spcPts val="0"/>
              </a:spcAft>
              <a:buNone/>
            </a:pPr>
            <a:r>
              <a:rPr lang="en" sz="1200">
                <a:solidFill>
                  <a:schemeClr val="dk1"/>
                </a:solidFill>
                <a:latin typeface="Cairo"/>
                <a:ea typeface="Cairo"/>
                <a:cs typeface="Cairo"/>
                <a:sym typeface="Cairo"/>
              </a:rPr>
              <a:t>Raw input (City - Timeframe - </a:t>
            </a:r>
            <a:r>
              <a:rPr lang="en" sz="1100">
                <a:solidFill>
                  <a:schemeClr val="dk1"/>
                </a:solidFill>
                <a:latin typeface="Cairo"/>
                <a:ea typeface="Cairo"/>
                <a:cs typeface="Cairo"/>
                <a:sym typeface="Cairo"/>
              </a:rPr>
              <a:t>Which month /Which day</a:t>
            </a:r>
            <a:r>
              <a:rPr lang="en" sz="1200">
                <a:solidFill>
                  <a:schemeClr val="dk1"/>
                </a:solidFill>
                <a:latin typeface="Cairo"/>
                <a:ea typeface="Cairo"/>
                <a:cs typeface="Cairo"/>
                <a:sym typeface="Cairo"/>
              </a:rPr>
              <a:t>)</a:t>
            </a:r>
            <a:endParaRPr b="1" sz="1200">
              <a:solidFill>
                <a:schemeClr val="dk1"/>
              </a:solidFill>
            </a:endParaRPr>
          </a:p>
        </p:txBody>
      </p:sp>
      <p:sp>
        <p:nvSpPr>
          <p:cNvPr id="299" name="Google Shape;299;p31"/>
          <p:cNvSpPr/>
          <p:nvPr/>
        </p:nvSpPr>
        <p:spPr>
          <a:xfrm>
            <a:off x="3297231" y="1032320"/>
            <a:ext cx="2566404" cy="123822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450">
                <a:solidFill>
                  <a:schemeClr val="dk1"/>
                </a:solidFill>
                <a:highlight>
                  <a:srgbClr val="EFF0F1"/>
                </a:highlight>
                <a:latin typeface="Courier New"/>
                <a:ea typeface="Courier New"/>
                <a:cs typeface="Courier New"/>
                <a:sym typeface="Courier New"/>
              </a:rPr>
              <a:t>B</a:t>
            </a:r>
            <a:r>
              <a:rPr b="1" lang="en" sz="1450">
                <a:solidFill>
                  <a:schemeClr val="dk1"/>
                </a:solidFill>
                <a:highlight>
                  <a:srgbClr val="EFF0F1"/>
                </a:highlight>
                <a:latin typeface="Courier New"/>
                <a:ea typeface="Courier New"/>
                <a:cs typeface="Courier New"/>
                <a:sym typeface="Courier New"/>
              </a:rPr>
              <a:t>ikeshare.py</a:t>
            </a:r>
            <a:endParaRPr b="1" sz="1450">
              <a:solidFill>
                <a:schemeClr val="dk1"/>
              </a:solidFill>
              <a:highlight>
                <a:srgbClr val="EFF0F1"/>
              </a:highlight>
              <a:latin typeface="Courier New"/>
              <a:ea typeface="Courier New"/>
              <a:cs typeface="Courier New"/>
              <a:sym typeface="Courier New"/>
            </a:endParaRPr>
          </a:p>
        </p:txBody>
      </p:sp>
      <p:sp>
        <p:nvSpPr>
          <p:cNvPr id="300" name="Google Shape;300;p31"/>
          <p:cNvSpPr txBox="1"/>
          <p:nvPr/>
        </p:nvSpPr>
        <p:spPr>
          <a:xfrm>
            <a:off x="370375" y="2195625"/>
            <a:ext cx="8385600" cy="233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99CA45"/>
                </a:solidFill>
                <a:latin typeface="Cairo"/>
                <a:ea typeface="Cairo"/>
                <a:cs typeface="Cairo"/>
                <a:sym typeface="Cairo"/>
              </a:rPr>
              <a:t>Function Purpose</a:t>
            </a:r>
            <a:r>
              <a:rPr b="1" lang="en" sz="1600">
                <a:solidFill>
                  <a:srgbClr val="99CA45"/>
                </a:solidFill>
                <a:latin typeface="Cairo"/>
                <a:ea typeface="Cairo"/>
                <a:cs typeface="Cairo"/>
                <a:sym typeface="Cairo"/>
              </a:rPr>
              <a:t>:</a:t>
            </a:r>
            <a:endParaRPr b="1" sz="1600">
              <a:solidFill>
                <a:srgbClr val="99CA45"/>
              </a:solidFill>
              <a:latin typeface="Cairo"/>
              <a:ea typeface="Cairo"/>
              <a:cs typeface="Cairo"/>
              <a:sym typeface="Cairo"/>
            </a:endParaRPr>
          </a:p>
          <a:p>
            <a:pPr indent="0" lvl="0" marL="0" rtl="0" algn="l">
              <a:lnSpc>
                <a:spcPct val="115000"/>
              </a:lnSpc>
              <a:spcBef>
                <a:spcPts val="0"/>
              </a:spcBef>
              <a:spcAft>
                <a:spcPts val="0"/>
              </a:spcAft>
              <a:buNone/>
            </a:pPr>
            <a:r>
              <a:rPr lang="en" sz="1050">
                <a:solidFill>
                  <a:srgbClr val="980000"/>
                </a:solidFill>
                <a:highlight>
                  <a:srgbClr val="FFFFFF"/>
                </a:highlight>
                <a:latin typeface="Cairo"/>
                <a:ea typeface="Cairo"/>
                <a:cs typeface="Cairo"/>
                <a:sym typeface="Cairo"/>
              </a:rPr>
              <a:t>"""</a:t>
            </a:r>
            <a:endParaRPr sz="1050">
              <a:solidFill>
                <a:srgbClr val="980000"/>
              </a:solidFill>
              <a:highlight>
                <a:srgbClr val="FFFFFF"/>
              </a:highlight>
              <a:latin typeface="Cairo"/>
              <a:ea typeface="Cairo"/>
              <a:cs typeface="Cairo"/>
              <a:sym typeface="Cairo"/>
            </a:endParaRPr>
          </a:p>
          <a:p>
            <a:pPr indent="0" lvl="0" marL="0" rtl="0" algn="l">
              <a:lnSpc>
                <a:spcPct val="115000"/>
              </a:lnSpc>
              <a:spcBef>
                <a:spcPts val="0"/>
              </a:spcBef>
              <a:spcAft>
                <a:spcPts val="0"/>
              </a:spcAft>
              <a:buNone/>
            </a:pPr>
            <a:r>
              <a:rPr lang="en" sz="1050">
                <a:solidFill>
                  <a:srgbClr val="980000"/>
                </a:solidFill>
                <a:highlight>
                  <a:srgbClr val="FFFFFF"/>
                </a:highlight>
                <a:latin typeface="Cairo"/>
                <a:ea typeface="Cairo"/>
                <a:cs typeface="Cairo"/>
                <a:sym typeface="Cairo"/>
              </a:rPr>
              <a:t>    Asks user to specify a city, month, and day to analyze.</a:t>
            </a:r>
            <a:endParaRPr sz="1050">
              <a:solidFill>
                <a:srgbClr val="980000"/>
              </a:solidFill>
              <a:highlight>
                <a:srgbClr val="FFFFFF"/>
              </a:highlight>
              <a:latin typeface="Cairo"/>
              <a:ea typeface="Cairo"/>
              <a:cs typeface="Cairo"/>
              <a:sym typeface="Cairo"/>
            </a:endParaRPr>
          </a:p>
          <a:p>
            <a:pPr indent="0" lvl="0" marL="0" rtl="0" algn="l">
              <a:lnSpc>
                <a:spcPct val="115000"/>
              </a:lnSpc>
              <a:spcBef>
                <a:spcPts val="0"/>
              </a:spcBef>
              <a:spcAft>
                <a:spcPts val="0"/>
              </a:spcAft>
              <a:buNone/>
            </a:pPr>
            <a:r>
              <a:rPr lang="en" sz="1050">
                <a:solidFill>
                  <a:srgbClr val="980000"/>
                </a:solidFill>
                <a:highlight>
                  <a:srgbClr val="FFFFFF"/>
                </a:highlight>
                <a:latin typeface="Cairo"/>
                <a:ea typeface="Cairo"/>
                <a:cs typeface="Cairo"/>
                <a:sym typeface="Cairo"/>
              </a:rPr>
              <a:t>    Returns:</a:t>
            </a:r>
            <a:endParaRPr sz="1050">
              <a:solidFill>
                <a:srgbClr val="980000"/>
              </a:solidFill>
              <a:highlight>
                <a:srgbClr val="FFFFFF"/>
              </a:highlight>
              <a:latin typeface="Cairo"/>
              <a:ea typeface="Cairo"/>
              <a:cs typeface="Cairo"/>
              <a:sym typeface="Cairo"/>
            </a:endParaRPr>
          </a:p>
          <a:p>
            <a:pPr indent="0" lvl="0" marL="0" rtl="0" algn="l">
              <a:lnSpc>
                <a:spcPct val="115000"/>
              </a:lnSpc>
              <a:spcBef>
                <a:spcPts val="0"/>
              </a:spcBef>
              <a:spcAft>
                <a:spcPts val="0"/>
              </a:spcAft>
              <a:buNone/>
            </a:pPr>
            <a:r>
              <a:rPr lang="en" sz="1050">
                <a:solidFill>
                  <a:srgbClr val="980000"/>
                </a:solidFill>
                <a:highlight>
                  <a:srgbClr val="FFFFFF"/>
                </a:highlight>
                <a:latin typeface="Cairo"/>
                <a:ea typeface="Cairo"/>
                <a:cs typeface="Cairo"/>
                <a:sym typeface="Cairo"/>
              </a:rPr>
              <a:t>        (str) city - name of the city to analyze</a:t>
            </a:r>
            <a:endParaRPr sz="1050">
              <a:solidFill>
                <a:srgbClr val="980000"/>
              </a:solidFill>
              <a:highlight>
                <a:srgbClr val="FFFFFF"/>
              </a:highlight>
              <a:latin typeface="Cairo"/>
              <a:ea typeface="Cairo"/>
              <a:cs typeface="Cairo"/>
              <a:sym typeface="Cairo"/>
            </a:endParaRPr>
          </a:p>
          <a:p>
            <a:pPr indent="0" lvl="0" marL="0" rtl="0" algn="l">
              <a:lnSpc>
                <a:spcPct val="115000"/>
              </a:lnSpc>
              <a:spcBef>
                <a:spcPts val="0"/>
              </a:spcBef>
              <a:spcAft>
                <a:spcPts val="0"/>
              </a:spcAft>
              <a:buNone/>
            </a:pPr>
            <a:r>
              <a:rPr lang="en" sz="1050">
                <a:solidFill>
                  <a:srgbClr val="980000"/>
                </a:solidFill>
                <a:highlight>
                  <a:srgbClr val="FFFFFF"/>
                </a:highlight>
                <a:latin typeface="Cairo"/>
                <a:ea typeface="Cairo"/>
                <a:cs typeface="Cairo"/>
                <a:sym typeface="Cairo"/>
              </a:rPr>
              <a:t>        (str) month - name of the month to filter by, or "all" to apply no month filter</a:t>
            </a:r>
            <a:endParaRPr sz="1050">
              <a:solidFill>
                <a:srgbClr val="980000"/>
              </a:solidFill>
              <a:highlight>
                <a:srgbClr val="FFFFFF"/>
              </a:highlight>
              <a:latin typeface="Cairo"/>
              <a:ea typeface="Cairo"/>
              <a:cs typeface="Cairo"/>
              <a:sym typeface="Cairo"/>
            </a:endParaRPr>
          </a:p>
          <a:p>
            <a:pPr indent="0" lvl="0" marL="0" rtl="0" algn="l">
              <a:lnSpc>
                <a:spcPct val="115000"/>
              </a:lnSpc>
              <a:spcBef>
                <a:spcPts val="0"/>
              </a:spcBef>
              <a:spcAft>
                <a:spcPts val="0"/>
              </a:spcAft>
              <a:buNone/>
            </a:pPr>
            <a:r>
              <a:rPr lang="en" sz="1050">
                <a:solidFill>
                  <a:srgbClr val="980000"/>
                </a:solidFill>
                <a:highlight>
                  <a:srgbClr val="FFFFFF"/>
                </a:highlight>
                <a:latin typeface="Cairo"/>
                <a:ea typeface="Cairo"/>
                <a:cs typeface="Cairo"/>
                <a:sym typeface="Cairo"/>
              </a:rPr>
              <a:t>        (str) day - name of the day of week to filter by, or "all" to apply no day filter</a:t>
            </a:r>
            <a:endParaRPr sz="1050">
              <a:solidFill>
                <a:srgbClr val="980000"/>
              </a:solidFill>
              <a:highlight>
                <a:srgbClr val="FFFFFF"/>
              </a:highlight>
              <a:latin typeface="Cairo"/>
              <a:ea typeface="Cairo"/>
              <a:cs typeface="Cairo"/>
              <a:sym typeface="Cairo"/>
            </a:endParaRPr>
          </a:p>
          <a:p>
            <a:pPr indent="0" lvl="0" marL="0" rtl="0" algn="l">
              <a:lnSpc>
                <a:spcPct val="115000"/>
              </a:lnSpc>
              <a:spcBef>
                <a:spcPts val="0"/>
              </a:spcBef>
              <a:spcAft>
                <a:spcPts val="0"/>
              </a:spcAft>
              <a:buNone/>
            </a:pPr>
            <a:r>
              <a:rPr lang="en" sz="1050">
                <a:solidFill>
                  <a:srgbClr val="980000"/>
                </a:solidFill>
                <a:highlight>
                  <a:srgbClr val="FFFFFF"/>
                </a:highlight>
                <a:latin typeface="Cairo"/>
                <a:ea typeface="Cairo"/>
                <a:cs typeface="Cairo"/>
                <a:sym typeface="Cairo"/>
              </a:rPr>
              <a:t>    """</a:t>
            </a:r>
            <a:endParaRPr sz="1050">
              <a:solidFill>
                <a:srgbClr val="980000"/>
              </a:solidFill>
              <a:highlight>
                <a:srgbClr val="FFFFFF"/>
              </a:highlight>
              <a:latin typeface="Cairo"/>
              <a:ea typeface="Cairo"/>
              <a:cs typeface="Cairo"/>
              <a:sym typeface="Cairo"/>
            </a:endParaRPr>
          </a:p>
          <a:p>
            <a:pPr indent="-314325" lvl="0" marL="457200" rtl="0" algn="l">
              <a:lnSpc>
                <a:spcPct val="115000"/>
              </a:lnSpc>
              <a:spcBef>
                <a:spcPts val="0"/>
              </a:spcBef>
              <a:spcAft>
                <a:spcPts val="0"/>
              </a:spcAft>
              <a:buClr>
                <a:schemeClr val="dk1"/>
              </a:buClr>
              <a:buSzPts val="1350"/>
              <a:buFont typeface="Cairo"/>
              <a:buChar char="●"/>
            </a:pPr>
            <a:r>
              <a:rPr lang="en" sz="1250">
                <a:solidFill>
                  <a:schemeClr val="dk1"/>
                </a:solidFill>
                <a:highlight>
                  <a:srgbClr val="FFFFFF"/>
                </a:highlight>
                <a:latin typeface="Cairo"/>
                <a:ea typeface="Cairo"/>
                <a:cs typeface="Cairo"/>
                <a:sym typeface="Cairo"/>
              </a:rPr>
              <a:t>This function is a bit lengthy and can be divided into two or three functions if you would like; (</a:t>
            </a:r>
            <a:r>
              <a:rPr b="1" lang="en" sz="1350">
                <a:solidFill>
                  <a:schemeClr val="dk1"/>
                </a:solidFill>
                <a:highlight>
                  <a:srgbClr val="EFF0F1"/>
                </a:highlight>
                <a:latin typeface="Courier New"/>
                <a:ea typeface="Courier New"/>
                <a:cs typeface="Courier New"/>
                <a:sym typeface="Courier New"/>
              </a:rPr>
              <a:t>get_city_filters()</a:t>
            </a:r>
            <a:r>
              <a:rPr lang="en" sz="1250">
                <a:solidFill>
                  <a:schemeClr val="dk1"/>
                </a:solidFill>
                <a:highlight>
                  <a:srgbClr val="FFFFFF"/>
                </a:highlight>
                <a:latin typeface="Cairo"/>
                <a:ea typeface="Cairo"/>
                <a:cs typeface="Cairo"/>
                <a:sym typeface="Cairo"/>
              </a:rPr>
              <a:t>, def</a:t>
            </a:r>
            <a:r>
              <a:rPr b="1" lang="en" sz="1350">
                <a:solidFill>
                  <a:schemeClr val="dk1"/>
                </a:solidFill>
                <a:highlight>
                  <a:srgbClr val="EFF0F1"/>
                </a:highlight>
                <a:latin typeface="Courier New"/>
                <a:ea typeface="Courier New"/>
                <a:cs typeface="Courier New"/>
                <a:sym typeface="Courier New"/>
              </a:rPr>
              <a:t> get_time_filters()</a:t>
            </a:r>
            <a:r>
              <a:rPr lang="en" sz="1250">
                <a:solidFill>
                  <a:schemeClr val="dk1"/>
                </a:solidFill>
                <a:highlight>
                  <a:srgbClr val="FFFFFF"/>
                </a:highlight>
                <a:latin typeface="Cairo"/>
                <a:ea typeface="Cairo"/>
                <a:cs typeface="Cairo"/>
                <a:sym typeface="Cairo"/>
              </a:rPr>
              <a:t>) One to return the city, and the one to return a time filters of month and day, or only month or only day or the whole time span.</a:t>
            </a:r>
            <a:endParaRPr b="1" sz="1350">
              <a:solidFill>
                <a:schemeClr val="dk1"/>
              </a:solidFill>
              <a:highlight>
                <a:srgbClr val="EFF0F1"/>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The </a:t>
            </a:r>
            <a:r>
              <a:rPr b="1" lang="en" sz="1550">
                <a:solidFill>
                  <a:srgbClr val="980000"/>
                </a:solidFill>
                <a:highlight>
                  <a:srgbClr val="EFF0F1"/>
                </a:highlight>
                <a:latin typeface="Courier New"/>
                <a:ea typeface="Courier New"/>
                <a:cs typeface="Courier New"/>
                <a:sym typeface="Courier New"/>
              </a:rPr>
              <a:t>get_filter()</a:t>
            </a:r>
            <a:r>
              <a:rPr b="1" lang="en" sz="2100">
                <a:latin typeface="Cairo"/>
                <a:ea typeface="Cairo"/>
                <a:cs typeface="Cairo"/>
                <a:sym typeface="Cairo"/>
              </a:rPr>
              <a:t> function (1)</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306" name="Google Shape;306;p32"/>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307" name="Google Shape;307;p32"/>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32"/>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310" name="Google Shape;310;p32"/>
          <p:cNvSpPr txBox="1"/>
          <p:nvPr/>
        </p:nvSpPr>
        <p:spPr>
          <a:xfrm>
            <a:off x="446575" y="1614550"/>
            <a:ext cx="8385600" cy="284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9CA45"/>
                </a:solidFill>
                <a:latin typeface="Cairo"/>
                <a:ea typeface="Cairo"/>
                <a:cs typeface="Cairo"/>
                <a:sym typeface="Cairo"/>
              </a:rPr>
              <a:t>User Input for City:</a:t>
            </a:r>
            <a:endParaRPr b="1">
              <a:solidFill>
                <a:srgbClr val="99CA45"/>
              </a:solidFill>
              <a:latin typeface="Cairo"/>
              <a:ea typeface="Cairo"/>
              <a:cs typeface="Cairo"/>
              <a:sym typeface="Cairo"/>
            </a:endParaRPr>
          </a:p>
          <a:p>
            <a:pPr indent="-307975" lvl="0" marL="457200" rtl="0" algn="l">
              <a:lnSpc>
                <a:spcPct val="115000"/>
              </a:lnSpc>
              <a:spcBef>
                <a:spcPts val="0"/>
              </a:spcBef>
              <a:spcAft>
                <a:spcPts val="0"/>
              </a:spcAft>
              <a:buClr>
                <a:schemeClr val="dk1"/>
              </a:buClr>
              <a:buSzPts val="1250"/>
              <a:buFont typeface="Cairo"/>
              <a:buChar char="●"/>
            </a:pPr>
            <a:r>
              <a:rPr lang="en" sz="1250">
                <a:solidFill>
                  <a:schemeClr val="dk1"/>
                </a:solidFill>
                <a:highlight>
                  <a:srgbClr val="FFFFFF"/>
                </a:highlight>
                <a:latin typeface="Cairo"/>
                <a:ea typeface="Cairo"/>
                <a:cs typeface="Cairo"/>
                <a:sym typeface="Cairo"/>
              </a:rPr>
              <a:t>Ask the user: which city to display data about?</a:t>
            </a:r>
            <a:endParaRPr sz="1250">
              <a:solidFill>
                <a:schemeClr val="dk1"/>
              </a:solidFill>
              <a:highlight>
                <a:srgbClr val="FFFFFF"/>
              </a:highlight>
              <a:latin typeface="Cairo"/>
              <a:ea typeface="Cairo"/>
              <a:cs typeface="Cairo"/>
              <a:sym typeface="Cairo"/>
            </a:endParaRPr>
          </a:p>
          <a:p>
            <a:pPr indent="-307975" lvl="0" marL="457200" rtl="0" algn="l">
              <a:lnSpc>
                <a:spcPct val="115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USER INPUT </a:t>
            </a:r>
            <a:r>
              <a:rPr b="1" lang="en" sz="1250">
                <a:solidFill>
                  <a:srgbClr val="980000"/>
                </a:solidFill>
                <a:highlight>
                  <a:srgbClr val="FFFFFF"/>
                </a:highlight>
                <a:latin typeface="Cairo"/>
                <a:ea typeface="Cairo"/>
                <a:cs typeface="Cairo"/>
                <a:sym typeface="Cairo"/>
              </a:rPr>
              <a:t>COLLECTION</a:t>
            </a:r>
            <a:r>
              <a:rPr b="1" lang="en" sz="1250">
                <a:solidFill>
                  <a:schemeClr val="dk1"/>
                </a:solidFill>
                <a:highlight>
                  <a:srgbClr val="FFFFFF"/>
                </a:highlight>
                <a:latin typeface="Cairo"/>
                <a:ea typeface="Cairo"/>
                <a:cs typeface="Cairo"/>
                <a:sym typeface="Cairo"/>
              </a:rPr>
              <a:t>:</a:t>
            </a:r>
            <a:endParaRPr b="1" sz="1250">
              <a:solidFill>
                <a:schemeClr val="dk1"/>
              </a:solidFill>
              <a:highlight>
                <a:srgbClr val="FFFFFF"/>
              </a:highlight>
              <a:latin typeface="Cairo"/>
              <a:ea typeface="Cairo"/>
              <a:cs typeface="Cairo"/>
              <a:sym typeface="Cairo"/>
            </a:endParaRPr>
          </a:p>
          <a:p>
            <a:pPr indent="-307975" lvl="1" marL="914400" rtl="0" algn="l">
              <a:lnSpc>
                <a:spcPct val="115000"/>
              </a:lnSpc>
              <a:spcBef>
                <a:spcPts val="0"/>
              </a:spcBef>
              <a:spcAft>
                <a:spcPts val="0"/>
              </a:spcAft>
              <a:buClr>
                <a:schemeClr val="dk1"/>
              </a:buClr>
              <a:buSzPts val="1250"/>
              <a:buFont typeface="Cairo"/>
              <a:buChar char="○"/>
            </a:pPr>
            <a:r>
              <a:rPr lang="en" sz="1250">
                <a:solidFill>
                  <a:schemeClr val="dk1"/>
                </a:solidFill>
                <a:highlight>
                  <a:srgbClr val="FFFFFF"/>
                </a:highlight>
                <a:latin typeface="Cairo"/>
                <a:ea typeface="Cairo"/>
                <a:cs typeface="Cairo"/>
                <a:sym typeface="Cairo"/>
              </a:rPr>
              <a:t>Easy City selection process to minimize the risk of erroneous input potential.</a:t>
            </a:r>
            <a:endParaRPr sz="1250">
              <a:solidFill>
                <a:schemeClr val="dk1"/>
              </a:solidFill>
              <a:highlight>
                <a:srgbClr val="FFFFFF"/>
              </a:highlight>
              <a:latin typeface="Cairo"/>
              <a:ea typeface="Cairo"/>
              <a:cs typeface="Cairo"/>
              <a:sym typeface="Cairo"/>
            </a:endParaRPr>
          </a:p>
          <a:p>
            <a:pPr indent="-307975" lvl="1" marL="914400" rtl="0" algn="l">
              <a:lnSpc>
                <a:spcPct val="115000"/>
              </a:lnSpc>
              <a:spcBef>
                <a:spcPts val="0"/>
              </a:spcBef>
              <a:spcAft>
                <a:spcPts val="0"/>
              </a:spcAft>
              <a:buClr>
                <a:schemeClr val="dk1"/>
              </a:buClr>
              <a:buSzPts val="1250"/>
              <a:buFont typeface="Cairo"/>
              <a:buChar char="○"/>
            </a:pPr>
            <a:r>
              <a:rPr lang="en" sz="1250">
                <a:solidFill>
                  <a:schemeClr val="dk1"/>
                </a:solidFill>
                <a:highlight>
                  <a:srgbClr val="FFFFFF"/>
                </a:highlight>
                <a:latin typeface="Cairo"/>
                <a:ea typeface="Cairo"/>
                <a:cs typeface="Cairo"/>
                <a:sym typeface="Cairo"/>
              </a:rPr>
              <a:t>In case of not valid input, prompt the user again to enter valid input until the input is accepted.</a:t>
            </a:r>
            <a:endParaRPr sz="1250">
              <a:solidFill>
                <a:schemeClr val="dk1"/>
              </a:solidFill>
              <a:highlight>
                <a:srgbClr val="FFFFFF"/>
              </a:highlight>
              <a:latin typeface="Cairo"/>
              <a:ea typeface="Cairo"/>
              <a:cs typeface="Cairo"/>
              <a:sym typeface="Cairo"/>
            </a:endParaRPr>
          </a:p>
          <a:p>
            <a:pPr indent="-307975" lvl="0" marL="457200" rtl="0" algn="l">
              <a:lnSpc>
                <a:spcPct val="115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Pseudo code</a:t>
            </a:r>
            <a:r>
              <a:rPr lang="en" sz="1250">
                <a:solidFill>
                  <a:schemeClr val="dk1"/>
                </a:solidFill>
                <a:highlight>
                  <a:srgbClr val="FFFFFF"/>
                </a:highlight>
                <a:latin typeface="Cairo"/>
                <a:ea typeface="Cairo"/>
                <a:cs typeface="Cairo"/>
                <a:sym typeface="Cairo"/>
              </a:rPr>
              <a:t>:</a:t>
            </a:r>
            <a:endParaRPr sz="1250">
              <a:solidFill>
                <a:schemeClr val="dk1"/>
              </a:solidFill>
              <a:highlight>
                <a:srgbClr val="FFFFFF"/>
              </a:highlight>
              <a:latin typeface="Cairo"/>
              <a:ea typeface="Cairo"/>
              <a:cs typeface="Cairo"/>
              <a:sym typeface="Cairo"/>
            </a:endParaRPr>
          </a:p>
          <a:p>
            <a:pPr indent="0" lvl="0" marL="457200" rtl="0" algn="l">
              <a:lnSpc>
                <a:spcPct val="115000"/>
              </a:lnSpc>
              <a:spcBef>
                <a:spcPts val="0"/>
              </a:spcBef>
              <a:spcAft>
                <a:spcPts val="0"/>
              </a:spcAft>
              <a:buNone/>
            </a:pPr>
            <a:r>
              <a:rPr b="1" lang="en" sz="1100">
                <a:solidFill>
                  <a:schemeClr val="dk1"/>
                </a:solidFill>
                <a:highlight>
                  <a:srgbClr val="F3F3F3"/>
                </a:highlight>
                <a:latin typeface="Courier New"/>
                <a:ea typeface="Courier New"/>
                <a:cs typeface="Courier New"/>
                <a:sym typeface="Courier New"/>
              </a:rPr>
              <a:t>def get_filters():</a:t>
            </a:r>
            <a:endParaRPr b="1" sz="1100">
              <a:solidFill>
                <a:schemeClr val="dk1"/>
              </a:solidFill>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solidFill>
                  <a:schemeClr val="dk1"/>
                </a:solidFill>
                <a:highlight>
                  <a:srgbClr val="F3F3F3"/>
                </a:highlight>
                <a:latin typeface="Courier New"/>
                <a:ea typeface="Courier New"/>
                <a:cs typeface="Courier New"/>
                <a:sym typeface="Courier New"/>
              </a:rPr>
              <a:t>    print('Hello! Let\'s explore some US bikeshare data!')</a:t>
            </a:r>
            <a:endParaRPr b="1" sz="1100">
              <a:solidFill>
                <a:schemeClr val="dk1"/>
              </a:solidFill>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b="1" sz="1100">
              <a:solidFill>
                <a:schemeClr val="dk1"/>
              </a:solidFill>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solidFill>
                  <a:schemeClr val="dk1"/>
                </a:solidFill>
                <a:highlight>
                  <a:srgbClr val="F3F3F3"/>
                </a:highlight>
                <a:latin typeface="Courier New"/>
                <a:ea typeface="Courier New"/>
                <a:cs typeface="Courier New"/>
                <a:sym typeface="Courier New"/>
              </a:rPr>
              <a:t>    # </a:t>
            </a:r>
            <a:r>
              <a:rPr b="1" lang="en" sz="1100">
                <a:solidFill>
                  <a:srgbClr val="980000"/>
                </a:solidFill>
                <a:highlight>
                  <a:srgbClr val="F3F3F3"/>
                </a:highlight>
                <a:latin typeface="Courier New"/>
                <a:ea typeface="Courier New"/>
                <a:cs typeface="Courier New"/>
                <a:sym typeface="Courier New"/>
              </a:rPr>
              <a:t>get user input for city</a:t>
            </a:r>
            <a:r>
              <a:rPr b="1" lang="en" sz="1100">
                <a:solidFill>
                  <a:schemeClr val="dk1"/>
                </a:solidFill>
                <a:highlight>
                  <a:srgbClr val="F3F3F3"/>
                </a:highlight>
                <a:latin typeface="Courier New"/>
                <a:ea typeface="Courier New"/>
                <a:cs typeface="Courier New"/>
                <a:sym typeface="Courier New"/>
              </a:rPr>
              <a:t> (chicago, new york city, washington). </a:t>
            </a:r>
            <a:endParaRPr b="1" sz="1100">
              <a:solidFill>
                <a:schemeClr val="dk1"/>
              </a:solidFill>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solidFill>
                  <a:schemeClr val="dk1"/>
                </a:solidFill>
                <a:highlight>
                  <a:srgbClr val="F3F3F3"/>
                </a:highlight>
                <a:latin typeface="Courier New"/>
                <a:ea typeface="Courier New"/>
                <a:cs typeface="Courier New"/>
                <a:sym typeface="Courier New"/>
              </a:rPr>
              <a:t>    </a:t>
            </a:r>
            <a:r>
              <a:rPr b="1" lang="en" sz="1100">
                <a:solidFill>
                  <a:srgbClr val="980000"/>
                </a:solidFill>
                <a:highlight>
                  <a:srgbClr val="F3F3F3"/>
                </a:highlight>
                <a:latin typeface="Courier New"/>
                <a:ea typeface="Courier New"/>
                <a:cs typeface="Courier New"/>
                <a:sym typeface="Courier New"/>
              </a:rPr>
              <a:t>city_selection </a:t>
            </a:r>
            <a:r>
              <a:rPr b="1" lang="en" sz="1100">
                <a:solidFill>
                  <a:schemeClr val="dk1"/>
                </a:solidFill>
                <a:highlight>
                  <a:srgbClr val="F3F3F3"/>
                </a:highlight>
                <a:latin typeface="Courier New"/>
                <a:ea typeface="Courier New"/>
                <a:cs typeface="Courier New"/>
                <a:sym typeface="Courier New"/>
              </a:rPr>
              <a:t>= input('To view the available bikeshare data, kindly type:\n The letter (a) for\</a:t>
            </a:r>
            <a:endParaRPr b="1" sz="1100">
              <a:solidFill>
                <a:schemeClr val="dk1"/>
              </a:solidFill>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solidFill>
                  <a:schemeClr val="dk1"/>
                </a:solidFill>
                <a:highlight>
                  <a:srgbClr val="F3F3F3"/>
                </a:highlight>
                <a:latin typeface="Courier New"/>
                <a:ea typeface="Courier New"/>
                <a:cs typeface="Courier New"/>
                <a:sym typeface="Courier New"/>
              </a:rPr>
              <a:t>    Chicago\n The letter (b) for New York City\n The letter (c) for Washington\n  ').</a:t>
            </a:r>
            <a:r>
              <a:rPr b="1" lang="en" sz="1100">
                <a:solidFill>
                  <a:srgbClr val="980000"/>
                </a:solidFill>
                <a:highlight>
                  <a:srgbClr val="F3F3F3"/>
                </a:highlight>
                <a:latin typeface="Courier New"/>
                <a:ea typeface="Courier New"/>
                <a:cs typeface="Courier New"/>
                <a:sym typeface="Courier New"/>
              </a:rPr>
              <a:t>lower()</a:t>
            </a:r>
            <a:endParaRPr b="1" sz="1100">
              <a:solidFill>
                <a:srgbClr val="980000"/>
              </a:solidFill>
              <a:highlight>
                <a:srgbClr val="F3F3F3"/>
              </a:highlight>
              <a:latin typeface="Courier New"/>
              <a:ea typeface="Courier New"/>
              <a:cs typeface="Courier New"/>
              <a:sym typeface="Courier New"/>
            </a:endParaRPr>
          </a:p>
        </p:txBody>
      </p:sp>
      <p:grpSp>
        <p:nvGrpSpPr>
          <p:cNvPr id="311" name="Google Shape;311;p32"/>
          <p:cNvGrpSpPr/>
          <p:nvPr/>
        </p:nvGrpSpPr>
        <p:grpSpPr>
          <a:xfrm>
            <a:off x="1591967" y="1163482"/>
            <a:ext cx="1646456" cy="526174"/>
            <a:chOff x="1083025" y="2306625"/>
            <a:chExt cx="1834900" cy="834800"/>
          </a:xfrm>
        </p:grpSpPr>
        <p:sp>
          <p:nvSpPr>
            <p:cNvPr id="312" name="Google Shape;312;p32"/>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980000"/>
                  </a:solidFill>
                  <a:latin typeface="Roboto"/>
                  <a:ea typeface="Roboto"/>
                  <a:cs typeface="Roboto"/>
                  <a:sym typeface="Roboto"/>
                </a:rPr>
                <a:t>Collection</a:t>
              </a:r>
              <a:endParaRPr b="1" sz="1000">
                <a:solidFill>
                  <a:srgbClr val="980000"/>
                </a:solidFill>
                <a:latin typeface="Roboto"/>
                <a:ea typeface="Roboto"/>
                <a:cs typeface="Roboto"/>
                <a:sym typeface="Roboto"/>
              </a:endParaRPr>
            </a:p>
          </p:txBody>
        </p:sp>
        <p:sp>
          <p:nvSpPr>
            <p:cNvPr id="313" name="Google Shape;313;p32"/>
            <p:cNvSpPr/>
            <p:nvPr/>
          </p:nvSpPr>
          <p:spPr>
            <a:xfrm flipH="1">
              <a:off x="1083025" y="2306625"/>
              <a:ext cx="1834800" cy="143400"/>
            </a:xfrm>
            <a:prstGeom prst="parallelogram">
              <a:avLst>
                <a:gd fmla="val 96952" name="adj"/>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4" name="Google Shape;314;p32"/>
            <p:cNvSpPr/>
            <p:nvPr/>
          </p:nvSpPr>
          <p:spPr>
            <a:xfrm>
              <a:off x="1083125" y="2460449"/>
              <a:ext cx="1834800" cy="143400"/>
            </a:xfrm>
            <a:prstGeom prst="parallelogram">
              <a:avLst>
                <a:gd fmla="val 96952"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32"/>
          <p:cNvGrpSpPr/>
          <p:nvPr/>
        </p:nvGrpSpPr>
        <p:grpSpPr>
          <a:xfrm>
            <a:off x="3201576" y="1163482"/>
            <a:ext cx="1646456" cy="526174"/>
            <a:chOff x="1083025" y="2306625"/>
            <a:chExt cx="1834900" cy="834800"/>
          </a:xfrm>
        </p:grpSpPr>
        <p:sp>
          <p:nvSpPr>
            <p:cNvPr id="316" name="Google Shape;316;p32"/>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Validation</a:t>
              </a:r>
              <a:endParaRPr b="1" sz="1000">
                <a:solidFill>
                  <a:srgbClr val="0C58D3"/>
                </a:solidFill>
                <a:latin typeface="Roboto"/>
                <a:ea typeface="Roboto"/>
                <a:cs typeface="Roboto"/>
                <a:sym typeface="Roboto"/>
              </a:endParaRPr>
            </a:p>
          </p:txBody>
        </p:sp>
        <p:sp>
          <p:nvSpPr>
            <p:cNvPr id="317" name="Google Shape;317;p32"/>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8" name="Google Shape;318;p32"/>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32"/>
          <p:cNvGrpSpPr/>
          <p:nvPr/>
        </p:nvGrpSpPr>
        <p:grpSpPr>
          <a:xfrm>
            <a:off x="4813784" y="1163018"/>
            <a:ext cx="1646456" cy="526174"/>
            <a:chOff x="1083025" y="2306625"/>
            <a:chExt cx="1834900" cy="834800"/>
          </a:xfrm>
        </p:grpSpPr>
        <p:sp>
          <p:nvSpPr>
            <p:cNvPr id="320" name="Google Shape;320;p32"/>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b="1" lang="en" sz="1000">
                  <a:solidFill>
                    <a:srgbClr val="0C58D3"/>
                  </a:solidFill>
                  <a:latin typeface="Roboto"/>
                  <a:ea typeface="Roboto"/>
                  <a:cs typeface="Roboto"/>
                  <a:sym typeface="Roboto"/>
                </a:rPr>
                <a:t>Assignment</a:t>
              </a:r>
              <a:endParaRPr b="1" sz="1000">
                <a:solidFill>
                  <a:srgbClr val="858585"/>
                </a:solidFill>
                <a:latin typeface="Roboto"/>
                <a:ea typeface="Roboto"/>
                <a:cs typeface="Roboto"/>
                <a:sym typeface="Roboto"/>
              </a:endParaRPr>
            </a:p>
          </p:txBody>
        </p:sp>
        <p:sp>
          <p:nvSpPr>
            <p:cNvPr id="321" name="Google Shape;321;p32"/>
            <p:cNvSpPr/>
            <p:nvPr/>
          </p:nvSpPr>
          <p:spPr>
            <a:xfrm flipH="1">
              <a:off x="1083025" y="2306625"/>
              <a:ext cx="1834800" cy="143400"/>
            </a:xfrm>
            <a:prstGeom prst="parallelogram">
              <a:avLst>
                <a:gd fmla="val 96952"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22" name="Google Shape;322;p32"/>
            <p:cNvSpPr/>
            <p:nvPr/>
          </p:nvSpPr>
          <p:spPr>
            <a:xfrm>
              <a:off x="1083125" y="2460449"/>
              <a:ext cx="1834800" cy="143400"/>
            </a:xfrm>
            <a:prstGeom prst="parallelogram">
              <a:avLst>
                <a:gd fmla="val 96952"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The </a:t>
            </a:r>
            <a:r>
              <a:rPr b="1" lang="en" sz="1550">
                <a:solidFill>
                  <a:srgbClr val="980000"/>
                </a:solidFill>
                <a:highlight>
                  <a:srgbClr val="EFF0F1"/>
                </a:highlight>
                <a:latin typeface="Courier New"/>
                <a:ea typeface="Courier New"/>
                <a:cs typeface="Courier New"/>
                <a:sym typeface="Courier New"/>
              </a:rPr>
              <a:t>get_filter()</a:t>
            </a:r>
            <a:r>
              <a:rPr b="1" lang="en" sz="2100">
                <a:latin typeface="Cairo"/>
                <a:ea typeface="Cairo"/>
                <a:cs typeface="Cairo"/>
                <a:sym typeface="Cairo"/>
              </a:rPr>
              <a:t> function (1)</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328" name="Google Shape;328;p33"/>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329" name="Google Shape;329;p33"/>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1" name="Google Shape;331;p33"/>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332" name="Google Shape;332;p33"/>
          <p:cNvSpPr txBox="1"/>
          <p:nvPr/>
        </p:nvSpPr>
        <p:spPr>
          <a:xfrm>
            <a:off x="446575" y="1614550"/>
            <a:ext cx="8385600" cy="284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9CA45"/>
                </a:solidFill>
                <a:latin typeface="Cairo"/>
                <a:ea typeface="Cairo"/>
                <a:cs typeface="Cairo"/>
                <a:sym typeface="Cairo"/>
              </a:rPr>
              <a:t>User Input for City:</a:t>
            </a:r>
            <a:endParaRPr sz="1250">
              <a:solidFill>
                <a:schemeClr val="dk1"/>
              </a:solidFill>
              <a:highlight>
                <a:srgbClr val="FFFFFF"/>
              </a:highlight>
              <a:latin typeface="Cairo"/>
              <a:ea typeface="Cairo"/>
              <a:cs typeface="Cairo"/>
              <a:sym typeface="Cairo"/>
            </a:endParaRPr>
          </a:p>
          <a:p>
            <a:pPr indent="-307975" lvl="0" marL="457200" rtl="0" algn="l">
              <a:lnSpc>
                <a:spcPct val="125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USER INPUT </a:t>
            </a:r>
            <a:r>
              <a:rPr b="1" lang="en" sz="1250">
                <a:solidFill>
                  <a:srgbClr val="980000"/>
                </a:solidFill>
                <a:highlight>
                  <a:srgbClr val="FFFFFF"/>
                </a:highlight>
                <a:latin typeface="Cairo"/>
                <a:ea typeface="Cairo"/>
                <a:cs typeface="Cairo"/>
                <a:sym typeface="Cairo"/>
              </a:rPr>
              <a:t>VALIDATION</a:t>
            </a:r>
            <a:r>
              <a:rPr b="1" lang="en" sz="1250">
                <a:solidFill>
                  <a:schemeClr val="dk1"/>
                </a:solidFill>
                <a:highlight>
                  <a:srgbClr val="FFFFFF"/>
                </a:highlight>
                <a:latin typeface="Cairo"/>
                <a:ea typeface="Cairo"/>
                <a:cs typeface="Cairo"/>
                <a:sym typeface="Cairo"/>
              </a:rPr>
              <a:t>:</a:t>
            </a:r>
            <a:endParaRPr b="1" sz="1250">
              <a:solidFill>
                <a:schemeClr val="dk1"/>
              </a:solidFill>
              <a:highlight>
                <a:srgbClr val="FFFFFF"/>
              </a:highlight>
              <a:latin typeface="Cairo"/>
              <a:ea typeface="Cairo"/>
              <a:cs typeface="Cairo"/>
              <a:sym typeface="Cairo"/>
            </a:endParaRPr>
          </a:p>
          <a:p>
            <a:pPr indent="-307975" lvl="1" marL="914400" rtl="0" algn="l">
              <a:lnSpc>
                <a:spcPct val="125000"/>
              </a:lnSpc>
              <a:spcBef>
                <a:spcPts val="0"/>
              </a:spcBef>
              <a:spcAft>
                <a:spcPts val="0"/>
              </a:spcAft>
              <a:buClr>
                <a:schemeClr val="dk1"/>
              </a:buClr>
              <a:buSzPts val="1250"/>
              <a:buFont typeface="Cairo"/>
              <a:buChar char="○"/>
            </a:pPr>
            <a:r>
              <a:rPr lang="en" sz="1250">
                <a:solidFill>
                  <a:schemeClr val="dk1"/>
                </a:solidFill>
                <a:highlight>
                  <a:schemeClr val="lt1"/>
                </a:highlight>
                <a:latin typeface="Cairo"/>
                <a:ea typeface="Cairo"/>
                <a:cs typeface="Cairo"/>
                <a:sym typeface="Cairo"/>
              </a:rPr>
              <a:t>We have now a city selection as one of the following letters (a, or b, or c) each stands for a specific city.</a:t>
            </a:r>
            <a:endParaRPr b="1" sz="1250">
              <a:solidFill>
                <a:schemeClr val="dk1"/>
              </a:solidFill>
              <a:highlight>
                <a:srgbClr val="FFFFFF"/>
              </a:highlight>
              <a:latin typeface="Cairo"/>
              <a:ea typeface="Cairo"/>
              <a:cs typeface="Cairo"/>
              <a:sym typeface="Cairo"/>
            </a:endParaRPr>
          </a:p>
          <a:p>
            <a:pPr indent="-307975" lvl="1" marL="914400" rtl="0" algn="l">
              <a:lnSpc>
                <a:spcPct val="125000"/>
              </a:lnSpc>
              <a:spcBef>
                <a:spcPts val="0"/>
              </a:spcBef>
              <a:spcAft>
                <a:spcPts val="0"/>
              </a:spcAft>
              <a:buClr>
                <a:schemeClr val="dk1"/>
              </a:buClr>
              <a:buSzPts val="1250"/>
              <a:buFont typeface="Cairo"/>
              <a:buChar char="○"/>
            </a:pPr>
            <a:r>
              <a:rPr lang="en" sz="1250">
                <a:solidFill>
                  <a:schemeClr val="dk1"/>
                </a:solidFill>
                <a:highlight>
                  <a:srgbClr val="FFFFFF"/>
                </a:highlight>
                <a:latin typeface="Cairo"/>
                <a:ea typeface="Cairo"/>
                <a:cs typeface="Cairo"/>
                <a:sym typeface="Cairo"/>
              </a:rPr>
              <a:t>We have a possibility that a user may hit a wrong choice mistakenly so in order to handle this we can use a while loop to help reenter the selection step again:</a:t>
            </a:r>
            <a:endParaRPr sz="1250">
              <a:solidFill>
                <a:schemeClr val="dk1"/>
              </a:solidFill>
              <a:highlight>
                <a:srgbClr val="FFFFFF"/>
              </a:highlight>
              <a:latin typeface="Cairo"/>
              <a:ea typeface="Cairo"/>
              <a:cs typeface="Cairo"/>
              <a:sym typeface="Cairo"/>
            </a:endParaRPr>
          </a:p>
          <a:p>
            <a:pPr indent="-307975" lvl="0" marL="457200" rtl="0" algn="l">
              <a:lnSpc>
                <a:spcPct val="125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Pseudo code</a:t>
            </a:r>
            <a:r>
              <a:rPr lang="en" sz="1250">
                <a:solidFill>
                  <a:schemeClr val="dk1"/>
                </a:solidFill>
                <a:highlight>
                  <a:srgbClr val="FFFFFF"/>
                </a:highlight>
                <a:latin typeface="Cairo"/>
                <a:ea typeface="Cairo"/>
                <a:cs typeface="Cairo"/>
                <a:sym typeface="Cairo"/>
              </a:rPr>
              <a:t>: </a:t>
            </a:r>
            <a:r>
              <a:rPr i="1" lang="en" sz="1150">
                <a:solidFill>
                  <a:schemeClr val="dk1"/>
                </a:solidFill>
                <a:highlight>
                  <a:srgbClr val="FFFFFF"/>
                </a:highlight>
                <a:latin typeface="Cairo"/>
                <a:ea typeface="Cairo"/>
                <a:cs typeface="Cairo"/>
                <a:sym typeface="Cairo"/>
              </a:rPr>
              <a:t>That's one approach.. keep on for a second approach using a while, try, except statement.</a:t>
            </a:r>
            <a:endParaRPr i="1" sz="1150">
              <a:solidFill>
                <a:schemeClr val="dk1"/>
              </a:solidFill>
              <a:highlight>
                <a:srgbClr val="FFFFFF"/>
              </a:highlight>
              <a:latin typeface="Cairo"/>
              <a:ea typeface="Cairo"/>
              <a:cs typeface="Cairo"/>
              <a:sym typeface="Cairo"/>
            </a:endParaRPr>
          </a:p>
          <a:p>
            <a:pPr indent="0" lvl="0" marL="457200" rtl="0" algn="l">
              <a:lnSpc>
                <a:spcPct val="115000"/>
              </a:lnSpc>
              <a:spcBef>
                <a:spcPts val="0"/>
              </a:spcBef>
              <a:spcAft>
                <a:spcPts val="0"/>
              </a:spcAft>
              <a:buNone/>
            </a:pPr>
            <a:r>
              <a:rPr b="1" lang="en" sz="1100">
                <a:solidFill>
                  <a:srgbClr val="980000"/>
                </a:solidFill>
                <a:highlight>
                  <a:srgbClr val="F3F3F3"/>
                </a:highlight>
                <a:latin typeface="Courier New"/>
                <a:ea typeface="Courier New"/>
                <a:cs typeface="Courier New"/>
                <a:sym typeface="Courier New"/>
              </a:rPr>
              <a:t>while city_selection not in</a:t>
            </a:r>
            <a:r>
              <a:rPr b="1" lang="en" sz="1100">
                <a:solidFill>
                  <a:schemeClr val="dk1"/>
                </a:solidFill>
                <a:highlight>
                  <a:srgbClr val="F3F3F3"/>
                </a:highlight>
                <a:latin typeface="Courier New"/>
                <a:ea typeface="Courier New"/>
                <a:cs typeface="Courier New"/>
                <a:sym typeface="Courier New"/>
              </a:rPr>
              <a:t> the set of choices of 'a','b','c':</a:t>
            </a:r>
            <a:endParaRPr b="1" sz="1100">
              <a:solidFill>
                <a:schemeClr val="dk1"/>
              </a:solidFill>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solidFill>
                  <a:schemeClr val="dk1"/>
                </a:solidFill>
                <a:highlight>
                  <a:srgbClr val="F3F3F3"/>
                </a:highlight>
                <a:latin typeface="Courier New"/>
                <a:ea typeface="Courier New"/>
                <a:cs typeface="Courier New"/>
                <a:sym typeface="Courier New"/>
              </a:rPr>
              <a:t>      print('That\'s invalid input.') </a:t>
            </a:r>
            <a:r>
              <a:rPr b="1" lang="en" sz="1100">
                <a:solidFill>
                  <a:srgbClr val="FF9900"/>
                </a:solidFill>
                <a:highlight>
                  <a:srgbClr val="F3F3F3"/>
                </a:highlight>
                <a:latin typeface="Courier New"/>
                <a:ea typeface="Courier New"/>
                <a:cs typeface="Courier New"/>
                <a:sym typeface="Courier New"/>
              </a:rPr>
              <a:t># tell the user that the input is not right</a:t>
            </a:r>
            <a:r>
              <a:rPr b="1" lang="en" sz="1100">
                <a:solidFill>
                  <a:schemeClr val="dk1"/>
                </a:solidFill>
                <a:highlight>
                  <a:srgbClr val="F3F3F3"/>
                </a:highlight>
                <a:latin typeface="Courier New"/>
                <a:ea typeface="Courier New"/>
                <a:cs typeface="Courier New"/>
                <a:sym typeface="Courier New"/>
              </a:rPr>
              <a:t>.</a:t>
            </a:r>
            <a:endParaRPr b="1" sz="1100">
              <a:solidFill>
                <a:schemeClr val="dk1"/>
              </a:solidFill>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b="1" sz="1100">
              <a:solidFill>
                <a:schemeClr val="dk1"/>
              </a:solidFill>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solidFill>
                  <a:schemeClr val="dk1"/>
                </a:solidFill>
                <a:highlight>
                  <a:srgbClr val="F3F3F3"/>
                </a:highlight>
                <a:latin typeface="Courier New"/>
                <a:ea typeface="Courier New"/>
                <a:cs typeface="Courier New"/>
                <a:sym typeface="Courier New"/>
              </a:rPr>
              <a:t>      </a:t>
            </a:r>
            <a:r>
              <a:rPr b="1" lang="en" sz="1100">
                <a:solidFill>
                  <a:srgbClr val="FF9900"/>
                </a:solidFill>
                <a:highlight>
                  <a:srgbClr val="F3F3F3"/>
                </a:highlight>
                <a:latin typeface="Courier New"/>
                <a:ea typeface="Courier New"/>
                <a:cs typeface="Courier New"/>
                <a:sym typeface="Courier New"/>
              </a:rPr>
              <a:t># Ask again with the same above code</a:t>
            </a:r>
            <a:endParaRPr b="1" sz="1100">
              <a:solidFill>
                <a:srgbClr val="FF9900"/>
              </a:solidFill>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solidFill>
                  <a:schemeClr val="dk1"/>
                </a:solidFill>
                <a:highlight>
                  <a:srgbClr val="F3F3F3"/>
                </a:highlight>
                <a:latin typeface="Courier New"/>
                <a:ea typeface="Courier New"/>
                <a:cs typeface="Courier New"/>
                <a:sym typeface="Courier New"/>
              </a:rPr>
              <a:t>      city_selection = input('To view the available bikeshare data, kindly type:\n The letter (a) for Chicago\n The letter (b) for New York City\n The letter (c) for Washington:\n ').lower()</a:t>
            </a:r>
            <a:endParaRPr b="1" sz="1100">
              <a:solidFill>
                <a:schemeClr val="dk1"/>
              </a:solidFill>
              <a:highlight>
                <a:srgbClr val="F3F3F3"/>
              </a:highlight>
              <a:latin typeface="Courier New"/>
              <a:ea typeface="Courier New"/>
              <a:cs typeface="Courier New"/>
              <a:sym typeface="Courier New"/>
            </a:endParaRPr>
          </a:p>
        </p:txBody>
      </p:sp>
      <p:grpSp>
        <p:nvGrpSpPr>
          <p:cNvPr id="333" name="Google Shape;333;p33"/>
          <p:cNvGrpSpPr/>
          <p:nvPr/>
        </p:nvGrpSpPr>
        <p:grpSpPr>
          <a:xfrm>
            <a:off x="1591967" y="1163482"/>
            <a:ext cx="1646456" cy="526174"/>
            <a:chOff x="1083025" y="2306625"/>
            <a:chExt cx="1834900" cy="834800"/>
          </a:xfrm>
        </p:grpSpPr>
        <p:sp>
          <p:nvSpPr>
            <p:cNvPr id="334" name="Google Shape;334;p33"/>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Collection</a:t>
              </a:r>
              <a:endParaRPr b="1" sz="1000">
                <a:solidFill>
                  <a:srgbClr val="980000"/>
                </a:solidFill>
                <a:latin typeface="Roboto"/>
                <a:ea typeface="Roboto"/>
                <a:cs typeface="Roboto"/>
                <a:sym typeface="Roboto"/>
              </a:endParaRPr>
            </a:p>
          </p:txBody>
        </p:sp>
        <p:sp>
          <p:nvSpPr>
            <p:cNvPr id="335" name="Google Shape;335;p33"/>
            <p:cNvSpPr/>
            <p:nvPr/>
          </p:nvSpPr>
          <p:spPr>
            <a:xfrm flipH="1">
              <a:off x="1083025" y="2306625"/>
              <a:ext cx="1834800" cy="143400"/>
            </a:xfrm>
            <a:prstGeom prst="parallelogram">
              <a:avLst>
                <a:gd fmla="val 96952" name="adj"/>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6" name="Google Shape;336;p33"/>
            <p:cNvSpPr/>
            <p:nvPr/>
          </p:nvSpPr>
          <p:spPr>
            <a:xfrm>
              <a:off x="1083125" y="2460449"/>
              <a:ext cx="1834800" cy="143400"/>
            </a:xfrm>
            <a:prstGeom prst="parallelogram">
              <a:avLst>
                <a:gd fmla="val 96952"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33"/>
          <p:cNvGrpSpPr/>
          <p:nvPr/>
        </p:nvGrpSpPr>
        <p:grpSpPr>
          <a:xfrm>
            <a:off x="3201576" y="1163482"/>
            <a:ext cx="1646456" cy="526174"/>
            <a:chOff x="1083025" y="2306625"/>
            <a:chExt cx="1834900" cy="834800"/>
          </a:xfrm>
        </p:grpSpPr>
        <p:sp>
          <p:nvSpPr>
            <p:cNvPr id="338" name="Google Shape;338;p33"/>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980000"/>
                  </a:solidFill>
                  <a:latin typeface="Roboto"/>
                  <a:ea typeface="Roboto"/>
                  <a:cs typeface="Roboto"/>
                  <a:sym typeface="Roboto"/>
                </a:rPr>
                <a:t>Validation</a:t>
              </a:r>
              <a:endParaRPr b="1" sz="1000">
                <a:solidFill>
                  <a:srgbClr val="980000"/>
                </a:solidFill>
                <a:latin typeface="Roboto"/>
                <a:ea typeface="Roboto"/>
                <a:cs typeface="Roboto"/>
                <a:sym typeface="Roboto"/>
              </a:endParaRPr>
            </a:p>
          </p:txBody>
        </p:sp>
        <p:sp>
          <p:nvSpPr>
            <p:cNvPr id="339" name="Google Shape;339;p33"/>
            <p:cNvSpPr/>
            <p:nvPr/>
          </p:nvSpPr>
          <p:spPr>
            <a:xfrm flipH="1">
              <a:off x="1083025" y="2306625"/>
              <a:ext cx="1834800" cy="143400"/>
            </a:xfrm>
            <a:prstGeom prst="parallelogram">
              <a:avLst>
                <a:gd fmla="val 96952"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40" name="Google Shape;340;p33"/>
            <p:cNvSpPr/>
            <p:nvPr/>
          </p:nvSpPr>
          <p:spPr>
            <a:xfrm>
              <a:off x="1083125" y="2460449"/>
              <a:ext cx="1834800" cy="143400"/>
            </a:xfrm>
            <a:prstGeom prst="parallelogram">
              <a:avLst>
                <a:gd fmla="val 96952"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33"/>
          <p:cNvGrpSpPr/>
          <p:nvPr/>
        </p:nvGrpSpPr>
        <p:grpSpPr>
          <a:xfrm>
            <a:off x="4813784" y="1163018"/>
            <a:ext cx="1646456" cy="526174"/>
            <a:chOff x="1083025" y="2306625"/>
            <a:chExt cx="1834900" cy="834800"/>
          </a:xfrm>
        </p:grpSpPr>
        <p:sp>
          <p:nvSpPr>
            <p:cNvPr id="342" name="Google Shape;342;p33"/>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b="1" lang="en" sz="1000">
                  <a:solidFill>
                    <a:srgbClr val="0C58D3"/>
                  </a:solidFill>
                  <a:latin typeface="Roboto"/>
                  <a:ea typeface="Roboto"/>
                  <a:cs typeface="Roboto"/>
                  <a:sym typeface="Roboto"/>
                </a:rPr>
                <a:t>Assignment</a:t>
              </a:r>
              <a:endParaRPr b="1" sz="1000">
                <a:solidFill>
                  <a:srgbClr val="858585"/>
                </a:solidFill>
                <a:latin typeface="Roboto"/>
                <a:ea typeface="Roboto"/>
                <a:cs typeface="Roboto"/>
                <a:sym typeface="Roboto"/>
              </a:endParaRPr>
            </a:p>
          </p:txBody>
        </p:sp>
        <p:sp>
          <p:nvSpPr>
            <p:cNvPr id="343" name="Google Shape;343;p33"/>
            <p:cNvSpPr/>
            <p:nvPr/>
          </p:nvSpPr>
          <p:spPr>
            <a:xfrm flipH="1">
              <a:off x="1083025" y="2306625"/>
              <a:ext cx="1834800" cy="143400"/>
            </a:xfrm>
            <a:prstGeom prst="parallelogram">
              <a:avLst>
                <a:gd fmla="val 96952"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44" name="Google Shape;344;p33"/>
            <p:cNvSpPr/>
            <p:nvPr/>
          </p:nvSpPr>
          <p:spPr>
            <a:xfrm>
              <a:off x="1083125" y="2460449"/>
              <a:ext cx="1834800" cy="143400"/>
            </a:xfrm>
            <a:prstGeom prst="parallelogram">
              <a:avLst>
                <a:gd fmla="val 96952"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The </a:t>
            </a:r>
            <a:r>
              <a:rPr b="1" lang="en" sz="1550">
                <a:solidFill>
                  <a:srgbClr val="980000"/>
                </a:solidFill>
                <a:highlight>
                  <a:srgbClr val="EFF0F1"/>
                </a:highlight>
                <a:latin typeface="Courier New"/>
                <a:ea typeface="Courier New"/>
                <a:cs typeface="Courier New"/>
                <a:sym typeface="Courier New"/>
              </a:rPr>
              <a:t>get_filter()</a:t>
            </a:r>
            <a:r>
              <a:rPr b="1" lang="en" sz="2100">
                <a:latin typeface="Cairo"/>
                <a:ea typeface="Cairo"/>
                <a:cs typeface="Cairo"/>
                <a:sym typeface="Cairo"/>
              </a:rPr>
              <a:t> function (1)</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350" name="Google Shape;350;p34"/>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351" name="Google Shape;351;p34"/>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3" name="Google Shape;353;p34"/>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354" name="Google Shape;354;p34"/>
          <p:cNvSpPr txBox="1"/>
          <p:nvPr/>
        </p:nvSpPr>
        <p:spPr>
          <a:xfrm>
            <a:off x="446575" y="1614550"/>
            <a:ext cx="8385600" cy="284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9CA45"/>
                </a:solidFill>
                <a:latin typeface="Cairo"/>
                <a:ea typeface="Cairo"/>
                <a:cs typeface="Cairo"/>
                <a:sym typeface="Cairo"/>
              </a:rPr>
              <a:t>User Input for City:</a:t>
            </a:r>
            <a:endParaRPr sz="1250">
              <a:solidFill>
                <a:schemeClr val="dk1"/>
              </a:solidFill>
              <a:highlight>
                <a:srgbClr val="FFFFFF"/>
              </a:highlight>
              <a:latin typeface="Cairo"/>
              <a:ea typeface="Cairo"/>
              <a:cs typeface="Cairo"/>
              <a:sym typeface="Cairo"/>
            </a:endParaRPr>
          </a:p>
          <a:p>
            <a:pPr indent="-307975" lvl="0" marL="457200" rtl="0" algn="l">
              <a:lnSpc>
                <a:spcPct val="115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USER INPUT </a:t>
            </a:r>
            <a:r>
              <a:rPr b="1" lang="en" sz="1250">
                <a:solidFill>
                  <a:srgbClr val="980000"/>
                </a:solidFill>
                <a:highlight>
                  <a:srgbClr val="FFFFFF"/>
                </a:highlight>
                <a:latin typeface="Cairo"/>
                <a:ea typeface="Cairo"/>
                <a:cs typeface="Cairo"/>
                <a:sym typeface="Cairo"/>
              </a:rPr>
              <a:t>VALIDATION</a:t>
            </a:r>
            <a:r>
              <a:rPr b="1" lang="en" sz="1250">
                <a:solidFill>
                  <a:schemeClr val="dk1"/>
                </a:solidFill>
                <a:highlight>
                  <a:srgbClr val="FFFFFF"/>
                </a:highlight>
                <a:latin typeface="Cairo"/>
                <a:ea typeface="Cairo"/>
                <a:cs typeface="Cairo"/>
                <a:sym typeface="Cairo"/>
              </a:rPr>
              <a:t>:</a:t>
            </a:r>
            <a:endParaRPr sz="1250">
              <a:solidFill>
                <a:schemeClr val="dk1"/>
              </a:solidFill>
              <a:highlight>
                <a:srgbClr val="FFFFFF"/>
              </a:highlight>
              <a:latin typeface="Cairo"/>
              <a:ea typeface="Cairo"/>
              <a:cs typeface="Cairo"/>
              <a:sym typeface="Cairo"/>
            </a:endParaRPr>
          </a:p>
          <a:p>
            <a:pPr indent="-307975" lvl="0" marL="457200" rtl="0" algn="l">
              <a:lnSpc>
                <a:spcPct val="115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Pseudo code</a:t>
            </a:r>
            <a:r>
              <a:rPr lang="en" sz="1250">
                <a:solidFill>
                  <a:schemeClr val="dk1"/>
                </a:solidFill>
                <a:highlight>
                  <a:srgbClr val="FFFFFF"/>
                </a:highlight>
                <a:latin typeface="Cairo"/>
                <a:ea typeface="Cairo"/>
                <a:cs typeface="Cairo"/>
                <a:sym typeface="Cairo"/>
              </a:rPr>
              <a:t>:</a:t>
            </a:r>
            <a:endParaRPr sz="1250">
              <a:solidFill>
                <a:schemeClr val="dk1"/>
              </a:solidFill>
              <a:highlight>
                <a:srgbClr val="FFFFFF"/>
              </a:highlight>
              <a:latin typeface="Cairo"/>
              <a:ea typeface="Cairo"/>
              <a:cs typeface="Cairo"/>
              <a:sym typeface="Cairo"/>
            </a:endParaRPr>
          </a:p>
          <a:p>
            <a:pPr indent="0" lvl="0" marL="457200" rtl="0" algn="l">
              <a:lnSpc>
                <a:spcPct val="115000"/>
              </a:lnSpc>
              <a:spcBef>
                <a:spcPts val="0"/>
              </a:spcBef>
              <a:spcAft>
                <a:spcPts val="0"/>
              </a:spcAft>
              <a:buNone/>
            </a:pPr>
            <a:r>
              <a:rPr b="1" lang="en" sz="1100">
                <a:solidFill>
                  <a:srgbClr val="980000"/>
                </a:solidFill>
                <a:highlight>
                  <a:srgbClr val="F3F3F3"/>
                </a:highlight>
                <a:latin typeface="Courier New"/>
                <a:ea typeface="Courier New"/>
                <a:cs typeface="Courier New"/>
                <a:sym typeface="Courier New"/>
              </a:rPr>
              <a:t>while True:</a:t>
            </a:r>
            <a:endParaRPr b="1" sz="1100">
              <a:solidFill>
                <a:srgbClr val="980000"/>
              </a:solidFill>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solidFill>
                  <a:srgbClr val="980000"/>
                </a:solidFill>
                <a:highlight>
                  <a:srgbClr val="F3F3F3"/>
                </a:highlight>
                <a:latin typeface="Courier New"/>
                <a:ea typeface="Courier New"/>
                <a:cs typeface="Courier New"/>
                <a:sym typeface="Courier New"/>
              </a:rPr>
              <a:t>        try</a:t>
            </a:r>
            <a:r>
              <a:rPr b="1" lang="en" sz="1100">
                <a:highlight>
                  <a:srgbClr val="F3F3F3"/>
                </a:highlight>
                <a:latin typeface="Courier New"/>
                <a:ea typeface="Courier New"/>
                <a:cs typeface="Courier New"/>
                <a:sym typeface="Courier New"/>
              </a:rPr>
              <a:t>:</a:t>
            </a:r>
            <a:endParaRPr b="1" sz="1100">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city_selection = input('To view the available bikeshare data, type:</a:t>
            </a:r>
            <a:r>
              <a:rPr b="1" lang="en" sz="1100">
                <a:solidFill>
                  <a:srgbClr val="980000"/>
                </a:solidFill>
                <a:highlight>
                  <a:srgbClr val="F3F3F3"/>
                </a:highlight>
                <a:latin typeface="Courier New"/>
                <a:ea typeface="Courier New"/>
                <a:cs typeface="Courier New"/>
                <a:sym typeface="Courier New"/>
              </a:rPr>
              <a:t>\n</a:t>
            </a:r>
            <a:r>
              <a:rPr b="1" lang="en" sz="1100">
                <a:highlight>
                  <a:srgbClr val="F3F3F3"/>
                </a:highlight>
                <a:latin typeface="Courier New"/>
                <a:ea typeface="Courier New"/>
                <a:cs typeface="Courier New"/>
                <a:sym typeface="Courier New"/>
              </a:rPr>
              <a:t> (a) for Chicago</a:t>
            </a:r>
            <a:r>
              <a:rPr b="1" lang="en" sz="1100">
                <a:solidFill>
                  <a:srgbClr val="980000"/>
                </a:solidFill>
                <a:highlight>
                  <a:srgbClr val="F3F3F3"/>
                </a:highlight>
                <a:latin typeface="Courier New"/>
                <a:ea typeface="Courier New"/>
                <a:cs typeface="Courier New"/>
                <a:sym typeface="Courier New"/>
              </a:rPr>
              <a:t>\n</a:t>
            </a:r>
            <a:r>
              <a:rPr b="1" lang="en" sz="1100">
                <a:highlight>
                  <a:srgbClr val="F3F3F3"/>
                </a:highlight>
                <a:latin typeface="Courier New"/>
                <a:ea typeface="Courier New"/>
                <a:cs typeface="Courier New"/>
                <a:sym typeface="Courier New"/>
              </a:rPr>
              <a:t> (b) for New York</a:t>
            </a:r>
            <a:r>
              <a:rPr b="1" lang="en" sz="1100">
                <a:solidFill>
                  <a:srgbClr val="980000"/>
                </a:solidFill>
                <a:highlight>
                  <a:srgbClr val="F3F3F3"/>
                </a:highlight>
                <a:latin typeface="Courier New"/>
                <a:ea typeface="Courier New"/>
                <a:cs typeface="Courier New"/>
                <a:sym typeface="Courier New"/>
              </a:rPr>
              <a:t> </a:t>
            </a:r>
            <a:r>
              <a:rPr b="1" lang="en" sz="1100">
                <a:highlight>
                  <a:srgbClr val="F3F3F3"/>
                </a:highlight>
                <a:latin typeface="Courier New"/>
                <a:ea typeface="Courier New"/>
                <a:cs typeface="Courier New"/>
                <a:sym typeface="Courier New"/>
              </a:rPr>
              <a:t>City</a:t>
            </a:r>
            <a:r>
              <a:rPr b="1" lang="en" sz="1100">
                <a:solidFill>
                  <a:srgbClr val="980000"/>
                </a:solidFill>
                <a:highlight>
                  <a:srgbClr val="F3F3F3"/>
                </a:highlight>
                <a:latin typeface="Courier New"/>
                <a:ea typeface="Courier New"/>
                <a:cs typeface="Courier New"/>
                <a:sym typeface="Courier New"/>
              </a:rPr>
              <a:t>\n</a:t>
            </a:r>
            <a:r>
              <a:rPr b="1" lang="en" sz="1100">
                <a:highlight>
                  <a:srgbClr val="F3F3F3"/>
                </a:highlight>
                <a:latin typeface="Courier New"/>
                <a:ea typeface="Courier New"/>
                <a:cs typeface="Courier New"/>
                <a:sym typeface="Courier New"/>
              </a:rPr>
              <a:t> (c) for Washington</a:t>
            </a:r>
            <a:r>
              <a:rPr b="1" lang="en" sz="1100">
                <a:solidFill>
                  <a:srgbClr val="980000"/>
                </a:solidFill>
                <a:highlight>
                  <a:srgbClr val="F3F3F3"/>
                </a:highlight>
                <a:latin typeface="Courier New"/>
                <a:ea typeface="Courier New"/>
                <a:cs typeface="Courier New"/>
                <a:sym typeface="Courier New"/>
              </a:rPr>
              <a:t>\n</a:t>
            </a:r>
            <a:r>
              <a:rPr b="1" lang="en" sz="1100">
                <a:highlight>
                  <a:srgbClr val="F3F3F3"/>
                </a:highlight>
                <a:latin typeface="Courier New"/>
                <a:ea typeface="Courier New"/>
                <a:cs typeface="Courier New"/>
                <a:sym typeface="Courier New"/>
              </a:rPr>
              <a:t>  ').lower()</a:t>
            </a:r>
            <a:endParaRPr b="1" sz="1100">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b="1" sz="1100">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 </a:t>
            </a:r>
            <a:r>
              <a:rPr b="1" lang="en" sz="1100">
                <a:solidFill>
                  <a:srgbClr val="FF9900"/>
                </a:solidFill>
                <a:highlight>
                  <a:srgbClr val="F3F3F3"/>
                </a:highlight>
                <a:latin typeface="Courier New"/>
                <a:ea typeface="Courier New"/>
                <a:cs typeface="Courier New"/>
                <a:sym typeface="Courier New"/>
              </a:rPr>
              <a:t>Terminate the loop once getting a right answer</a:t>
            </a:r>
            <a:endParaRPr b="1" sz="1100">
              <a:solidFill>
                <a:srgbClr val="FF9900"/>
              </a:solidFill>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if city_selection in the set of choices of 'a','b','c':</a:t>
            </a:r>
            <a:endParaRPr b="1" sz="1100">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a:t>
            </a:r>
            <a:r>
              <a:rPr b="1" lang="en" sz="1100">
                <a:solidFill>
                  <a:srgbClr val="FF0000"/>
                </a:solidFill>
                <a:highlight>
                  <a:srgbClr val="F3F3F3"/>
                </a:highlight>
                <a:latin typeface="Courier New"/>
                <a:ea typeface="Courier New"/>
                <a:cs typeface="Courier New"/>
                <a:sym typeface="Courier New"/>
              </a:rPr>
              <a:t>Terminate </a:t>
            </a:r>
            <a:r>
              <a:rPr b="1" lang="en" sz="1100">
                <a:highlight>
                  <a:srgbClr val="F3F3F3"/>
                </a:highlight>
                <a:latin typeface="Courier New"/>
                <a:ea typeface="Courier New"/>
                <a:cs typeface="Courier New"/>
                <a:sym typeface="Courier New"/>
              </a:rPr>
              <a:t>the loop </a:t>
            </a:r>
            <a:endParaRPr b="1" sz="1100">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a:t>
            </a:r>
            <a:r>
              <a:rPr b="1" lang="en" sz="1100">
                <a:solidFill>
                  <a:srgbClr val="980000"/>
                </a:solidFill>
                <a:highlight>
                  <a:srgbClr val="F3F3F3"/>
                </a:highlight>
                <a:latin typeface="Courier New"/>
                <a:ea typeface="Courier New"/>
                <a:cs typeface="Courier New"/>
                <a:sym typeface="Courier New"/>
              </a:rPr>
              <a:t>except</a:t>
            </a:r>
            <a:r>
              <a:rPr b="1" lang="en" sz="1100">
                <a:highlight>
                  <a:srgbClr val="F3F3F3"/>
                </a:highlight>
                <a:latin typeface="Courier New"/>
                <a:ea typeface="Courier New"/>
                <a:cs typeface="Courier New"/>
                <a:sym typeface="Courier New"/>
              </a:rPr>
              <a:t>:</a:t>
            </a:r>
            <a:endParaRPr b="1" sz="1100">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print('That\'s invalid input.')</a:t>
            </a:r>
            <a:endParaRPr b="1" sz="1100">
              <a:highlight>
                <a:srgbClr val="F3F3F3"/>
              </a:highlight>
              <a:latin typeface="Courier New"/>
              <a:ea typeface="Courier New"/>
              <a:cs typeface="Courier New"/>
              <a:sym typeface="Courier New"/>
            </a:endParaRPr>
          </a:p>
        </p:txBody>
      </p:sp>
      <p:grpSp>
        <p:nvGrpSpPr>
          <p:cNvPr id="355" name="Google Shape;355;p34"/>
          <p:cNvGrpSpPr/>
          <p:nvPr/>
        </p:nvGrpSpPr>
        <p:grpSpPr>
          <a:xfrm>
            <a:off x="1591967" y="1163482"/>
            <a:ext cx="1646456" cy="526174"/>
            <a:chOff x="1083025" y="2306625"/>
            <a:chExt cx="1834900" cy="834800"/>
          </a:xfrm>
        </p:grpSpPr>
        <p:sp>
          <p:nvSpPr>
            <p:cNvPr id="356" name="Google Shape;356;p34"/>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Collection</a:t>
              </a:r>
              <a:endParaRPr b="1" sz="1000">
                <a:solidFill>
                  <a:srgbClr val="980000"/>
                </a:solidFill>
                <a:latin typeface="Roboto"/>
                <a:ea typeface="Roboto"/>
                <a:cs typeface="Roboto"/>
                <a:sym typeface="Roboto"/>
              </a:endParaRPr>
            </a:p>
          </p:txBody>
        </p:sp>
        <p:sp>
          <p:nvSpPr>
            <p:cNvPr id="357" name="Google Shape;357;p34"/>
            <p:cNvSpPr/>
            <p:nvPr/>
          </p:nvSpPr>
          <p:spPr>
            <a:xfrm flipH="1">
              <a:off x="1083025" y="2306625"/>
              <a:ext cx="1834800" cy="143400"/>
            </a:xfrm>
            <a:prstGeom prst="parallelogram">
              <a:avLst>
                <a:gd fmla="val 96952" name="adj"/>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58" name="Google Shape;358;p34"/>
            <p:cNvSpPr/>
            <p:nvPr/>
          </p:nvSpPr>
          <p:spPr>
            <a:xfrm>
              <a:off x="1083125" y="2460449"/>
              <a:ext cx="1834800" cy="143400"/>
            </a:xfrm>
            <a:prstGeom prst="parallelogram">
              <a:avLst>
                <a:gd fmla="val 96952"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34"/>
          <p:cNvGrpSpPr/>
          <p:nvPr/>
        </p:nvGrpSpPr>
        <p:grpSpPr>
          <a:xfrm>
            <a:off x="3201576" y="1163482"/>
            <a:ext cx="1646456" cy="526174"/>
            <a:chOff x="1083025" y="2306625"/>
            <a:chExt cx="1834900" cy="834800"/>
          </a:xfrm>
        </p:grpSpPr>
        <p:sp>
          <p:nvSpPr>
            <p:cNvPr id="360" name="Google Shape;360;p34"/>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980000"/>
                  </a:solidFill>
                  <a:latin typeface="Roboto"/>
                  <a:ea typeface="Roboto"/>
                  <a:cs typeface="Roboto"/>
                  <a:sym typeface="Roboto"/>
                </a:rPr>
                <a:t>Validation</a:t>
              </a:r>
              <a:endParaRPr b="1" sz="1000">
                <a:solidFill>
                  <a:srgbClr val="980000"/>
                </a:solidFill>
                <a:latin typeface="Roboto"/>
                <a:ea typeface="Roboto"/>
                <a:cs typeface="Roboto"/>
                <a:sym typeface="Roboto"/>
              </a:endParaRPr>
            </a:p>
          </p:txBody>
        </p:sp>
        <p:sp>
          <p:nvSpPr>
            <p:cNvPr id="361" name="Google Shape;361;p34"/>
            <p:cNvSpPr/>
            <p:nvPr/>
          </p:nvSpPr>
          <p:spPr>
            <a:xfrm flipH="1">
              <a:off x="1083025" y="2306625"/>
              <a:ext cx="1834800" cy="143400"/>
            </a:xfrm>
            <a:prstGeom prst="parallelogram">
              <a:avLst>
                <a:gd fmla="val 96952"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2" name="Google Shape;362;p34"/>
            <p:cNvSpPr/>
            <p:nvPr/>
          </p:nvSpPr>
          <p:spPr>
            <a:xfrm>
              <a:off x="1083125" y="2460449"/>
              <a:ext cx="1834800" cy="143400"/>
            </a:xfrm>
            <a:prstGeom prst="parallelogram">
              <a:avLst>
                <a:gd fmla="val 96952"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34"/>
          <p:cNvGrpSpPr/>
          <p:nvPr/>
        </p:nvGrpSpPr>
        <p:grpSpPr>
          <a:xfrm>
            <a:off x="4813784" y="1163018"/>
            <a:ext cx="1646456" cy="526174"/>
            <a:chOff x="1083025" y="2306625"/>
            <a:chExt cx="1834900" cy="834800"/>
          </a:xfrm>
        </p:grpSpPr>
        <p:sp>
          <p:nvSpPr>
            <p:cNvPr id="364" name="Google Shape;364;p34"/>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b="1" lang="en" sz="1000">
                  <a:solidFill>
                    <a:srgbClr val="0C58D3"/>
                  </a:solidFill>
                  <a:latin typeface="Roboto"/>
                  <a:ea typeface="Roboto"/>
                  <a:cs typeface="Roboto"/>
                  <a:sym typeface="Roboto"/>
                </a:rPr>
                <a:t>Assignment</a:t>
              </a:r>
              <a:endParaRPr b="1" sz="1000">
                <a:solidFill>
                  <a:srgbClr val="858585"/>
                </a:solidFill>
                <a:latin typeface="Roboto"/>
                <a:ea typeface="Roboto"/>
                <a:cs typeface="Roboto"/>
                <a:sym typeface="Roboto"/>
              </a:endParaRPr>
            </a:p>
          </p:txBody>
        </p:sp>
        <p:sp>
          <p:nvSpPr>
            <p:cNvPr id="365" name="Google Shape;365;p34"/>
            <p:cNvSpPr/>
            <p:nvPr/>
          </p:nvSpPr>
          <p:spPr>
            <a:xfrm flipH="1">
              <a:off x="1083025" y="2306625"/>
              <a:ext cx="1834800" cy="143400"/>
            </a:xfrm>
            <a:prstGeom prst="parallelogram">
              <a:avLst>
                <a:gd fmla="val 96952"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6" name="Google Shape;366;p34"/>
            <p:cNvSpPr/>
            <p:nvPr/>
          </p:nvSpPr>
          <p:spPr>
            <a:xfrm>
              <a:off x="1083125" y="2460449"/>
              <a:ext cx="1834800" cy="143400"/>
            </a:xfrm>
            <a:prstGeom prst="parallelogram">
              <a:avLst>
                <a:gd fmla="val 96952"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6" name="Shape 76"/>
        <p:cNvGrpSpPr/>
        <p:nvPr/>
      </p:nvGrpSpPr>
      <p:grpSpPr>
        <a:xfrm>
          <a:off x="0" y="0"/>
          <a:ext cx="0" cy="0"/>
          <a:chOff x="0" y="0"/>
          <a:chExt cx="0" cy="0"/>
        </a:xfrm>
      </p:grpSpPr>
      <p:sp>
        <p:nvSpPr>
          <p:cNvPr id="77" name="Google Shape;77;p17"/>
          <p:cNvSpPr/>
          <p:nvPr/>
        </p:nvSpPr>
        <p:spPr>
          <a:xfrm>
            <a:off x="428911" y="1965462"/>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450">
              <a:solidFill>
                <a:schemeClr val="dk1"/>
              </a:solidFill>
              <a:highlight>
                <a:srgbClr val="FFFFFF"/>
              </a:highlight>
              <a:latin typeface="Cairo"/>
              <a:ea typeface="Cairo"/>
              <a:cs typeface="Cairo"/>
              <a:sym typeface="Cairo"/>
            </a:endParaRPr>
          </a:p>
        </p:txBody>
      </p:sp>
      <p:sp>
        <p:nvSpPr>
          <p:cNvPr id="78" name="Google Shape;78;p17"/>
          <p:cNvSpPr/>
          <p:nvPr/>
        </p:nvSpPr>
        <p:spPr>
          <a:xfrm>
            <a:off x="2099784" y="1965462"/>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79" name="Google Shape;79;p17"/>
          <p:cNvSpPr/>
          <p:nvPr/>
        </p:nvSpPr>
        <p:spPr>
          <a:xfrm>
            <a:off x="1015464"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1</a:t>
            </a:r>
            <a:endParaRPr b="1">
              <a:solidFill>
                <a:srgbClr val="666666"/>
              </a:solidFill>
              <a:latin typeface="Open Sans"/>
              <a:ea typeface="Open Sans"/>
              <a:cs typeface="Open Sans"/>
              <a:sym typeface="Open Sans"/>
            </a:endParaRPr>
          </a:p>
        </p:txBody>
      </p:sp>
      <p:sp>
        <p:nvSpPr>
          <p:cNvPr id="80" name="Google Shape;80;p17"/>
          <p:cNvSpPr/>
          <p:nvPr/>
        </p:nvSpPr>
        <p:spPr>
          <a:xfrm>
            <a:off x="2686337"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2</a:t>
            </a:r>
            <a:endParaRPr b="1">
              <a:solidFill>
                <a:srgbClr val="666666"/>
              </a:solidFill>
              <a:latin typeface="Open Sans"/>
              <a:ea typeface="Open Sans"/>
              <a:cs typeface="Open Sans"/>
              <a:sym typeface="Open Sans"/>
            </a:endParaRPr>
          </a:p>
        </p:txBody>
      </p:sp>
      <p:sp>
        <p:nvSpPr>
          <p:cNvPr id="81" name="Google Shape;81;p17"/>
          <p:cNvSpPr txBox="1"/>
          <p:nvPr/>
        </p:nvSpPr>
        <p:spPr>
          <a:xfrm>
            <a:off x="428900" y="2068125"/>
            <a:ext cx="1586100" cy="1337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550">
                <a:solidFill>
                  <a:srgbClr val="980000"/>
                </a:solidFill>
                <a:highlight>
                  <a:srgbClr val="FFFFFF"/>
                </a:highlight>
              </a:rPr>
              <a:t>Project Details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Technical requirements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chemeClr val="lt1"/>
                </a:highlight>
              </a:rPr>
              <a:t>- The Datasets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Statistics Computed</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The Files</a:t>
            </a:r>
            <a:endParaRPr b="1" sz="1850">
              <a:solidFill>
                <a:srgbClr val="980000"/>
              </a:solidFill>
              <a:highlight>
                <a:srgbClr val="FFFFFF"/>
              </a:highlight>
              <a:latin typeface="Cairo"/>
              <a:ea typeface="Cairo"/>
              <a:cs typeface="Cairo"/>
              <a:sym typeface="Cairo"/>
            </a:endParaRPr>
          </a:p>
        </p:txBody>
      </p:sp>
      <p:sp>
        <p:nvSpPr>
          <p:cNvPr id="82" name="Google Shape;82;p17"/>
          <p:cNvSpPr txBox="1"/>
          <p:nvPr/>
        </p:nvSpPr>
        <p:spPr>
          <a:xfrm>
            <a:off x="2099775" y="2151425"/>
            <a:ext cx="1586100" cy="1116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550">
                <a:solidFill>
                  <a:srgbClr val="3C78D8"/>
                </a:solidFill>
                <a:highlight>
                  <a:srgbClr val="FFFFFF"/>
                </a:highlight>
              </a:rPr>
              <a:t>Workspace &amp; Submission</a:t>
            </a:r>
            <a:endParaRPr b="1" sz="850">
              <a:solidFill>
                <a:srgbClr val="3C78D8"/>
              </a:solidFill>
              <a:highlight>
                <a:srgbClr val="FFFFFF"/>
              </a:highlight>
            </a:endParaRPr>
          </a:p>
        </p:txBody>
      </p:sp>
      <p:sp>
        <p:nvSpPr>
          <p:cNvPr id="83" name="Google Shape;83;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Agenda</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84" name="Google Shape;84;p17"/>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85" name="Google Shape;85;p17"/>
          <p:cNvSpPr/>
          <p:nvPr/>
        </p:nvSpPr>
        <p:spPr>
          <a:xfrm>
            <a:off x="3770672" y="1965474"/>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86" name="Google Shape;86;p17"/>
          <p:cNvSpPr/>
          <p:nvPr/>
        </p:nvSpPr>
        <p:spPr>
          <a:xfrm>
            <a:off x="4357225" y="1738337"/>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3</a:t>
            </a:r>
            <a:endParaRPr b="1">
              <a:solidFill>
                <a:srgbClr val="666666"/>
              </a:solidFill>
              <a:latin typeface="Open Sans"/>
              <a:ea typeface="Open Sans"/>
              <a:cs typeface="Open Sans"/>
              <a:sym typeface="Open Sans"/>
            </a:endParaRPr>
          </a:p>
        </p:txBody>
      </p:sp>
      <p:sp>
        <p:nvSpPr>
          <p:cNvPr id="87" name="Google Shape;87;p17"/>
          <p:cNvSpPr txBox="1"/>
          <p:nvPr/>
        </p:nvSpPr>
        <p:spPr>
          <a:xfrm>
            <a:off x="3864492" y="2258968"/>
            <a:ext cx="1398600" cy="831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550">
                <a:solidFill>
                  <a:srgbClr val="99CA45"/>
                </a:solidFill>
                <a:latin typeface="Cairo"/>
                <a:ea typeface="Cairo"/>
                <a:cs typeface="Cairo"/>
                <a:sym typeface="Cairo"/>
              </a:rPr>
              <a:t>Interactive Experience</a:t>
            </a:r>
            <a:endParaRPr b="1" sz="1550">
              <a:solidFill>
                <a:srgbClr val="99CA45"/>
              </a:solidFill>
              <a:latin typeface="Cairo"/>
              <a:ea typeface="Cairo"/>
              <a:cs typeface="Cairo"/>
              <a:sym typeface="Cairo"/>
            </a:endParaRPr>
          </a:p>
          <a:p>
            <a:pPr indent="0" lvl="0" marL="0" rtl="0" algn="ctr">
              <a:lnSpc>
                <a:spcPct val="115000"/>
              </a:lnSpc>
              <a:spcBef>
                <a:spcPts val="0"/>
              </a:spcBef>
              <a:spcAft>
                <a:spcPts val="0"/>
              </a:spcAft>
              <a:buNone/>
            </a:pPr>
            <a:r>
              <a:rPr b="1" lang="en" sz="850">
                <a:solidFill>
                  <a:srgbClr val="38761D"/>
                </a:solidFill>
                <a:latin typeface="Cairo"/>
                <a:ea typeface="Cairo"/>
                <a:cs typeface="Cairo"/>
                <a:sym typeface="Cairo"/>
              </a:rPr>
              <a:t>The get_filter function</a:t>
            </a:r>
            <a:endParaRPr b="1" sz="1550">
              <a:solidFill>
                <a:srgbClr val="99CA45"/>
              </a:solidFill>
              <a:latin typeface="Cairo"/>
              <a:ea typeface="Cairo"/>
              <a:cs typeface="Cairo"/>
              <a:sym typeface="Cairo"/>
            </a:endParaRPr>
          </a:p>
        </p:txBody>
      </p:sp>
      <p:sp>
        <p:nvSpPr>
          <p:cNvPr id="88" name="Google Shape;88;p17"/>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7"/>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90" name="Google Shape;90;p17"/>
          <p:cNvSpPr/>
          <p:nvPr/>
        </p:nvSpPr>
        <p:spPr>
          <a:xfrm>
            <a:off x="5478713" y="1955087"/>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91" name="Google Shape;91;p17"/>
          <p:cNvSpPr/>
          <p:nvPr/>
        </p:nvSpPr>
        <p:spPr>
          <a:xfrm>
            <a:off x="6065237"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4</a:t>
            </a:r>
            <a:endParaRPr b="1">
              <a:solidFill>
                <a:srgbClr val="666666"/>
              </a:solidFill>
              <a:latin typeface="Open Sans"/>
              <a:ea typeface="Open Sans"/>
              <a:cs typeface="Open Sans"/>
              <a:sym typeface="Open Sans"/>
            </a:endParaRPr>
          </a:p>
        </p:txBody>
      </p:sp>
      <p:sp>
        <p:nvSpPr>
          <p:cNvPr id="92" name="Google Shape;92;p17"/>
          <p:cNvSpPr txBox="1"/>
          <p:nvPr/>
        </p:nvSpPr>
        <p:spPr>
          <a:xfrm>
            <a:off x="5572475" y="2279575"/>
            <a:ext cx="1398600" cy="892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Data loading</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&amp;</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Statistics Output</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Clr>
                <a:schemeClr val="dk1"/>
              </a:buClr>
              <a:buSzPts val="1100"/>
              <a:buFont typeface="Arial"/>
              <a:buNone/>
            </a:pPr>
            <a:r>
              <a:rPr b="1" lang="en" sz="850">
                <a:solidFill>
                  <a:srgbClr val="073763"/>
                </a:solidFill>
                <a:latin typeface="Cairo"/>
                <a:ea typeface="Cairo"/>
                <a:cs typeface="Cairo"/>
                <a:sym typeface="Cairo"/>
              </a:rPr>
              <a:t>6 functions</a:t>
            </a:r>
            <a:endParaRPr b="1" sz="1450">
              <a:solidFill>
                <a:srgbClr val="073763"/>
              </a:solidFill>
              <a:latin typeface="Cairo"/>
              <a:ea typeface="Cairo"/>
              <a:cs typeface="Cairo"/>
              <a:sym typeface="Cairo"/>
            </a:endParaRPr>
          </a:p>
        </p:txBody>
      </p:sp>
      <p:sp>
        <p:nvSpPr>
          <p:cNvPr id="93" name="Google Shape;93;p17"/>
          <p:cNvSpPr/>
          <p:nvPr/>
        </p:nvSpPr>
        <p:spPr>
          <a:xfrm>
            <a:off x="358225" y="1112100"/>
            <a:ext cx="3327600" cy="572700"/>
          </a:xfrm>
          <a:prstGeom prst="chevron">
            <a:avLst>
              <a:gd fmla="val 50000" name="adj"/>
            </a:avLst>
          </a:prstGeom>
          <a:solidFill>
            <a:srgbClr val="FFFFFF"/>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50">
                <a:solidFill>
                  <a:schemeClr val="accent5"/>
                </a:solidFill>
                <a:highlight>
                  <a:srgbClr val="FFFFFF"/>
                </a:highlight>
                <a:latin typeface="Cairo"/>
                <a:ea typeface="Cairo"/>
                <a:cs typeface="Cairo"/>
                <a:sym typeface="Cairo"/>
              </a:rPr>
              <a:t>Project Overview</a:t>
            </a:r>
            <a:endParaRPr sz="3000">
              <a:solidFill>
                <a:schemeClr val="accent5"/>
              </a:solidFill>
              <a:latin typeface="Cairo"/>
              <a:ea typeface="Cairo"/>
              <a:cs typeface="Cairo"/>
              <a:sym typeface="Cairo"/>
            </a:endParaRPr>
          </a:p>
        </p:txBody>
      </p:sp>
      <p:sp>
        <p:nvSpPr>
          <p:cNvPr id="94" name="Google Shape;94;p17"/>
          <p:cNvSpPr/>
          <p:nvPr/>
        </p:nvSpPr>
        <p:spPr>
          <a:xfrm>
            <a:off x="3504000" y="1112100"/>
            <a:ext cx="5328300" cy="572700"/>
          </a:xfrm>
          <a:prstGeom prst="chevron">
            <a:avLst>
              <a:gd fmla="val 50000" name="adj"/>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50">
                <a:solidFill>
                  <a:schemeClr val="accent5"/>
                </a:solidFill>
                <a:highlight>
                  <a:srgbClr val="FFFFFF"/>
                </a:highlight>
                <a:latin typeface="Cairo"/>
                <a:ea typeface="Cairo"/>
                <a:cs typeface="Cairo"/>
                <a:sym typeface="Cairo"/>
              </a:rPr>
              <a:t>Code Walkthrough</a:t>
            </a:r>
            <a:endParaRPr sz="2650">
              <a:solidFill>
                <a:schemeClr val="accent5"/>
              </a:solidFill>
              <a:highlight>
                <a:srgbClr val="FFFFFF"/>
              </a:highlight>
              <a:latin typeface="Cairo"/>
              <a:ea typeface="Cairo"/>
              <a:cs typeface="Cairo"/>
              <a:sym typeface="Cairo"/>
            </a:endParaRPr>
          </a:p>
        </p:txBody>
      </p:sp>
      <p:sp>
        <p:nvSpPr>
          <p:cNvPr id="95" name="Google Shape;95;p17"/>
          <p:cNvSpPr/>
          <p:nvPr/>
        </p:nvSpPr>
        <p:spPr>
          <a:xfrm>
            <a:off x="7280438" y="1960287"/>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96" name="Google Shape;96;p17"/>
          <p:cNvSpPr/>
          <p:nvPr/>
        </p:nvSpPr>
        <p:spPr>
          <a:xfrm>
            <a:off x="7866962" y="17435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5</a:t>
            </a:r>
            <a:endParaRPr b="1">
              <a:solidFill>
                <a:srgbClr val="666666"/>
              </a:solidFill>
              <a:latin typeface="Open Sans"/>
              <a:ea typeface="Open Sans"/>
              <a:cs typeface="Open Sans"/>
              <a:sym typeface="Open Sans"/>
            </a:endParaRPr>
          </a:p>
        </p:txBody>
      </p:sp>
      <p:sp>
        <p:nvSpPr>
          <p:cNvPr id="97" name="Google Shape;97;p17"/>
          <p:cNvSpPr txBox="1"/>
          <p:nvPr/>
        </p:nvSpPr>
        <p:spPr>
          <a:xfrm>
            <a:off x="7374200" y="2284776"/>
            <a:ext cx="1398600" cy="983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550">
                <a:solidFill>
                  <a:srgbClr val="CC0000"/>
                </a:solidFill>
                <a:latin typeface="Cairo"/>
                <a:ea typeface="Cairo"/>
                <a:cs typeface="Cairo"/>
                <a:sym typeface="Cairo"/>
              </a:rPr>
              <a:t>Interactive Raw Data display</a:t>
            </a:r>
            <a:endParaRPr b="1" sz="1550">
              <a:solidFill>
                <a:srgbClr val="CC0000"/>
              </a:solidFill>
              <a:latin typeface="Cairo"/>
              <a:ea typeface="Cairo"/>
              <a:cs typeface="Cairo"/>
              <a:sym typeface="Cairo"/>
            </a:endParaRPr>
          </a:p>
          <a:p>
            <a:pPr indent="0" lvl="0" marL="0" rtl="0" algn="ctr">
              <a:lnSpc>
                <a:spcPct val="115000"/>
              </a:lnSpc>
              <a:spcBef>
                <a:spcPts val="0"/>
              </a:spcBef>
              <a:spcAft>
                <a:spcPts val="0"/>
              </a:spcAft>
              <a:buClr>
                <a:schemeClr val="dk1"/>
              </a:buClr>
              <a:buSzPts val="1100"/>
              <a:buFont typeface="Arial"/>
              <a:buNone/>
            </a:pPr>
            <a:r>
              <a:rPr b="1" lang="en" sz="850">
                <a:solidFill>
                  <a:srgbClr val="FF0000"/>
                </a:solidFill>
                <a:latin typeface="Cairo"/>
                <a:ea typeface="Cairo"/>
                <a:cs typeface="Cairo"/>
                <a:sym typeface="Cairo"/>
              </a:rPr>
              <a:t>display_raw_data(city)</a:t>
            </a:r>
            <a:endParaRPr b="1" sz="1550">
              <a:solidFill>
                <a:srgbClr val="FF0000"/>
              </a:solidFill>
              <a:latin typeface="Cairo"/>
              <a:ea typeface="Cairo"/>
              <a:cs typeface="Cairo"/>
              <a:sym typeface="Cai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The </a:t>
            </a:r>
            <a:r>
              <a:rPr b="1" lang="en" sz="1550">
                <a:solidFill>
                  <a:srgbClr val="980000"/>
                </a:solidFill>
                <a:highlight>
                  <a:srgbClr val="EFF0F1"/>
                </a:highlight>
                <a:latin typeface="Courier New"/>
                <a:ea typeface="Courier New"/>
                <a:cs typeface="Courier New"/>
                <a:sym typeface="Courier New"/>
              </a:rPr>
              <a:t>get_filter()</a:t>
            </a:r>
            <a:r>
              <a:rPr b="1" lang="en" sz="2100">
                <a:latin typeface="Cairo"/>
                <a:ea typeface="Cairo"/>
                <a:cs typeface="Cairo"/>
                <a:sym typeface="Cairo"/>
              </a:rPr>
              <a:t> function (1)</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372" name="Google Shape;372;p35"/>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373" name="Google Shape;373;p35"/>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5" name="Google Shape;375;p35"/>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376" name="Google Shape;376;p35"/>
          <p:cNvSpPr txBox="1"/>
          <p:nvPr/>
        </p:nvSpPr>
        <p:spPr>
          <a:xfrm>
            <a:off x="446575" y="1614550"/>
            <a:ext cx="8385600" cy="284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9CA45"/>
                </a:solidFill>
                <a:latin typeface="Cairo"/>
                <a:ea typeface="Cairo"/>
                <a:cs typeface="Cairo"/>
                <a:sym typeface="Cairo"/>
              </a:rPr>
              <a:t>User Input for City:</a:t>
            </a:r>
            <a:endParaRPr sz="1250">
              <a:solidFill>
                <a:schemeClr val="dk1"/>
              </a:solidFill>
              <a:highlight>
                <a:srgbClr val="FFFFFF"/>
              </a:highlight>
              <a:latin typeface="Cairo"/>
              <a:ea typeface="Cairo"/>
              <a:cs typeface="Cairo"/>
              <a:sym typeface="Cairo"/>
            </a:endParaRPr>
          </a:p>
          <a:p>
            <a:pPr indent="-307975" lvl="0" marL="457200" rtl="0" algn="l">
              <a:lnSpc>
                <a:spcPct val="115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USER INPUT </a:t>
            </a:r>
            <a:r>
              <a:rPr b="1" lang="en" sz="1250">
                <a:solidFill>
                  <a:srgbClr val="980000"/>
                </a:solidFill>
                <a:highlight>
                  <a:srgbClr val="FFFFFF"/>
                </a:highlight>
                <a:latin typeface="Cairo"/>
                <a:ea typeface="Cairo"/>
                <a:cs typeface="Cairo"/>
                <a:sym typeface="Cairo"/>
              </a:rPr>
              <a:t>ASSIGNMENT</a:t>
            </a:r>
            <a:r>
              <a:rPr b="1" lang="en" sz="1250">
                <a:solidFill>
                  <a:schemeClr val="dk1"/>
                </a:solidFill>
                <a:highlight>
                  <a:srgbClr val="FFFFFF"/>
                </a:highlight>
                <a:latin typeface="Cairo"/>
                <a:ea typeface="Cairo"/>
                <a:cs typeface="Cairo"/>
                <a:sym typeface="Cairo"/>
              </a:rPr>
              <a:t>:</a:t>
            </a:r>
            <a:endParaRPr b="1" sz="1250">
              <a:solidFill>
                <a:schemeClr val="dk1"/>
              </a:solidFill>
              <a:highlight>
                <a:srgbClr val="FFFFFF"/>
              </a:highlight>
              <a:latin typeface="Cairo"/>
              <a:ea typeface="Cairo"/>
              <a:cs typeface="Cairo"/>
              <a:sym typeface="Cairo"/>
            </a:endParaRPr>
          </a:p>
          <a:p>
            <a:pPr indent="-307975" lvl="1" marL="914400" rtl="0" algn="l">
              <a:lnSpc>
                <a:spcPct val="115000"/>
              </a:lnSpc>
              <a:spcBef>
                <a:spcPts val="0"/>
              </a:spcBef>
              <a:spcAft>
                <a:spcPts val="0"/>
              </a:spcAft>
              <a:buClr>
                <a:schemeClr val="dk1"/>
              </a:buClr>
              <a:buSzPts val="1250"/>
              <a:buFont typeface="Cairo"/>
              <a:buChar char="○"/>
            </a:pPr>
            <a:r>
              <a:rPr lang="en" sz="1250">
                <a:solidFill>
                  <a:schemeClr val="dk1"/>
                </a:solidFill>
                <a:highlight>
                  <a:schemeClr val="lt1"/>
                </a:highlight>
                <a:latin typeface="Cairo"/>
                <a:ea typeface="Cairo"/>
                <a:cs typeface="Cairo"/>
                <a:sym typeface="Cairo"/>
              </a:rPr>
              <a:t>As a result, any potential error is now handled and the rest will be to map the selection to the appropriate city</a:t>
            </a:r>
            <a:endParaRPr sz="1250">
              <a:solidFill>
                <a:schemeClr val="dk1"/>
              </a:solidFill>
              <a:highlight>
                <a:schemeClr val="lt1"/>
              </a:highlight>
              <a:latin typeface="Cairo"/>
              <a:ea typeface="Cairo"/>
              <a:cs typeface="Cairo"/>
              <a:sym typeface="Cairo"/>
            </a:endParaRPr>
          </a:p>
          <a:p>
            <a:pPr indent="-307975" lvl="1" marL="914400" rtl="0" algn="l">
              <a:lnSpc>
                <a:spcPct val="115000"/>
              </a:lnSpc>
              <a:spcBef>
                <a:spcPts val="0"/>
              </a:spcBef>
              <a:spcAft>
                <a:spcPts val="0"/>
              </a:spcAft>
              <a:buClr>
                <a:schemeClr val="dk1"/>
              </a:buClr>
              <a:buSzPts val="1250"/>
              <a:buFont typeface="Cairo"/>
              <a:buChar char="○"/>
            </a:pPr>
            <a:r>
              <a:rPr lang="en" sz="1250">
                <a:solidFill>
                  <a:schemeClr val="dk1"/>
                </a:solidFill>
                <a:highlight>
                  <a:schemeClr val="lt1"/>
                </a:highlight>
                <a:latin typeface="Cairo"/>
                <a:ea typeface="Cairo"/>
                <a:cs typeface="Cairo"/>
                <a:sym typeface="Cairo"/>
              </a:rPr>
              <a:t>This can be done by</a:t>
            </a:r>
            <a:r>
              <a:rPr b="1" lang="en" sz="1100">
                <a:highlight>
                  <a:srgbClr val="F3F3F3"/>
                </a:highlight>
                <a:latin typeface="Courier New"/>
                <a:ea typeface="Courier New"/>
                <a:cs typeface="Courier New"/>
                <a:sym typeface="Courier New"/>
              </a:rPr>
              <a:t> if</a:t>
            </a:r>
            <a:r>
              <a:rPr lang="en" sz="1250">
                <a:solidFill>
                  <a:schemeClr val="dk1"/>
                </a:solidFill>
                <a:highlight>
                  <a:schemeClr val="lt1"/>
                </a:highlight>
                <a:latin typeface="Cairo"/>
                <a:ea typeface="Cairo"/>
                <a:cs typeface="Cairo"/>
                <a:sym typeface="Cairo"/>
              </a:rPr>
              <a:t> and </a:t>
            </a:r>
            <a:r>
              <a:rPr b="1" lang="en" sz="1100">
                <a:highlight>
                  <a:srgbClr val="F3F3F3"/>
                </a:highlight>
                <a:latin typeface="Courier New"/>
                <a:ea typeface="Courier New"/>
                <a:cs typeface="Courier New"/>
                <a:sym typeface="Courier New"/>
              </a:rPr>
              <a:t>elif</a:t>
            </a:r>
            <a:r>
              <a:rPr lang="en" sz="1250">
                <a:solidFill>
                  <a:schemeClr val="dk1"/>
                </a:solidFill>
                <a:highlight>
                  <a:schemeClr val="lt1"/>
                </a:highlight>
                <a:latin typeface="Cairo"/>
                <a:ea typeface="Cairo"/>
                <a:cs typeface="Cairo"/>
                <a:sym typeface="Cairo"/>
              </a:rPr>
              <a:t> statements</a:t>
            </a:r>
            <a:endParaRPr sz="1250">
              <a:solidFill>
                <a:schemeClr val="dk1"/>
              </a:solidFill>
              <a:highlight>
                <a:schemeClr val="lt1"/>
              </a:highlight>
              <a:latin typeface="Cairo"/>
              <a:ea typeface="Cairo"/>
              <a:cs typeface="Cairo"/>
              <a:sym typeface="Cairo"/>
            </a:endParaRPr>
          </a:p>
          <a:p>
            <a:pPr indent="-307975" lvl="0" marL="457200" rtl="0" algn="l">
              <a:lnSpc>
                <a:spcPct val="115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Pseudo code</a:t>
            </a:r>
            <a:r>
              <a:rPr lang="en" sz="1250">
                <a:solidFill>
                  <a:schemeClr val="dk1"/>
                </a:solidFill>
                <a:highlight>
                  <a:srgbClr val="FFFFFF"/>
                </a:highlight>
                <a:latin typeface="Cairo"/>
                <a:ea typeface="Cairo"/>
                <a:cs typeface="Cairo"/>
                <a:sym typeface="Cairo"/>
              </a:rPr>
              <a:t>:</a:t>
            </a:r>
            <a:endParaRPr sz="1250">
              <a:solidFill>
                <a:schemeClr val="dk1"/>
              </a:solidFill>
              <a:highlight>
                <a:srgbClr val="FFFFFF"/>
              </a:highlight>
              <a:latin typeface="Cairo"/>
              <a:ea typeface="Cairo"/>
              <a:cs typeface="Cairo"/>
              <a:sym typeface="Cairo"/>
            </a:endParaRPr>
          </a:p>
          <a:p>
            <a:pPr indent="0" lvl="0" marL="457200" rtl="0" algn="l">
              <a:lnSpc>
                <a:spcPct val="115000"/>
              </a:lnSpc>
              <a:spcBef>
                <a:spcPts val="0"/>
              </a:spcBef>
              <a:spcAft>
                <a:spcPts val="0"/>
              </a:spcAft>
              <a:buNone/>
            </a:pPr>
            <a:r>
              <a:rPr b="1" lang="en" sz="1100">
                <a:solidFill>
                  <a:srgbClr val="980000"/>
                </a:solidFill>
                <a:highlight>
                  <a:srgbClr val="F3F3F3"/>
                </a:highlight>
                <a:latin typeface="Courier New"/>
                <a:ea typeface="Courier New"/>
                <a:cs typeface="Courier New"/>
                <a:sym typeface="Courier New"/>
              </a:rPr>
              <a:t>if </a:t>
            </a:r>
            <a:r>
              <a:rPr b="1" lang="en" sz="1100">
                <a:highlight>
                  <a:srgbClr val="F3F3F3"/>
                </a:highlight>
                <a:latin typeface="Courier New"/>
                <a:ea typeface="Courier New"/>
                <a:cs typeface="Courier New"/>
                <a:sym typeface="Courier New"/>
              </a:rPr>
              <a:t>city_selection </a:t>
            </a:r>
            <a:r>
              <a:rPr b="1" lang="en" sz="1100">
                <a:solidFill>
                  <a:srgbClr val="980000"/>
                </a:solidFill>
                <a:highlight>
                  <a:srgbClr val="F3F3F3"/>
                </a:highlight>
                <a:latin typeface="Courier New"/>
                <a:ea typeface="Courier New"/>
                <a:cs typeface="Courier New"/>
                <a:sym typeface="Courier New"/>
              </a:rPr>
              <a:t>is equal to</a:t>
            </a:r>
            <a:r>
              <a:rPr b="1" lang="en" sz="1100">
                <a:highlight>
                  <a:srgbClr val="F3F3F3"/>
                </a:highlight>
                <a:latin typeface="Courier New"/>
                <a:ea typeface="Courier New"/>
                <a:cs typeface="Courier New"/>
                <a:sym typeface="Courier New"/>
              </a:rPr>
              <a:t> "a"</a:t>
            </a:r>
            <a:r>
              <a:rPr b="1" lang="en" sz="1100">
                <a:solidFill>
                  <a:srgbClr val="980000"/>
                </a:solidFill>
                <a:highlight>
                  <a:srgbClr val="F3F3F3"/>
                </a:highlight>
                <a:latin typeface="Courier New"/>
                <a:ea typeface="Courier New"/>
                <a:cs typeface="Courier New"/>
                <a:sym typeface="Courier New"/>
              </a:rPr>
              <a:t>:</a:t>
            </a:r>
            <a:endParaRPr b="1" sz="1100">
              <a:solidFill>
                <a:srgbClr val="980000"/>
              </a:solidFill>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solidFill>
                  <a:srgbClr val="980000"/>
                </a:solidFill>
                <a:highlight>
                  <a:srgbClr val="F3F3F3"/>
                </a:highlight>
                <a:latin typeface="Courier New"/>
                <a:ea typeface="Courier New"/>
                <a:cs typeface="Courier New"/>
                <a:sym typeface="Courier New"/>
              </a:rPr>
              <a:t>        </a:t>
            </a:r>
            <a:r>
              <a:rPr b="1" lang="en" sz="1100">
                <a:highlight>
                  <a:srgbClr val="F3F3F3"/>
                </a:highlight>
                <a:latin typeface="Courier New"/>
                <a:ea typeface="Courier New"/>
                <a:cs typeface="Courier New"/>
                <a:sym typeface="Courier New"/>
              </a:rPr>
              <a:t>set the variable name  (city) to 'chicago' </a:t>
            </a:r>
            <a:r>
              <a:rPr b="1" lang="en" sz="1100">
                <a:solidFill>
                  <a:srgbClr val="980000"/>
                </a:solidFill>
                <a:highlight>
                  <a:srgbClr val="F3F3F3"/>
                </a:highlight>
                <a:latin typeface="Courier New"/>
                <a:ea typeface="Courier New"/>
                <a:cs typeface="Courier New"/>
                <a:sym typeface="Courier New"/>
              </a:rPr>
              <a:t> </a:t>
            </a:r>
            <a:r>
              <a:rPr b="1" lang="en" sz="1100">
                <a:solidFill>
                  <a:srgbClr val="FF9900"/>
                </a:solidFill>
                <a:highlight>
                  <a:srgbClr val="F3F3F3"/>
                </a:highlight>
                <a:latin typeface="Courier New"/>
                <a:ea typeface="Courier New"/>
                <a:cs typeface="Courier New"/>
                <a:sym typeface="Courier New"/>
              </a:rPr>
              <a:t># repeat this to each choice.</a:t>
            </a:r>
            <a:endParaRPr b="1" sz="1100">
              <a:solidFill>
                <a:srgbClr val="FF9900"/>
              </a:solidFill>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b="1" sz="1100">
              <a:solidFill>
                <a:srgbClr val="FF9900"/>
              </a:solidFill>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b="1" sz="1100">
              <a:solidFill>
                <a:srgbClr val="FF9900"/>
              </a:solidFill>
              <a:highlight>
                <a:srgbClr val="F3F3F3"/>
              </a:highlight>
              <a:latin typeface="Courier New"/>
              <a:ea typeface="Courier New"/>
              <a:cs typeface="Courier New"/>
              <a:sym typeface="Courier New"/>
            </a:endParaRPr>
          </a:p>
          <a:p>
            <a:pPr indent="-307975" lvl="0" marL="457200" rtl="0" algn="l">
              <a:lnSpc>
                <a:spcPct val="115000"/>
              </a:lnSpc>
              <a:spcBef>
                <a:spcPts val="0"/>
              </a:spcBef>
              <a:spcAft>
                <a:spcPts val="0"/>
              </a:spcAft>
              <a:buClr>
                <a:schemeClr val="dk1"/>
              </a:buClr>
              <a:buSzPts val="1250"/>
              <a:buFont typeface="Cairo"/>
              <a:buChar char="●"/>
            </a:pPr>
            <a:r>
              <a:rPr lang="en" sz="1250">
                <a:solidFill>
                  <a:schemeClr val="dk1"/>
                </a:solidFill>
                <a:highlight>
                  <a:schemeClr val="lt1"/>
                </a:highlight>
                <a:latin typeface="Cairo"/>
                <a:ea typeface="Cairo"/>
                <a:cs typeface="Cairo"/>
                <a:sym typeface="Cairo"/>
              </a:rPr>
              <a:t>The same logic can be applied to the time frame selection which is much more involved.</a:t>
            </a:r>
            <a:endParaRPr sz="1250">
              <a:solidFill>
                <a:schemeClr val="dk1"/>
              </a:solidFill>
              <a:highlight>
                <a:schemeClr val="lt1"/>
              </a:highlight>
              <a:latin typeface="Cairo"/>
              <a:ea typeface="Cairo"/>
              <a:cs typeface="Cairo"/>
              <a:sym typeface="Cairo"/>
            </a:endParaRPr>
          </a:p>
          <a:p>
            <a:pPr indent="-307975" lvl="0" marL="457200" rtl="0" algn="l">
              <a:lnSpc>
                <a:spcPct val="115000"/>
              </a:lnSpc>
              <a:spcBef>
                <a:spcPts val="0"/>
              </a:spcBef>
              <a:spcAft>
                <a:spcPts val="0"/>
              </a:spcAft>
              <a:buClr>
                <a:schemeClr val="dk1"/>
              </a:buClr>
              <a:buSzPts val="1250"/>
              <a:buFont typeface="Cairo"/>
              <a:buChar char="●"/>
            </a:pPr>
            <a:r>
              <a:rPr lang="en" sz="1250">
                <a:solidFill>
                  <a:schemeClr val="dk1"/>
                </a:solidFill>
                <a:highlight>
                  <a:schemeClr val="lt1"/>
                </a:highlight>
                <a:latin typeface="Cairo"/>
                <a:ea typeface="Cairo"/>
                <a:cs typeface="Cairo"/>
                <a:sym typeface="Cairo"/>
              </a:rPr>
              <a:t>It's perfectly okay to stop here and </a:t>
            </a:r>
            <a:r>
              <a:rPr b="1" lang="en" sz="1100">
                <a:highlight>
                  <a:srgbClr val="F3F3F3"/>
                </a:highlight>
                <a:latin typeface="Courier New"/>
                <a:ea typeface="Courier New"/>
                <a:cs typeface="Courier New"/>
                <a:sym typeface="Courier New"/>
              </a:rPr>
              <a:t>return city</a:t>
            </a:r>
            <a:endParaRPr sz="1250">
              <a:solidFill>
                <a:schemeClr val="dk1"/>
              </a:solidFill>
              <a:highlight>
                <a:schemeClr val="lt1"/>
              </a:highlight>
              <a:latin typeface="Cairo"/>
              <a:ea typeface="Cairo"/>
              <a:cs typeface="Cairo"/>
              <a:sym typeface="Cairo"/>
            </a:endParaRPr>
          </a:p>
        </p:txBody>
      </p:sp>
      <p:grpSp>
        <p:nvGrpSpPr>
          <p:cNvPr id="377" name="Google Shape;377;p35"/>
          <p:cNvGrpSpPr/>
          <p:nvPr/>
        </p:nvGrpSpPr>
        <p:grpSpPr>
          <a:xfrm>
            <a:off x="1591967" y="1163482"/>
            <a:ext cx="1646456" cy="526174"/>
            <a:chOff x="1083025" y="2306625"/>
            <a:chExt cx="1834900" cy="834800"/>
          </a:xfrm>
        </p:grpSpPr>
        <p:sp>
          <p:nvSpPr>
            <p:cNvPr id="378" name="Google Shape;378;p35"/>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Collection</a:t>
              </a:r>
              <a:endParaRPr b="1" sz="1000">
                <a:solidFill>
                  <a:srgbClr val="980000"/>
                </a:solidFill>
                <a:latin typeface="Roboto"/>
                <a:ea typeface="Roboto"/>
                <a:cs typeface="Roboto"/>
                <a:sym typeface="Roboto"/>
              </a:endParaRPr>
            </a:p>
          </p:txBody>
        </p:sp>
        <p:sp>
          <p:nvSpPr>
            <p:cNvPr id="379" name="Google Shape;379;p35"/>
            <p:cNvSpPr/>
            <p:nvPr/>
          </p:nvSpPr>
          <p:spPr>
            <a:xfrm flipH="1">
              <a:off x="1083025" y="2306625"/>
              <a:ext cx="1834800" cy="143400"/>
            </a:xfrm>
            <a:prstGeom prst="parallelogram">
              <a:avLst>
                <a:gd fmla="val 96952" name="adj"/>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0" name="Google Shape;380;p35"/>
            <p:cNvSpPr/>
            <p:nvPr/>
          </p:nvSpPr>
          <p:spPr>
            <a:xfrm>
              <a:off x="1083125" y="2460449"/>
              <a:ext cx="1834800" cy="143400"/>
            </a:xfrm>
            <a:prstGeom prst="parallelogram">
              <a:avLst>
                <a:gd fmla="val 96952"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35"/>
          <p:cNvGrpSpPr/>
          <p:nvPr/>
        </p:nvGrpSpPr>
        <p:grpSpPr>
          <a:xfrm>
            <a:off x="4801776" y="1163482"/>
            <a:ext cx="1646456" cy="526174"/>
            <a:chOff x="1083025" y="2306625"/>
            <a:chExt cx="1834900" cy="834800"/>
          </a:xfrm>
        </p:grpSpPr>
        <p:sp>
          <p:nvSpPr>
            <p:cNvPr id="382" name="Google Shape;382;p35"/>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980000"/>
                  </a:solidFill>
                  <a:latin typeface="Roboto"/>
                  <a:ea typeface="Roboto"/>
                  <a:cs typeface="Roboto"/>
                  <a:sym typeface="Roboto"/>
                </a:rPr>
                <a:t>Assignment</a:t>
              </a:r>
              <a:endParaRPr b="1" sz="1000">
                <a:solidFill>
                  <a:srgbClr val="980000"/>
                </a:solidFill>
                <a:latin typeface="Roboto"/>
                <a:ea typeface="Roboto"/>
                <a:cs typeface="Roboto"/>
                <a:sym typeface="Roboto"/>
              </a:endParaRPr>
            </a:p>
          </p:txBody>
        </p:sp>
        <p:sp>
          <p:nvSpPr>
            <p:cNvPr id="383" name="Google Shape;383;p35"/>
            <p:cNvSpPr/>
            <p:nvPr/>
          </p:nvSpPr>
          <p:spPr>
            <a:xfrm flipH="1">
              <a:off x="1083025" y="2306625"/>
              <a:ext cx="1834800" cy="143400"/>
            </a:xfrm>
            <a:prstGeom prst="parallelogram">
              <a:avLst>
                <a:gd fmla="val 96952"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4" name="Google Shape;384;p35"/>
            <p:cNvSpPr/>
            <p:nvPr/>
          </p:nvSpPr>
          <p:spPr>
            <a:xfrm>
              <a:off x="1083125" y="2460449"/>
              <a:ext cx="1834800" cy="143400"/>
            </a:xfrm>
            <a:prstGeom prst="parallelogram">
              <a:avLst>
                <a:gd fmla="val 96952"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35"/>
          <p:cNvGrpSpPr/>
          <p:nvPr/>
        </p:nvGrpSpPr>
        <p:grpSpPr>
          <a:xfrm>
            <a:off x="3213584" y="1163018"/>
            <a:ext cx="1646456" cy="526174"/>
            <a:chOff x="1083025" y="2306625"/>
            <a:chExt cx="1834900" cy="834800"/>
          </a:xfrm>
        </p:grpSpPr>
        <p:sp>
          <p:nvSpPr>
            <p:cNvPr id="386" name="Google Shape;386;p35"/>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000FF"/>
                  </a:solidFill>
                  <a:latin typeface="Roboto"/>
                  <a:ea typeface="Roboto"/>
                  <a:cs typeface="Roboto"/>
                  <a:sym typeface="Roboto"/>
                </a:rPr>
                <a:t>Validation</a:t>
              </a:r>
              <a:endParaRPr b="1" sz="1000">
                <a:solidFill>
                  <a:srgbClr val="0000FF"/>
                </a:solidFill>
                <a:latin typeface="Roboto"/>
                <a:ea typeface="Roboto"/>
                <a:cs typeface="Roboto"/>
                <a:sym typeface="Roboto"/>
              </a:endParaRPr>
            </a:p>
          </p:txBody>
        </p:sp>
        <p:sp>
          <p:nvSpPr>
            <p:cNvPr id="387" name="Google Shape;387;p35"/>
            <p:cNvSpPr/>
            <p:nvPr/>
          </p:nvSpPr>
          <p:spPr>
            <a:xfrm flipH="1">
              <a:off x="1083025" y="2306625"/>
              <a:ext cx="1834800" cy="143400"/>
            </a:xfrm>
            <a:prstGeom prst="parallelogram">
              <a:avLst>
                <a:gd fmla="val 96952"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  </a:t>
              </a:r>
              <a:endParaRPr>
                <a:solidFill>
                  <a:srgbClr val="0000FF"/>
                </a:solidFill>
              </a:endParaRPr>
            </a:p>
          </p:txBody>
        </p:sp>
        <p:sp>
          <p:nvSpPr>
            <p:cNvPr id="388" name="Google Shape;388;p35"/>
            <p:cNvSpPr/>
            <p:nvPr/>
          </p:nvSpPr>
          <p:spPr>
            <a:xfrm>
              <a:off x="1083125" y="2460449"/>
              <a:ext cx="1834800" cy="143400"/>
            </a:xfrm>
            <a:prstGeom prst="parallelogram">
              <a:avLst>
                <a:gd fmla="val 96952"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The </a:t>
            </a:r>
            <a:r>
              <a:rPr b="1" lang="en" sz="1550">
                <a:solidFill>
                  <a:srgbClr val="980000"/>
                </a:solidFill>
                <a:highlight>
                  <a:srgbClr val="EFF0F1"/>
                </a:highlight>
                <a:latin typeface="Courier New"/>
                <a:ea typeface="Courier New"/>
                <a:cs typeface="Courier New"/>
                <a:sym typeface="Courier New"/>
              </a:rPr>
              <a:t>get_filter()</a:t>
            </a:r>
            <a:r>
              <a:rPr b="1" lang="en" sz="2100">
                <a:latin typeface="Cairo"/>
                <a:ea typeface="Cairo"/>
                <a:cs typeface="Cairo"/>
                <a:sym typeface="Cairo"/>
              </a:rPr>
              <a:t> function (2)</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394" name="Google Shape;394;p36"/>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395" name="Google Shape;395;p36"/>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7" name="Google Shape;397;p36"/>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398" name="Google Shape;398;p36"/>
          <p:cNvSpPr txBox="1"/>
          <p:nvPr/>
        </p:nvSpPr>
        <p:spPr>
          <a:xfrm>
            <a:off x="446575" y="1614550"/>
            <a:ext cx="8385600" cy="210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9CA45"/>
                </a:solidFill>
                <a:latin typeface="Cairo"/>
                <a:ea typeface="Cairo"/>
                <a:cs typeface="Cairo"/>
                <a:sym typeface="Cairo"/>
              </a:rPr>
              <a:t>User Input for Time filters:</a:t>
            </a:r>
            <a:endParaRPr sz="1250">
              <a:solidFill>
                <a:schemeClr val="dk1"/>
              </a:solidFill>
              <a:highlight>
                <a:srgbClr val="FFFFFF"/>
              </a:highlight>
              <a:latin typeface="Cairo"/>
              <a:ea typeface="Cairo"/>
              <a:cs typeface="Cairo"/>
              <a:sym typeface="Cairo"/>
            </a:endParaRPr>
          </a:p>
          <a:p>
            <a:pPr indent="-307975" lvl="0" marL="457200" rtl="0" algn="l">
              <a:lnSpc>
                <a:spcPct val="115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USER INPUT </a:t>
            </a:r>
            <a:r>
              <a:rPr b="1" lang="en" sz="1250">
                <a:solidFill>
                  <a:srgbClr val="980000"/>
                </a:solidFill>
                <a:highlight>
                  <a:schemeClr val="lt1"/>
                </a:highlight>
                <a:latin typeface="Cairo"/>
                <a:ea typeface="Cairo"/>
                <a:cs typeface="Cairo"/>
                <a:sym typeface="Cairo"/>
              </a:rPr>
              <a:t>COLLECTION </a:t>
            </a:r>
            <a:r>
              <a:rPr b="1" lang="en" sz="1150">
                <a:solidFill>
                  <a:srgbClr val="980000"/>
                </a:solidFill>
                <a:highlight>
                  <a:schemeClr val="lt1"/>
                </a:highlight>
                <a:latin typeface="Cairo"/>
                <a:ea typeface="Cairo"/>
                <a:cs typeface="Cairo"/>
                <a:sym typeface="Cairo"/>
              </a:rPr>
              <a:t>(1st stage)</a:t>
            </a:r>
            <a:r>
              <a:rPr b="1" lang="en" sz="1250">
                <a:solidFill>
                  <a:schemeClr val="dk1"/>
                </a:solidFill>
                <a:highlight>
                  <a:srgbClr val="FFFFFF"/>
                </a:highlight>
                <a:latin typeface="Cairo"/>
                <a:ea typeface="Cairo"/>
                <a:cs typeface="Cairo"/>
                <a:sym typeface="Cairo"/>
              </a:rPr>
              <a:t>:</a:t>
            </a:r>
            <a:endParaRPr b="1" sz="1250">
              <a:solidFill>
                <a:schemeClr val="dk1"/>
              </a:solidFill>
              <a:highlight>
                <a:srgbClr val="FFFFFF"/>
              </a:highlight>
              <a:latin typeface="Cairo"/>
              <a:ea typeface="Cairo"/>
              <a:cs typeface="Cairo"/>
              <a:sym typeface="Cairo"/>
            </a:endParaRPr>
          </a:p>
          <a:p>
            <a:pPr indent="-307975" lvl="1" marL="914400" rtl="0" algn="l">
              <a:lnSpc>
                <a:spcPct val="115000"/>
              </a:lnSpc>
              <a:spcBef>
                <a:spcPts val="0"/>
              </a:spcBef>
              <a:spcAft>
                <a:spcPts val="0"/>
              </a:spcAft>
              <a:buClr>
                <a:schemeClr val="dk1"/>
              </a:buClr>
              <a:buSzPts val="1250"/>
              <a:buFont typeface="Cairo"/>
              <a:buChar char="○"/>
            </a:pPr>
            <a:r>
              <a:rPr lang="en" sz="1250">
                <a:solidFill>
                  <a:schemeClr val="dk1"/>
                </a:solidFill>
                <a:highlight>
                  <a:schemeClr val="lt1"/>
                </a:highlight>
                <a:latin typeface="Cairo"/>
                <a:ea typeface="Cairo"/>
                <a:cs typeface="Cairo"/>
                <a:sym typeface="Cairo"/>
              </a:rPr>
              <a:t>First what're the expected value for time filters: </a:t>
            </a:r>
            <a:r>
              <a:rPr b="1" lang="en" sz="1250">
                <a:solidFill>
                  <a:srgbClr val="980000"/>
                </a:solidFill>
                <a:highlight>
                  <a:schemeClr val="lt1"/>
                </a:highlight>
                <a:latin typeface="Cairo"/>
                <a:ea typeface="Cairo"/>
                <a:cs typeface="Cairo"/>
                <a:sym typeface="Cairo"/>
              </a:rPr>
              <a:t>('month', 'day', 'both', 'none')</a:t>
            </a:r>
            <a:r>
              <a:rPr lang="en" sz="1250">
                <a:solidFill>
                  <a:schemeClr val="dk1"/>
                </a:solidFill>
                <a:highlight>
                  <a:schemeClr val="lt1"/>
                </a:highlight>
                <a:latin typeface="Cairo"/>
                <a:ea typeface="Cairo"/>
                <a:cs typeface="Cairo"/>
                <a:sym typeface="Cairo"/>
              </a:rPr>
              <a:t>, for </a:t>
            </a:r>
            <a:r>
              <a:rPr b="1" lang="en" sz="1250">
                <a:solidFill>
                  <a:srgbClr val="980000"/>
                </a:solidFill>
                <a:highlight>
                  <a:schemeClr val="lt1"/>
                </a:highlight>
                <a:latin typeface="Cairo"/>
                <a:ea typeface="Cairo"/>
                <a:cs typeface="Cairo"/>
                <a:sym typeface="Cairo"/>
              </a:rPr>
              <a:t>none </a:t>
            </a:r>
            <a:r>
              <a:rPr lang="en" sz="1250">
                <a:solidFill>
                  <a:schemeClr val="dk1"/>
                </a:solidFill>
                <a:highlight>
                  <a:schemeClr val="lt1"/>
                </a:highlight>
                <a:latin typeface="Cairo"/>
                <a:ea typeface="Cairo"/>
                <a:cs typeface="Cairo"/>
                <a:sym typeface="Cairo"/>
              </a:rPr>
              <a:t>the whole dataframe will be analyzed and for other choices the data will be filtered to reflect the appropriate time window.</a:t>
            </a:r>
            <a:endParaRPr sz="1250">
              <a:solidFill>
                <a:schemeClr val="dk1"/>
              </a:solidFill>
              <a:highlight>
                <a:schemeClr val="lt1"/>
              </a:highlight>
              <a:latin typeface="Cairo"/>
              <a:ea typeface="Cairo"/>
              <a:cs typeface="Cairo"/>
              <a:sym typeface="Cairo"/>
            </a:endParaRPr>
          </a:p>
          <a:p>
            <a:pPr indent="-307975" lvl="0" marL="457200" rtl="0" algn="l">
              <a:lnSpc>
                <a:spcPct val="115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Pseudo code</a:t>
            </a:r>
            <a:r>
              <a:rPr lang="en" sz="1250">
                <a:solidFill>
                  <a:schemeClr val="dk1"/>
                </a:solidFill>
                <a:highlight>
                  <a:srgbClr val="FFFFFF"/>
                </a:highlight>
                <a:latin typeface="Cairo"/>
                <a:ea typeface="Cairo"/>
                <a:cs typeface="Cairo"/>
                <a:sym typeface="Cairo"/>
              </a:rPr>
              <a:t>:</a:t>
            </a:r>
            <a:endParaRPr sz="1250">
              <a:solidFill>
                <a:schemeClr val="dk1"/>
              </a:solidFill>
              <a:highlight>
                <a:srgbClr val="FFFFFF"/>
              </a:highlight>
              <a:latin typeface="Cairo"/>
              <a:ea typeface="Cairo"/>
              <a:cs typeface="Cairo"/>
              <a:sym typeface="Cairo"/>
            </a:endParaRPr>
          </a:p>
          <a:p>
            <a:pPr indent="0" lvl="0" marL="457200" rtl="0" algn="l">
              <a:lnSpc>
                <a:spcPct val="115000"/>
              </a:lnSpc>
              <a:spcBef>
                <a:spcPts val="0"/>
              </a:spcBef>
              <a:spcAft>
                <a:spcPts val="0"/>
              </a:spcAft>
              <a:buNone/>
            </a:pPr>
            <a:r>
              <a:rPr b="1" lang="en" sz="1100">
                <a:solidFill>
                  <a:srgbClr val="980000"/>
                </a:solidFill>
                <a:highlight>
                  <a:srgbClr val="F3F3F3"/>
                </a:highlight>
                <a:latin typeface="Courier New"/>
                <a:ea typeface="Courier New"/>
                <a:cs typeface="Courier New"/>
                <a:sym typeface="Courier New"/>
              </a:rPr>
              <a:t>time_frame = </a:t>
            </a:r>
            <a:r>
              <a:rPr b="1" lang="en" sz="1100">
                <a:highlight>
                  <a:srgbClr val="F3F3F3"/>
                </a:highlight>
                <a:latin typeface="Courier New"/>
                <a:ea typeface="Courier New"/>
                <a:cs typeface="Courier New"/>
                <a:sym typeface="Courier New"/>
              </a:rPr>
              <a:t>input('\n\n Would you like to filter {}\'s data by month, day, both, or not at all? type month or day or both or none: \n'.</a:t>
            </a:r>
            <a:r>
              <a:rPr b="1" lang="en" sz="1100">
                <a:solidFill>
                  <a:srgbClr val="980000"/>
                </a:solidFill>
                <a:highlight>
                  <a:srgbClr val="F3F3F3"/>
                </a:highlight>
                <a:latin typeface="Courier New"/>
                <a:ea typeface="Courier New"/>
                <a:cs typeface="Courier New"/>
                <a:sym typeface="Courier New"/>
              </a:rPr>
              <a:t>format(city.title())</a:t>
            </a:r>
            <a:r>
              <a:rPr b="1" lang="en" sz="1100">
                <a:highlight>
                  <a:srgbClr val="F3F3F3"/>
                </a:highlight>
                <a:latin typeface="Courier New"/>
                <a:ea typeface="Courier New"/>
                <a:cs typeface="Courier New"/>
                <a:sym typeface="Courier New"/>
              </a:rPr>
              <a:t>).</a:t>
            </a:r>
            <a:r>
              <a:rPr b="1" lang="en" sz="1100">
                <a:solidFill>
                  <a:srgbClr val="980000"/>
                </a:solidFill>
                <a:highlight>
                  <a:srgbClr val="F3F3F3"/>
                </a:highlight>
                <a:latin typeface="Courier New"/>
                <a:ea typeface="Courier New"/>
                <a:cs typeface="Courier New"/>
                <a:sym typeface="Courier New"/>
              </a:rPr>
              <a:t>lower()</a:t>
            </a:r>
            <a:endParaRPr b="1" sz="1100">
              <a:solidFill>
                <a:srgbClr val="FF9900"/>
              </a:solidFill>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50">
              <a:solidFill>
                <a:schemeClr val="dk1"/>
              </a:solidFill>
              <a:highlight>
                <a:schemeClr val="lt1"/>
              </a:highlight>
              <a:latin typeface="Cairo"/>
              <a:ea typeface="Cairo"/>
              <a:cs typeface="Cairo"/>
              <a:sym typeface="Cairo"/>
            </a:endParaRPr>
          </a:p>
        </p:txBody>
      </p:sp>
      <p:grpSp>
        <p:nvGrpSpPr>
          <p:cNvPr id="399" name="Google Shape;399;p36"/>
          <p:cNvGrpSpPr/>
          <p:nvPr/>
        </p:nvGrpSpPr>
        <p:grpSpPr>
          <a:xfrm>
            <a:off x="2137742" y="1113807"/>
            <a:ext cx="1646456" cy="526174"/>
            <a:chOff x="1083025" y="2306625"/>
            <a:chExt cx="1834900" cy="834800"/>
          </a:xfrm>
        </p:grpSpPr>
        <p:sp>
          <p:nvSpPr>
            <p:cNvPr id="400" name="Google Shape;400;p3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980000"/>
                  </a:solidFill>
                  <a:latin typeface="Roboto"/>
                  <a:ea typeface="Roboto"/>
                  <a:cs typeface="Roboto"/>
                  <a:sym typeface="Roboto"/>
                </a:rPr>
                <a:t>Collection</a:t>
              </a:r>
              <a:endParaRPr b="1" sz="1000">
                <a:solidFill>
                  <a:srgbClr val="980000"/>
                </a:solidFill>
                <a:latin typeface="Roboto"/>
                <a:ea typeface="Roboto"/>
                <a:cs typeface="Roboto"/>
                <a:sym typeface="Roboto"/>
              </a:endParaRPr>
            </a:p>
          </p:txBody>
        </p:sp>
        <p:sp>
          <p:nvSpPr>
            <p:cNvPr id="401" name="Google Shape;401;p36"/>
            <p:cNvSpPr/>
            <p:nvPr/>
          </p:nvSpPr>
          <p:spPr>
            <a:xfrm flipH="1">
              <a:off x="1083025" y="2306625"/>
              <a:ext cx="1834800" cy="143400"/>
            </a:xfrm>
            <a:prstGeom prst="parallelogram">
              <a:avLst>
                <a:gd fmla="val 96952" name="adj"/>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02" name="Google Shape;402;p36"/>
            <p:cNvSpPr/>
            <p:nvPr/>
          </p:nvSpPr>
          <p:spPr>
            <a:xfrm>
              <a:off x="1083125" y="2460449"/>
              <a:ext cx="1834800" cy="143400"/>
            </a:xfrm>
            <a:prstGeom prst="parallelogram">
              <a:avLst>
                <a:gd fmla="val 96952"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36"/>
          <p:cNvGrpSpPr/>
          <p:nvPr/>
        </p:nvGrpSpPr>
        <p:grpSpPr>
          <a:xfrm>
            <a:off x="3747351" y="1113807"/>
            <a:ext cx="1646456" cy="526174"/>
            <a:chOff x="1083025" y="2306625"/>
            <a:chExt cx="1834900" cy="834800"/>
          </a:xfrm>
        </p:grpSpPr>
        <p:sp>
          <p:nvSpPr>
            <p:cNvPr id="404" name="Google Shape;404;p3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Validation</a:t>
              </a:r>
              <a:endParaRPr b="1" sz="1000">
                <a:solidFill>
                  <a:srgbClr val="0C58D3"/>
                </a:solidFill>
                <a:latin typeface="Roboto"/>
                <a:ea typeface="Roboto"/>
                <a:cs typeface="Roboto"/>
                <a:sym typeface="Roboto"/>
              </a:endParaRPr>
            </a:p>
          </p:txBody>
        </p:sp>
        <p:sp>
          <p:nvSpPr>
            <p:cNvPr id="405" name="Google Shape;405;p36"/>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06" name="Google Shape;406;p36"/>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36"/>
          <p:cNvGrpSpPr/>
          <p:nvPr/>
        </p:nvGrpSpPr>
        <p:grpSpPr>
          <a:xfrm>
            <a:off x="5359559" y="1113343"/>
            <a:ext cx="1646456" cy="526174"/>
            <a:chOff x="1083025" y="2306625"/>
            <a:chExt cx="1834900" cy="834800"/>
          </a:xfrm>
        </p:grpSpPr>
        <p:sp>
          <p:nvSpPr>
            <p:cNvPr id="408" name="Google Shape;408;p3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b="1" lang="en" sz="1000">
                  <a:solidFill>
                    <a:srgbClr val="0C58D3"/>
                  </a:solidFill>
                  <a:latin typeface="Roboto"/>
                  <a:ea typeface="Roboto"/>
                  <a:cs typeface="Roboto"/>
                  <a:sym typeface="Roboto"/>
                </a:rPr>
                <a:t>Assignment</a:t>
              </a:r>
              <a:endParaRPr b="1" sz="1000">
                <a:solidFill>
                  <a:srgbClr val="858585"/>
                </a:solidFill>
                <a:latin typeface="Roboto"/>
                <a:ea typeface="Roboto"/>
                <a:cs typeface="Roboto"/>
                <a:sym typeface="Roboto"/>
              </a:endParaRPr>
            </a:p>
          </p:txBody>
        </p:sp>
        <p:sp>
          <p:nvSpPr>
            <p:cNvPr id="409" name="Google Shape;409;p36"/>
            <p:cNvSpPr/>
            <p:nvPr/>
          </p:nvSpPr>
          <p:spPr>
            <a:xfrm flipH="1">
              <a:off x="1083025" y="2306625"/>
              <a:ext cx="1834800" cy="143400"/>
            </a:xfrm>
            <a:prstGeom prst="parallelogram">
              <a:avLst>
                <a:gd fmla="val 96952"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10" name="Google Shape;410;p36"/>
            <p:cNvSpPr/>
            <p:nvPr/>
          </p:nvSpPr>
          <p:spPr>
            <a:xfrm>
              <a:off x="1083125" y="2460449"/>
              <a:ext cx="1834800" cy="143400"/>
            </a:xfrm>
            <a:prstGeom prst="parallelogram">
              <a:avLst>
                <a:gd fmla="val 96952"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The </a:t>
            </a:r>
            <a:r>
              <a:rPr b="1" lang="en" sz="1550">
                <a:solidFill>
                  <a:srgbClr val="980000"/>
                </a:solidFill>
                <a:highlight>
                  <a:srgbClr val="EFF0F1"/>
                </a:highlight>
                <a:latin typeface="Courier New"/>
                <a:ea typeface="Courier New"/>
                <a:cs typeface="Courier New"/>
                <a:sym typeface="Courier New"/>
              </a:rPr>
              <a:t>get_filter()</a:t>
            </a:r>
            <a:r>
              <a:rPr b="1" lang="en" sz="2100">
                <a:latin typeface="Cairo"/>
                <a:ea typeface="Cairo"/>
                <a:cs typeface="Cairo"/>
                <a:sym typeface="Cairo"/>
              </a:rPr>
              <a:t> function (2)</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416" name="Google Shape;416;p37"/>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417" name="Google Shape;417;p37"/>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9" name="Google Shape;419;p37"/>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420" name="Google Shape;420;p37"/>
          <p:cNvSpPr txBox="1"/>
          <p:nvPr/>
        </p:nvSpPr>
        <p:spPr>
          <a:xfrm>
            <a:off x="446575" y="1614550"/>
            <a:ext cx="8385600" cy="284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9CA45"/>
                </a:solidFill>
                <a:latin typeface="Cairo"/>
                <a:ea typeface="Cairo"/>
                <a:cs typeface="Cairo"/>
                <a:sym typeface="Cairo"/>
              </a:rPr>
              <a:t>User Input for Time filters:</a:t>
            </a:r>
            <a:endParaRPr sz="1250">
              <a:solidFill>
                <a:schemeClr val="dk1"/>
              </a:solidFill>
              <a:highlight>
                <a:srgbClr val="FFFFFF"/>
              </a:highlight>
              <a:latin typeface="Cairo"/>
              <a:ea typeface="Cairo"/>
              <a:cs typeface="Cairo"/>
              <a:sym typeface="Cairo"/>
            </a:endParaRPr>
          </a:p>
          <a:p>
            <a:pPr indent="-307975" lvl="0" marL="457200" rtl="0" algn="l">
              <a:lnSpc>
                <a:spcPct val="115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USER INPUT </a:t>
            </a:r>
            <a:r>
              <a:rPr b="1" lang="en" sz="1250">
                <a:solidFill>
                  <a:srgbClr val="980000"/>
                </a:solidFill>
                <a:highlight>
                  <a:schemeClr val="lt1"/>
                </a:highlight>
                <a:latin typeface="Cairo"/>
                <a:ea typeface="Cairo"/>
                <a:cs typeface="Cairo"/>
                <a:sym typeface="Cairo"/>
              </a:rPr>
              <a:t>VALIDATION </a:t>
            </a:r>
            <a:r>
              <a:rPr b="1" lang="en" sz="1150">
                <a:solidFill>
                  <a:srgbClr val="980000"/>
                </a:solidFill>
                <a:highlight>
                  <a:schemeClr val="lt1"/>
                </a:highlight>
                <a:latin typeface="Cairo"/>
                <a:ea typeface="Cairo"/>
                <a:cs typeface="Cairo"/>
                <a:sym typeface="Cairo"/>
              </a:rPr>
              <a:t>(1st stage)</a:t>
            </a:r>
            <a:r>
              <a:rPr b="1" lang="en" sz="1250">
                <a:solidFill>
                  <a:schemeClr val="dk1"/>
                </a:solidFill>
                <a:highlight>
                  <a:srgbClr val="FFFFFF"/>
                </a:highlight>
                <a:latin typeface="Cairo"/>
                <a:ea typeface="Cairo"/>
                <a:cs typeface="Cairo"/>
                <a:sym typeface="Cairo"/>
              </a:rPr>
              <a:t>:</a:t>
            </a:r>
            <a:endParaRPr b="1" sz="1250">
              <a:solidFill>
                <a:schemeClr val="dk1"/>
              </a:solidFill>
              <a:highlight>
                <a:srgbClr val="FFFFFF"/>
              </a:highlight>
              <a:latin typeface="Cairo"/>
              <a:ea typeface="Cairo"/>
              <a:cs typeface="Cairo"/>
              <a:sym typeface="Cairo"/>
            </a:endParaRPr>
          </a:p>
          <a:p>
            <a:pPr indent="-307975" lvl="1" marL="914400" rtl="0" algn="l">
              <a:lnSpc>
                <a:spcPct val="115000"/>
              </a:lnSpc>
              <a:spcBef>
                <a:spcPts val="0"/>
              </a:spcBef>
              <a:spcAft>
                <a:spcPts val="0"/>
              </a:spcAft>
              <a:buClr>
                <a:schemeClr val="dk1"/>
              </a:buClr>
              <a:buSzPts val="1250"/>
              <a:buFont typeface="Cairo"/>
              <a:buChar char="○"/>
            </a:pPr>
            <a:r>
              <a:rPr lang="en" sz="1250">
                <a:solidFill>
                  <a:schemeClr val="dk1"/>
                </a:solidFill>
                <a:highlight>
                  <a:schemeClr val="lt1"/>
                </a:highlight>
                <a:latin typeface="Cairo"/>
                <a:ea typeface="Cairo"/>
                <a:cs typeface="Cairo"/>
                <a:sym typeface="Cairo"/>
              </a:rPr>
              <a:t>Write a while loop to check for the valid choice ('month', 'day', 'both', 'none'); (that's for example you might have a different naming of the values).</a:t>
            </a:r>
            <a:endParaRPr sz="1250">
              <a:solidFill>
                <a:schemeClr val="dk1"/>
              </a:solidFill>
              <a:highlight>
                <a:schemeClr val="lt1"/>
              </a:highlight>
              <a:latin typeface="Cairo"/>
              <a:ea typeface="Cairo"/>
              <a:cs typeface="Cairo"/>
              <a:sym typeface="Cairo"/>
            </a:endParaRPr>
          </a:p>
          <a:p>
            <a:pPr indent="-307975" lvl="1" marL="914400" rtl="0" algn="l">
              <a:lnSpc>
                <a:spcPct val="115000"/>
              </a:lnSpc>
              <a:spcBef>
                <a:spcPts val="0"/>
              </a:spcBef>
              <a:spcAft>
                <a:spcPts val="0"/>
              </a:spcAft>
              <a:buClr>
                <a:schemeClr val="dk1"/>
              </a:buClr>
              <a:buSzPts val="1250"/>
              <a:buFont typeface="Cairo"/>
              <a:buChar char="○"/>
            </a:pPr>
            <a:r>
              <a:rPr lang="en" sz="1250">
                <a:solidFill>
                  <a:schemeClr val="dk1"/>
                </a:solidFill>
                <a:highlight>
                  <a:schemeClr val="lt1"/>
                </a:highlight>
                <a:latin typeface="Cairo"/>
                <a:ea typeface="Cairo"/>
                <a:cs typeface="Cairo"/>
                <a:sym typeface="Cairo"/>
              </a:rPr>
              <a:t>The purpose of the while loop will be the same as in the city selection part, is to catch invalid answers and ask for input again</a:t>
            </a:r>
            <a:endParaRPr sz="1250">
              <a:solidFill>
                <a:schemeClr val="dk1"/>
              </a:solidFill>
              <a:highlight>
                <a:schemeClr val="lt1"/>
              </a:highlight>
              <a:latin typeface="Cairo"/>
              <a:ea typeface="Cairo"/>
              <a:cs typeface="Cairo"/>
              <a:sym typeface="Cairo"/>
            </a:endParaRPr>
          </a:p>
          <a:p>
            <a:pPr indent="-307975" lvl="0" marL="457200" rtl="0" algn="l">
              <a:lnSpc>
                <a:spcPct val="115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Pseudo code</a:t>
            </a:r>
            <a:r>
              <a:rPr lang="en" sz="1250">
                <a:solidFill>
                  <a:schemeClr val="dk1"/>
                </a:solidFill>
                <a:highlight>
                  <a:srgbClr val="FFFFFF"/>
                </a:highlight>
                <a:latin typeface="Cairo"/>
                <a:ea typeface="Cairo"/>
                <a:cs typeface="Cairo"/>
                <a:sym typeface="Cairo"/>
              </a:rPr>
              <a:t>:</a:t>
            </a:r>
            <a:endParaRPr sz="1250">
              <a:solidFill>
                <a:schemeClr val="dk1"/>
              </a:solidFill>
              <a:highlight>
                <a:srgbClr val="FFFFFF"/>
              </a:highlight>
              <a:latin typeface="Cairo"/>
              <a:ea typeface="Cairo"/>
              <a:cs typeface="Cairo"/>
              <a:sym typeface="Cairo"/>
            </a:endParaRPr>
          </a:p>
          <a:p>
            <a:pPr indent="0" lvl="0" marL="457200" rtl="0" algn="l">
              <a:lnSpc>
                <a:spcPct val="115000"/>
              </a:lnSpc>
              <a:spcBef>
                <a:spcPts val="0"/>
              </a:spcBef>
              <a:spcAft>
                <a:spcPts val="0"/>
              </a:spcAft>
              <a:buNone/>
            </a:pPr>
            <a:r>
              <a:rPr b="1" lang="en" sz="1100">
                <a:solidFill>
                  <a:srgbClr val="980000"/>
                </a:solidFill>
                <a:highlight>
                  <a:srgbClr val="F3F3F3"/>
                </a:highlight>
                <a:latin typeface="Courier New"/>
                <a:ea typeface="Courier New"/>
                <a:cs typeface="Courier New"/>
                <a:sym typeface="Courier New"/>
              </a:rPr>
              <a:t>while </a:t>
            </a:r>
            <a:r>
              <a:rPr b="1" lang="en" sz="1100">
                <a:highlight>
                  <a:srgbClr val="F3F3F3"/>
                </a:highlight>
                <a:latin typeface="Courier New"/>
                <a:ea typeface="Courier New"/>
                <a:cs typeface="Courier New"/>
                <a:sym typeface="Courier New"/>
              </a:rPr>
              <a:t>time_frame not in (choices):</a:t>
            </a:r>
            <a:endParaRPr b="1" sz="1100">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print(warning message that the choice is not valid)</a:t>
            </a:r>
            <a:endParaRPr b="1" sz="1100">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Ask for the time_frame input again</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50">
              <a:solidFill>
                <a:schemeClr val="dk1"/>
              </a:solidFill>
              <a:highlight>
                <a:schemeClr val="lt1"/>
              </a:highlight>
              <a:latin typeface="Cairo"/>
              <a:ea typeface="Cairo"/>
              <a:cs typeface="Cairo"/>
              <a:sym typeface="Cairo"/>
            </a:endParaRPr>
          </a:p>
          <a:p>
            <a:pPr indent="-307975" lvl="0" marL="457200" rtl="0" algn="l">
              <a:lnSpc>
                <a:spcPct val="115000"/>
              </a:lnSpc>
              <a:spcBef>
                <a:spcPts val="0"/>
              </a:spcBef>
              <a:spcAft>
                <a:spcPts val="0"/>
              </a:spcAft>
              <a:buClr>
                <a:schemeClr val="dk1"/>
              </a:buClr>
              <a:buSzPts val="1250"/>
              <a:buFont typeface="Cairo"/>
              <a:buChar char="●"/>
            </a:pPr>
            <a:r>
              <a:rPr lang="en" sz="1250">
                <a:solidFill>
                  <a:schemeClr val="dk1"/>
                </a:solidFill>
                <a:highlight>
                  <a:schemeClr val="lt1"/>
                </a:highlight>
                <a:latin typeface="Cairo"/>
                <a:ea typeface="Cairo"/>
                <a:cs typeface="Cairo"/>
                <a:sym typeface="Cairo"/>
              </a:rPr>
              <a:t>You can also use a </a:t>
            </a:r>
            <a:r>
              <a:rPr b="1" lang="en" sz="1100">
                <a:highlight>
                  <a:srgbClr val="F3F3F3"/>
                </a:highlight>
                <a:latin typeface="Courier New"/>
                <a:ea typeface="Courier New"/>
                <a:cs typeface="Courier New"/>
                <a:sym typeface="Courier New"/>
              </a:rPr>
              <a:t>try</a:t>
            </a:r>
            <a:r>
              <a:rPr lang="en" sz="1250">
                <a:solidFill>
                  <a:schemeClr val="dk1"/>
                </a:solidFill>
                <a:highlight>
                  <a:schemeClr val="lt1"/>
                </a:highlight>
                <a:latin typeface="Cairo"/>
                <a:ea typeface="Cairo"/>
                <a:cs typeface="Cairo"/>
                <a:sym typeface="Cairo"/>
              </a:rPr>
              <a:t> , </a:t>
            </a:r>
            <a:r>
              <a:rPr b="1" lang="en" sz="1100">
                <a:highlight>
                  <a:srgbClr val="F3F3F3"/>
                </a:highlight>
                <a:latin typeface="Courier New"/>
                <a:ea typeface="Courier New"/>
                <a:cs typeface="Courier New"/>
                <a:sym typeface="Courier New"/>
              </a:rPr>
              <a:t>except</a:t>
            </a:r>
            <a:r>
              <a:rPr lang="en" sz="1250">
                <a:solidFill>
                  <a:schemeClr val="dk1"/>
                </a:solidFill>
                <a:highlight>
                  <a:schemeClr val="lt1"/>
                </a:highlight>
                <a:latin typeface="Cairo"/>
                <a:ea typeface="Cairo"/>
                <a:cs typeface="Cairo"/>
                <a:sym typeface="Cairo"/>
              </a:rPr>
              <a:t> block as in we did in the city selection part</a:t>
            </a:r>
            <a:endParaRPr sz="1250">
              <a:solidFill>
                <a:schemeClr val="dk1"/>
              </a:solidFill>
              <a:highlight>
                <a:schemeClr val="lt1"/>
              </a:highlight>
              <a:latin typeface="Cairo"/>
              <a:ea typeface="Cairo"/>
              <a:cs typeface="Cairo"/>
              <a:sym typeface="Cairo"/>
            </a:endParaRPr>
          </a:p>
        </p:txBody>
      </p:sp>
      <p:grpSp>
        <p:nvGrpSpPr>
          <p:cNvPr id="421" name="Google Shape;421;p37"/>
          <p:cNvGrpSpPr/>
          <p:nvPr/>
        </p:nvGrpSpPr>
        <p:grpSpPr>
          <a:xfrm>
            <a:off x="1909130" y="1088382"/>
            <a:ext cx="1646456" cy="526174"/>
            <a:chOff x="1083025" y="2306625"/>
            <a:chExt cx="1834900" cy="834800"/>
          </a:xfrm>
        </p:grpSpPr>
        <p:sp>
          <p:nvSpPr>
            <p:cNvPr id="422" name="Google Shape;422;p37"/>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Collection</a:t>
              </a:r>
              <a:endParaRPr b="1" sz="1000">
                <a:solidFill>
                  <a:srgbClr val="980000"/>
                </a:solidFill>
                <a:latin typeface="Roboto"/>
                <a:ea typeface="Roboto"/>
                <a:cs typeface="Roboto"/>
                <a:sym typeface="Roboto"/>
              </a:endParaRPr>
            </a:p>
          </p:txBody>
        </p:sp>
        <p:sp>
          <p:nvSpPr>
            <p:cNvPr id="423" name="Google Shape;423;p37"/>
            <p:cNvSpPr/>
            <p:nvPr/>
          </p:nvSpPr>
          <p:spPr>
            <a:xfrm flipH="1">
              <a:off x="1083025" y="2306625"/>
              <a:ext cx="1834800" cy="143400"/>
            </a:xfrm>
            <a:prstGeom prst="parallelogram">
              <a:avLst>
                <a:gd fmla="val 96952" name="adj"/>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24" name="Google Shape;424;p37"/>
            <p:cNvSpPr/>
            <p:nvPr/>
          </p:nvSpPr>
          <p:spPr>
            <a:xfrm>
              <a:off x="1083125" y="2460449"/>
              <a:ext cx="1834800" cy="143400"/>
            </a:xfrm>
            <a:prstGeom prst="parallelogram">
              <a:avLst>
                <a:gd fmla="val 96952"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37"/>
          <p:cNvGrpSpPr/>
          <p:nvPr/>
        </p:nvGrpSpPr>
        <p:grpSpPr>
          <a:xfrm>
            <a:off x="3518739" y="1088382"/>
            <a:ext cx="1646456" cy="526174"/>
            <a:chOff x="1083025" y="2306625"/>
            <a:chExt cx="1834900" cy="834800"/>
          </a:xfrm>
        </p:grpSpPr>
        <p:sp>
          <p:nvSpPr>
            <p:cNvPr id="426" name="Google Shape;426;p37"/>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980000"/>
                  </a:solidFill>
                  <a:latin typeface="Roboto"/>
                  <a:ea typeface="Roboto"/>
                  <a:cs typeface="Roboto"/>
                  <a:sym typeface="Roboto"/>
                </a:rPr>
                <a:t>Validation</a:t>
              </a:r>
              <a:endParaRPr b="1" sz="1000">
                <a:solidFill>
                  <a:srgbClr val="980000"/>
                </a:solidFill>
                <a:latin typeface="Roboto"/>
                <a:ea typeface="Roboto"/>
                <a:cs typeface="Roboto"/>
                <a:sym typeface="Roboto"/>
              </a:endParaRPr>
            </a:p>
          </p:txBody>
        </p:sp>
        <p:sp>
          <p:nvSpPr>
            <p:cNvPr id="427" name="Google Shape;427;p37"/>
            <p:cNvSpPr/>
            <p:nvPr/>
          </p:nvSpPr>
          <p:spPr>
            <a:xfrm flipH="1">
              <a:off x="1083025" y="2306625"/>
              <a:ext cx="1834800" cy="143400"/>
            </a:xfrm>
            <a:prstGeom prst="parallelogram">
              <a:avLst>
                <a:gd fmla="val 96952"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28" name="Google Shape;428;p37"/>
            <p:cNvSpPr/>
            <p:nvPr/>
          </p:nvSpPr>
          <p:spPr>
            <a:xfrm>
              <a:off x="1083125" y="2460449"/>
              <a:ext cx="1834800" cy="143400"/>
            </a:xfrm>
            <a:prstGeom prst="parallelogram">
              <a:avLst>
                <a:gd fmla="val 96952"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37"/>
          <p:cNvGrpSpPr/>
          <p:nvPr/>
        </p:nvGrpSpPr>
        <p:grpSpPr>
          <a:xfrm>
            <a:off x="5130946" y="1087918"/>
            <a:ext cx="1646456" cy="526174"/>
            <a:chOff x="1083025" y="2306625"/>
            <a:chExt cx="1834900" cy="834800"/>
          </a:xfrm>
        </p:grpSpPr>
        <p:sp>
          <p:nvSpPr>
            <p:cNvPr id="430" name="Google Shape;430;p37"/>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b="1" lang="en" sz="1000">
                  <a:solidFill>
                    <a:srgbClr val="0C58D3"/>
                  </a:solidFill>
                  <a:latin typeface="Roboto"/>
                  <a:ea typeface="Roboto"/>
                  <a:cs typeface="Roboto"/>
                  <a:sym typeface="Roboto"/>
                </a:rPr>
                <a:t>Assignment</a:t>
              </a:r>
              <a:endParaRPr b="1" sz="1000">
                <a:solidFill>
                  <a:srgbClr val="858585"/>
                </a:solidFill>
                <a:latin typeface="Roboto"/>
                <a:ea typeface="Roboto"/>
                <a:cs typeface="Roboto"/>
                <a:sym typeface="Roboto"/>
              </a:endParaRPr>
            </a:p>
          </p:txBody>
        </p:sp>
        <p:sp>
          <p:nvSpPr>
            <p:cNvPr id="431" name="Google Shape;431;p37"/>
            <p:cNvSpPr/>
            <p:nvPr/>
          </p:nvSpPr>
          <p:spPr>
            <a:xfrm flipH="1">
              <a:off x="1083025" y="2306625"/>
              <a:ext cx="1834800" cy="143400"/>
            </a:xfrm>
            <a:prstGeom prst="parallelogram">
              <a:avLst>
                <a:gd fmla="val 96952"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32" name="Google Shape;432;p37"/>
            <p:cNvSpPr/>
            <p:nvPr/>
          </p:nvSpPr>
          <p:spPr>
            <a:xfrm>
              <a:off x="1083125" y="2460449"/>
              <a:ext cx="1834800" cy="143400"/>
            </a:xfrm>
            <a:prstGeom prst="parallelogram">
              <a:avLst>
                <a:gd fmla="val 96952"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The </a:t>
            </a:r>
            <a:r>
              <a:rPr b="1" lang="en" sz="1550">
                <a:solidFill>
                  <a:srgbClr val="980000"/>
                </a:solidFill>
                <a:highlight>
                  <a:srgbClr val="EFF0F1"/>
                </a:highlight>
                <a:latin typeface="Courier New"/>
                <a:ea typeface="Courier New"/>
                <a:cs typeface="Courier New"/>
                <a:sym typeface="Courier New"/>
              </a:rPr>
              <a:t>get_filter()</a:t>
            </a:r>
            <a:r>
              <a:rPr b="1" lang="en" sz="2100">
                <a:latin typeface="Cairo"/>
                <a:ea typeface="Cairo"/>
                <a:cs typeface="Cairo"/>
                <a:sym typeface="Cairo"/>
              </a:rPr>
              <a:t> function (2)</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438" name="Google Shape;438;p38"/>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439" name="Google Shape;439;p38"/>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8"/>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1" name="Google Shape;441;p38"/>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442" name="Google Shape;442;p38"/>
          <p:cNvSpPr txBox="1"/>
          <p:nvPr/>
        </p:nvSpPr>
        <p:spPr>
          <a:xfrm>
            <a:off x="446575" y="1614550"/>
            <a:ext cx="8385600" cy="284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9CA45"/>
                </a:solidFill>
                <a:latin typeface="Cairo"/>
                <a:ea typeface="Cairo"/>
                <a:cs typeface="Cairo"/>
                <a:sym typeface="Cairo"/>
              </a:rPr>
              <a:t>User Input for </a:t>
            </a:r>
            <a:r>
              <a:rPr b="1" lang="en">
                <a:solidFill>
                  <a:srgbClr val="99CA45"/>
                </a:solidFill>
                <a:latin typeface="Cairo"/>
                <a:ea typeface="Cairo"/>
                <a:cs typeface="Cairo"/>
                <a:sym typeface="Cairo"/>
              </a:rPr>
              <a:t>Time filters</a:t>
            </a:r>
            <a:r>
              <a:rPr b="1" lang="en">
                <a:solidFill>
                  <a:srgbClr val="99CA45"/>
                </a:solidFill>
                <a:latin typeface="Cairo"/>
                <a:ea typeface="Cairo"/>
                <a:cs typeface="Cairo"/>
                <a:sym typeface="Cairo"/>
              </a:rPr>
              <a:t>:</a:t>
            </a:r>
            <a:endParaRPr sz="1250">
              <a:solidFill>
                <a:schemeClr val="dk1"/>
              </a:solidFill>
              <a:highlight>
                <a:srgbClr val="FFFFFF"/>
              </a:highlight>
              <a:latin typeface="Cairo"/>
              <a:ea typeface="Cairo"/>
              <a:cs typeface="Cairo"/>
              <a:sym typeface="Cairo"/>
            </a:endParaRPr>
          </a:p>
          <a:p>
            <a:pPr indent="-307975" lvl="0" marL="457200" rtl="0" algn="l">
              <a:lnSpc>
                <a:spcPct val="115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USER INPUT </a:t>
            </a:r>
            <a:r>
              <a:rPr b="1" lang="en" sz="1250">
                <a:solidFill>
                  <a:srgbClr val="980000"/>
                </a:solidFill>
                <a:highlight>
                  <a:srgbClr val="FFFFFF"/>
                </a:highlight>
                <a:latin typeface="Cairo"/>
                <a:ea typeface="Cairo"/>
                <a:cs typeface="Cairo"/>
                <a:sym typeface="Cairo"/>
              </a:rPr>
              <a:t>ASSIGNMENT </a:t>
            </a:r>
            <a:r>
              <a:rPr b="1" lang="en" sz="1150">
                <a:solidFill>
                  <a:srgbClr val="980000"/>
                </a:solidFill>
                <a:highlight>
                  <a:schemeClr val="lt1"/>
                </a:highlight>
                <a:latin typeface="Cairo"/>
                <a:ea typeface="Cairo"/>
                <a:cs typeface="Cairo"/>
                <a:sym typeface="Cairo"/>
              </a:rPr>
              <a:t>(1st stage)</a:t>
            </a:r>
            <a:r>
              <a:rPr b="1" lang="en" sz="1250">
                <a:solidFill>
                  <a:schemeClr val="dk1"/>
                </a:solidFill>
                <a:highlight>
                  <a:srgbClr val="FFFFFF"/>
                </a:highlight>
                <a:latin typeface="Cairo"/>
                <a:ea typeface="Cairo"/>
                <a:cs typeface="Cairo"/>
                <a:sym typeface="Cairo"/>
              </a:rPr>
              <a:t>:</a:t>
            </a:r>
            <a:endParaRPr b="1" sz="1250">
              <a:solidFill>
                <a:schemeClr val="dk1"/>
              </a:solidFill>
              <a:highlight>
                <a:srgbClr val="FFFFFF"/>
              </a:highlight>
              <a:latin typeface="Cairo"/>
              <a:ea typeface="Cairo"/>
              <a:cs typeface="Cairo"/>
              <a:sym typeface="Cairo"/>
            </a:endParaRPr>
          </a:p>
          <a:p>
            <a:pPr indent="-307975" lvl="1" marL="914400" rtl="0" algn="l">
              <a:lnSpc>
                <a:spcPct val="115000"/>
              </a:lnSpc>
              <a:spcBef>
                <a:spcPts val="0"/>
              </a:spcBef>
              <a:spcAft>
                <a:spcPts val="0"/>
              </a:spcAft>
              <a:buClr>
                <a:schemeClr val="dk1"/>
              </a:buClr>
              <a:buSzPts val="1250"/>
              <a:buFont typeface="Cairo"/>
              <a:buChar char="○"/>
            </a:pPr>
            <a:r>
              <a:rPr lang="en" sz="1250">
                <a:solidFill>
                  <a:schemeClr val="dk1"/>
                </a:solidFill>
                <a:highlight>
                  <a:schemeClr val="lt1"/>
                </a:highlight>
                <a:latin typeface="Cairo"/>
                <a:ea typeface="Cairo"/>
                <a:cs typeface="Cairo"/>
                <a:sym typeface="Cairo"/>
              </a:rPr>
              <a:t>After ensuring the collection of a valid input, move to the next step of acting on the input. </a:t>
            </a:r>
            <a:r>
              <a:rPr i="1" lang="en" sz="1250">
                <a:solidFill>
                  <a:schemeClr val="dk1"/>
                </a:solidFill>
                <a:highlight>
                  <a:schemeClr val="lt1"/>
                </a:highlight>
                <a:latin typeface="Cairo"/>
                <a:ea typeface="Cairo"/>
                <a:cs typeface="Cairo"/>
                <a:sym typeface="Cairo"/>
              </a:rPr>
              <a:t>This step is crucial as you have two options</a:t>
            </a:r>
            <a:endParaRPr sz="1250">
              <a:solidFill>
                <a:schemeClr val="dk1"/>
              </a:solidFill>
              <a:highlight>
                <a:schemeClr val="lt1"/>
              </a:highlight>
              <a:latin typeface="Cairo"/>
              <a:ea typeface="Cairo"/>
              <a:cs typeface="Cairo"/>
              <a:sym typeface="Cairo"/>
            </a:endParaRPr>
          </a:p>
          <a:p>
            <a:pPr indent="-307975" lvl="1" marL="914400" rtl="0" algn="l">
              <a:lnSpc>
                <a:spcPct val="115000"/>
              </a:lnSpc>
              <a:spcBef>
                <a:spcPts val="0"/>
              </a:spcBef>
              <a:spcAft>
                <a:spcPts val="0"/>
              </a:spcAft>
              <a:buClr>
                <a:schemeClr val="dk1"/>
              </a:buClr>
              <a:buSzPts val="1250"/>
              <a:buFont typeface="Cairo"/>
              <a:buChar char="○"/>
            </a:pPr>
            <a:r>
              <a:rPr lang="en" sz="1250">
                <a:solidFill>
                  <a:schemeClr val="dk1"/>
                </a:solidFill>
                <a:highlight>
                  <a:schemeClr val="lt1"/>
                </a:highlight>
                <a:latin typeface="Cairo"/>
                <a:ea typeface="Cairo"/>
                <a:cs typeface="Cairo"/>
                <a:sym typeface="Cairo"/>
              </a:rPr>
              <a:t>Either the user didn't specify a </a:t>
            </a:r>
            <a:r>
              <a:rPr b="1" lang="en" sz="1100">
                <a:highlight>
                  <a:srgbClr val="F3F3F3"/>
                </a:highlight>
                <a:latin typeface="Courier New"/>
                <a:ea typeface="Courier New"/>
                <a:cs typeface="Courier New"/>
                <a:sym typeface="Courier New"/>
              </a:rPr>
              <a:t>time_frame</a:t>
            </a:r>
            <a:r>
              <a:rPr lang="en" sz="1250">
                <a:solidFill>
                  <a:schemeClr val="dk1"/>
                </a:solidFill>
                <a:highlight>
                  <a:schemeClr val="lt1"/>
                </a:highlight>
                <a:latin typeface="Cairo"/>
                <a:ea typeface="Cairo"/>
                <a:cs typeface="Cairo"/>
                <a:sym typeface="Cairo"/>
              </a:rPr>
              <a:t> in which case you would go ahead and </a:t>
            </a:r>
            <a:r>
              <a:rPr b="1" lang="en" sz="1250">
                <a:solidFill>
                  <a:schemeClr val="dk1"/>
                </a:solidFill>
                <a:highlight>
                  <a:schemeClr val="lt1"/>
                </a:highlight>
                <a:latin typeface="Cairo"/>
                <a:ea typeface="Cairo"/>
                <a:cs typeface="Cairo"/>
                <a:sym typeface="Cairo"/>
              </a:rPr>
              <a:t>assign </a:t>
            </a:r>
            <a:r>
              <a:rPr lang="en" sz="1250">
                <a:solidFill>
                  <a:schemeClr val="dk1"/>
                </a:solidFill>
                <a:highlight>
                  <a:schemeClr val="lt1"/>
                </a:highlight>
                <a:latin typeface="Cairo"/>
                <a:ea typeface="Cairo"/>
                <a:cs typeface="Cairo"/>
                <a:sym typeface="Cairo"/>
              </a:rPr>
              <a:t>the values of the </a:t>
            </a:r>
            <a:r>
              <a:rPr b="1" lang="en" sz="1250">
                <a:solidFill>
                  <a:schemeClr val="dk1"/>
                </a:solidFill>
                <a:highlight>
                  <a:schemeClr val="lt1"/>
                </a:highlight>
                <a:latin typeface="Cairo"/>
                <a:ea typeface="Cairo"/>
                <a:cs typeface="Cairo"/>
                <a:sym typeface="Cairo"/>
              </a:rPr>
              <a:t>month </a:t>
            </a:r>
            <a:r>
              <a:rPr lang="en" sz="1250">
                <a:solidFill>
                  <a:schemeClr val="dk1"/>
                </a:solidFill>
                <a:highlight>
                  <a:schemeClr val="lt1"/>
                </a:highlight>
                <a:latin typeface="Cairo"/>
                <a:ea typeface="Cairo"/>
                <a:cs typeface="Cairo"/>
                <a:sym typeface="Cairo"/>
              </a:rPr>
              <a:t>and </a:t>
            </a:r>
            <a:r>
              <a:rPr b="1" lang="en" sz="1250">
                <a:solidFill>
                  <a:schemeClr val="dk1"/>
                </a:solidFill>
                <a:highlight>
                  <a:schemeClr val="lt1"/>
                </a:highlight>
                <a:latin typeface="Cairo"/>
                <a:ea typeface="Cairo"/>
                <a:cs typeface="Cairo"/>
                <a:sym typeface="Cairo"/>
              </a:rPr>
              <a:t>day </a:t>
            </a:r>
            <a:r>
              <a:rPr lang="en" sz="1250">
                <a:solidFill>
                  <a:schemeClr val="dk1"/>
                </a:solidFill>
                <a:highlight>
                  <a:schemeClr val="lt1"/>
                </a:highlight>
                <a:latin typeface="Cairo"/>
                <a:ea typeface="Cairo"/>
                <a:cs typeface="Cairo"/>
                <a:sym typeface="Cairo"/>
              </a:rPr>
              <a:t>to </a:t>
            </a:r>
            <a:r>
              <a:rPr b="1" lang="en" sz="1250">
                <a:solidFill>
                  <a:srgbClr val="6AA84F"/>
                </a:solidFill>
                <a:highlight>
                  <a:schemeClr val="lt1"/>
                </a:highlight>
                <a:latin typeface="Cairo"/>
                <a:ea typeface="Cairo"/>
                <a:cs typeface="Cairo"/>
                <a:sym typeface="Cairo"/>
              </a:rPr>
              <a:t>all </a:t>
            </a:r>
            <a:r>
              <a:rPr lang="en" sz="1250">
                <a:solidFill>
                  <a:schemeClr val="dk1"/>
                </a:solidFill>
                <a:highlight>
                  <a:schemeClr val="lt1"/>
                </a:highlight>
                <a:latin typeface="Cairo"/>
                <a:ea typeface="Cairo"/>
                <a:cs typeface="Cairo"/>
                <a:sym typeface="Cairo"/>
              </a:rPr>
              <a:t>(the case of the </a:t>
            </a:r>
            <a:r>
              <a:rPr b="1" lang="en" sz="1250">
                <a:solidFill>
                  <a:srgbClr val="980000"/>
                </a:solidFill>
                <a:highlight>
                  <a:schemeClr val="lt1"/>
                </a:highlight>
                <a:latin typeface="Cairo"/>
                <a:ea typeface="Cairo"/>
                <a:cs typeface="Cairo"/>
                <a:sym typeface="Cairo"/>
              </a:rPr>
              <a:t>none </a:t>
            </a:r>
            <a:r>
              <a:rPr lang="en" sz="1250">
                <a:solidFill>
                  <a:schemeClr val="dk1"/>
                </a:solidFill>
                <a:highlight>
                  <a:schemeClr val="lt1"/>
                </a:highlight>
                <a:latin typeface="Cairo"/>
                <a:ea typeface="Cairo"/>
                <a:cs typeface="Cairo"/>
                <a:sym typeface="Cairo"/>
              </a:rPr>
              <a:t>choice).</a:t>
            </a:r>
            <a:endParaRPr sz="1250">
              <a:solidFill>
                <a:schemeClr val="dk1"/>
              </a:solidFill>
              <a:highlight>
                <a:schemeClr val="lt1"/>
              </a:highlight>
              <a:latin typeface="Cairo"/>
              <a:ea typeface="Cairo"/>
              <a:cs typeface="Cairo"/>
              <a:sym typeface="Cairo"/>
            </a:endParaRPr>
          </a:p>
          <a:p>
            <a:pPr indent="-307975" lvl="1" marL="914400" rtl="0" algn="l">
              <a:lnSpc>
                <a:spcPct val="115000"/>
              </a:lnSpc>
              <a:spcBef>
                <a:spcPts val="0"/>
              </a:spcBef>
              <a:spcAft>
                <a:spcPts val="0"/>
              </a:spcAft>
              <a:buClr>
                <a:schemeClr val="dk1"/>
              </a:buClr>
              <a:buSzPts val="1250"/>
              <a:buFont typeface="Cairo"/>
              <a:buChar char="○"/>
            </a:pPr>
            <a:r>
              <a:rPr lang="en" sz="1250">
                <a:solidFill>
                  <a:schemeClr val="dk1"/>
                </a:solidFill>
                <a:highlight>
                  <a:schemeClr val="lt1"/>
                </a:highlight>
                <a:latin typeface="Cairo"/>
                <a:ea typeface="Cairo"/>
                <a:cs typeface="Cairo"/>
                <a:sym typeface="Cairo"/>
              </a:rPr>
              <a:t>This can be done by</a:t>
            </a:r>
            <a:r>
              <a:rPr b="1" lang="en" sz="1100">
                <a:solidFill>
                  <a:schemeClr val="dk1"/>
                </a:solidFill>
                <a:highlight>
                  <a:srgbClr val="F3F3F3"/>
                </a:highlight>
                <a:latin typeface="Courier New"/>
                <a:ea typeface="Courier New"/>
                <a:cs typeface="Courier New"/>
                <a:sym typeface="Courier New"/>
              </a:rPr>
              <a:t> if</a:t>
            </a:r>
            <a:r>
              <a:rPr lang="en" sz="1250">
                <a:solidFill>
                  <a:schemeClr val="dk1"/>
                </a:solidFill>
                <a:highlight>
                  <a:schemeClr val="lt1"/>
                </a:highlight>
                <a:latin typeface="Cairo"/>
                <a:ea typeface="Cairo"/>
                <a:cs typeface="Cairo"/>
                <a:sym typeface="Cairo"/>
              </a:rPr>
              <a:t> and </a:t>
            </a:r>
            <a:r>
              <a:rPr b="1" lang="en" sz="1100">
                <a:solidFill>
                  <a:schemeClr val="dk1"/>
                </a:solidFill>
                <a:highlight>
                  <a:srgbClr val="F3F3F3"/>
                </a:highlight>
                <a:latin typeface="Courier New"/>
                <a:ea typeface="Courier New"/>
                <a:cs typeface="Courier New"/>
                <a:sym typeface="Courier New"/>
              </a:rPr>
              <a:t>elif</a:t>
            </a:r>
            <a:r>
              <a:rPr lang="en" sz="1250">
                <a:solidFill>
                  <a:schemeClr val="dk1"/>
                </a:solidFill>
                <a:highlight>
                  <a:schemeClr val="lt1"/>
                </a:highlight>
                <a:latin typeface="Cairo"/>
                <a:ea typeface="Cairo"/>
                <a:cs typeface="Cairo"/>
                <a:sym typeface="Cairo"/>
              </a:rPr>
              <a:t> statements</a:t>
            </a:r>
            <a:endParaRPr sz="1250">
              <a:solidFill>
                <a:schemeClr val="dk1"/>
              </a:solidFill>
              <a:highlight>
                <a:schemeClr val="lt1"/>
              </a:highlight>
              <a:latin typeface="Cairo"/>
              <a:ea typeface="Cairo"/>
              <a:cs typeface="Cairo"/>
              <a:sym typeface="Cairo"/>
            </a:endParaRPr>
          </a:p>
          <a:p>
            <a:pPr indent="-307975" lvl="0" marL="457200" rtl="0" algn="l">
              <a:lnSpc>
                <a:spcPct val="115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Pseudo code</a:t>
            </a:r>
            <a:r>
              <a:rPr lang="en" sz="1250">
                <a:solidFill>
                  <a:schemeClr val="dk1"/>
                </a:solidFill>
                <a:highlight>
                  <a:srgbClr val="FFFFFF"/>
                </a:highlight>
                <a:latin typeface="Cairo"/>
                <a:ea typeface="Cairo"/>
                <a:cs typeface="Cairo"/>
                <a:sym typeface="Cairo"/>
              </a:rPr>
              <a:t>:</a:t>
            </a:r>
            <a:endParaRPr sz="1250">
              <a:solidFill>
                <a:schemeClr val="dk1"/>
              </a:solidFill>
              <a:highlight>
                <a:srgbClr val="FFFFFF"/>
              </a:highlight>
              <a:latin typeface="Cairo"/>
              <a:ea typeface="Cairo"/>
              <a:cs typeface="Cairo"/>
              <a:sym typeface="Cairo"/>
            </a:endParaRPr>
          </a:p>
          <a:p>
            <a:pPr indent="0" lvl="0" marL="457200" rtl="0" algn="l">
              <a:lnSpc>
                <a:spcPct val="115000"/>
              </a:lnSpc>
              <a:spcBef>
                <a:spcPts val="0"/>
              </a:spcBef>
              <a:spcAft>
                <a:spcPts val="0"/>
              </a:spcAft>
              <a:buNone/>
            </a:pPr>
            <a:r>
              <a:rPr b="1" lang="en" sz="1100">
                <a:solidFill>
                  <a:srgbClr val="980000"/>
                </a:solidFill>
                <a:highlight>
                  <a:srgbClr val="F3F3F3"/>
                </a:highlight>
                <a:latin typeface="Courier New"/>
                <a:ea typeface="Courier New"/>
                <a:cs typeface="Courier New"/>
                <a:sym typeface="Courier New"/>
              </a:rPr>
              <a:t>I</a:t>
            </a:r>
            <a:r>
              <a:rPr b="1" lang="en" sz="1100">
                <a:solidFill>
                  <a:srgbClr val="980000"/>
                </a:solidFill>
                <a:highlight>
                  <a:srgbClr val="F3F3F3"/>
                </a:highlight>
                <a:latin typeface="Courier New"/>
                <a:ea typeface="Courier New"/>
                <a:cs typeface="Courier New"/>
                <a:sym typeface="Courier New"/>
              </a:rPr>
              <a:t>f </a:t>
            </a:r>
            <a:r>
              <a:rPr b="1" lang="en" sz="1100">
                <a:highlight>
                  <a:srgbClr val="F3F3F3"/>
                </a:highlight>
                <a:latin typeface="Courier New"/>
                <a:ea typeface="Courier New"/>
                <a:cs typeface="Courier New"/>
                <a:sym typeface="Courier New"/>
              </a:rPr>
              <a:t>the selected time_frame equals 'none':</a:t>
            </a:r>
            <a:endParaRPr b="1" sz="1100">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print('\n Filtering for {city} for the</a:t>
            </a:r>
            <a:r>
              <a:rPr b="1" lang="en" sz="1100">
                <a:solidFill>
                  <a:srgbClr val="980000"/>
                </a:solidFill>
                <a:highlight>
                  <a:srgbClr val="F3F3F3"/>
                </a:highlight>
                <a:latin typeface="Courier New"/>
                <a:ea typeface="Courier New"/>
                <a:cs typeface="Courier New"/>
                <a:sym typeface="Courier New"/>
              </a:rPr>
              <a:t> 6 months period</a:t>
            </a:r>
            <a:r>
              <a:rPr b="1" lang="en" sz="1100">
                <a:highlight>
                  <a:srgbClr val="F3F3F3"/>
                </a:highlight>
                <a:latin typeface="Courier New"/>
                <a:ea typeface="Courier New"/>
                <a:cs typeface="Courier New"/>
                <a:sym typeface="Courier New"/>
              </a:rPr>
              <a:t> \n')</a:t>
            </a:r>
            <a:endParaRPr b="1" sz="1100">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Set </a:t>
            </a:r>
            <a:r>
              <a:rPr b="1" lang="en" sz="1100">
                <a:solidFill>
                  <a:srgbClr val="980000"/>
                </a:solidFill>
                <a:highlight>
                  <a:srgbClr val="F3F3F3"/>
                </a:highlight>
                <a:latin typeface="Courier New"/>
                <a:ea typeface="Courier New"/>
                <a:cs typeface="Courier New"/>
                <a:sym typeface="Courier New"/>
              </a:rPr>
              <a:t>month</a:t>
            </a:r>
            <a:r>
              <a:rPr b="1" lang="en" sz="1100">
                <a:highlight>
                  <a:srgbClr val="F3F3F3"/>
                </a:highlight>
                <a:latin typeface="Courier New"/>
                <a:ea typeface="Courier New"/>
                <a:cs typeface="Courier New"/>
                <a:sym typeface="Courier New"/>
              </a:rPr>
              <a:t> to </a:t>
            </a:r>
            <a:r>
              <a:rPr b="1" lang="en" sz="1100">
                <a:solidFill>
                  <a:srgbClr val="980000"/>
                </a:solidFill>
                <a:highlight>
                  <a:srgbClr val="F3F3F3"/>
                </a:highlight>
                <a:latin typeface="Courier New"/>
                <a:ea typeface="Courier New"/>
                <a:cs typeface="Courier New"/>
                <a:sym typeface="Courier New"/>
              </a:rPr>
              <a:t>'all'</a:t>
            </a:r>
            <a:r>
              <a:rPr b="1" lang="en" sz="1100">
                <a:highlight>
                  <a:srgbClr val="F3F3F3"/>
                </a:highlight>
                <a:latin typeface="Courier New"/>
                <a:ea typeface="Courier New"/>
                <a:cs typeface="Courier New"/>
                <a:sym typeface="Courier New"/>
              </a:rPr>
              <a:t> for all months</a:t>
            </a:r>
            <a:endParaRPr b="1" sz="1100">
              <a:highlight>
                <a:srgbClr val="F3F3F3"/>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Set </a:t>
            </a:r>
            <a:r>
              <a:rPr b="1" lang="en" sz="1100">
                <a:solidFill>
                  <a:srgbClr val="980000"/>
                </a:solidFill>
                <a:highlight>
                  <a:srgbClr val="F3F3F3"/>
                </a:highlight>
                <a:latin typeface="Courier New"/>
                <a:ea typeface="Courier New"/>
                <a:cs typeface="Courier New"/>
                <a:sym typeface="Courier New"/>
              </a:rPr>
              <a:t>day</a:t>
            </a:r>
            <a:r>
              <a:rPr b="1" lang="en" sz="1100">
                <a:highlight>
                  <a:srgbClr val="F3F3F3"/>
                </a:highlight>
                <a:latin typeface="Courier New"/>
                <a:ea typeface="Courier New"/>
                <a:cs typeface="Courier New"/>
                <a:sym typeface="Courier New"/>
              </a:rPr>
              <a:t> to </a:t>
            </a:r>
            <a:r>
              <a:rPr b="1" lang="en" sz="1100">
                <a:solidFill>
                  <a:srgbClr val="980000"/>
                </a:solidFill>
                <a:highlight>
                  <a:srgbClr val="F3F3F3"/>
                </a:highlight>
                <a:latin typeface="Courier New"/>
                <a:ea typeface="Courier New"/>
                <a:cs typeface="Courier New"/>
                <a:sym typeface="Courier New"/>
              </a:rPr>
              <a:t>'all'</a:t>
            </a:r>
            <a:r>
              <a:rPr b="1" lang="en" sz="1100">
                <a:highlight>
                  <a:srgbClr val="F3F3F3"/>
                </a:highlight>
                <a:latin typeface="Courier New"/>
                <a:ea typeface="Courier New"/>
                <a:cs typeface="Courier New"/>
                <a:sym typeface="Courier New"/>
              </a:rPr>
              <a:t> for all days</a:t>
            </a:r>
            <a:endParaRPr sz="1250">
              <a:solidFill>
                <a:schemeClr val="dk1"/>
              </a:solidFill>
              <a:highlight>
                <a:schemeClr val="lt1"/>
              </a:highlight>
              <a:latin typeface="Cairo"/>
              <a:ea typeface="Cairo"/>
              <a:cs typeface="Cairo"/>
              <a:sym typeface="Cairo"/>
            </a:endParaRPr>
          </a:p>
        </p:txBody>
      </p:sp>
      <p:grpSp>
        <p:nvGrpSpPr>
          <p:cNvPr id="443" name="Google Shape;443;p38"/>
          <p:cNvGrpSpPr/>
          <p:nvPr/>
        </p:nvGrpSpPr>
        <p:grpSpPr>
          <a:xfrm>
            <a:off x="1591967" y="1163482"/>
            <a:ext cx="1646456" cy="526174"/>
            <a:chOff x="1083025" y="2306625"/>
            <a:chExt cx="1834900" cy="834800"/>
          </a:xfrm>
        </p:grpSpPr>
        <p:sp>
          <p:nvSpPr>
            <p:cNvPr id="444" name="Google Shape;444;p38"/>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Collection</a:t>
              </a:r>
              <a:endParaRPr b="1" sz="1000">
                <a:solidFill>
                  <a:srgbClr val="980000"/>
                </a:solidFill>
                <a:latin typeface="Roboto"/>
                <a:ea typeface="Roboto"/>
                <a:cs typeface="Roboto"/>
                <a:sym typeface="Roboto"/>
              </a:endParaRPr>
            </a:p>
          </p:txBody>
        </p:sp>
        <p:sp>
          <p:nvSpPr>
            <p:cNvPr id="445" name="Google Shape;445;p38"/>
            <p:cNvSpPr/>
            <p:nvPr/>
          </p:nvSpPr>
          <p:spPr>
            <a:xfrm flipH="1">
              <a:off x="1083025" y="2306625"/>
              <a:ext cx="1834800" cy="143400"/>
            </a:xfrm>
            <a:prstGeom prst="parallelogram">
              <a:avLst>
                <a:gd fmla="val 96952" name="adj"/>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6" name="Google Shape;446;p38"/>
            <p:cNvSpPr/>
            <p:nvPr/>
          </p:nvSpPr>
          <p:spPr>
            <a:xfrm>
              <a:off x="1083125" y="2460449"/>
              <a:ext cx="1834800" cy="143400"/>
            </a:xfrm>
            <a:prstGeom prst="parallelogram">
              <a:avLst>
                <a:gd fmla="val 96952"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38"/>
          <p:cNvGrpSpPr/>
          <p:nvPr/>
        </p:nvGrpSpPr>
        <p:grpSpPr>
          <a:xfrm>
            <a:off x="4801776" y="1163482"/>
            <a:ext cx="1646456" cy="526174"/>
            <a:chOff x="1083025" y="2306625"/>
            <a:chExt cx="1834900" cy="834800"/>
          </a:xfrm>
        </p:grpSpPr>
        <p:sp>
          <p:nvSpPr>
            <p:cNvPr id="448" name="Google Shape;448;p38"/>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980000"/>
                  </a:solidFill>
                  <a:latin typeface="Roboto"/>
                  <a:ea typeface="Roboto"/>
                  <a:cs typeface="Roboto"/>
                  <a:sym typeface="Roboto"/>
                </a:rPr>
                <a:t>Assignment</a:t>
              </a:r>
              <a:endParaRPr b="1" sz="1000">
                <a:solidFill>
                  <a:srgbClr val="980000"/>
                </a:solidFill>
                <a:latin typeface="Roboto"/>
                <a:ea typeface="Roboto"/>
                <a:cs typeface="Roboto"/>
                <a:sym typeface="Roboto"/>
              </a:endParaRPr>
            </a:p>
          </p:txBody>
        </p:sp>
        <p:sp>
          <p:nvSpPr>
            <p:cNvPr id="449" name="Google Shape;449;p38"/>
            <p:cNvSpPr/>
            <p:nvPr/>
          </p:nvSpPr>
          <p:spPr>
            <a:xfrm flipH="1">
              <a:off x="1083025" y="2306625"/>
              <a:ext cx="1834800" cy="143400"/>
            </a:xfrm>
            <a:prstGeom prst="parallelogram">
              <a:avLst>
                <a:gd fmla="val 96952" name="adj"/>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50" name="Google Shape;450;p38"/>
            <p:cNvSpPr/>
            <p:nvPr/>
          </p:nvSpPr>
          <p:spPr>
            <a:xfrm>
              <a:off x="1083125" y="2460449"/>
              <a:ext cx="1834800" cy="143400"/>
            </a:xfrm>
            <a:prstGeom prst="parallelogram">
              <a:avLst>
                <a:gd fmla="val 96952"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38"/>
          <p:cNvGrpSpPr/>
          <p:nvPr/>
        </p:nvGrpSpPr>
        <p:grpSpPr>
          <a:xfrm>
            <a:off x="3213584" y="1163018"/>
            <a:ext cx="1646456" cy="526174"/>
            <a:chOff x="1083025" y="2306625"/>
            <a:chExt cx="1834900" cy="834800"/>
          </a:xfrm>
        </p:grpSpPr>
        <p:sp>
          <p:nvSpPr>
            <p:cNvPr id="452" name="Google Shape;452;p38"/>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000FF"/>
                  </a:solidFill>
                  <a:latin typeface="Roboto"/>
                  <a:ea typeface="Roboto"/>
                  <a:cs typeface="Roboto"/>
                  <a:sym typeface="Roboto"/>
                </a:rPr>
                <a:t>Validation</a:t>
              </a:r>
              <a:endParaRPr b="1" sz="1000">
                <a:solidFill>
                  <a:srgbClr val="0000FF"/>
                </a:solidFill>
                <a:latin typeface="Roboto"/>
                <a:ea typeface="Roboto"/>
                <a:cs typeface="Roboto"/>
                <a:sym typeface="Roboto"/>
              </a:endParaRPr>
            </a:p>
          </p:txBody>
        </p:sp>
        <p:sp>
          <p:nvSpPr>
            <p:cNvPr id="453" name="Google Shape;453;p38"/>
            <p:cNvSpPr/>
            <p:nvPr/>
          </p:nvSpPr>
          <p:spPr>
            <a:xfrm flipH="1">
              <a:off x="1083025" y="2306625"/>
              <a:ext cx="1834800" cy="143400"/>
            </a:xfrm>
            <a:prstGeom prst="parallelogram">
              <a:avLst>
                <a:gd fmla="val 96952"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  </a:t>
              </a:r>
              <a:endParaRPr>
                <a:solidFill>
                  <a:srgbClr val="0000FF"/>
                </a:solidFill>
              </a:endParaRPr>
            </a:p>
          </p:txBody>
        </p:sp>
        <p:sp>
          <p:nvSpPr>
            <p:cNvPr id="454" name="Google Shape;454;p38"/>
            <p:cNvSpPr/>
            <p:nvPr/>
          </p:nvSpPr>
          <p:spPr>
            <a:xfrm>
              <a:off x="1083125" y="2460449"/>
              <a:ext cx="1834800" cy="143400"/>
            </a:xfrm>
            <a:prstGeom prst="parallelogram">
              <a:avLst>
                <a:gd fmla="val 96952"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The </a:t>
            </a:r>
            <a:r>
              <a:rPr b="1" lang="en" sz="1550">
                <a:solidFill>
                  <a:srgbClr val="980000"/>
                </a:solidFill>
                <a:highlight>
                  <a:srgbClr val="EFF0F1"/>
                </a:highlight>
                <a:latin typeface="Courier New"/>
                <a:ea typeface="Courier New"/>
                <a:cs typeface="Courier New"/>
                <a:sym typeface="Courier New"/>
              </a:rPr>
              <a:t>get_filter()</a:t>
            </a:r>
            <a:r>
              <a:rPr b="1" lang="en" sz="2100">
                <a:latin typeface="Cairo"/>
                <a:ea typeface="Cairo"/>
                <a:cs typeface="Cairo"/>
                <a:sym typeface="Cairo"/>
              </a:rPr>
              <a:t> function (2)</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460" name="Google Shape;460;p39"/>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461" name="Google Shape;461;p39"/>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9"/>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3" name="Google Shape;463;p39"/>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464" name="Google Shape;464;p39"/>
          <p:cNvSpPr txBox="1"/>
          <p:nvPr/>
        </p:nvSpPr>
        <p:spPr>
          <a:xfrm>
            <a:off x="446575" y="1614550"/>
            <a:ext cx="8385600" cy="2010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99CA45"/>
                </a:solidFill>
                <a:latin typeface="Cairo"/>
                <a:ea typeface="Cairo"/>
                <a:cs typeface="Cairo"/>
                <a:sym typeface="Cairo"/>
              </a:rPr>
              <a:t>User Input for Time filters:</a:t>
            </a:r>
            <a:endParaRPr sz="1250">
              <a:solidFill>
                <a:schemeClr val="dk1"/>
              </a:solidFill>
              <a:highlight>
                <a:srgbClr val="FFFFFF"/>
              </a:highlight>
              <a:latin typeface="Cairo"/>
              <a:ea typeface="Cairo"/>
              <a:cs typeface="Cairo"/>
              <a:sym typeface="Cairo"/>
            </a:endParaRPr>
          </a:p>
          <a:p>
            <a:pPr indent="-307975" lvl="0" marL="457200" rtl="0" algn="l">
              <a:lnSpc>
                <a:spcPct val="150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USER INPUT </a:t>
            </a:r>
            <a:r>
              <a:rPr b="1" lang="en" sz="1250">
                <a:solidFill>
                  <a:srgbClr val="980000"/>
                </a:solidFill>
                <a:highlight>
                  <a:schemeClr val="lt1"/>
                </a:highlight>
                <a:latin typeface="Cairo"/>
                <a:ea typeface="Cairo"/>
                <a:cs typeface="Cairo"/>
                <a:sym typeface="Cairo"/>
              </a:rPr>
              <a:t>COLLECTION </a:t>
            </a:r>
            <a:r>
              <a:rPr b="1" lang="en" sz="1150">
                <a:solidFill>
                  <a:srgbClr val="980000"/>
                </a:solidFill>
                <a:highlight>
                  <a:schemeClr val="lt1"/>
                </a:highlight>
                <a:latin typeface="Cairo"/>
                <a:ea typeface="Cairo"/>
                <a:cs typeface="Cairo"/>
                <a:sym typeface="Cairo"/>
              </a:rPr>
              <a:t>(2nd stage)</a:t>
            </a:r>
            <a:r>
              <a:rPr b="1" lang="en" sz="1250">
                <a:solidFill>
                  <a:schemeClr val="dk1"/>
                </a:solidFill>
                <a:highlight>
                  <a:srgbClr val="FFFFFF"/>
                </a:highlight>
                <a:latin typeface="Cairo"/>
                <a:ea typeface="Cairo"/>
                <a:cs typeface="Cairo"/>
                <a:sym typeface="Cairo"/>
              </a:rPr>
              <a:t>:</a:t>
            </a:r>
            <a:endParaRPr b="1" sz="1250">
              <a:solidFill>
                <a:schemeClr val="dk1"/>
              </a:solidFill>
              <a:highlight>
                <a:srgbClr val="FFFFFF"/>
              </a:highlight>
              <a:latin typeface="Cairo"/>
              <a:ea typeface="Cairo"/>
              <a:cs typeface="Cairo"/>
              <a:sym typeface="Cairo"/>
            </a:endParaRPr>
          </a:p>
          <a:p>
            <a:pPr indent="-307975" lvl="1" marL="914400" rtl="0" algn="l">
              <a:lnSpc>
                <a:spcPct val="150000"/>
              </a:lnSpc>
              <a:spcBef>
                <a:spcPts val="0"/>
              </a:spcBef>
              <a:spcAft>
                <a:spcPts val="0"/>
              </a:spcAft>
              <a:buClr>
                <a:schemeClr val="dk1"/>
              </a:buClr>
              <a:buSzPts val="1250"/>
              <a:buFont typeface="Cairo"/>
              <a:buChar char="○"/>
            </a:pPr>
            <a:r>
              <a:rPr lang="en" sz="1250">
                <a:solidFill>
                  <a:schemeClr val="dk1"/>
                </a:solidFill>
                <a:highlight>
                  <a:schemeClr val="lt1"/>
                </a:highlight>
                <a:latin typeface="Cairo"/>
                <a:ea typeface="Cairo"/>
                <a:cs typeface="Cairo"/>
                <a:sym typeface="Cairo"/>
              </a:rPr>
              <a:t>The second possibility is that the user has selected either </a:t>
            </a:r>
            <a:r>
              <a:rPr b="1" lang="en" sz="1250">
                <a:solidFill>
                  <a:srgbClr val="980000"/>
                </a:solidFill>
                <a:highlight>
                  <a:schemeClr val="lt1"/>
                </a:highlight>
                <a:latin typeface="Cairo"/>
                <a:ea typeface="Cairo"/>
                <a:cs typeface="Cairo"/>
                <a:sym typeface="Cairo"/>
              </a:rPr>
              <a:t>day</a:t>
            </a:r>
            <a:r>
              <a:rPr lang="en" sz="1250">
                <a:solidFill>
                  <a:schemeClr val="dk1"/>
                </a:solidFill>
                <a:highlight>
                  <a:schemeClr val="lt1"/>
                </a:highlight>
                <a:latin typeface="Cairo"/>
                <a:ea typeface="Cairo"/>
                <a:cs typeface="Cairo"/>
                <a:sym typeface="Cairo"/>
              </a:rPr>
              <a:t>, or </a:t>
            </a:r>
            <a:r>
              <a:rPr b="1" lang="en" sz="1250">
                <a:solidFill>
                  <a:srgbClr val="980000"/>
                </a:solidFill>
                <a:highlight>
                  <a:schemeClr val="lt1"/>
                </a:highlight>
                <a:latin typeface="Cairo"/>
                <a:ea typeface="Cairo"/>
                <a:cs typeface="Cairo"/>
                <a:sym typeface="Cairo"/>
              </a:rPr>
              <a:t>month</a:t>
            </a:r>
            <a:r>
              <a:rPr lang="en" sz="1250">
                <a:solidFill>
                  <a:schemeClr val="dk1"/>
                </a:solidFill>
                <a:highlight>
                  <a:schemeClr val="lt1"/>
                </a:highlight>
                <a:latin typeface="Cairo"/>
                <a:ea typeface="Cairo"/>
                <a:cs typeface="Cairo"/>
                <a:sym typeface="Cairo"/>
              </a:rPr>
              <a:t> or </a:t>
            </a:r>
            <a:r>
              <a:rPr b="1" lang="en" sz="1250">
                <a:solidFill>
                  <a:srgbClr val="980000"/>
                </a:solidFill>
                <a:highlight>
                  <a:schemeClr val="lt1"/>
                </a:highlight>
                <a:latin typeface="Cairo"/>
                <a:ea typeface="Cairo"/>
                <a:cs typeface="Cairo"/>
                <a:sym typeface="Cairo"/>
              </a:rPr>
              <a:t>both</a:t>
            </a:r>
            <a:r>
              <a:rPr lang="en" sz="1250">
                <a:solidFill>
                  <a:schemeClr val="dk1"/>
                </a:solidFill>
                <a:highlight>
                  <a:schemeClr val="lt1"/>
                </a:highlight>
                <a:latin typeface="Cairo"/>
                <a:ea typeface="Cairo"/>
                <a:cs typeface="Cairo"/>
                <a:sym typeface="Cairo"/>
              </a:rPr>
              <a:t>. In such case you would </a:t>
            </a:r>
            <a:r>
              <a:rPr b="1" i="1" lang="en" sz="1250">
                <a:solidFill>
                  <a:schemeClr val="dk1"/>
                </a:solidFill>
                <a:highlight>
                  <a:schemeClr val="lt1"/>
                </a:highlight>
                <a:latin typeface="Cairo"/>
                <a:ea typeface="Cairo"/>
                <a:cs typeface="Cairo"/>
                <a:sym typeface="Cairo"/>
              </a:rPr>
              <a:t>ask for input again </a:t>
            </a:r>
            <a:r>
              <a:rPr lang="en" sz="1250">
                <a:solidFill>
                  <a:schemeClr val="dk1"/>
                </a:solidFill>
                <a:highlight>
                  <a:schemeClr val="lt1"/>
                </a:highlight>
                <a:latin typeface="Cairo"/>
                <a:ea typeface="Cairo"/>
                <a:cs typeface="Cairo"/>
                <a:sym typeface="Cairo"/>
              </a:rPr>
              <a:t>according to each case. So, for each case you have to tailor the elif statement, for example</a:t>
            </a:r>
            <a:endParaRPr sz="1250">
              <a:solidFill>
                <a:schemeClr val="dk1"/>
              </a:solidFill>
              <a:highlight>
                <a:schemeClr val="lt1"/>
              </a:highlight>
              <a:latin typeface="Cairo"/>
              <a:ea typeface="Cairo"/>
              <a:cs typeface="Cairo"/>
              <a:sym typeface="Cairo"/>
            </a:endParaRPr>
          </a:p>
          <a:p>
            <a:pPr indent="-307975" lvl="1" marL="914400" rtl="0" algn="l">
              <a:lnSpc>
                <a:spcPct val="150000"/>
              </a:lnSpc>
              <a:spcBef>
                <a:spcPts val="0"/>
              </a:spcBef>
              <a:spcAft>
                <a:spcPts val="0"/>
              </a:spcAft>
              <a:buClr>
                <a:schemeClr val="dk1"/>
              </a:buClr>
              <a:buSzPts val="1250"/>
              <a:buFont typeface="Cairo"/>
              <a:buChar char="○"/>
            </a:pPr>
            <a:r>
              <a:rPr b="1" lang="en" sz="1250">
                <a:solidFill>
                  <a:schemeClr val="dk1"/>
                </a:solidFill>
                <a:highlight>
                  <a:srgbClr val="FFFFFF"/>
                </a:highlight>
                <a:latin typeface="Cairo"/>
                <a:ea typeface="Cairo"/>
                <a:cs typeface="Cairo"/>
                <a:sym typeface="Cairo"/>
              </a:rPr>
              <a:t>Note</a:t>
            </a:r>
            <a:r>
              <a:rPr lang="en" sz="1250">
                <a:solidFill>
                  <a:schemeClr val="dk1"/>
                </a:solidFill>
                <a:highlight>
                  <a:schemeClr val="lt1"/>
                </a:highlight>
                <a:latin typeface="Cairo"/>
                <a:ea typeface="Cairo"/>
                <a:cs typeface="Cairo"/>
                <a:sym typeface="Cairo"/>
              </a:rPr>
              <a:t>: You can write a list of the months named months for example and also one for days just before the if statement. This will make your code a bit less redundant in the upcoming lines.</a:t>
            </a:r>
            <a:endParaRPr sz="1250">
              <a:solidFill>
                <a:schemeClr val="dk1"/>
              </a:solidFill>
              <a:highlight>
                <a:schemeClr val="lt1"/>
              </a:highlight>
              <a:latin typeface="Cairo"/>
              <a:ea typeface="Cairo"/>
              <a:cs typeface="Cairo"/>
              <a:sym typeface="Cairo"/>
            </a:endParaRPr>
          </a:p>
          <a:p>
            <a:pPr indent="0" lvl="0" marL="0" rtl="0" algn="l">
              <a:lnSpc>
                <a:spcPct val="150000"/>
              </a:lnSpc>
              <a:spcBef>
                <a:spcPts val="0"/>
              </a:spcBef>
              <a:spcAft>
                <a:spcPts val="0"/>
              </a:spcAft>
              <a:buNone/>
            </a:pPr>
            <a:r>
              <a:t/>
            </a:r>
            <a:endParaRPr sz="1250">
              <a:solidFill>
                <a:schemeClr val="dk1"/>
              </a:solidFill>
              <a:highlight>
                <a:schemeClr val="lt1"/>
              </a:highlight>
              <a:latin typeface="Cairo"/>
              <a:ea typeface="Cairo"/>
              <a:cs typeface="Cairo"/>
              <a:sym typeface="Cairo"/>
            </a:endParaRPr>
          </a:p>
        </p:txBody>
      </p:sp>
      <p:grpSp>
        <p:nvGrpSpPr>
          <p:cNvPr id="465" name="Google Shape;465;p39"/>
          <p:cNvGrpSpPr/>
          <p:nvPr/>
        </p:nvGrpSpPr>
        <p:grpSpPr>
          <a:xfrm>
            <a:off x="2137742" y="1113807"/>
            <a:ext cx="1646456" cy="526174"/>
            <a:chOff x="1083025" y="2306625"/>
            <a:chExt cx="1834900" cy="834800"/>
          </a:xfrm>
        </p:grpSpPr>
        <p:sp>
          <p:nvSpPr>
            <p:cNvPr id="466" name="Google Shape;466;p39"/>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980000"/>
                  </a:solidFill>
                  <a:latin typeface="Roboto"/>
                  <a:ea typeface="Roboto"/>
                  <a:cs typeface="Roboto"/>
                  <a:sym typeface="Roboto"/>
                </a:rPr>
                <a:t>Collection</a:t>
              </a:r>
              <a:endParaRPr b="1" sz="1000">
                <a:solidFill>
                  <a:srgbClr val="980000"/>
                </a:solidFill>
                <a:latin typeface="Roboto"/>
                <a:ea typeface="Roboto"/>
                <a:cs typeface="Roboto"/>
                <a:sym typeface="Roboto"/>
              </a:endParaRPr>
            </a:p>
          </p:txBody>
        </p:sp>
        <p:sp>
          <p:nvSpPr>
            <p:cNvPr id="467" name="Google Shape;467;p39"/>
            <p:cNvSpPr/>
            <p:nvPr/>
          </p:nvSpPr>
          <p:spPr>
            <a:xfrm flipH="1">
              <a:off x="1083025" y="2306625"/>
              <a:ext cx="1834800" cy="143400"/>
            </a:xfrm>
            <a:prstGeom prst="parallelogram">
              <a:avLst>
                <a:gd fmla="val 96952" name="adj"/>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8" name="Google Shape;468;p39"/>
            <p:cNvSpPr/>
            <p:nvPr/>
          </p:nvSpPr>
          <p:spPr>
            <a:xfrm>
              <a:off x="1083125" y="2460449"/>
              <a:ext cx="1834800" cy="143400"/>
            </a:xfrm>
            <a:prstGeom prst="parallelogram">
              <a:avLst>
                <a:gd fmla="val 96952"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39"/>
          <p:cNvGrpSpPr/>
          <p:nvPr/>
        </p:nvGrpSpPr>
        <p:grpSpPr>
          <a:xfrm>
            <a:off x="3747351" y="1113807"/>
            <a:ext cx="1646456" cy="526174"/>
            <a:chOff x="1083025" y="2306625"/>
            <a:chExt cx="1834900" cy="834800"/>
          </a:xfrm>
        </p:grpSpPr>
        <p:sp>
          <p:nvSpPr>
            <p:cNvPr id="470" name="Google Shape;470;p39"/>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Validation</a:t>
              </a:r>
              <a:endParaRPr b="1" sz="1000">
                <a:solidFill>
                  <a:srgbClr val="0C58D3"/>
                </a:solidFill>
                <a:latin typeface="Roboto"/>
                <a:ea typeface="Roboto"/>
                <a:cs typeface="Roboto"/>
                <a:sym typeface="Roboto"/>
              </a:endParaRPr>
            </a:p>
          </p:txBody>
        </p:sp>
        <p:sp>
          <p:nvSpPr>
            <p:cNvPr id="471" name="Google Shape;471;p39"/>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2" name="Google Shape;472;p39"/>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39"/>
          <p:cNvGrpSpPr/>
          <p:nvPr/>
        </p:nvGrpSpPr>
        <p:grpSpPr>
          <a:xfrm>
            <a:off x="5359559" y="1113343"/>
            <a:ext cx="1646456" cy="526174"/>
            <a:chOff x="1083025" y="2306625"/>
            <a:chExt cx="1834900" cy="834800"/>
          </a:xfrm>
        </p:grpSpPr>
        <p:sp>
          <p:nvSpPr>
            <p:cNvPr id="474" name="Google Shape;474;p39"/>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b="1" lang="en" sz="1000">
                  <a:solidFill>
                    <a:srgbClr val="0C58D3"/>
                  </a:solidFill>
                  <a:latin typeface="Roboto"/>
                  <a:ea typeface="Roboto"/>
                  <a:cs typeface="Roboto"/>
                  <a:sym typeface="Roboto"/>
                </a:rPr>
                <a:t>Assignment</a:t>
              </a:r>
              <a:endParaRPr b="1" sz="1000">
                <a:solidFill>
                  <a:srgbClr val="858585"/>
                </a:solidFill>
                <a:latin typeface="Roboto"/>
                <a:ea typeface="Roboto"/>
                <a:cs typeface="Roboto"/>
                <a:sym typeface="Roboto"/>
              </a:endParaRPr>
            </a:p>
          </p:txBody>
        </p:sp>
        <p:sp>
          <p:nvSpPr>
            <p:cNvPr id="475" name="Google Shape;475;p39"/>
            <p:cNvSpPr/>
            <p:nvPr/>
          </p:nvSpPr>
          <p:spPr>
            <a:xfrm flipH="1">
              <a:off x="1083025" y="2306625"/>
              <a:ext cx="1834800" cy="143400"/>
            </a:xfrm>
            <a:prstGeom prst="parallelogram">
              <a:avLst>
                <a:gd fmla="val 96952"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6" name="Google Shape;476;p39"/>
            <p:cNvSpPr/>
            <p:nvPr/>
          </p:nvSpPr>
          <p:spPr>
            <a:xfrm>
              <a:off x="1083125" y="2460449"/>
              <a:ext cx="1834800" cy="143400"/>
            </a:xfrm>
            <a:prstGeom prst="parallelogram">
              <a:avLst>
                <a:gd fmla="val 96952"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The </a:t>
            </a:r>
            <a:r>
              <a:rPr b="1" lang="en" sz="1550">
                <a:solidFill>
                  <a:srgbClr val="980000"/>
                </a:solidFill>
                <a:highlight>
                  <a:srgbClr val="EFF0F1"/>
                </a:highlight>
                <a:latin typeface="Courier New"/>
                <a:ea typeface="Courier New"/>
                <a:cs typeface="Courier New"/>
                <a:sym typeface="Courier New"/>
              </a:rPr>
              <a:t>get_filter()</a:t>
            </a:r>
            <a:r>
              <a:rPr b="1" lang="en" sz="2100">
                <a:latin typeface="Cairo"/>
                <a:ea typeface="Cairo"/>
                <a:cs typeface="Cairo"/>
                <a:sym typeface="Cairo"/>
              </a:rPr>
              <a:t> function (2)</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482" name="Google Shape;482;p40"/>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483" name="Google Shape;483;p40"/>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0"/>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5" name="Google Shape;485;p40"/>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486" name="Google Shape;486;p40"/>
          <p:cNvSpPr txBox="1"/>
          <p:nvPr/>
        </p:nvSpPr>
        <p:spPr>
          <a:xfrm>
            <a:off x="446575" y="1081150"/>
            <a:ext cx="8385600" cy="328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980000"/>
                </a:solidFill>
                <a:highlight>
                  <a:srgbClr val="F3F3F3"/>
                </a:highlight>
                <a:latin typeface="Courier New"/>
                <a:ea typeface="Courier New"/>
                <a:cs typeface="Courier New"/>
                <a:sym typeface="Courier New"/>
              </a:rPr>
              <a:t>If </a:t>
            </a:r>
            <a:r>
              <a:rPr b="1" lang="en" sz="1100">
                <a:highlight>
                  <a:srgbClr val="F3F3F3"/>
                </a:highlight>
                <a:latin typeface="Courier New"/>
                <a:ea typeface="Courier New"/>
                <a:cs typeface="Courier New"/>
                <a:sym typeface="Courier New"/>
              </a:rPr>
              <a:t>the selected time_frame equals </a:t>
            </a:r>
            <a:r>
              <a:rPr b="1" lang="en" sz="1100">
                <a:solidFill>
                  <a:srgbClr val="980000"/>
                </a:solidFill>
                <a:highlight>
                  <a:srgbClr val="F3F3F3"/>
                </a:highlight>
                <a:latin typeface="Courier New"/>
                <a:ea typeface="Courier New"/>
                <a:cs typeface="Courier New"/>
                <a:sym typeface="Courier New"/>
              </a:rPr>
              <a:t>'none'</a:t>
            </a:r>
            <a:r>
              <a:rPr b="1" lang="en" sz="1100">
                <a:highlight>
                  <a:srgbClr val="F3F3F3"/>
                </a:highlight>
                <a:latin typeface="Courier New"/>
                <a:ea typeface="Courier New"/>
                <a:cs typeface="Courier New"/>
                <a:sym typeface="Courier New"/>
              </a:rPr>
              <a:t>:</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print('\n Filtering for {city} for the</a:t>
            </a:r>
            <a:r>
              <a:rPr b="1" lang="en" sz="1100">
                <a:solidFill>
                  <a:srgbClr val="980000"/>
                </a:solidFill>
                <a:highlight>
                  <a:srgbClr val="F3F3F3"/>
                </a:highlight>
                <a:latin typeface="Courier New"/>
                <a:ea typeface="Courier New"/>
                <a:cs typeface="Courier New"/>
                <a:sym typeface="Courier New"/>
              </a:rPr>
              <a:t> 6 months period</a:t>
            </a:r>
            <a:r>
              <a:rPr b="1" lang="en" sz="1100">
                <a:highlight>
                  <a:srgbClr val="F3F3F3"/>
                </a:highlight>
                <a:latin typeface="Courier New"/>
                <a:ea typeface="Courier New"/>
                <a:cs typeface="Courier New"/>
                <a:sym typeface="Courier New"/>
              </a:rPr>
              <a:t> \n')</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Set </a:t>
            </a:r>
            <a:r>
              <a:rPr b="1" lang="en" sz="1100">
                <a:solidFill>
                  <a:srgbClr val="980000"/>
                </a:solidFill>
                <a:highlight>
                  <a:srgbClr val="F3F3F3"/>
                </a:highlight>
                <a:latin typeface="Courier New"/>
                <a:ea typeface="Courier New"/>
                <a:cs typeface="Courier New"/>
                <a:sym typeface="Courier New"/>
              </a:rPr>
              <a:t>month</a:t>
            </a:r>
            <a:r>
              <a:rPr b="1" lang="en" sz="1100">
                <a:highlight>
                  <a:srgbClr val="F3F3F3"/>
                </a:highlight>
                <a:latin typeface="Courier New"/>
                <a:ea typeface="Courier New"/>
                <a:cs typeface="Courier New"/>
                <a:sym typeface="Courier New"/>
              </a:rPr>
              <a:t> to </a:t>
            </a:r>
            <a:r>
              <a:rPr b="1" lang="en" sz="1100">
                <a:solidFill>
                  <a:srgbClr val="980000"/>
                </a:solidFill>
                <a:highlight>
                  <a:srgbClr val="F3F3F3"/>
                </a:highlight>
                <a:latin typeface="Courier New"/>
                <a:ea typeface="Courier New"/>
                <a:cs typeface="Courier New"/>
                <a:sym typeface="Courier New"/>
              </a:rPr>
              <a:t>'all'</a:t>
            </a:r>
            <a:r>
              <a:rPr b="1" lang="en" sz="1100">
                <a:highlight>
                  <a:srgbClr val="F3F3F3"/>
                </a:highlight>
                <a:latin typeface="Courier New"/>
                <a:ea typeface="Courier New"/>
                <a:cs typeface="Courier New"/>
                <a:sym typeface="Courier New"/>
              </a:rPr>
              <a:t> for all months</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Set </a:t>
            </a:r>
            <a:r>
              <a:rPr b="1" lang="en" sz="1100">
                <a:solidFill>
                  <a:srgbClr val="980000"/>
                </a:solidFill>
                <a:highlight>
                  <a:srgbClr val="F3F3F3"/>
                </a:highlight>
                <a:latin typeface="Courier New"/>
                <a:ea typeface="Courier New"/>
                <a:cs typeface="Courier New"/>
                <a:sym typeface="Courier New"/>
              </a:rPr>
              <a:t>day</a:t>
            </a:r>
            <a:r>
              <a:rPr b="1" lang="en" sz="1100">
                <a:highlight>
                  <a:srgbClr val="F3F3F3"/>
                </a:highlight>
                <a:latin typeface="Courier New"/>
                <a:ea typeface="Courier New"/>
                <a:cs typeface="Courier New"/>
                <a:sym typeface="Courier New"/>
              </a:rPr>
              <a:t> to </a:t>
            </a:r>
            <a:r>
              <a:rPr b="1" lang="en" sz="1100">
                <a:solidFill>
                  <a:srgbClr val="980000"/>
                </a:solidFill>
                <a:highlight>
                  <a:srgbClr val="F3F3F3"/>
                </a:highlight>
                <a:latin typeface="Courier New"/>
                <a:ea typeface="Courier New"/>
                <a:cs typeface="Courier New"/>
                <a:sym typeface="Courier New"/>
              </a:rPr>
              <a:t>'all'</a:t>
            </a:r>
            <a:r>
              <a:rPr b="1" lang="en" sz="1100">
                <a:highlight>
                  <a:srgbClr val="F3F3F3"/>
                </a:highlight>
                <a:latin typeface="Courier New"/>
                <a:ea typeface="Courier New"/>
                <a:cs typeface="Courier New"/>
                <a:sym typeface="Courier New"/>
              </a:rPr>
              <a:t> for all days</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elif time_frame == </a:t>
            </a:r>
            <a:r>
              <a:rPr b="1" lang="en" sz="1100">
                <a:solidFill>
                  <a:srgbClr val="980000"/>
                </a:solidFill>
                <a:highlight>
                  <a:srgbClr val="F3F3F3"/>
                </a:highlight>
                <a:latin typeface="Courier New"/>
                <a:ea typeface="Courier New"/>
                <a:cs typeface="Courier New"/>
                <a:sym typeface="Courier New"/>
              </a:rPr>
              <a:t>'both</a:t>
            </a:r>
            <a:r>
              <a:rPr b="1" lang="en" sz="1100">
                <a:highlight>
                  <a:srgbClr val="F3F3F3"/>
                </a:highlight>
                <a:latin typeface="Courier New"/>
                <a:ea typeface="Courier New"/>
                <a:cs typeface="Courier New"/>
                <a:sym typeface="Courier New"/>
              </a:rPr>
              <a:t>`:</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a:t>
            </a:r>
            <a:r>
              <a:rPr b="1" lang="en" sz="1100">
                <a:solidFill>
                  <a:schemeClr val="dk1"/>
                </a:solidFill>
                <a:highlight>
                  <a:srgbClr val="F3F3F3"/>
                </a:highlight>
                <a:latin typeface="Courier New"/>
                <a:ea typeface="Courier New"/>
                <a:cs typeface="Courier New"/>
                <a:sym typeface="Courier New"/>
              </a:rPr>
              <a:t># </a:t>
            </a:r>
            <a:r>
              <a:rPr b="1" lang="en" sz="1100">
                <a:solidFill>
                  <a:srgbClr val="FF9900"/>
                </a:solidFill>
                <a:highlight>
                  <a:srgbClr val="134F5C"/>
                </a:highlight>
                <a:latin typeface="Courier New"/>
                <a:ea typeface="Courier New"/>
                <a:cs typeface="Courier New"/>
                <a:sym typeface="Courier New"/>
              </a:rPr>
              <a:t>Collect</a:t>
            </a:r>
            <a:r>
              <a:rPr b="1" lang="en" sz="1100">
                <a:solidFill>
                  <a:srgbClr val="FF9900"/>
                </a:solidFill>
                <a:highlight>
                  <a:srgbClr val="F3F3F3"/>
                </a:highlight>
                <a:latin typeface="Courier New"/>
                <a:ea typeface="Courier New"/>
                <a:cs typeface="Courier New"/>
                <a:sym typeface="Courier New"/>
              </a:rPr>
              <a:t> </a:t>
            </a:r>
            <a:r>
              <a:rPr b="1" lang="en" sz="1100">
                <a:solidFill>
                  <a:srgbClr val="FF0000"/>
                </a:solidFill>
                <a:highlight>
                  <a:srgbClr val="F3F3F3"/>
                </a:highlight>
                <a:latin typeface="Courier New"/>
                <a:ea typeface="Courier New"/>
                <a:cs typeface="Courier New"/>
                <a:sym typeface="Courier New"/>
              </a:rPr>
              <a:t>User input about the month;</a:t>
            </a:r>
            <a:endParaRPr b="1" sz="1100">
              <a:solidFill>
                <a:srgbClr val="FF0000"/>
              </a:solidFill>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a:t>
            </a:r>
            <a:r>
              <a:rPr b="1" lang="en" sz="1100">
                <a:solidFill>
                  <a:srgbClr val="980000"/>
                </a:solidFill>
                <a:highlight>
                  <a:srgbClr val="F3F3F3"/>
                </a:highlight>
                <a:latin typeface="Courier New"/>
                <a:ea typeface="Courier New"/>
                <a:cs typeface="Courier New"/>
                <a:sym typeface="Courier New"/>
              </a:rPr>
              <a:t>month_selection</a:t>
            </a:r>
            <a:r>
              <a:rPr b="1" lang="en" sz="1100">
                <a:highlight>
                  <a:srgbClr val="F3F3F3"/>
                </a:highlight>
                <a:latin typeface="Courier New"/>
                <a:ea typeface="Courier New"/>
                <a:cs typeface="Courier New"/>
                <a:sym typeface="Courier New"/>
              </a:rPr>
              <a:t> = user input for the month by asking to write the month name</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 </a:t>
            </a:r>
            <a:r>
              <a:rPr b="1" lang="en" sz="1100">
                <a:solidFill>
                  <a:srgbClr val="FF0000"/>
                </a:solidFill>
                <a:highlight>
                  <a:srgbClr val="F3F3F3"/>
                </a:highlight>
                <a:latin typeface="Courier New"/>
                <a:ea typeface="Courier New"/>
                <a:cs typeface="Courier New"/>
                <a:sym typeface="Courier New"/>
              </a:rPr>
              <a:t>Then again</a:t>
            </a:r>
            <a:r>
              <a:rPr b="1" lang="en" sz="1100">
                <a:solidFill>
                  <a:srgbClr val="FF9900"/>
                </a:solidFill>
                <a:highlight>
                  <a:srgbClr val="F3F3F3"/>
                </a:highlight>
                <a:latin typeface="Courier New"/>
                <a:ea typeface="Courier New"/>
                <a:cs typeface="Courier New"/>
                <a:sym typeface="Courier New"/>
              </a:rPr>
              <a:t> </a:t>
            </a:r>
            <a:r>
              <a:rPr b="1" lang="en" sz="1100">
                <a:solidFill>
                  <a:srgbClr val="FF9900"/>
                </a:solidFill>
                <a:highlight>
                  <a:srgbClr val="134F5C"/>
                </a:highlight>
                <a:latin typeface="Courier New"/>
                <a:ea typeface="Courier New"/>
                <a:cs typeface="Courier New"/>
                <a:sym typeface="Courier New"/>
              </a:rPr>
              <a:t>validate </a:t>
            </a:r>
            <a:r>
              <a:rPr b="1" lang="en" sz="1100">
                <a:solidFill>
                  <a:srgbClr val="FF0000"/>
                </a:solidFill>
                <a:highlight>
                  <a:srgbClr val="F3F3F3"/>
                </a:highlight>
                <a:latin typeface="Courier New"/>
                <a:ea typeface="Courier New"/>
                <a:cs typeface="Courier New"/>
                <a:sym typeface="Courier New"/>
              </a:rPr>
              <a:t>the selection with While loop for the values;</a:t>
            </a:r>
            <a:endParaRPr b="1" sz="1100">
              <a:solidFill>
                <a:srgbClr val="FF9900"/>
              </a:solidFill>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while month_selection not in (values for months):</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print(warning message that the choice is not valid)</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month_selection = asking for user input again with the same code as above</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 </a:t>
            </a:r>
            <a:r>
              <a:rPr b="1" lang="en" sz="1100">
                <a:solidFill>
                  <a:srgbClr val="FF9900"/>
                </a:solidFill>
                <a:highlight>
                  <a:srgbClr val="0C343D"/>
                </a:highlight>
                <a:latin typeface="Courier New"/>
                <a:ea typeface="Courier New"/>
                <a:cs typeface="Courier New"/>
                <a:sym typeface="Courier New"/>
              </a:rPr>
              <a:t>Assign </a:t>
            </a:r>
            <a:r>
              <a:rPr b="1" lang="en" sz="1100">
                <a:solidFill>
                  <a:srgbClr val="FF0000"/>
                </a:solidFill>
                <a:highlight>
                  <a:srgbClr val="F3F3F3"/>
                </a:highlight>
                <a:latin typeface="Courier New"/>
                <a:ea typeface="Courier New"/>
                <a:cs typeface="Courier New"/>
                <a:sym typeface="Courier New"/>
              </a:rPr>
              <a:t>the variable month to the month selection</a:t>
            </a:r>
            <a:r>
              <a:rPr b="1" lang="en" sz="1100">
                <a:highlight>
                  <a:srgbClr val="F3F3F3"/>
                </a:highlight>
                <a:latin typeface="Courier New"/>
                <a:ea typeface="Courier New"/>
                <a:cs typeface="Courier New"/>
                <a:sym typeface="Courier New"/>
              </a:rPr>
              <a:t>.</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Set month to month_selection</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 </a:t>
            </a:r>
            <a:r>
              <a:rPr b="1" lang="en" sz="1100">
                <a:solidFill>
                  <a:srgbClr val="FF0000"/>
                </a:solidFill>
                <a:highlight>
                  <a:srgbClr val="F3F3F3"/>
                </a:highlight>
                <a:latin typeface="Courier New"/>
                <a:ea typeface="Courier New"/>
                <a:cs typeface="Courier New"/>
                <a:sym typeface="Courier New"/>
              </a:rPr>
              <a:t>Follow the same process as above for the day selection below</a:t>
            </a:r>
            <a:r>
              <a:rPr b="1" lang="en" sz="1100">
                <a:highlight>
                  <a:srgbClr val="F3F3F3"/>
                </a:highlight>
                <a:latin typeface="Courier New"/>
                <a:ea typeface="Courier New"/>
                <a:cs typeface="Courier New"/>
                <a:sym typeface="Courier New"/>
              </a:rPr>
              <a:t>.</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a:t>
            </a:r>
            <a:r>
              <a:rPr b="1" lang="en" sz="1100">
                <a:solidFill>
                  <a:srgbClr val="FF9900"/>
                </a:solidFill>
                <a:highlight>
                  <a:srgbClr val="134F5C"/>
                </a:highlight>
                <a:latin typeface="Courier New"/>
                <a:ea typeface="Courier New"/>
                <a:cs typeface="Courier New"/>
                <a:sym typeface="Courier New"/>
              </a:rPr>
              <a:t>Collect, validate  &amp;</a:t>
            </a:r>
            <a:r>
              <a:rPr b="1" lang="en" sz="1100">
                <a:solidFill>
                  <a:srgbClr val="FF9900"/>
                </a:solidFill>
                <a:highlight>
                  <a:srgbClr val="F3F3F3"/>
                </a:highlight>
                <a:latin typeface="Courier New"/>
                <a:ea typeface="Courier New"/>
                <a:cs typeface="Courier New"/>
                <a:sym typeface="Courier New"/>
              </a:rPr>
              <a:t> </a:t>
            </a:r>
            <a:r>
              <a:rPr b="1" lang="en" sz="1100">
                <a:solidFill>
                  <a:srgbClr val="FF9900"/>
                </a:solidFill>
                <a:highlight>
                  <a:srgbClr val="0C343D"/>
                </a:highlight>
                <a:latin typeface="Courier New"/>
                <a:ea typeface="Courier New"/>
                <a:cs typeface="Courier New"/>
                <a:sym typeface="Courier New"/>
              </a:rPr>
              <a:t>Assign </a:t>
            </a:r>
            <a:r>
              <a:rPr b="1" lang="en" sz="1100">
                <a:highlight>
                  <a:srgbClr val="F3F3F3"/>
                </a:highlight>
                <a:latin typeface="Courier New"/>
                <a:ea typeface="Courier New"/>
                <a:cs typeface="Courier New"/>
                <a:sym typeface="Courier New"/>
              </a:rPr>
              <a:t>day to day_selection</a:t>
            </a:r>
            <a:endParaRPr b="1" sz="1100">
              <a:highlight>
                <a:srgbClr val="F3F3F3"/>
              </a:highlight>
              <a:latin typeface="Courier New"/>
              <a:ea typeface="Courier New"/>
              <a:cs typeface="Courier New"/>
              <a:sym typeface="Courier New"/>
            </a:endParaRPr>
          </a:p>
        </p:txBody>
      </p:sp>
      <p:grpSp>
        <p:nvGrpSpPr>
          <p:cNvPr id="487" name="Google Shape;487;p40"/>
          <p:cNvGrpSpPr/>
          <p:nvPr/>
        </p:nvGrpSpPr>
        <p:grpSpPr>
          <a:xfrm>
            <a:off x="3966542" y="656607"/>
            <a:ext cx="1646456" cy="526174"/>
            <a:chOff x="1083025" y="2306625"/>
            <a:chExt cx="1834900" cy="834800"/>
          </a:xfrm>
        </p:grpSpPr>
        <p:sp>
          <p:nvSpPr>
            <p:cNvPr id="488" name="Google Shape;488;p4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980000"/>
                  </a:solidFill>
                  <a:latin typeface="Roboto"/>
                  <a:ea typeface="Roboto"/>
                  <a:cs typeface="Roboto"/>
                  <a:sym typeface="Roboto"/>
                </a:rPr>
                <a:t>Collection</a:t>
              </a:r>
              <a:endParaRPr b="1" sz="1000">
                <a:solidFill>
                  <a:srgbClr val="980000"/>
                </a:solidFill>
                <a:latin typeface="Roboto"/>
                <a:ea typeface="Roboto"/>
                <a:cs typeface="Roboto"/>
                <a:sym typeface="Roboto"/>
              </a:endParaRPr>
            </a:p>
          </p:txBody>
        </p:sp>
        <p:sp>
          <p:nvSpPr>
            <p:cNvPr id="489" name="Google Shape;489;p40"/>
            <p:cNvSpPr/>
            <p:nvPr/>
          </p:nvSpPr>
          <p:spPr>
            <a:xfrm flipH="1">
              <a:off x="1083025" y="2306625"/>
              <a:ext cx="1834800" cy="143400"/>
            </a:xfrm>
            <a:prstGeom prst="parallelogram">
              <a:avLst>
                <a:gd fmla="val 96952" name="adj"/>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90" name="Google Shape;490;p40"/>
            <p:cNvSpPr/>
            <p:nvPr/>
          </p:nvSpPr>
          <p:spPr>
            <a:xfrm>
              <a:off x="1083125" y="2460449"/>
              <a:ext cx="1834800" cy="143400"/>
            </a:xfrm>
            <a:prstGeom prst="parallelogram">
              <a:avLst>
                <a:gd fmla="val 96952"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40"/>
          <p:cNvGrpSpPr/>
          <p:nvPr/>
        </p:nvGrpSpPr>
        <p:grpSpPr>
          <a:xfrm>
            <a:off x="5566742" y="656607"/>
            <a:ext cx="1646456" cy="526174"/>
            <a:chOff x="1083025" y="2306625"/>
            <a:chExt cx="1834900" cy="834800"/>
          </a:xfrm>
        </p:grpSpPr>
        <p:sp>
          <p:nvSpPr>
            <p:cNvPr id="492" name="Google Shape;492;p4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980000"/>
                  </a:solidFill>
                  <a:latin typeface="Roboto"/>
                  <a:ea typeface="Roboto"/>
                  <a:cs typeface="Roboto"/>
                  <a:sym typeface="Roboto"/>
                </a:rPr>
                <a:t>Validation</a:t>
              </a:r>
              <a:endParaRPr b="1" sz="1000">
                <a:solidFill>
                  <a:srgbClr val="980000"/>
                </a:solidFill>
                <a:latin typeface="Roboto"/>
                <a:ea typeface="Roboto"/>
                <a:cs typeface="Roboto"/>
                <a:sym typeface="Roboto"/>
              </a:endParaRPr>
            </a:p>
          </p:txBody>
        </p:sp>
        <p:sp>
          <p:nvSpPr>
            <p:cNvPr id="493" name="Google Shape;493;p40"/>
            <p:cNvSpPr/>
            <p:nvPr/>
          </p:nvSpPr>
          <p:spPr>
            <a:xfrm flipH="1">
              <a:off x="1083025" y="2306625"/>
              <a:ext cx="1834800" cy="143400"/>
            </a:xfrm>
            <a:prstGeom prst="parallelogram">
              <a:avLst>
                <a:gd fmla="val 96952" name="adj"/>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94" name="Google Shape;494;p40"/>
            <p:cNvSpPr/>
            <p:nvPr/>
          </p:nvSpPr>
          <p:spPr>
            <a:xfrm>
              <a:off x="1083125" y="2460449"/>
              <a:ext cx="1834800" cy="143400"/>
            </a:xfrm>
            <a:prstGeom prst="parallelogram">
              <a:avLst>
                <a:gd fmla="val 96952"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40"/>
          <p:cNvGrpSpPr/>
          <p:nvPr/>
        </p:nvGrpSpPr>
        <p:grpSpPr>
          <a:xfrm>
            <a:off x="7166942" y="656607"/>
            <a:ext cx="1646456" cy="526174"/>
            <a:chOff x="1083025" y="2306625"/>
            <a:chExt cx="1834900" cy="834800"/>
          </a:xfrm>
        </p:grpSpPr>
        <p:sp>
          <p:nvSpPr>
            <p:cNvPr id="496" name="Google Shape;496;p40"/>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980000"/>
                  </a:solidFill>
                  <a:latin typeface="Roboto"/>
                  <a:ea typeface="Roboto"/>
                  <a:cs typeface="Roboto"/>
                  <a:sym typeface="Roboto"/>
                </a:rPr>
                <a:t>Assignment</a:t>
              </a:r>
              <a:endParaRPr b="1" sz="1000">
                <a:solidFill>
                  <a:srgbClr val="980000"/>
                </a:solidFill>
                <a:latin typeface="Roboto"/>
                <a:ea typeface="Roboto"/>
                <a:cs typeface="Roboto"/>
                <a:sym typeface="Roboto"/>
              </a:endParaRPr>
            </a:p>
          </p:txBody>
        </p:sp>
        <p:sp>
          <p:nvSpPr>
            <p:cNvPr id="497" name="Google Shape;497;p40"/>
            <p:cNvSpPr/>
            <p:nvPr/>
          </p:nvSpPr>
          <p:spPr>
            <a:xfrm flipH="1">
              <a:off x="1083025" y="2306625"/>
              <a:ext cx="1834800" cy="143400"/>
            </a:xfrm>
            <a:prstGeom prst="parallelogram">
              <a:avLst>
                <a:gd fmla="val 96952" name="adj"/>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98" name="Google Shape;498;p40"/>
            <p:cNvSpPr/>
            <p:nvPr/>
          </p:nvSpPr>
          <p:spPr>
            <a:xfrm>
              <a:off x="1083125" y="2460449"/>
              <a:ext cx="1834800" cy="143400"/>
            </a:xfrm>
            <a:prstGeom prst="parallelogram">
              <a:avLst>
                <a:gd fmla="val 96952"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The </a:t>
            </a:r>
            <a:r>
              <a:rPr b="1" lang="en" sz="1550">
                <a:solidFill>
                  <a:srgbClr val="980000"/>
                </a:solidFill>
                <a:highlight>
                  <a:srgbClr val="EFF0F1"/>
                </a:highlight>
                <a:latin typeface="Courier New"/>
                <a:ea typeface="Courier New"/>
                <a:cs typeface="Courier New"/>
                <a:sym typeface="Courier New"/>
              </a:rPr>
              <a:t>get_filter()</a:t>
            </a:r>
            <a:r>
              <a:rPr b="1" lang="en" sz="2100">
                <a:latin typeface="Cairo"/>
                <a:ea typeface="Cairo"/>
                <a:cs typeface="Cairo"/>
                <a:sym typeface="Cairo"/>
              </a:rPr>
              <a:t> function (2)</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504" name="Google Shape;504;p41"/>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505" name="Google Shape;505;p41"/>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1"/>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41"/>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508" name="Google Shape;508;p41"/>
          <p:cNvSpPr txBox="1"/>
          <p:nvPr/>
        </p:nvSpPr>
        <p:spPr>
          <a:xfrm>
            <a:off x="446575" y="1081150"/>
            <a:ext cx="8385600" cy="328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980000"/>
                </a:solidFill>
                <a:highlight>
                  <a:srgbClr val="F3F3F3"/>
                </a:highlight>
                <a:latin typeface="Courier New"/>
                <a:ea typeface="Courier New"/>
                <a:cs typeface="Courier New"/>
                <a:sym typeface="Courier New"/>
              </a:rPr>
              <a:t>elif </a:t>
            </a:r>
            <a:r>
              <a:rPr b="1" lang="en" sz="1100">
                <a:highlight>
                  <a:srgbClr val="F3F3F3"/>
                </a:highlight>
                <a:latin typeface="Courier New"/>
                <a:ea typeface="Courier New"/>
                <a:cs typeface="Courier New"/>
                <a:sym typeface="Courier New"/>
              </a:rPr>
              <a:t>time_frame = </a:t>
            </a:r>
            <a:r>
              <a:rPr b="1" lang="en" sz="1100">
                <a:solidFill>
                  <a:srgbClr val="980000"/>
                </a:solidFill>
                <a:highlight>
                  <a:srgbClr val="F3F3F3"/>
                </a:highlight>
                <a:latin typeface="Courier New"/>
                <a:ea typeface="Courier New"/>
                <a:cs typeface="Courier New"/>
                <a:sym typeface="Courier New"/>
              </a:rPr>
              <a:t>'month'</a:t>
            </a:r>
            <a:r>
              <a:rPr b="1" lang="en" sz="1100">
                <a:highlight>
                  <a:srgbClr val="F3F3F3"/>
                </a:highlight>
                <a:latin typeface="Courier New"/>
                <a:ea typeface="Courier New"/>
                <a:cs typeface="Courier New"/>
                <a:sym typeface="Courier New"/>
              </a:rPr>
              <a:t>:</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 follow the process for the month as in the case of 'both'</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Set month to month_selection</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 in this case day will be set to all</a:t>
            </a:r>
            <a:endParaRPr b="1" sz="1100">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a:t>
            </a:r>
            <a:r>
              <a:rPr b="1" lang="en" sz="1100">
                <a:solidFill>
                  <a:srgbClr val="980000"/>
                </a:solidFill>
                <a:highlight>
                  <a:srgbClr val="F3F3F3"/>
                </a:highlight>
                <a:latin typeface="Courier New"/>
                <a:ea typeface="Courier New"/>
                <a:cs typeface="Courier New"/>
                <a:sym typeface="Courier New"/>
              </a:rPr>
              <a:t>Set day to 'all'</a:t>
            </a:r>
            <a:endParaRPr b="1" sz="1100">
              <a:solidFill>
                <a:srgbClr val="980000"/>
              </a:solidFill>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100">
                <a:solidFill>
                  <a:srgbClr val="980000"/>
                </a:solidFill>
                <a:highlight>
                  <a:srgbClr val="F3F3F3"/>
                </a:highlight>
                <a:latin typeface="Courier New"/>
                <a:ea typeface="Courier New"/>
                <a:cs typeface="Courier New"/>
                <a:sym typeface="Courier New"/>
              </a:rPr>
              <a:t>--------------------------------------------------------------------------------------------------------------------------------</a:t>
            </a:r>
            <a:endParaRPr b="1" sz="1100">
              <a:solidFill>
                <a:srgbClr val="980000"/>
              </a:solidFill>
              <a:highlight>
                <a:srgbClr val="F3F3F3"/>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100">
              <a:solidFill>
                <a:srgbClr val="980000"/>
              </a:solidFill>
              <a:highlight>
                <a:srgbClr val="F3F3F3"/>
              </a:highlight>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100">
                <a:solidFill>
                  <a:srgbClr val="980000"/>
                </a:solidFill>
                <a:highlight>
                  <a:srgbClr val="F3F3F3"/>
                </a:highlight>
                <a:latin typeface="Courier New"/>
                <a:ea typeface="Courier New"/>
                <a:cs typeface="Courier New"/>
                <a:sym typeface="Courier New"/>
              </a:rPr>
              <a:t>elif </a:t>
            </a:r>
            <a:r>
              <a:rPr b="1" lang="en" sz="1100">
                <a:highlight>
                  <a:srgbClr val="F3F3F3"/>
                </a:highlight>
                <a:latin typeface="Courier New"/>
                <a:ea typeface="Courier New"/>
                <a:cs typeface="Courier New"/>
                <a:sym typeface="Courier New"/>
              </a:rPr>
              <a:t>time_frame = </a:t>
            </a:r>
            <a:r>
              <a:rPr b="1" lang="en" sz="1100">
                <a:solidFill>
                  <a:srgbClr val="980000"/>
                </a:solidFill>
                <a:highlight>
                  <a:srgbClr val="F3F3F3"/>
                </a:highlight>
                <a:latin typeface="Courier New"/>
                <a:ea typeface="Courier New"/>
                <a:cs typeface="Courier New"/>
                <a:sym typeface="Courier New"/>
              </a:rPr>
              <a:t>'day'</a:t>
            </a:r>
            <a:r>
              <a:rPr b="1" lang="en" sz="1100">
                <a:highlight>
                  <a:srgbClr val="F3F3F3"/>
                </a:highlight>
                <a:latin typeface="Courier New"/>
                <a:ea typeface="Courier New"/>
                <a:cs typeface="Courier New"/>
                <a:sym typeface="Courier New"/>
              </a:rPr>
              <a:t>:</a:t>
            </a:r>
            <a:endParaRPr b="1" sz="1100">
              <a:highlight>
                <a:srgbClr val="F3F3F3"/>
              </a:highlight>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 follow the same sequence of getting and validating the day from the user</a:t>
            </a:r>
            <a:endParaRPr b="1" sz="1100">
              <a:highlight>
                <a:srgbClr val="F3F3F3"/>
              </a:highlight>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Set day to day_selection</a:t>
            </a:r>
            <a:endParaRPr b="1" sz="1100">
              <a:highlight>
                <a:srgbClr val="F3F3F3"/>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1100">
              <a:highlight>
                <a:srgbClr val="F3F3F3"/>
              </a:highlight>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 Set the month variable to all</a:t>
            </a:r>
            <a:endParaRPr b="1" sz="1100">
              <a:highlight>
                <a:srgbClr val="F3F3F3"/>
              </a:highlight>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100">
                <a:highlight>
                  <a:srgbClr val="F3F3F3"/>
                </a:highlight>
                <a:latin typeface="Courier New"/>
                <a:ea typeface="Courier New"/>
                <a:cs typeface="Courier New"/>
                <a:sym typeface="Courier New"/>
              </a:rPr>
              <a:t>     </a:t>
            </a:r>
            <a:r>
              <a:rPr b="1" lang="en" sz="1100">
                <a:solidFill>
                  <a:srgbClr val="980000"/>
                </a:solidFill>
                <a:highlight>
                  <a:srgbClr val="F3F3F3"/>
                </a:highlight>
                <a:latin typeface="Courier New"/>
                <a:ea typeface="Courier New"/>
                <a:cs typeface="Courier New"/>
                <a:sym typeface="Courier New"/>
              </a:rPr>
              <a:t>Set month to 'all'</a:t>
            </a:r>
            <a:endParaRPr b="1" sz="1100">
              <a:solidFill>
                <a:srgbClr val="980000"/>
              </a:solidFill>
              <a:highlight>
                <a:srgbClr val="F3F3F3"/>
              </a:highlight>
              <a:latin typeface="Courier New"/>
              <a:ea typeface="Courier New"/>
              <a:cs typeface="Courier New"/>
              <a:sym typeface="Courier New"/>
            </a:endParaRPr>
          </a:p>
        </p:txBody>
      </p:sp>
      <p:grpSp>
        <p:nvGrpSpPr>
          <p:cNvPr id="509" name="Google Shape;509;p41"/>
          <p:cNvGrpSpPr/>
          <p:nvPr/>
        </p:nvGrpSpPr>
        <p:grpSpPr>
          <a:xfrm>
            <a:off x="3966542" y="656607"/>
            <a:ext cx="1646456" cy="526174"/>
            <a:chOff x="1083025" y="2306625"/>
            <a:chExt cx="1834900" cy="834800"/>
          </a:xfrm>
        </p:grpSpPr>
        <p:sp>
          <p:nvSpPr>
            <p:cNvPr id="510" name="Google Shape;510;p41"/>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980000"/>
                  </a:solidFill>
                  <a:latin typeface="Roboto"/>
                  <a:ea typeface="Roboto"/>
                  <a:cs typeface="Roboto"/>
                  <a:sym typeface="Roboto"/>
                </a:rPr>
                <a:t>Collection</a:t>
              </a:r>
              <a:endParaRPr b="1" sz="1000">
                <a:solidFill>
                  <a:srgbClr val="980000"/>
                </a:solidFill>
                <a:latin typeface="Roboto"/>
                <a:ea typeface="Roboto"/>
                <a:cs typeface="Roboto"/>
                <a:sym typeface="Roboto"/>
              </a:endParaRPr>
            </a:p>
          </p:txBody>
        </p:sp>
        <p:sp>
          <p:nvSpPr>
            <p:cNvPr id="511" name="Google Shape;511;p41"/>
            <p:cNvSpPr/>
            <p:nvPr/>
          </p:nvSpPr>
          <p:spPr>
            <a:xfrm flipH="1">
              <a:off x="1083025" y="2306625"/>
              <a:ext cx="1834800" cy="143400"/>
            </a:xfrm>
            <a:prstGeom prst="parallelogram">
              <a:avLst>
                <a:gd fmla="val 96952" name="adj"/>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2" name="Google Shape;512;p41"/>
            <p:cNvSpPr/>
            <p:nvPr/>
          </p:nvSpPr>
          <p:spPr>
            <a:xfrm>
              <a:off x="1083125" y="2460449"/>
              <a:ext cx="1834800" cy="143400"/>
            </a:xfrm>
            <a:prstGeom prst="parallelogram">
              <a:avLst>
                <a:gd fmla="val 96952"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41"/>
          <p:cNvGrpSpPr/>
          <p:nvPr/>
        </p:nvGrpSpPr>
        <p:grpSpPr>
          <a:xfrm>
            <a:off x="5566742" y="656607"/>
            <a:ext cx="1646456" cy="526174"/>
            <a:chOff x="1083025" y="2306625"/>
            <a:chExt cx="1834900" cy="834800"/>
          </a:xfrm>
        </p:grpSpPr>
        <p:sp>
          <p:nvSpPr>
            <p:cNvPr id="514" name="Google Shape;514;p41"/>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980000"/>
                  </a:solidFill>
                  <a:latin typeface="Roboto"/>
                  <a:ea typeface="Roboto"/>
                  <a:cs typeface="Roboto"/>
                  <a:sym typeface="Roboto"/>
                </a:rPr>
                <a:t>Validation</a:t>
              </a:r>
              <a:endParaRPr b="1" sz="1000">
                <a:solidFill>
                  <a:srgbClr val="980000"/>
                </a:solidFill>
                <a:latin typeface="Roboto"/>
                <a:ea typeface="Roboto"/>
                <a:cs typeface="Roboto"/>
                <a:sym typeface="Roboto"/>
              </a:endParaRPr>
            </a:p>
          </p:txBody>
        </p:sp>
        <p:sp>
          <p:nvSpPr>
            <p:cNvPr id="515" name="Google Shape;515;p41"/>
            <p:cNvSpPr/>
            <p:nvPr/>
          </p:nvSpPr>
          <p:spPr>
            <a:xfrm flipH="1">
              <a:off x="1083025" y="2306625"/>
              <a:ext cx="1834800" cy="143400"/>
            </a:xfrm>
            <a:prstGeom prst="parallelogram">
              <a:avLst>
                <a:gd fmla="val 96952" name="adj"/>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6" name="Google Shape;516;p41"/>
            <p:cNvSpPr/>
            <p:nvPr/>
          </p:nvSpPr>
          <p:spPr>
            <a:xfrm>
              <a:off x="1083125" y="2460449"/>
              <a:ext cx="1834800" cy="143400"/>
            </a:xfrm>
            <a:prstGeom prst="parallelogram">
              <a:avLst>
                <a:gd fmla="val 96952"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41"/>
          <p:cNvGrpSpPr/>
          <p:nvPr/>
        </p:nvGrpSpPr>
        <p:grpSpPr>
          <a:xfrm>
            <a:off x="7166942" y="656607"/>
            <a:ext cx="1646456" cy="526174"/>
            <a:chOff x="1083025" y="2306625"/>
            <a:chExt cx="1834900" cy="834800"/>
          </a:xfrm>
        </p:grpSpPr>
        <p:sp>
          <p:nvSpPr>
            <p:cNvPr id="518" name="Google Shape;518;p41"/>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980000"/>
                  </a:solidFill>
                  <a:latin typeface="Roboto"/>
                  <a:ea typeface="Roboto"/>
                  <a:cs typeface="Roboto"/>
                  <a:sym typeface="Roboto"/>
                </a:rPr>
                <a:t>Assignment</a:t>
              </a:r>
              <a:endParaRPr b="1" sz="1000">
                <a:solidFill>
                  <a:srgbClr val="980000"/>
                </a:solidFill>
                <a:latin typeface="Roboto"/>
                <a:ea typeface="Roboto"/>
                <a:cs typeface="Roboto"/>
                <a:sym typeface="Roboto"/>
              </a:endParaRPr>
            </a:p>
          </p:txBody>
        </p:sp>
        <p:sp>
          <p:nvSpPr>
            <p:cNvPr id="519" name="Google Shape;519;p41"/>
            <p:cNvSpPr/>
            <p:nvPr/>
          </p:nvSpPr>
          <p:spPr>
            <a:xfrm flipH="1">
              <a:off x="1083025" y="2306625"/>
              <a:ext cx="1834800" cy="143400"/>
            </a:xfrm>
            <a:prstGeom prst="parallelogram">
              <a:avLst>
                <a:gd fmla="val 96952" name="adj"/>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0" name="Google Shape;520;p41"/>
            <p:cNvSpPr/>
            <p:nvPr/>
          </p:nvSpPr>
          <p:spPr>
            <a:xfrm>
              <a:off x="1083125" y="2460449"/>
              <a:ext cx="1834800" cy="143400"/>
            </a:xfrm>
            <a:prstGeom prst="parallelogram">
              <a:avLst>
                <a:gd fmla="val 96952"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The </a:t>
            </a:r>
            <a:r>
              <a:rPr b="1" lang="en" sz="1550">
                <a:solidFill>
                  <a:srgbClr val="980000"/>
                </a:solidFill>
                <a:highlight>
                  <a:srgbClr val="EFF0F1"/>
                </a:highlight>
                <a:latin typeface="Courier New"/>
                <a:ea typeface="Courier New"/>
                <a:cs typeface="Courier New"/>
                <a:sym typeface="Courier New"/>
              </a:rPr>
              <a:t>get_filter()</a:t>
            </a:r>
            <a:r>
              <a:rPr b="1" lang="en" sz="2100">
                <a:latin typeface="Cairo"/>
                <a:ea typeface="Cairo"/>
                <a:cs typeface="Cairo"/>
                <a:sym typeface="Cairo"/>
              </a:rPr>
              <a:t> function</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526" name="Google Shape;526;p42"/>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527" name="Google Shape;527;p42"/>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2"/>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9" name="Google Shape;529;p42"/>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530" name="Google Shape;530;p42"/>
          <p:cNvSpPr/>
          <p:nvPr/>
        </p:nvSpPr>
        <p:spPr>
          <a:xfrm>
            <a:off x="6050336" y="1017725"/>
            <a:ext cx="2702538" cy="1174716"/>
          </a:xfrm>
          <a:prstGeom prst="flowChartMultidocumen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Cairo"/>
                <a:ea typeface="Cairo"/>
                <a:cs typeface="Cairo"/>
                <a:sym typeface="Cairo"/>
              </a:rPr>
              <a:t>Outputs :</a:t>
            </a:r>
            <a:endParaRPr b="1">
              <a:solidFill>
                <a:schemeClr val="dk1"/>
              </a:solidFill>
              <a:latin typeface="Cairo"/>
              <a:ea typeface="Cairo"/>
              <a:cs typeface="Cairo"/>
              <a:sym typeface="Cairo"/>
            </a:endParaRPr>
          </a:p>
          <a:p>
            <a:pPr indent="0" lvl="0" marL="0" rtl="0" algn="l">
              <a:lnSpc>
                <a:spcPct val="100000"/>
              </a:lnSpc>
              <a:spcBef>
                <a:spcPts val="1000"/>
              </a:spcBef>
              <a:spcAft>
                <a:spcPts val="0"/>
              </a:spcAft>
              <a:buNone/>
            </a:pPr>
            <a:r>
              <a:rPr b="1" lang="en" sz="1150">
                <a:solidFill>
                  <a:schemeClr val="dk1"/>
                </a:solidFill>
                <a:highlight>
                  <a:srgbClr val="EFF0F1"/>
                </a:highlight>
                <a:latin typeface="Courier New"/>
                <a:ea typeface="Courier New"/>
                <a:cs typeface="Courier New"/>
                <a:sym typeface="Courier New"/>
              </a:rPr>
              <a:t>return(city, month, day)</a:t>
            </a:r>
            <a:endParaRPr b="1" sz="900">
              <a:highlight>
                <a:srgbClr val="F3F3F3"/>
              </a:highlight>
              <a:latin typeface="Cairo"/>
              <a:ea typeface="Cairo"/>
              <a:cs typeface="Cairo"/>
              <a:sym typeface="Cairo"/>
            </a:endParaRPr>
          </a:p>
        </p:txBody>
      </p:sp>
      <p:sp>
        <p:nvSpPr>
          <p:cNvPr id="531" name="Google Shape;531;p42"/>
          <p:cNvSpPr/>
          <p:nvPr/>
        </p:nvSpPr>
        <p:spPr>
          <a:xfrm>
            <a:off x="-125" y="1040263"/>
            <a:ext cx="3304256" cy="1146958"/>
          </a:xfrm>
          <a:prstGeom prst="flowChartInputOutpu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iro"/>
                <a:ea typeface="Cairo"/>
                <a:cs typeface="Cairo"/>
                <a:sym typeface="Cairo"/>
              </a:rPr>
              <a:t>Inputs:</a:t>
            </a:r>
            <a:endParaRPr sz="1200">
              <a:solidFill>
                <a:schemeClr val="dk1"/>
              </a:solidFill>
              <a:latin typeface="Cairo"/>
              <a:ea typeface="Cairo"/>
              <a:cs typeface="Cairo"/>
              <a:sym typeface="Cairo"/>
            </a:endParaRPr>
          </a:p>
          <a:p>
            <a:pPr indent="0" lvl="0" marL="0" marR="0" rtl="0" algn="l">
              <a:lnSpc>
                <a:spcPct val="100000"/>
              </a:lnSpc>
              <a:spcBef>
                <a:spcPts val="0"/>
              </a:spcBef>
              <a:spcAft>
                <a:spcPts val="0"/>
              </a:spcAft>
              <a:buNone/>
            </a:pPr>
            <a:r>
              <a:rPr lang="en" sz="1200">
                <a:solidFill>
                  <a:schemeClr val="dk1"/>
                </a:solidFill>
                <a:latin typeface="Cairo"/>
                <a:ea typeface="Cairo"/>
                <a:cs typeface="Cairo"/>
                <a:sym typeface="Cairo"/>
              </a:rPr>
              <a:t>Raw input (City - Timeframe - </a:t>
            </a:r>
            <a:r>
              <a:rPr lang="en" sz="1100">
                <a:solidFill>
                  <a:schemeClr val="dk1"/>
                </a:solidFill>
                <a:latin typeface="Cairo"/>
                <a:ea typeface="Cairo"/>
                <a:cs typeface="Cairo"/>
                <a:sym typeface="Cairo"/>
              </a:rPr>
              <a:t>Which month /Which day</a:t>
            </a:r>
            <a:r>
              <a:rPr lang="en" sz="1200">
                <a:solidFill>
                  <a:schemeClr val="dk1"/>
                </a:solidFill>
                <a:latin typeface="Cairo"/>
                <a:ea typeface="Cairo"/>
                <a:cs typeface="Cairo"/>
                <a:sym typeface="Cairo"/>
              </a:rPr>
              <a:t>)</a:t>
            </a:r>
            <a:endParaRPr b="1" sz="1200">
              <a:solidFill>
                <a:schemeClr val="dk1"/>
              </a:solidFill>
            </a:endParaRPr>
          </a:p>
        </p:txBody>
      </p:sp>
      <p:sp>
        <p:nvSpPr>
          <p:cNvPr id="532" name="Google Shape;532;p42"/>
          <p:cNvSpPr/>
          <p:nvPr/>
        </p:nvSpPr>
        <p:spPr>
          <a:xfrm>
            <a:off x="3297231" y="1032320"/>
            <a:ext cx="2566404" cy="123822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450">
                <a:solidFill>
                  <a:schemeClr val="dk1"/>
                </a:solidFill>
                <a:highlight>
                  <a:srgbClr val="EFF0F1"/>
                </a:highlight>
                <a:latin typeface="Courier New"/>
                <a:ea typeface="Courier New"/>
                <a:cs typeface="Courier New"/>
                <a:sym typeface="Courier New"/>
              </a:rPr>
              <a:t>Bikeshare.py</a:t>
            </a:r>
            <a:endParaRPr b="1" sz="1450">
              <a:solidFill>
                <a:schemeClr val="dk1"/>
              </a:solidFill>
              <a:highlight>
                <a:srgbClr val="EFF0F1"/>
              </a:highlight>
              <a:latin typeface="Courier New"/>
              <a:ea typeface="Courier New"/>
              <a:cs typeface="Courier New"/>
              <a:sym typeface="Courier New"/>
            </a:endParaRPr>
          </a:p>
        </p:txBody>
      </p:sp>
      <p:sp>
        <p:nvSpPr>
          <p:cNvPr id="533" name="Google Shape;533;p42"/>
          <p:cNvSpPr txBox="1"/>
          <p:nvPr/>
        </p:nvSpPr>
        <p:spPr>
          <a:xfrm>
            <a:off x="370375" y="2195625"/>
            <a:ext cx="8385600" cy="21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99CA45"/>
                </a:solidFill>
                <a:latin typeface="Cairo"/>
                <a:ea typeface="Cairo"/>
                <a:cs typeface="Cairo"/>
                <a:sym typeface="Cairo"/>
              </a:rPr>
              <a:t>Outputs</a:t>
            </a:r>
            <a:r>
              <a:rPr b="1" lang="en" sz="1600">
                <a:solidFill>
                  <a:srgbClr val="99CA45"/>
                </a:solidFill>
                <a:latin typeface="Cairo"/>
                <a:ea typeface="Cairo"/>
                <a:cs typeface="Cairo"/>
                <a:sym typeface="Cairo"/>
              </a:rPr>
              <a:t>:</a:t>
            </a:r>
            <a:endParaRPr b="1" sz="1600">
              <a:solidFill>
                <a:srgbClr val="99CA45"/>
              </a:solidFill>
              <a:latin typeface="Cairo"/>
              <a:ea typeface="Cairo"/>
              <a:cs typeface="Cairo"/>
              <a:sym typeface="Cairo"/>
            </a:endParaRPr>
          </a:p>
          <a:p>
            <a:pPr indent="0" lvl="0" marL="0" rtl="0" algn="l">
              <a:lnSpc>
                <a:spcPct val="115000"/>
              </a:lnSpc>
              <a:spcBef>
                <a:spcPts val="0"/>
              </a:spcBef>
              <a:spcAft>
                <a:spcPts val="0"/>
              </a:spcAft>
              <a:buNone/>
            </a:pPr>
            <a:r>
              <a:rPr lang="en" sz="1050">
                <a:solidFill>
                  <a:srgbClr val="980000"/>
                </a:solidFill>
                <a:highlight>
                  <a:srgbClr val="FFFFFF"/>
                </a:highlight>
                <a:latin typeface="Cairo"/>
                <a:ea typeface="Cairo"/>
                <a:cs typeface="Cairo"/>
                <a:sym typeface="Cairo"/>
              </a:rPr>
              <a:t>  </a:t>
            </a:r>
            <a:r>
              <a:rPr lang="en" sz="1250">
                <a:solidFill>
                  <a:schemeClr val="dk1"/>
                </a:solidFill>
                <a:highlight>
                  <a:srgbClr val="FFFFFF"/>
                </a:highlight>
                <a:latin typeface="Cairo"/>
                <a:ea typeface="Cairo"/>
                <a:cs typeface="Cairo"/>
                <a:sym typeface="Cairo"/>
              </a:rPr>
              <a:t> Now, you can set the return statement:</a:t>
            </a:r>
            <a:r>
              <a:rPr lang="en" sz="1050">
                <a:solidFill>
                  <a:srgbClr val="980000"/>
                </a:solidFill>
                <a:highlight>
                  <a:srgbClr val="FFFFFF"/>
                </a:highlight>
                <a:latin typeface="Cairo"/>
                <a:ea typeface="Cairo"/>
                <a:cs typeface="Cairo"/>
                <a:sym typeface="Cairo"/>
              </a:rPr>
              <a:t> </a:t>
            </a:r>
            <a:r>
              <a:rPr b="1" lang="en" sz="1150">
                <a:solidFill>
                  <a:schemeClr val="dk1"/>
                </a:solidFill>
                <a:highlight>
                  <a:srgbClr val="EFF0F1"/>
                </a:highlight>
                <a:latin typeface="Courier New"/>
                <a:ea typeface="Courier New"/>
                <a:cs typeface="Courier New"/>
                <a:sym typeface="Courier New"/>
              </a:rPr>
              <a:t>return(city, month, day)</a:t>
            </a:r>
            <a:endParaRPr sz="1050">
              <a:solidFill>
                <a:srgbClr val="980000"/>
              </a:solidFill>
              <a:highlight>
                <a:srgbClr val="FFFFFF"/>
              </a:highlight>
              <a:latin typeface="Cairo"/>
              <a:ea typeface="Cairo"/>
              <a:cs typeface="Cairo"/>
              <a:sym typeface="Cairo"/>
            </a:endParaRPr>
          </a:p>
          <a:p>
            <a:pPr indent="0" lvl="0" marL="0" rtl="0" algn="l">
              <a:lnSpc>
                <a:spcPct val="115000"/>
              </a:lnSpc>
              <a:spcBef>
                <a:spcPts val="0"/>
              </a:spcBef>
              <a:spcAft>
                <a:spcPts val="0"/>
              </a:spcAft>
              <a:buNone/>
            </a:pPr>
            <a:r>
              <a:t/>
            </a:r>
            <a:endParaRPr sz="1050">
              <a:solidFill>
                <a:srgbClr val="980000"/>
              </a:solidFill>
              <a:highlight>
                <a:srgbClr val="FFFFFF"/>
              </a:highlight>
              <a:latin typeface="Cairo"/>
              <a:ea typeface="Cairo"/>
              <a:cs typeface="Cairo"/>
              <a:sym typeface="Cairo"/>
            </a:endParaRPr>
          </a:p>
          <a:p>
            <a:pPr indent="-314325" lvl="0" marL="457200" rtl="0" algn="l">
              <a:lnSpc>
                <a:spcPct val="115000"/>
              </a:lnSpc>
              <a:spcBef>
                <a:spcPts val="0"/>
              </a:spcBef>
              <a:spcAft>
                <a:spcPts val="0"/>
              </a:spcAft>
              <a:buClr>
                <a:schemeClr val="dk1"/>
              </a:buClr>
              <a:buSzPts val="1350"/>
              <a:buFont typeface="Cairo"/>
              <a:buChar char="●"/>
            </a:pPr>
            <a:r>
              <a:rPr b="1" lang="en" sz="1250">
                <a:solidFill>
                  <a:srgbClr val="980000"/>
                </a:solidFill>
                <a:highlight>
                  <a:srgbClr val="FFFFFF"/>
                </a:highlight>
                <a:latin typeface="Cairo"/>
                <a:ea typeface="Cairo"/>
                <a:cs typeface="Cairo"/>
                <a:sym typeface="Cairo"/>
              </a:rPr>
              <a:t>Don't forget</a:t>
            </a:r>
            <a:r>
              <a:rPr lang="en" sz="1250">
                <a:solidFill>
                  <a:schemeClr val="dk1"/>
                </a:solidFill>
                <a:highlight>
                  <a:srgbClr val="FFFFFF"/>
                </a:highlight>
                <a:latin typeface="Cairo"/>
                <a:ea typeface="Cairo"/>
                <a:cs typeface="Cairo"/>
                <a:sym typeface="Cairo"/>
              </a:rPr>
              <a:t>, in your script after you are done writing the </a:t>
            </a:r>
            <a:r>
              <a:rPr b="1" lang="en" sz="1150">
                <a:solidFill>
                  <a:schemeClr val="dk1"/>
                </a:solidFill>
                <a:highlight>
                  <a:srgbClr val="EFF0F1"/>
                </a:highlight>
                <a:latin typeface="Courier New"/>
                <a:ea typeface="Courier New"/>
                <a:cs typeface="Courier New"/>
                <a:sym typeface="Courier New"/>
              </a:rPr>
              <a:t>get_filters()</a:t>
            </a:r>
            <a:r>
              <a:rPr lang="en" sz="1250">
                <a:solidFill>
                  <a:schemeClr val="dk1"/>
                </a:solidFill>
                <a:highlight>
                  <a:srgbClr val="FFFFFF"/>
                </a:highlight>
                <a:latin typeface="Cairo"/>
                <a:ea typeface="Cairo"/>
                <a:cs typeface="Cairo"/>
                <a:sym typeface="Cairo"/>
              </a:rPr>
              <a:t> function you call it and assign the result to the variable names that will be used as input for the</a:t>
            </a:r>
            <a:r>
              <a:rPr b="1" lang="en" sz="1150">
                <a:solidFill>
                  <a:schemeClr val="dk1"/>
                </a:solidFill>
                <a:highlight>
                  <a:srgbClr val="EFF0F1"/>
                </a:highlight>
                <a:latin typeface="Courier New"/>
                <a:ea typeface="Courier New"/>
                <a:cs typeface="Courier New"/>
                <a:sym typeface="Courier New"/>
              </a:rPr>
              <a:t> load_data() </a:t>
            </a:r>
            <a:r>
              <a:rPr lang="en" sz="1250">
                <a:solidFill>
                  <a:schemeClr val="dk1"/>
                </a:solidFill>
                <a:highlight>
                  <a:srgbClr val="FFFFFF"/>
                </a:highlight>
                <a:latin typeface="Cairo"/>
                <a:ea typeface="Cairo"/>
                <a:cs typeface="Cairo"/>
                <a:sym typeface="Cairo"/>
              </a:rPr>
              <a:t>function like this:</a:t>
            </a:r>
            <a:endParaRPr sz="1250">
              <a:solidFill>
                <a:schemeClr val="dk1"/>
              </a:solidFill>
              <a:highlight>
                <a:srgbClr val="FFFFFF"/>
              </a:highlight>
              <a:latin typeface="Cairo"/>
              <a:ea typeface="Cairo"/>
              <a:cs typeface="Cairo"/>
              <a:sym typeface="Cairo"/>
            </a:endParaRPr>
          </a:p>
          <a:p>
            <a:pPr indent="0" lvl="0" marL="457200" rtl="0" algn="l">
              <a:lnSpc>
                <a:spcPct val="115000"/>
              </a:lnSpc>
              <a:spcBef>
                <a:spcPts val="0"/>
              </a:spcBef>
              <a:spcAft>
                <a:spcPts val="0"/>
              </a:spcAft>
              <a:buNone/>
            </a:pPr>
            <a:r>
              <a:rPr b="1" lang="en" sz="1150">
                <a:solidFill>
                  <a:schemeClr val="dk1"/>
                </a:solidFill>
                <a:highlight>
                  <a:srgbClr val="EFF0F1"/>
                </a:highlight>
                <a:latin typeface="Courier New"/>
                <a:ea typeface="Courier New"/>
                <a:cs typeface="Courier New"/>
                <a:sym typeface="Courier New"/>
              </a:rPr>
              <a:t>filtered_values = get_filters()</a:t>
            </a:r>
            <a:endParaRPr b="1" sz="1150">
              <a:solidFill>
                <a:schemeClr val="dk1"/>
              </a:solidFill>
              <a:highlight>
                <a:srgbClr val="EFF0F1"/>
              </a:highlight>
              <a:latin typeface="Courier New"/>
              <a:ea typeface="Courier New"/>
              <a:cs typeface="Courier New"/>
              <a:sym typeface="Courier New"/>
            </a:endParaRPr>
          </a:p>
          <a:p>
            <a:pPr indent="0" lvl="0" marL="457200" marR="0" rtl="0" algn="l">
              <a:lnSpc>
                <a:spcPct val="115000"/>
              </a:lnSpc>
              <a:spcBef>
                <a:spcPts val="0"/>
              </a:spcBef>
              <a:spcAft>
                <a:spcPts val="0"/>
              </a:spcAft>
              <a:buNone/>
            </a:pPr>
            <a:r>
              <a:rPr b="1" lang="en" sz="1150">
                <a:solidFill>
                  <a:schemeClr val="dk1"/>
                </a:solidFill>
                <a:highlight>
                  <a:srgbClr val="EFF0F1"/>
                </a:highlight>
                <a:latin typeface="Courier New"/>
                <a:ea typeface="Courier New"/>
                <a:cs typeface="Courier New"/>
                <a:sym typeface="Courier New"/>
              </a:rPr>
              <a:t>city, month, day = filtered_values</a:t>
            </a:r>
            <a:endParaRPr b="1" sz="1150">
              <a:solidFill>
                <a:schemeClr val="dk1"/>
              </a:solidFill>
              <a:highlight>
                <a:srgbClr val="EFF0F1"/>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1150">
              <a:solidFill>
                <a:schemeClr val="dk1"/>
              </a:solidFill>
              <a:highlight>
                <a:srgbClr val="EFF0F1"/>
              </a:highlight>
              <a:latin typeface="Courier New"/>
              <a:ea typeface="Courier New"/>
              <a:cs typeface="Courier New"/>
              <a:sym typeface="Courier New"/>
            </a:endParaRPr>
          </a:p>
          <a:p>
            <a:pPr indent="-314325" lvl="0" marL="457200" rtl="0" algn="l">
              <a:lnSpc>
                <a:spcPct val="115000"/>
              </a:lnSpc>
              <a:spcBef>
                <a:spcPts val="0"/>
              </a:spcBef>
              <a:spcAft>
                <a:spcPts val="0"/>
              </a:spcAft>
              <a:buClr>
                <a:schemeClr val="dk1"/>
              </a:buClr>
              <a:buSzPts val="1350"/>
              <a:buFont typeface="Cairo"/>
              <a:buChar char="●"/>
            </a:pPr>
            <a:r>
              <a:rPr lang="en" sz="1250">
                <a:solidFill>
                  <a:schemeClr val="dk1"/>
                </a:solidFill>
                <a:highlight>
                  <a:schemeClr val="lt1"/>
                </a:highlight>
                <a:latin typeface="Cairo"/>
                <a:ea typeface="Cairo"/>
                <a:cs typeface="Cairo"/>
                <a:sym typeface="Cairo"/>
              </a:rPr>
              <a:t>Also Take EXTRA CARE of the INDENTATION </a:t>
            </a:r>
            <a:endParaRPr b="1" sz="1150">
              <a:solidFill>
                <a:schemeClr val="dk1"/>
              </a:solidFill>
              <a:highlight>
                <a:srgbClr val="EFF0F1"/>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7" name="Shape 537"/>
        <p:cNvGrpSpPr/>
        <p:nvPr/>
      </p:nvGrpSpPr>
      <p:grpSpPr>
        <a:xfrm>
          <a:off x="0" y="0"/>
          <a:ext cx="0" cy="0"/>
          <a:chOff x="0" y="0"/>
          <a:chExt cx="0" cy="0"/>
        </a:xfrm>
      </p:grpSpPr>
      <p:sp>
        <p:nvSpPr>
          <p:cNvPr id="538" name="Google Shape;538;p43"/>
          <p:cNvSpPr/>
          <p:nvPr/>
        </p:nvSpPr>
        <p:spPr>
          <a:xfrm>
            <a:off x="428911" y="1965462"/>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450">
              <a:solidFill>
                <a:schemeClr val="dk1"/>
              </a:solidFill>
              <a:highlight>
                <a:srgbClr val="FFFFFF"/>
              </a:highlight>
              <a:latin typeface="Cairo"/>
              <a:ea typeface="Cairo"/>
              <a:cs typeface="Cairo"/>
              <a:sym typeface="Cairo"/>
            </a:endParaRPr>
          </a:p>
        </p:txBody>
      </p:sp>
      <p:sp>
        <p:nvSpPr>
          <p:cNvPr id="539" name="Google Shape;539;p43"/>
          <p:cNvSpPr/>
          <p:nvPr/>
        </p:nvSpPr>
        <p:spPr>
          <a:xfrm>
            <a:off x="2099784" y="1965462"/>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540" name="Google Shape;540;p43"/>
          <p:cNvSpPr/>
          <p:nvPr/>
        </p:nvSpPr>
        <p:spPr>
          <a:xfrm>
            <a:off x="1015464"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1</a:t>
            </a:r>
            <a:endParaRPr b="1">
              <a:solidFill>
                <a:srgbClr val="666666"/>
              </a:solidFill>
              <a:latin typeface="Open Sans"/>
              <a:ea typeface="Open Sans"/>
              <a:cs typeface="Open Sans"/>
              <a:sym typeface="Open Sans"/>
            </a:endParaRPr>
          </a:p>
        </p:txBody>
      </p:sp>
      <p:sp>
        <p:nvSpPr>
          <p:cNvPr id="541" name="Google Shape;541;p43"/>
          <p:cNvSpPr/>
          <p:nvPr/>
        </p:nvSpPr>
        <p:spPr>
          <a:xfrm>
            <a:off x="2686337"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2</a:t>
            </a:r>
            <a:endParaRPr b="1">
              <a:solidFill>
                <a:srgbClr val="666666"/>
              </a:solidFill>
              <a:latin typeface="Open Sans"/>
              <a:ea typeface="Open Sans"/>
              <a:cs typeface="Open Sans"/>
              <a:sym typeface="Open Sans"/>
            </a:endParaRPr>
          </a:p>
        </p:txBody>
      </p:sp>
      <p:sp>
        <p:nvSpPr>
          <p:cNvPr id="542" name="Google Shape;542;p43"/>
          <p:cNvSpPr txBox="1"/>
          <p:nvPr/>
        </p:nvSpPr>
        <p:spPr>
          <a:xfrm>
            <a:off x="428900" y="2068125"/>
            <a:ext cx="1586100" cy="1337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550">
                <a:solidFill>
                  <a:srgbClr val="980000"/>
                </a:solidFill>
                <a:highlight>
                  <a:srgbClr val="FFFFFF"/>
                </a:highlight>
              </a:rPr>
              <a:t>Project Details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Technical requirements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chemeClr val="lt1"/>
                </a:highlight>
              </a:rPr>
              <a:t>- The Datasets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Statistics Computed</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The Files</a:t>
            </a:r>
            <a:endParaRPr b="1" sz="1850">
              <a:solidFill>
                <a:srgbClr val="980000"/>
              </a:solidFill>
              <a:highlight>
                <a:srgbClr val="FFFFFF"/>
              </a:highlight>
              <a:latin typeface="Cairo"/>
              <a:ea typeface="Cairo"/>
              <a:cs typeface="Cairo"/>
              <a:sym typeface="Cairo"/>
            </a:endParaRPr>
          </a:p>
        </p:txBody>
      </p:sp>
      <p:sp>
        <p:nvSpPr>
          <p:cNvPr id="543" name="Google Shape;543;p43"/>
          <p:cNvSpPr txBox="1"/>
          <p:nvPr/>
        </p:nvSpPr>
        <p:spPr>
          <a:xfrm>
            <a:off x="2099775" y="2151425"/>
            <a:ext cx="1586100" cy="1116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550">
                <a:solidFill>
                  <a:srgbClr val="3C78D8"/>
                </a:solidFill>
                <a:highlight>
                  <a:srgbClr val="FFFFFF"/>
                </a:highlight>
              </a:rPr>
              <a:t>Workspace &amp; Submission</a:t>
            </a:r>
            <a:endParaRPr b="1" sz="850">
              <a:solidFill>
                <a:srgbClr val="3C78D8"/>
              </a:solidFill>
              <a:highlight>
                <a:srgbClr val="FFFFFF"/>
              </a:highlight>
            </a:endParaRPr>
          </a:p>
        </p:txBody>
      </p:sp>
      <p:sp>
        <p:nvSpPr>
          <p:cNvPr id="544" name="Google Shape;544;p43"/>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Agenda</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545" name="Google Shape;545;p43"/>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546" name="Google Shape;546;p43"/>
          <p:cNvSpPr/>
          <p:nvPr/>
        </p:nvSpPr>
        <p:spPr>
          <a:xfrm>
            <a:off x="3770672" y="1965474"/>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547" name="Google Shape;547;p43"/>
          <p:cNvSpPr/>
          <p:nvPr/>
        </p:nvSpPr>
        <p:spPr>
          <a:xfrm>
            <a:off x="4357225" y="1738337"/>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3</a:t>
            </a:r>
            <a:endParaRPr b="1">
              <a:solidFill>
                <a:srgbClr val="666666"/>
              </a:solidFill>
              <a:latin typeface="Open Sans"/>
              <a:ea typeface="Open Sans"/>
              <a:cs typeface="Open Sans"/>
              <a:sym typeface="Open Sans"/>
            </a:endParaRPr>
          </a:p>
        </p:txBody>
      </p:sp>
      <p:sp>
        <p:nvSpPr>
          <p:cNvPr id="548" name="Google Shape;548;p43"/>
          <p:cNvSpPr txBox="1"/>
          <p:nvPr/>
        </p:nvSpPr>
        <p:spPr>
          <a:xfrm>
            <a:off x="3864492" y="2258968"/>
            <a:ext cx="1398600" cy="831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550">
                <a:solidFill>
                  <a:srgbClr val="99CA45"/>
                </a:solidFill>
                <a:latin typeface="Cairo"/>
                <a:ea typeface="Cairo"/>
                <a:cs typeface="Cairo"/>
                <a:sym typeface="Cairo"/>
              </a:rPr>
              <a:t>Interactive Experience</a:t>
            </a:r>
            <a:endParaRPr b="1" sz="1550">
              <a:solidFill>
                <a:srgbClr val="99CA45"/>
              </a:solidFill>
              <a:latin typeface="Cairo"/>
              <a:ea typeface="Cairo"/>
              <a:cs typeface="Cairo"/>
              <a:sym typeface="Cairo"/>
            </a:endParaRPr>
          </a:p>
          <a:p>
            <a:pPr indent="0" lvl="0" marL="0" rtl="0" algn="ctr">
              <a:lnSpc>
                <a:spcPct val="115000"/>
              </a:lnSpc>
              <a:spcBef>
                <a:spcPts val="0"/>
              </a:spcBef>
              <a:spcAft>
                <a:spcPts val="0"/>
              </a:spcAft>
              <a:buNone/>
            </a:pPr>
            <a:r>
              <a:rPr b="1" lang="en" sz="850">
                <a:solidFill>
                  <a:srgbClr val="38761D"/>
                </a:solidFill>
                <a:latin typeface="Cairo"/>
                <a:ea typeface="Cairo"/>
                <a:cs typeface="Cairo"/>
                <a:sym typeface="Cairo"/>
              </a:rPr>
              <a:t>The get_filter function</a:t>
            </a:r>
            <a:endParaRPr b="1" sz="1550">
              <a:solidFill>
                <a:srgbClr val="99CA45"/>
              </a:solidFill>
              <a:latin typeface="Cairo"/>
              <a:ea typeface="Cairo"/>
              <a:cs typeface="Cairo"/>
              <a:sym typeface="Cairo"/>
            </a:endParaRPr>
          </a:p>
        </p:txBody>
      </p:sp>
      <p:sp>
        <p:nvSpPr>
          <p:cNvPr id="549" name="Google Shape;549;p43"/>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0" name="Google Shape;550;p43"/>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551" name="Google Shape;551;p43"/>
          <p:cNvSpPr/>
          <p:nvPr/>
        </p:nvSpPr>
        <p:spPr>
          <a:xfrm>
            <a:off x="5478713" y="1955087"/>
            <a:ext cx="1586100" cy="1439700"/>
          </a:xfrm>
          <a:prstGeom prst="rect">
            <a:avLst/>
          </a:prstGeom>
          <a:solidFill>
            <a:srgbClr val="F3F3F3"/>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552" name="Google Shape;552;p43"/>
          <p:cNvSpPr/>
          <p:nvPr/>
        </p:nvSpPr>
        <p:spPr>
          <a:xfrm>
            <a:off x="6065237"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4</a:t>
            </a:r>
            <a:endParaRPr b="1">
              <a:solidFill>
                <a:srgbClr val="666666"/>
              </a:solidFill>
              <a:latin typeface="Open Sans"/>
              <a:ea typeface="Open Sans"/>
              <a:cs typeface="Open Sans"/>
              <a:sym typeface="Open Sans"/>
            </a:endParaRPr>
          </a:p>
        </p:txBody>
      </p:sp>
      <p:sp>
        <p:nvSpPr>
          <p:cNvPr id="553" name="Google Shape;553;p43"/>
          <p:cNvSpPr txBox="1"/>
          <p:nvPr/>
        </p:nvSpPr>
        <p:spPr>
          <a:xfrm>
            <a:off x="5572467" y="2279568"/>
            <a:ext cx="1398600" cy="83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Data loading</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&amp;</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Statistics Output</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Clr>
                <a:schemeClr val="dk1"/>
              </a:buClr>
              <a:buSzPts val="1100"/>
              <a:buFont typeface="Arial"/>
              <a:buNone/>
            </a:pPr>
            <a:r>
              <a:rPr b="1" lang="en" sz="850">
                <a:solidFill>
                  <a:srgbClr val="073763"/>
                </a:solidFill>
                <a:latin typeface="Cairo"/>
                <a:ea typeface="Cairo"/>
                <a:cs typeface="Cairo"/>
                <a:sym typeface="Cairo"/>
              </a:rPr>
              <a:t>6 functions</a:t>
            </a:r>
            <a:endParaRPr b="1" sz="1450">
              <a:solidFill>
                <a:srgbClr val="073763"/>
              </a:solidFill>
              <a:latin typeface="Cairo"/>
              <a:ea typeface="Cairo"/>
              <a:cs typeface="Cairo"/>
              <a:sym typeface="Cairo"/>
            </a:endParaRPr>
          </a:p>
        </p:txBody>
      </p:sp>
      <p:sp>
        <p:nvSpPr>
          <p:cNvPr id="554" name="Google Shape;554;p43"/>
          <p:cNvSpPr/>
          <p:nvPr/>
        </p:nvSpPr>
        <p:spPr>
          <a:xfrm>
            <a:off x="358225" y="1112100"/>
            <a:ext cx="3327600" cy="572700"/>
          </a:xfrm>
          <a:prstGeom prst="chevron">
            <a:avLst>
              <a:gd fmla="val 50000" name="adj"/>
            </a:avLst>
          </a:prstGeom>
          <a:solidFill>
            <a:srgbClr val="FFFFFF"/>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50">
                <a:solidFill>
                  <a:schemeClr val="accent5"/>
                </a:solidFill>
                <a:highlight>
                  <a:srgbClr val="FFFFFF"/>
                </a:highlight>
                <a:latin typeface="Cairo"/>
                <a:ea typeface="Cairo"/>
                <a:cs typeface="Cairo"/>
                <a:sym typeface="Cairo"/>
              </a:rPr>
              <a:t>Project Overview</a:t>
            </a:r>
            <a:endParaRPr sz="3000">
              <a:solidFill>
                <a:schemeClr val="accent5"/>
              </a:solidFill>
              <a:latin typeface="Cairo"/>
              <a:ea typeface="Cairo"/>
              <a:cs typeface="Cairo"/>
              <a:sym typeface="Cairo"/>
            </a:endParaRPr>
          </a:p>
        </p:txBody>
      </p:sp>
      <p:sp>
        <p:nvSpPr>
          <p:cNvPr id="555" name="Google Shape;555;p43"/>
          <p:cNvSpPr/>
          <p:nvPr/>
        </p:nvSpPr>
        <p:spPr>
          <a:xfrm>
            <a:off x="3504000" y="1112100"/>
            <a:ext cx="5328300" cy="572700"/>
          </a:xfrm>
          <a:prstGeom prst="chevron">
            <a:avLst>
              <a:gd fmla="val 50000" name="adj"/>
            </a:avLst>
          </a:prstGeom>
          <a:solidFill>
            <a:srgbClr val="F3F3F3"/>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50">
                <a:solidFill>
                  <a:schemeClr val="accent5"/>
                </a:solidFill>
                <a:highlight>
                  <a:srgbClr val="FFFFFF"/>
                </a:highlight>
                <a:latin typeface="Cairo"/>
                <a:ea typeface="Cairo"/>
                <a:cs typeface="Cairo"/>
                <a:sym typeface="Cairo"/>
              </a:rPr>
              <a:t>Code Walkthrough</a:t>
            </a:r>
            <a:endParaRPr sz="2650">
              <a:solidFill>
                <a:schemeClr val="accent5"/>
              </a:solidFill>
              <a:highlight>
                <a:srgbClr val="FFFFFF"/>
              </a:highlight>
              <a:latin typeface="Cairo"/>
              <a:ea typeface="Cairo"/>
              <a:cs typeface="Cairo"/>
              <a:sym typeface="Cairo"/>
            </a:endParaRPr>
          </a:p>
        </p:txBody>
      </p:sp>
      <p:sp>
        <p:nvSpPr>
          <p:cNvPr id="556" name="Google Shape;556;p43"/>
          <p:cNvSpPr/>
          <p:nvPr/>
        </p:nvSpPr>
        <p:spPr>
          <a:xfrm>
            <a:off x="7280438" y="1960287"/>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557" name="Google Shape;557;p43"/>
          <p:cNvSpPr/>
          <p:nvPr/>
        </p:nvSpPr>
        <p:spPr>
          <a:xfrm>
            <a:off x="7866962" y="17435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5</a:t>
            </a:r>
            <a:endParaRPr b="1">
              <a:solidFill>
                <a:srgbClr val="666666"/>
              </a:solidFill>
              <a:latin typeface="Open Sans"/>
              <a:ea typeface="Open Sans"/>
              <a:cs typeface="Open Sans"/>
              <a:sym typeface="Open Sans"/>
            </a:endParaRPr>
          </a:p>
        </p:txBody>
      </p:sp>
      <p:sp>
        <p:nvSpPr>
          <p:cNvPr id="558" name="Google Shape;558;p43"/>
          <p:cNvSpPr txBox="1"/>
          <p:nvPr/>
        </p:nvSpPr>
        <p:spPr>
          <a:xfrm>
            <a:off x="7374192" y="2284768"/>
            <a:ext cx="1398600" cy="83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550">
                <a:solidFill>
                  <a:srgbClr val="CC0000"/>
                </a:solidFill>
                <a:latin typeface="Cairo"/>
                <a:ea typeface="Cairo"/>
                <a:cs typeface="Cairo"/>
                <a:sym typeface="Cairo"/>
              </a:rPr>
              <a:t>Interactive Raw Data display</a:t>
            </a:r>
            <a:endParaRPr b="1" sz="1550">
              <a:solidFill>
                <a:srgbClr val="CC0000"/>
              </a:solidFill>
              <a:latin typeface="Cairo"/>
              <a:ea typeface="Cairo"/>
              <a:cs typeface="Cairo"/>
              <a:sym typeface="Cairo"/>
            </a:endParaRPr>
          </a:p>
          <a:p>
            <a:pPr indent="0" lvl="0" marL="0" rtl="0" algn="ctr">
              <a:lnSpc>
                <a:spcPct val="115000"/>
              </a:lnSpc>
              <a:spcBef>
                <a:spcPts val="0"/>
              </a:spcBef>
              <a:spcAft>
                <a:spcPts val="0"/>
              </a:spcAft>
              <a:buClr>
                <a:schemeClr val="dk1"/>
              </a:buClr>
              <a:buSzPts val="1100"/>
              <a:buFont typeface="Arial"/>
              <a:buNone/>
            </a:pPr>
            <a:r>
              <a:rPr b="1" lang="en" sz="850">
                <a:solidFill>
                  <a:srgbClr val="FF0000"/>
                </a:solidFill>
                <a:latin typeface="Cairo"/>
                <a:ea typeface="Cairo"/>
                <a:cs typeface="Cairo"/>
                <a:sym typeface="Cairo"/>
              </a:rPr>
              <a:t>display_raw_data(city)</a:t>
            </a:r>
            <a:endParaRPr b="1" sz="1550">
              <a:solidFill>
                <a:srgbClr val="FF0000"/>
              </a:solidFill>
              <a:latin typeface="Cairo"/>
              <a:ea typeface="Cairo"/>
              <a:cs typeface="Cairo"/>
              <a:sym typeface="Cai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Data loading &amp; Statistics Output </a:t>
            </a:r>
            <a:r>
              <a:rPr b="1" lang="en" sz="1400">
                <a:solidFill>
                  <a:srgbClr val="4A86E8"/>
                </a:solidFill>
                <a:latin typeface="Cairo"/>
                <a:ea typeface="Cairo"/>
                <a:cs typeface="Cairo"/>
                <a:sym typeface="Cairo"/>
              </a:rPr>
              <a:t>(Google is your friend)</a:t>
            </a:r>
            <a:endParaRPr b="1" sz="1400">
              <a:solidFill>
                <a:srgbClr val="4A86E8"/>
              </a:solidFill>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564" name="Google Shape;564;p44"/>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565" name="Google Shape;565;p44"/>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4"/>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7" name="Google Shape;567;p44"/>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568" name="Google Shape;568;p44"/>
          <p:cNvSpPr/>
          <p:nvPr/>
        </p:nvSpPr>
        <p:spPr>
          <a:xfrm>
            <a:off x="6050337" y="1017725"/>
            <a:ext cx="2702538" cy="920754"/>
          </a:xfrm>
          <a:prstGeom prst="flowChartMultidocumen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Cairo"/>
                <a:ea typeface="Cairo"/>
                <a:cs typeface="Cairo"/>
                <a:sym typeface="Cairo"/>
              </a:rPr>
              <a:t>Outputs :</a:t>
            </a:r>
            <a:endParaRPr b="1">
              <a:solidFill>
                <a:schemeClr val="dk1"/>
              </a:solidFill>
              <a:latin typeface="Cairo"/>
              <a:ea typeface="Cairo"/>
              <a:cs typeface="Cairo"/>
              <a:sym typeface="Cairo"/>
            </a:endParaRPr>
          </a:p>
          <a:p>
            <a:pPr indent="-301625" lvl="0" marL="457200" rtl="0" algn="l">
              <a:lnSpc>
                <a:spcPct val="100000"/>
              </a:lnSpc>
              <a:spcBef>
                <a:spcPts val="1000"/>
              </a:spcBef>
              <a:spcAft>
                <a:spcPts val="0"/>
              </a:spcAft>
              <a:buClr>
                <a:schemeClr val="dk1"/>
              </a:buClr>
              <a:buSzPts val="1150"/>
              <a:buFont typeface="Courier New"/>
              <a:buChar char="-"/>
            </a:pPr>
            <a:r>
              <a:rPr b="1" lang="en" sz="1150">
                <a:solidFill>
                  <a:schemeClr val="dk1"/>
                </a:solidFill>
                <a:highlight>
                  <a:srgbClr val="EFF0F1"/>
                </a:highlight>
                <a:latin typeface="Courier New"/>
                <a:ea typeface="Courier New"/>
                <a:cs typeface="Courier New"/>
                <a:sym typeface="Courier New"/>
              </a:rPr>
              <a:t>Dataframe</a:t>
            </a:r>
            <a:endParaRPr b="1" sz="1150">
              <a:solidFill>
                <a:schemeClr val="dk1"/>
              </a:solidFill>
              <a:highlight>
                <a:srgbClr val="EFF0F1"/>
              </a:highlight>
              <a:latin typeface="Courier New"/>
              <a:ea typeface="Courier New"/>
              <a:cs typeface="Courier New"/>
              <a:sym typeface="Courier New"/>
            </a:endParaRPr>
          </a:p>
          <a:p>
            <a:pPr indent="-301625" lvl="0" marL="457200" rtl="0" algn="l">
              <a:lnSpc>
                <a:spcPct val="100000"/>
              </a:lnSpc>
              <a:spcBef>
                <a:spcPts val="0"/>
              </a:spcBef>
              <a:spcAft>
                <a:spcPts val="0"/>
              </a:spcAft>
              <a:buClr>
                <a:schemeClr val="dk1"/>
              </a:buClr>
              <a:buSzPts val="1150"/>
              <a:buFont typeface="Courier New"/>
              <a:buChar char="-"/>
            </a:pPr>
            <a:r>
              <a:rPr b="1" lang="en" sz="1150">
                <a:solidFill>
                  <a:schemeClr val="dk1"/>
                </a:solidFill>
                <a:highlight>
                  <a:srgbClr val="EFF0F1"/>
                </a:highlight>
                <a:latin typeface="Courier New"/>
                <a:ea typeface="Courier New"/>
                <a:cs typeface="Courier New"/>
                <a:sym typeface="Courier New"/>
              </a:rPr>
              <a:t>Statistics</a:t>
            </a:r>
            <a:endParaRPr b="1" sz="1150">
              <a:solidFill>
                <a:schemeClr val="dk1"/>
              </a:solidFill>
              <a:highlight>
                <a:srgbClr val="EFF0F1"/>
              </a:highlight>
              <a:latin typeface="Courier New"/>
              <a:ea typeface="Courier New"/>
              <a:cs typeface="Courier New"/>
              <a:sym typeface="Courier New"/>
            </a:endParaRPr>
          </a:p>
        </p:txBody>
      </p:sp>
      <p:sp>
        <p:nvSpPr>
          <p:cNvPr id="569" name="Google Shape;569;p44"/>
          <p:cNvSpPr/>
          <p:nvPr/>
        </p:nvSpPr>
        <p:spPr>
          <a:xfrm>
            <a:off x="-125" y="1035390"/>
            <a:ext cx="3304257" cy="898979"/>
          </a:xfrm>
          <a:prstGeom prst="flowChartInputOutpu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iro"/>
                <a:ea typeface="Cairo"/>
                <a:cs typeface="Cairo"/>
                <a:sym typeface="Cairo"/>
              </a:rPr>
              <a:t>Inputs:</a:t>
            </a:r>
            <a:endParaRPr sz="1200">
              <a:solidFill>
                <a:schemeClr val="dk1"/>
              </a:solidFill>
              <a:latin typeface="Cairo"/>
              <a:ea typeface="Cairo"/>
              <a:cs typeface="Cairo"/>
              <a:sym typeface="Cairo"/>
            </a:endParaRPr>
          </a:p>
          <a:p>
            <a:pPr indent="0" lvl="0" marL="0" marR="0" rtl="0" algn="l">
              <a:lnSpc>
                <a:spcPct val="100000"/>
              </a:lnSpc>
              <a:spcBef>
                <a:spcPts val="0"/>
              </a:spcBef>
              <a:spcAft>
                <a:spcPts val="0"/>
              </a:spcAft>
              <a:buNone/>
            </a:pPr>
            <a:r>
              <a:rPr lang="en" sz="1200">
                <a:solidFill>
                  <a:schemeClr val="dk1"/>
                </a:solidFill>
                <a:latin typeface="Cairo"/>
                <a:ea typeface="Cairo"/>
                <a:cs typeface="Cairo"/>
                <a:sym typeface="Cairo"/>
              </a:rPr>
              <a:t>City - Month - Day</a:t>
            </a:r>
            <a:endParaRPr b="1" sz="1200">
              <a:solidFill>
                <a:schemeClr val="dk1"/>
              </a:solidFill>
            </a:endParaRPr>
          </a:p>
        </p:txBody>
      </p:sp>
      <p:sp>
        <p:nvSpPr>
          <p:cNvPr id="570" name="Google Shape;570;p44"/>
          <p:cNvSpPr/>
          <p:nvPr/>
        </p:nvSpPr>
        <p:spPr>
          <a:xfrm>
            <a:off x="3297231" y="1029164"/>
            <a:ext cx="2566404" cy="970488"/>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450">
                <a:solidFill>
                  <a:schemeClr val="dk1"/>
                </a:solidFill>
                <a:highlight>
                  <a:srgbClr val="EFF0F1"/>
                </a:highlight>
                <a:latin typeface="Courier New"/>
                <a:ea typeface="Courier New"/>
                <a:cs typeface="Courier New"/>
                <a:sym typeface="Courier New"/>
              </a:rPr>
              <a:t>Bikeshare.py</a:t>
            </a:r>
            <a:endParaRPr b="1" sz="1450">
              <a:solidFill>
                <a:schemeClr val="dk1"/>
              </a:solidFill>
              <a:highlight>
                <a:srgbClr val="EFF0F1"/>
              </a:highlight>
              <a:latin typeface="Courier New"/>
              <a:ea typeface="Courier New"/>
              <a:cs typeface="Courier New"/>
              <a:sym typeface="Courier New"/>
            </a:endParaRPr>
          </a:p>
          <a:p>
            <a:pPr indent="0" lvl="0" marL="0" rtl="0" algn="ctr">
              <a:spcBef>
                <a:spcPts val="0"/>
              </a:spcBef>
              <a:spcAft>
                <a:spcPts val="0"/>
              </a:spcAft>
              <a:buNone/>
            </a:pPr>
            <a:r>
              <a:rPr b="1" lang="en" sz="1150">
                <a:solidFill>
                  <a:schemeClr val="dk1"/>
                </a:solidFill>
                <a:highlight>
                  <a:srgbClr val="EFF0F1"/>
                </a:highlight>
                <a:latin typeface="Courier New"/>
                <a:ea typeface="Courier New"/>
                <a:cs typeface="Courier New"/>
                <a:sym typeface="Courier New"/>
              </a:rPr>
              <a:t>6 functions</a:t>
            </a:r>
            <a:endParaRPr b="1" sz="1150">
              <a:solidFill>
                <a:schemeClr val="dk1"/>
              </a:solidFill>
              <a:highlight>
                <a:srgbClr val="EFF0F1"/>
              </a:highlight>
              <a:latin typeface="Courier New"/>
              <a:ea typeface="Courier New"/>
              <a:cs typeface="Courier New"/>
              <a:sym typeface="Courier New"/>
            </a:endParaRPr>
          </a:p>
        </p:txBody>
      </p:sp>
      <p:sp>
        <p:nvSpPr>
          <p:cNvPr id="571" name="Google Shape;571;p44"/>
          <p:cNvSpPr txBox="1"/>
          <p:nvPr/>
        </p:nvSpPr>
        <p:spPr>
          <a:xfrm>
            <a:off x="370375" y="1967025"/>
            <a:ext cx="8385600" cy="2403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n" sz="1600">
                <a:solidFill>
                  <a:srgbClr val="99CA45"/>
                </a:solidFill>
                <a:latin typeface="Cairo"/>
                <a:ea typeface="Cairo"/>
                <a:cs typeface="Cairo"/>
                <a:sym typeface="Cairo"/>
              </a:rPr>
              <a:t>The </a:t>
            </a:r>
            <a:r>
              <a:rPr b="1" lang="en" sz="1350">
                <a:solidFill>
                  <a:schemeClr val="dk1"/>
                </a:solidFill>
                <a:highlight>
                  <a:srgbClr val="EFF0F1"/>
                </a:highlight>
                <a:latin typeface="Courier New"/>
                <a:ea typeface="Courier New"/>
                <a:cs typeface="Courier New"/>
                <a:sym typeface="Courier New"/>
              </a:rPr>
              <a:t>load_data(city, month, day)</a:t>
            </a:r>
            <a:r>
              <a:rPr b="1" lang="en" sz="1600">
                <a:solidFill>
                  <a:srgbClr val="99CA45"/>
                </a:solidFill>
                <a:latin typeface="Cairo"/>
                <a:ea typeface="Cairo"/>
                <a:cs typeface="Cairo"/>
                <a:sym typeface="Cairo"/>
              </a:rPr>
              <a:t>:</a:t>
            </a:r>
            <a:endParaRPr b="1" sz="1600">
              <a:solidFill>
                <a:srgbClr val="99CA45"/>
              </a:solidFill>
              <a:latin typeface="Cairo"/>
              <a:ea typeface="Cairo"/>
              <a:cs typeface="Cairo"/>
              <a:sym typeface="Cairo"/>
            </a:endParaRPr>
          </a:p>
          <a:p>
            <a:pPr indent="-317500" lvl="0" marL="457200" rtl="0" algn="l">
              <a:lnSpc>
                <a:spcPct val="125000"/>
              </a:lnSpc>
              <a:spcBef>
                <a:spcPts val="0"/>
              </a:spcBef>
              <a:spcAft>
                <a:spcPts val="0"/>
              </a:spcAft>
              <a:buSzPts val="1400"/>
              <a:buFont typeface="Cairo"/>
              <a:buChar char="●"/>
            </a:pPr>
            <a:r>
              <a:rPr lang="en" sz="1250">
                <a:solidFill>
                  <a:schemeClr val="dk1"/>
                </a:solidFill>
                <a:highlight>
                  <a:srgbClr val="FFFFFF"/>
                </a:highlight>
                <a:latin typeface="Cairo"/>
                <a:ea typeface="Cairo"/>
                <a:cs typeface="Cairo"/>
                <a:sym typeface="Cairo"/>
              </a:rPr>
              <a:t>Refer to the Concept no 9 "Practice Problem #3" in the classroom.</a:t>
            </a:r>
            <a:endParaRPr sz="1250">
              <a:solidFill>
                <a:schemeClr val="dk1"/>
              </a:solidFill>
              <a:highlight>
                <a:srgbClr val="FFFFFF"/>
              </a:highlight>
              <a:latin typeface="Cairo"/>
              <a:ea typeface="Cairo"/>
              <a:cs typeface="Cairo"/>
              <a:sym typeface="Cairo"/>
            </a:endParaRPr>
          </a:p>
          <a:p>
            <a:pPr indent="-307975" lvl="0" marL="457200" rtl="0" algn="l">
              <a:lnSpc>
                <a:spcPct val="125000"/>
              </a:lnSpc>
              <a:spcBef>
                <a:spcPts val="0"/>
              </a:spcBef>
              <a:spcAft>
                <a:spcPts val="0"/>
              </a:spcAft>
              <a:buClr>
                <a:schemeClr val="dk1"/>
              </a:buClr>
              <a:buSzPts val="1250"/>
              <a:buFont typeface="Cairo"/>
              <a:buChar char="●"/>
            </a:pPr>
            <a:r>
              <a:rPr lang="en" sz="1250">
                <a:solidFill>
                  <a:schemeClr val="dk1"/>
                </a:solidFill>
                <a:highlight>
                  <a:srgbClr val="FFFFFF"/>
                </a:highlight>
                <a:latin typeface="Cairo"/>
                <a:ea typeface="Cairo"/>
                <a:cs typeface="Cairo"/>
                <a:sym typeface="Cairo"/>
              </a:rPr>
              <a:t>This function should return </a:t>
            </a:r>
            <a:r>
              <a:rPr b="1" lang="en" sz="1350">
                <a:solidFill>
                  <a:schemeClr val="dk1"/>
                </a:solidFill>
                <a:highlight>
                  <a:srgbClr val="EFF0F1"/>
                </a:highlight>
                <a:latin typeface="Courier New"/>
                <a:ea typeface="Courier New"/>
                <a:cs typeface="Courier New"/>
                <a:sym typeface="Courier New"/>
              </a:rPr>
              <a:t>df</a:t>
            </a:r>
            <a:r>
              <a:rPr lang="en" sz="1250">
                <a:solidFill>
                  <a:schemeClr val="dk1"/>
                </a:solidFill>
                <a:highlight>
                  <a:srgbClr val="FFFFFF"/>
                </a:highlight>
                <a:latin typeface="Cairo"/>
                <a:ea typeface="Cairo"/>
                <a:cs typeface="Cairo"/>
                <a:sym typeface="Cairo"/>
              </a:rPr>
              <a:t> which is a dataframe.</a:t>
            </a:r>
            <a:endParaRPr sz="1050">
              <a:solidFill>
                <a:srgbClr val="980000"/>
              </a:solidFill>
              <a:highlight>
                <a:srgbClr val="FFFFFF"/>
              </a:highlight>
              <a:latin typeface="Cairo"/>
              <a:ea typeface="Cairo"/>
              <a:cs typeface="Cairo"/>
              <a:sym typeface="Cairo"/>
            </a:endParaRPr>
          </a:p>
          <a:p>
            <a:pPr indent="-314325" lvl="0" marL="457200" rtl="0" algn="l">
              <a:lnSpc>
                <a:spcPct val="125000"/>
              </a:lnSpc>
              <a:spcBef>
                <a:spcPts val="0"/>
              </a:spcBef>
              <a:spcAft>
                <a:spcPts val="0"/>
              </a:spcAft>
              <a:buClr>
                <a:schemeClr val="dk1"/>
              </a:buClr>
              <a:buSzPts val="1350"/>
              <a:buFont typeface="Cairo"/>
              <a:buChar char="●"/>
            </a:pPr>
            <a:r>
              <a:rPr b="1" lang="en" sz="1250">
                <a:solidFill>
                  <a:srgbClr val="980000"/>
                </a:solidFill>
                <a:highlight>
                  <a:srgbClr val="FFFFFF"/>
                </a:highlight>
                <a:latin typeface="Cairo"/>
                <a:ea typeface="Cairo"/>
                <a:cs typeface="Cairo"/>
                <a:sym typeface="Cairo"/>
              </a:rPr>
              <a:t>Don't forget</a:t>
            </a:r>
            <a:r>
              <a:rPr lang="en" sz="1250">
                <a:solidFill>
                  <a:schemeClr val="dk1"/>
                </a:solidFill>
                <a:highlight>
                  <a:srgbClr val="FFFFFF"/>
                </a:highlight>
                <a:latin typeface="Cairo"/>
                <a:ea typeface="Cairo"/>
                <a:cs typeface="Cairo"/>
                <a:sym typeface="Cairo"/>
              </a:rPr>
              <a:t> to call and assign a variable </a:t>
            </a:r>
            <a:r>
              <a:rPr b="1" lang="en" sz="1350">
                <a:solidFill>
                  <a:schemeClr val="dk1"/>
                </a:solidFill>
                <a:highlight>
                  <a:srgbClr val="EFF0F1"/>
                </a:highlight>
                <a:latin typeface="Courier New"/>
                <a:ea typeface="Courier New"/>
                <a:cs typeface="Courier New"/>
                <a:sym typeface="Courier New"/>
              </a:rPr>
              <a:t>df</a:t>
            </a:r>
            <a:r>
              <a:rPr lang="en" sz="1250">
                <a:solidFill>
                  <a:schemeClr val="dk1"/>
                </a:solidFill>
                <a:highlight>
                  <a:srgbClr val="FFFFFF"/>
                </a:highlight>
                <a:latin typeface="Cairo"/>
                <a:ea typeface="Cairo"/>
                <a:cs typeface="Cairo"/>
                <a:sym typeface="Cairo"/>
              </a:rPr>
              <a:t> to the output</a:t>
            </a:r>
            <a:endParaRPr sz="1250">
              <a:solidFill>
                <a:schemeClr val="dk1"/>
              </a:solidFill>
              <a:highlight>
                <a:srgbClr val="FFFFFF"/>
              </a:highlight>
              <a:latin typeface="Cairo"/>
              <a:ea typeface="Cairo"/>
              <a:cs typeface="Cairo"/>
              <a:sym typeface="Cairo"/>
            </a:endParaRPr>
          </a:p>
          <a:p>
            <a:pPr indent="0" lvl="0" marL="457200" marR="0" rtl="0" algn="l">
              <a:lnSpc>
                <a:spcPct val="125000"/>
              </a:lnSpc>
              <a:spcBef>
                <a:spcPts val="0"/>
              </a:spcBef>
              <a:spcAft>
                <a:spcPts val="0"/>
              </a:spcAft>
              <a:buNone/>
            </a:pPr>
            <a:r>
              <a:rPr b="1" lang="en" sz="1150">
                <a:solidFill>
                  <a:schemeClr val="dk1"/>
                </a:solidFill>
                <a:highlight>
                  <a:srgbClr val="EFF0F1"/>
                </a:highlight>
                <a:latin typeface="Courier New"/>
                <a:ea typeface="Courier New"/>
                <a:cs typeface="Courier New"/>
                <a:sym typeface="Courier New"/>
              </a:rPr>
              <a:t>load_data(city, month, day)</a:t>
            </a:r>
            <a:endParaRPr b="1" sz="1150">
              <a:solidFill>
                <a:schemeClr val="dk1"/>
              </a:solidFill>
              <a:highlight>
                <a:srgbClr val="EFF0F1"/>
              </a:highlight>
              <a:latin typeface="Courier New"/>
              <a:ea typeface="Courier New"/>
              <a:cs typeface="Courier New"/>
              <a:sym typeface="Courier New"/>
            </a:endParaRPr>
          </a:p>
          <a:p>
            <a:pPr indent="0" lvl="0" marL="457200" marR="0" rtl="0" algn="l">
              <a:lnSpc>
                <a:spcPct val="125000"/>
              </a:lnSpc>
              <a:spcBef>
                <a:spcPts val="0"/>
              </a:spcBef>
              <a:spcAft>
                <a:spcPts val="0"/>
              </a:spcAft>
              <a:buNone/>
            </a:pPr>
            <a:r>
              <a:rPr b="1" lang="en" sz="1150">
                <a:solidFill>
                  <a:schemeClr val="dk1"/>
                </a:solidFill>
                <a:highlight>
                  <a:srgbClr val="EFF0F1"/>
                </a:highlight>
                <a:latin typeface="Courier New"/>
                <a:ea typeface="Courier New"/>
                <a:cs typeface="Courier New"/>
                <a:sym typeface="Courier New"/>
              </a:rPr>
              <a:t>df = load_data(city, month, day)</a:t>
            </a:r>
            <a:endParaRPr b="1" sz="1150">
              <a:solidFill>
                <a:schemeClr val="dk1"/>
              </a:solidFill>
              <a:highlight>
                <a:srgbClr val="EFF0F1"/>
              </a:highlight>
              <a:latin typeface="Courier New"/>
              <a:ea typeface="Courier New"/>
              <a:cs typeface="Courier New"/>
              <a:sym typeface="Courier New"/>
            </a:endParaRPr>
          </a:p>
          <a:p>
            <a:pPr indent="-314325" lvl="0" marL="457200" rtl="0" algn="l">
              <a:lnSpc>
                <a:spcPct val="125000"/>
              </a:lnSpc>
              <a:spcBef>
                <a:spcPts val="0"/>
              </a:spcBef>
              <a:spcAft>
                <a:spcPts val="0"/>
              </a:spcAft>
              <a:buClr>
                <a:schemeClr val="dk1"/>
              </a:buClr>
              <a:buSzPts val="1350"/>
              <a:buFont typeface="Cairo"/>
              <a:buChar char="●"/>
            </a:pPr>
            <a:r>
              <a:rPr lang="en" sz="1250">
                <a:solidFill>
                  <a:schemeClr val="dk1"/>
                </a:solidFill>
                <a:highlight>
                  <a:schemeClr val="lt1"/>
                </a:highlight>
                <a:latin typeface="Cairo"/>
                <a:ea typeface="Cairo"/>
                <a:cs typeface="Cairo"/>
                <a:sym typeface="Cairo"/>
              </a:rPr>
              <a:t>Also note that in this function you will need to extract month and day of week from Start Time to create new columns as per the classroom  </a:t>
            </a:r>
            <a:r>
              <a:rPr lang="en" sz="1000">
                <a:solidFill>
                  <a:srgbClr val="0F2B3D"/>
                </a:solidFill>
                <a:highlight>
                  <a:srgbClr val="F7F7F8"/>
                </a:highlight>
                <a:latin typeface="Courier New"/>
                <a:ea typeface="Courier New"/>
                <a:cs typeface="Courier New"/>
                <a:sym typeface="Courier New"/>
              </a:rPr>
              <a:t>df[</a:t>
            </a:r>
            <a:r>
              <a:rPr lang="en" sz="1000">
                <a:solidFill>
                  <a:srgbClr val="DD1144"/>
                </a:solidFill>
                <a:highlight>
                  <a:srgbClr val="F7F7F8"/>
                </a:highlight>
                <a:latin typeface="Courier New"/>
                <a:ea typeface="Courier New"/>
                <a:cs typeface="Courier New"/>
                <a:sym typeface="Courier New"/>
              </a:rPr>
              <a:t>'day_of_week'</a:t>
            </a:r>
            <a:r>
              <a:rPr lang="en" sz="1000">
                <a:solidFill>
                  <a:srgbClr val="0F2B3D"/>
                </a:solidFill>
                <a:highlight>
                  <a:srgbClr val="F7F7F8"/>
                </a:highlight>
                <a:latin typeface="Courier New"/>
                <a:ea typeface="Courier New"/>
                <a:cs typeface="Courier New"/>
                <a:sym typeface="Courier New"/>
              </a:rPr>
              <a:t>] = df[</a:t>
            </a:r>
            <a:r>
              <a:rPr lang="en" sz="1000">
                <a:solidFill>
                  <a:srgbClr val="DD1144"/>
                </a:solidFill>
                <a:highlight>
                  <a:srgbClr val="F7F7F8"/>
                </a:highlight>
                <a:latin typeface="Courier New"/>
                <a:ea typeface="Courier New"/>
                <a:cs typeface="Courier New"/>
                <a:sym typeface="Courier New"/>
              </a:rPr>
              <a:t>'Start Time'</a:t>
            </a:r>
            <a:r>
              <a:rPr lang="en" sz="1000">
                <a:solidFill>
                  <a:srgbClr val="0F2B3D"/>
                </a:solidFill>
                <a:highlight>
                  <a:srgbClr val="F7F7F8"/>
                </a:highlight>
                <a:latin typeface="Courier New"/>
                <a:ea typeface="Courier New"/>
                <a:cs typeface="Courier New"/>
                <a:sym typeface="Courier New"/>
              </a:rPr>
              <a:t>].dt.</a:t>
            </a:r>
            <a:r>
              <a:rPr b="1" lang="en" sz="1000">
                <a:solidFill>
                  <a:srgbClr val="0F2B3D"/>
                </a:solidFill>
                <a:highlight>
                  <a:srgbClr val="F7F7F8"/>
                </a:highlight>
                <a:latin typeface="Courier New"/>
                <a:ea typeface="Courier New"/>
                <a:cs typeface="Courier New"/>
                <a:sym typeface="Courier New"/>
              </a:rPr>
              <a:t>weekday_name . </a:t>
            </a:r>
            <a:r>
              <a:rPr lang="en" sz="1250">
                <a:solidFill>
                  <a:schemeClr val="dk1"/>
                </a:solidFill>
                <a:highlight>
                  <a:schemeClr val="lt1"/>
                </a:highlight>
                <a:latin typeface="Cairo"/>
                <a:ea typeface="Cairo"/>
                <a:cs typeface="Cairo"/>
                <a:sym typeface="Cairo"/>
              </a:rPr>
              <a:t>But if you work locally use </a:t>
            </a:r>
            <a:r>
              <a:rPr lang="en" sz="1000">
                <a:solidFill>
                  <a:srgbClr val="0F2B3D"/>
                </a:solidFill>
                <a:highlight>
                  <a:srgbClr val="F7F7F8"/>
                </a:highlight>
                <a:latin typeface="Courier New"/>
                <a:ea typeface="Courier New"/>
                <a:cs typeface="Courier New"/>
                <a:sym typeface="Courier New"/>
              </a:rPr>
              <a:t>df[</a:t>
            </a:r>
            <a:r>
              <a:rPr lang="en" sz="1000">
                <a:solidFill>
                  <a:srgbClr val="DD1144"/>
                </a:solidFill>
                <a:highlight>
                  <a:srgbClr val="F7F7F8"/>
                </a:highlight>
                <a:latin typeface="Courier New"/>
                <a:ea typeface="Courier New"/>
                <a:cs typeface="Courier New"/>
                <a:sym typeface="Courier New"/>
              </a:rPr>
              <a:t>'day_of_week'</a:t>
            </a:r>
            <a:r>
              <a:rPr lang="en" sz="1000">
                <a:solidFill>
                  <a:srgbClr val="0F2B3D"/>
                </a:solidFill>
                <a:highlight>
                  <a:srgbClr val="F7F7F8"/>
                </a:highlight>
                <a:latin typeface="Courier New"/>
                <a:ea typeface="Courier New"/>
                <a:cs typeface="Courier New"/>
                <a:sym typeface="Courier New"/>
              </a:rPr>
              <a:t>] = df[</a:t>
            </a:r>
            <a:r>
              <a:rPr lang="en" sz="1000">
                <a:solidFill>
                  <a:srgbClr val="DD1144"/>
                </a:solidFill>
                <a:highlight>
                  <a:srgbClr val="F7F7F8"/>
                </a:highlight>
                <a:latin typeface="Courier New"/>
                <a:ea typeface="Courier New"/>
                <a:cs typeface="Courier New"/>
                <a:sym typeface="Courier New"/>
              </a:rPr>
              <a:t>'Start Time'</a:t>
            </a:r>
            <a:r>
              <a:rPr lang="en" sz="1000">
                <a:solidFill>
                  <a:srgbClr val="0F2B3D"/>
                </a:solidFill>
                <a:highlight>
                  <a:srgbClr val="F7F7F8"/>
                </a:highlight>
                <a:latin typeface="Courier New"/>
                <a:ea typeface="Courier New"/>
                <a:cs typeface="Courier New"/>
                <a:sym typeface="Courier New"/>
              </a:rPr>
              <a:t>].dt.</a:t>
            </a:r>
            <a:r>
              <a:rPr b="1" lang="en" sz="1000">
                <a:solidFill>
                  <a:srgbClr val="0F2B3D"/>
                </a:solidFill>
                <a:highlight>
                  <a:srgbClr val="F7F7F8"/>
                </a:highlight>
                <a:latin typeface="Courier New"/>
                <a:ea typeface="Courier New"/>
                <a:cs typeface="Courier New"/>
                <a:sym typeface="Courier New"/>
              </a:rPr>
              <a:t>day_name()</a:t>
            </a:r>
            <a:r>
              <a:rPr lang="en" sz="1250">
                <a:solidFill>
                  <a:schemeClr val="dk1"/>
                </a:solidFill>
                <a:highlight>
                  <a:schemeClr val="lt1"/>
                </a:highlight>
                <a:latin typeface="Cairo"/>
                <a:ea typeface="Cairo"/>
                <a:cs typeface="Cairo"/>
                <a:sym typeface="Cairo"/>
              </a:rPr>
              <a:t>instead.</a:t>
            </a:r>
            <a:endParaRPr b="1" sz="1250">
              <a:solidFill>
                <a:schemeClr val="dk1"/>
              </a:solidFill>
              <a:highlight>
                <a:schemeClr val="lt1"/>
              </a:highlight>
              <a:latin typeface="Cairo"/>
              <a:ea typeface="Cairo"/>
              <a:cs typeface="Cairo"/>
              <a:sym typeface="Cai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Agenda</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103" name="Google Shape;103;p18"/>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104" name="Google Shape;104;p18"/>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8"/>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106" name="Google Shape;106;p18"/>
          <p:cNvSpPr/>
          <p:nvPr/>
        </p:nvSpPr>
        <p:spPr>
          <a:xfrm>
            <a:off x="358225" y="1112100"/>
            <a:ext cx="3327600" cy="572700"/>
          </a:xfrm>
          <a:prstGeom prst="chevron">
            <a:avLst>
              <a:gd fmla="val 50000" name="adj"/>
            </a:avLst>
          </a:prstGeom>
          <a:solidFill>
            <a:srgbClr val="D9EAD3"/>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50">
                <a:solidFill>
                  <a:schemeClr val="accent5"/>
                </a:solidFill>
                <a:highlight>
                  <a:schemeClr val="lt1"/>
                </a:highlight>
                <a:latin typeface="Cairo"/>
                <a:ea typeface="Cairo"/>
                <a:cs typeface="Cairo"/>
                <a:sym typeface="Cairo"/>
              </a:rPr>
              <a:t>Project Overview</a:t>
            </a:r>
            <a:endParaRPr sz="2650">
              <a:solidFill>
                <a:schemeClr val="accent5"/>
              </a:solidFill>
              <a:highlight>
                <a:srgbClr val="FFFFFF"/>
              </a:highlight>
              <a:latin typeface="Cairo"/>
              <a:ea typeface="Cairo"/>
              <a:cs typeface="Cairo"/>
              <a:sym typeface="Cairo"/>
            </a:endParaRPr>
          </a:p>
        </p:txBody>
      </p:sp>
      <p:sp>
        <p:nvSpPr>
          <p:cNvPr id="107" name="Google Shape;107;p18"/>
          <p:cNvSpPr/>
          <p:nvPr/>
        </p:nvSpPr>
        <p:spPr>
          <a:xfrm>
            <a:off x="403486" y="1965437"/>
            <a:ext cx="1586100" cy="1439700"/>
          </a:xfrm>
          <a:prstGeom prst="rect">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450">
              <a:solidFill>
                <a:schemeClr val="dk1"/>
              </a:solidFill>
              <a:highlight>
                <a:srgbClr val="FFFFFF"/>
              </a:highlight>
              <a:latin typeface="Cairo"/>
              <a:ea typeface="Cairo"/>
              <a:cs typeface="Cairo"/>
              <a:sym typeface="Cairo"/>
            </a:endParaRPr>
          </a:p>
        </p:txBody>
      </p:sp>
      <p:sp>
        <p:nvSpPr>
          <p:cNvPr id="108" name="Google Shape;108;p18"/>
          <p:cNvSpPr/>
          <p:nvPr/>
        </p:nvSpPr>
        <p:spPr>
          <a:xfrm>
            <a:off x="990039" y="1738299"/>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1</a:t>
            </a:r>
            <a:endParaRPr b="1">
              <a:solidFill>
                <a:srgbClr val="666666"/>
              </a:solidFill>
              <a:latin typeface="Open Sans"/>
              <a:ea typeface="Open Sans"/>
              <a:cs typeface="Open Sans"/>
              <a:sym typeface="Open Sans"/>
            </a:endParaRPr>
          </a:p>
        </p:txBody>
      </p:sp>
      <p:sp>
        <p:nvSpPr>
          <p:cNvPr id="109" name="Google Shape;109;p18"/>
          <p:cNvSpPr txBox="1"/>
          <p:nvPr/>
        </p:nvSpPr>
        <p:spPr>
          <a:xfrm>
            <a:off x="403475" y="2068100"/>
            <a:ext cx="1586100" cy="1337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550">
                <a:solidFill>
                  <a:srgbClr val="980000"/>
                </a:solidFill>
                <a:highlight>
                  <a:srgbClr val="FFFFFF"/>
                </a:highlight>
              </a:rPr>
              <a:t>Project Details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Technical requirements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chemeClr val="lt1"/>
                </a:highlight>
              </a:rPr>
              <a:t>- The Datasets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Statistics Computed</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The Files</a:t>
            </a:r>
            <a:endParaRPr b="1" sz="1850">
              <a:solidFill>
                <a:srgbClr val="980000"/>
              </a:solidFill>
              <a:highlight>
                <a:srgbClr val="FFFFFF"/>
              </a:highlight>
              <a:latin typeface="Cairo"/>
              <a:ea typeface="Cairo"/>
              <a:cs typeface="Cairo"/>
              <a:sym typeface="Cairo"/>
            </a:endParaRPr>
          </a:p>
        </p:txBody>
      </p:sp>
      <p:sp>
        <p:nvSpPr>
          <p:cNvPr id="110" name="Google Shape;110;p18"/>
          <p:cNvSpPr/>
          <p:nvPr/>
        </p:nvSpPr>
        <p:spPr>
          <a:xfrm>
            <a:off x="2099784" y="1965462"/>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111" name="Google Shape;111;p18"/>
          <p:cNvSpPr/>
          <p:nvPr/>
        </p:nvSpPr>
        <p:spPr>
          <a:xfrm>
            <a:off x="2686337"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2</a:t>
            </a:r>
            <a:endParaRPr b="1">
              <a:solidFill>
                <a:srgbClr val="666666"/>
              </a:solidFill>
              <a:latin typeface="Open Sans"/>
              <a:ea typeface="Open Sans"/>
              <a:cs typeface="Open Sans"/>
              <a:sym typeface="Open Sans"/>
            </a:endParaRPr>
          </a:p>
        </p:txBody>
      </p:sp>
      <p:sp>
        <p:nvSpPr>
          <p:cNvPr id="112" name="Google Shape;112;p18"/>
          <p:cNvSpPr txBox="1"/>
          <p:nvPr/>
        </p:nvSpPr>
        <p:spPr>
          <a:xfrm>
            <a:off x="2099775" y="2151425"/>
            <a:ext cx="1586100" cy="1116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550">
                <a:solidFill>
                  <a:srgbClr val="3C78D8"/>
                </a:solidFill>
                <a:highlight>
                  <a:srgbClr val="FFFFFF"/>
                </a:highlight>
              </a:rPr>
              <a:t>Workspace &amp; Submission</a:t>
            </a:r>
            <a:endParaRPr b="1" sz="850">
              <a:solidFill>
                <a:srgbClr val="3C78D8"/>
              </a:solidFill>
              <a:highlight>
                <a:srgbClr val="FFFFFF"/>
              </a:highlight>
            </a:endParaRPr>
          </a:p>
        </p:txBody>
      </p:sp>
      <p:sp>
        <p:nvSpPr>
          <p:cNvPr id="113" name="Google Shape;113;p18"/>
          <p:cNvSpPr/>
          <p:nvPr/>
        </p:nvSpPr>
        <p:spPr>
          <a:xfrm>
            <a:off x="3770672" y="1965474"/>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114" name="Google Shape;114;p18"/>
          <p:cNvSpPr/>
          <p:nvPr/>
        </p:nvSpPr>
        <p:spPr>
          <a:xfrm>
            <a:off x="4357225" y="1738337"/>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3</a:t>
            </a:r>
            <a:endParaRPr b="1">
              <a:solidFill>
                <a:srgbClr val="666666"/>
              </a:solidFill>
              <a:latin typeface="Open Sans"/>
              <a:ea typeface="Open Sans"/>
              <a:cs typeface="Open Sans"/>
              <a:sym typeface="Open Sans"/>
            </a:endParaRPr>
          </a:p>
        </p:txBody>
      </p:sp>
      <p:sp>
        <p:nvSpPr>
          <p:cNvPr id="115" name="Google Shape;115;p18"/>
          <p:cNvSpPr txBox="1"/>
          <p:nvPr/>
        </p:nvSpPr>
        <p:spPr>
          <a:xfrm>
            <a:off x="3864492" y="2258968"/>
            <a:ext cx="1398600" cy="831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550">
                <a:solidFill>
                  <a:srgbClr val="99CA45"/>
                </a:solidFill>
                <a:latin typeface="Cairo"/>
                <a:ea typeface="Cairo"/>
                <a:cs typeface="Cairo"/>
                <a:sym typeface="Cairo"/>
              </a:rPr>
              <a:t>Interactive Experience</a:t>
            </a:r>
            <a:endParaRPr b="1" sz="1550">
              <a:solidFill>
                <a:srgbClr val="99CA45"/>
              </a:solidFill>
              <a:latin typeface="Cairo"/>
              <a:ea typeface="Cairo"/>
              <a:cs typeface="Cairo"/>
              <a:sym typeface="Cairo"/>
            </a:endParaRPr>
          </a:p>
          <a:p>
            <a:pPr indent="0" lvl="0" marL="0" rtl="0" algn="ctr">
              <a:lnSpc>
                <a:spcPct val="115000"/>
              </a:lnSpc>
              <a:spcBef>
                <a:spcPts val="0"/>
              </a:spcBef>
              <a:spcAft>
                <a:spcPts val="0"/>
              </a:spcAft>
              <a:buNone/>
            </a:pPr>
            <a:r>
              <a:rPr b="1" lang="en" sz="850">
                <a:solidFill>
                  <a:srgbClr val="38761D"/>
                </a:solidFill>
                <a:latin typeface="Cairo"/>
                <a:ea typeface="Cairo"/>
                <a:cs typeface="Cairo"/>
                <a:sym typeface="Cairo"/>
              </a:rPr>
              <a:t>The get_filter function</a:t>
            </a:r>
            <a:endParaRPr b="1" sz="1550">
              <a:solidFill>
                <a:srgbClr val="99CA45"/>
              </a:solidFill>
              <a:latin typeface="Cairo"/>
              <a:ea typeface="Cairo"/>
              <a:cs typeface="Cairo"/>
              <a:sym typeface="Cairo"/>
            </a:endParaRPr>
          </a:p>
        </p:txBody>
      </p:sp>
      <p:sp>
        <p:nvSpPr>
          <p:cNvPr id="116" name="Google Shape;116;p18"/>
          <p:cNvSpPr/>
          <p:nvPr/>
        </p:nvSpPr>
        <p:spPr>
          <a:xfrm>
            <a:off x="5478713" y="1955087"/>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117" name="Google Shape;117;p18"/>
          <p:cNvSpPr/>
          <p:nvPr/>
        </p:nvSpPr>
        <p:spPr>
          <a:xfrm>
            <a:off x="6065237"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4</a:t>
            </a:r>
            <a:endParaRPr b="1">
              <a:solidFill>
                <a:srgbClr val="666666"/>
              </a:solidFill>
              <a:latin typeface="Open Sans"/>
              <a:ea typeface="Open Sans"/>
              <a:cs typeface="Open Sans"/>
              <a:sym typeface="Open Sans"/>
            </a:endParaRPr>
          </a:p>
        </p:txBody>
      </p:sp>
      <p:sp>
        <p:nvSpPr>
          <p:cNvPr id="118" name="Google Shape;118;p18"/>
          <p:cNvSpPr txBox="1"/>
          <p:nvPr/>
        </p:nvSpPr>
        <p:spPr>
          <a:xfrm>
            <a:off x="5572467" y="2279568"/>
            <a:ext cx="1398600" cy="83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Data loading</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&amp;</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Statistics Output</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Clr>
                <a:schemeClr val="dk1"/>
              </a:buClr>
              <a:buSzPts val="1100"/>
              <a:buFont typeface="Arial"/>
              <a:buNone/>
            </a:pPr>
            <a:r>
              <a:rPr b="1" lang="en" sz="850">
                <a:solidFill>
                  <a:srgbClr val="073763"/>
                </a:solidFill>
                <a:latin typeface="Cairo"/>
                <a:ea typeface="Cairo"/>
                <a:cs typeface="Cairo"/>
                <a:sym typeface="Cairo"/>
              </a:rPr>
              <a:t>6 functions</a:t>
            </a:r>
            <a:endParaRPr b="1" sz="1450">
              <a:solidFill>
                <a:srgbClr val="073763"/>
              </a:solidFill>
              <a:latin typeface="Cairo"/>
              <a:ea typeface="Cairo"/>
              <a:cs typeface="Cairo"/>
              <a:sym typeface="Cairo"/>
            </a:endParaRPr>
          </a:p>
        </p:txBody>
      </p:sp>
      <p:sp>
        <p:nvSpPr>
          <p:cNvPr id="119" name="Google Shape;119;p18"/>
          <p:cNvSpPr/>
          <p:nvPr/>
        </p:nvSpPr>
        <p:spPr>
          <a:xfrm>
            <a:off x="3504000" y="1112100"/>
            <a:ext cx="5328300" cy="572700"/>
          </a:xfrm>
          <a:prstGeom prst="chevron">
            <a:avLst>
              <a:gd fmla="val 50000" name="adj"/>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50">
                <a:solidFill>
                  <a:schemeClr val="accent5"/>
                </a:solidFill>
                <a:highlight>
                  <a:srgbClr val="FFFFFF"/>
                </a:highlight>
                <a:latin typeface="Cairo"/>
                <a:ea typeface="Cairo"/>
                <a:cs typeface="Cairo"/>
                <a:sym typeface="Cairo"/>
              </a:rPr>
              <a:t>Code Walkthrough</a:t>
            </a:r>
            <a:endParaRPr sz="2650">
              <a:solidFill>
                <a:schemeClr val="accent5"/>
              </a:solidFill>
              <a:highlight>
                <a:srgbClr val="FFFFFF"/>
              </a:highlight>
              <a:latin typeface="Cairo"/>
              <a:ea typeface="Cairo"/>
              <a:cs typeface="Cairo"/>
              <a:sym typeface="Cairo"/>
            </a:endParaRPr>
          </a:p>
        </p:txBody>
      </p:sp>
      <p:sp>
        <p:nvSpPr>
          <p:cNvPr id="120" name="Google Shape;120;p18"/>
          <p:cNvSpPr/>
          <p:nvPr/>
        </p:nvSpPr>
        <p:spPr>
          <a:xfrm>
            <a:off x="7280438" y="1960287"/>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121" name="Google Shape;121;p18"/>
          <p:cNvSpPr/>
          <p:nvPr/>
        </p:nvSpPr>
        <p:spPr>
          <a:xfrm>
            <a:off x="7866962" y="17435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5</a:t>
            </a:r>
            <a:endParaRPr b="1">
              <a:solidFill>
                <a:srgbClr val="666666"/>
              </a:solidFill>
              <a:latin typeface="Open Sans"/>
              <a:ea typeface="Open Sans"/>
              <a:cs typeface="Open Sans"/>
              <a:sym typeface="Open Sans"/>
            </a:endParaRPr>
          </a:p>
        </p:txBody>
      </p:sp>
      <p:sp>
        <p:nvSpPr>
          <p:cNvPr id="122" name="Google Shape;122;p18"/>
          <p:cNvSpPr txBox="1"/>
          <p:nvPr/>
        </p:nvSpPr>
        <p:spPr>
          <a:xfrm>
            <a:off x="7374192" y="2284768"/>
            <a:ext cx="1398600" cy="83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550">
                <a:solidFill>
                  <a:srgbClr val="CC0000"/>
                </a:solidFill>
                <a:latin typeface="Cairo"/>
                <a:ea typeface="Cairo"/>
                <a:cs typeface="Cairo"/>
                <a:sym typeface="Cairo"/>
              </a:rPr>
              <a:t>Interactive Raw Data display</a:t>
            </a:r>
            <a:endParaRPr b="1" sz="1550">
              <a:solidFill>
                <a:srgbClr val="CC0000"/>
              </a:solidFill>
              <a:latin typeface="Cairo"/>
              <a:ea typeface="Cairo"/>
              <a:cs typeface="Cairo"/>
              <a:sym typeface="Cairo"/>
            </a:endParaRPr>
          </a:p>
          <a:p>
            <a:pPr indent="0" lvl="0" marL="0" rtl="0" algn="ctr">
              <a:lnSpc>
                <a:spcPct val="115000"/>
              </a:lnSpc>
              <a:spcBef>
                <a:spcPts val="0"/>
              </a:spcBef>
              <a:spcAft>
                <a:spcPts val="0"/>
              </a:spcAft>
              <a:buClr>
                <a:schemeClr val="dk1"/>
              </a:buClr>
              <a:buSzPts val="1100"/>
              <a:buFont typeface="Arial"/>
              <a:buNone/>
            </a:pPr>
            <a:r>
              <a:rPr b="1" lang="en" sz="850">
                <a:solidFill>
                  <a:srgbClr val="FF0000"/>
                </a:solidFill>
                <a:latin typeface="Cairo"/>
                <a:ea typeface="Cairo"/>
                <a:cs typeface="Cairo"/>
                <a:sym typeface="Cairo"/>
              </a:rPr>
              <a:t>display_raw_data(city)</a:t>
            </a:r>
            <a:endParaRPr b="1" sz="1550">
              <a:solidFill>
                <a:srgbClr val="CC0000"/>
              </a:solidFill>
              <a:latin typeface="Cairo"/>
              <a:ea typeface="Cairo"/>
              <a:cs typeface="Cairo"/>
              <a:sym typeface="Cai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75" name="Shape 575"/>
        <p:cNvGrpSpPr/>
        <p:nvPr/>
      </p:nvGrpSpPr>
      <p:grpSpPr>
        <a:xfrm>
          <a:off x="0" y="0"/>
          <a:ext cx="0" cy="0"/>
          <a:chOff x="0" y="0"/>
          <a:chExt cx="0" cy="0"/>
        </a:xfrm>
      </p:grpSpPr>
      <p:sp>
        <p:nvSpPr>
          <p:cNvPr id="576" name="Google Shape;576;p45"/>
          <p:cNvSpPr/>
          <p:nvPr/>
        </p:nvSpPr>
        <p:spPr>
          <a:xfrm>
            <a:off x="428911" y="1965462"/>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450">
              <a:solidFill>
                <a:schemeClr val="dk1"/>
              </a:solidFill>
              <a:highlight>
                <a:srgbClr val="FFFFFF"/>
              </a:highlight>
              <a:latin typeface="Cairo"/>
              <a:ea typeface="Cairo"/>
              <a:cs typeface="Cairo"/>
              <a:sym typeface="Cairo"/>
            </a:endParaRPr>
          </a:p>
        </p:txBody>
      </p:sp>
      <p:sp>
        <p:nvSpPr>
          <p:cNvPr id="577" name="Google Shape;577;p45"/>
          <p:cNvSpPr/>
          <p:nvPr/>
        </p:nvSpPr>
        <p:spPr>
          <a:xfrm>
            <a:off x="2099784" y="1965462"/>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578" name="Google Shape;578;p45"/>
          <p:cNvSpPr/>
          <p:nvPr/>
        </p:nvSpPr>
        <p:spPr>
          <a:xfrm>
            <a:off x="1015464"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1</a:t>
            </a:r>
            <a:endParaRPr b="1">
              <a:solidFill>
                <a:srgbClr val="666666"/>
              </a:solidFill>
              <a:latin typeface="Open Sans"/>
              <a:ea typeface="Open Sans"/>
              <a:cs typeface="Open Sans"/>
              <a:sym typeface="Open Sans"/>
            </a:endParaRPr>
          </a:p>
        </p:txBody>
      </p:sp>
      <p:sp>
        <p:nvSpPr>
          <p:cNvPr id="579" name="Google Shape;579;p45"/>
          <p:cNvSpPr/>
          <p:nvPr/>
        </p:nvSpPr>
        <p:spPr>
          <a:xfrm>
            <a:off x="2686337"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2</a:t>
            </a:r>
            <a:endParaRPr b="1">
              <a:solidFill>
                <a:srgbClr val="666666"/>
              </a:solidFill>
              <a:latin typeface="Open Sans"/>
              <a:ea typeface="Open Sans"/>
              <a:cs typeface="Open Sans"/>
              <a:sym typeface="Open Sans"/>
            </a:endParaRPr>
          </a:p>
        </p:txBody>
      </p:sp>
      <p:sp>
        <p:nvSpPr>
          <p:cNvPr id="580" name="Google Shape;580;p45"/>
          <p:cNvSpPr txBox="1"/>
          <p:nvPr/>
        </p:nvSpPr>
        <p:spPr>
          <a:xfrm>
            <a:off x="428900" y="2068125"/>
            <a:ext cx="1586100" cy="1337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550">
                <a:solidFill>
                  <a:srgbClr val="980000"/>
                </a:solidFill>
                <a:highlight>
                  <a:srgbClr val="FFFFFF"/>
                </a:highlight>
              </a:rPr>
              <a:t>Project Details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Technical requirements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chemeClr val="lt1"/>
                </a:highlight>
              </a:rPr>
              <a:t>- The Datasets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Statistics Computed</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The Files</a:t>
            </a:r>
            <a:endParaRPr b="1" sz="1850">
              <a:solidFill>
                <a:srgbClr val="980000"/>
              </a:solidFill>
              <a:highlight>
                <a:srgbClr val="FFFFFF"/>
              </a:highlight>
              <a:latin typeface="Cairo"/>
              <a:ea typeface="Cairo"/>
              <a:cs typeface="Cairo"/>
              <a:sym typeface="Cairo"/>
            </a:endParaRPr>
          </a:p>
        </p:txBody>
      </p:sp>
      <p:sp>
        <p:nvSpPr>
          <p:cNvPr id="581" name="Google Shape;581;p45"/>
          <p:cNvSpPr txBox="1"/>
          <p:nvPr/>
        </p:nvSpPr>
        <p:spPr>
          <a:xfrm>
            <a:off x="2099775" y="2151425"/>
            <a:ext cx="1586100" cy="1116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550">
                <a:solidFill>
                  <a:srgbClr val="3C78D8"/>
                </a:solidFill>
                <a:highlight>
                  <a:srgbClr val="FFFFFF"/>
                </a:highlight>
              </a:rPr>
              <a:t>Workspace &amp; Submission</a:t>
            </a:r>
            <a:endParaRPr b="1" sz="850">
              <a:solidFill>
                <a:srgbClr val="3C78D8"/>
              </a:solidFill>
              <a:highlight>
                <a:srgbClr val="FFFFFF"/>
              </a:highlight>
            </a:endParaRPr>
          </a:p>
        </p:txBody>
      </p:sp>
      <p:sp>
        <p:nvSpPr>
          <p:cNvPr id="582" name="Google Shape;582;p4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Agenda</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583" name="Google Shape;583;p45"/>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584" name="Google Shape;584;p45"/>
          <p:cNvSpPr/>
          <p:nvPr/>
        </p:nvSpPr>
        <p:spPr>
          <a:xfrm>
            <a:off x="3770672" y="1965474"/>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585" name="Google Shape;585;p45"/>
          <p:cNvSpPr/>
          <p:nvPr/>
        </p:nvSpPr>
        <p:spPr>
          <a:xfrm>
            <a:off x="4357225" y="1738337"/>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3</a:t>
            </a:r>
            <a:endParaRPr b="1">
              <a:solidFill>
                <a:srgbClr val="666666"/>
              </a:solidFill>
              <a:latin typeface="Open Sans"/>
              <a:ea typeface="Open Sans"/>
              <a:cs typeface="Open Sans"/>
              <a:sym typeface="Open Sans"/>
            </a:endParaRPr>
          </a:p>
        </p:txBody>
      </p:sp>
      <p:sp>
        <p:nvSpPr>
          <p:cNvPr id="586" name="Google Shape;586;p45"/>
          <p:cNvSpPr txBox="1"/>
          <p:nvPr/>
        </p:nvSpPr>
        <p:spPr>
          <a:xfrm>
            <a:off x="3864492" y="2258968"/>
            <a:ext cx="1398600" cy="831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550">
                <a:solidFill>
                  <a:srgbClr val="99CA45"/>
                </a:solidFill>
                <a:latin typeface="Cairo"/>
                <a:ea typeface="Cairo"/>
                <a:cs typeface="Cairo"/>
                <a:sym typeface="Cairo"/>
              </a:rPr>
              <a:t>Interactive Experience</a:t>
            </a:r>
            <a:endParaRPr b="1" sz="1550">
              <a:solidFill>
                <a:srgbClr val="99CA45"/>
              </a:solidFill>
              <a:latin typeface="Cairo"/>
              <a:ea typeface="Cairo"/>
              <a:cs typeface="Cairo"/>
              <a:sym typeface="Cairo"/>
            </a:endParaRPr>
          </a:p>
          <a:p>
            <a:pPr indent="0" lvl="0" marL="0" rtl="0" algn="ctr">
              <a:lnSpc>
                <a:spcPct val="115000"/>
              </a:lnSpc>
              <a:spcBef>
                <a:spcPts val="0"/>
              </a:spcBef>
              <a:spcAft>
                <a:spcPts val="0"/>
              </a:spcAft>
              <a:buNone/>
            </a:pPr>
            <a:r>
              <a:rPr b="1" lang="en" sz="850">
                <a:solidFill>
                  <a:srgbClr val="38761D"/>
                </a:solidFill>
                <a:latin typeface="Cairo"/>
                <a:ea typeface="Cairo"/>
                <a:cs typeface="Cairo"/>
                <a:sym typeface="Cairo"/>
              </a:rPr>
              <a:t>The get_filter function</a:t>
            </a:r>
            <a:endParaRPr b="1" sz="1550">
              <a:solidFill>
                <a:srgbClr val="99CA45"/>
              </a:solidFill>
              <a:latin typeface="Cairo"/>
              <a:ea typeface="Cairo"/>
              <a:cs typeface="Cairo"/>
              <a:sym typeface="Cairo"/>
            </a:endParaRPr>
          </a:p>
        </p:txBody>
      </p:sp>
      <p:sp>
        <p:nvSpPr>
          <p:cNvPr id="587" name="Google Shape;587;p45"/>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8" name="Google Shape;588;p45"/>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589" name="Google Shape;589;p45"/>
          <p:cNvSpPr/>
          <p:nvPr/>
        </p:nvSpPr>
        <p:spPr>
          <a:xfrm>
            <a:off x="5478713" y="1955087"/>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590" name="Google Shape;590;p45"/>
          <p:cNvSpPr/>
          <p:nvPr/>
        </p:nvSpPr>
        <p:spPr>
          <a:xfrm>
            <a:off x="6065237"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4</a:t>
            </a:r>
            <a:endParaRPr b="1">
              <a:solidFill>
                <a:srgbClr val="666666"/>
              </a:solidFill>
              <a:latin typeface="Open Sans"/>
              <a:ea typeface="Open Sans"/>
              <a:cs typeface="Open Sans"/>
              <a:sym typeface="Open Sans"/>
            </a:endParaRPr>
          </a:p>
        </p:txBody>
      </p:sp>
      <p:sp>
        <p:nvSpPr>
          <p:cNvPr id="591" name="Google Shape;591;p45"/>
          <p:cNvSpPr txBox="1"/>
          <p:nvPr/>
        </p:nvSpPr>
        <p:spPr>
          <a:xfrm>
            <a:off x="5572467" y="2279568"/>
            <a:ext cx="1398600" cy="83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Data loading</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&amp;</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Statistics Output</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None/>
            </a:pPr>
            <a:r>
              <a:rPr b="1" lang="en" sz="850">
                <a:solidFill>
                  <a:srgbClr val="073763"/>
                </a:solidFill>
                <a:latin typeface="Cairo"/>
                <a:ea typeface="Cairo"/>
                <a:cs typeface="Cairo"/>
                <a:sym typeface="Cairo"/>
              </a:rPr>
              <a:t>6 functions</a:t>
            </a:r>
            <a:endParaRPr b="1" sz="1450">
              <a:solidFill>
                <a:srgbClr val="073763"/>
              </a:solidFill>
              <a:latin typeface="Cairo"/>
              <a:ea typeface="Cairo"/>
              <a:cs typeface="Cairo"/>
              <a:sym typeface="Cairo"/>
            </a:endParaRPr>
          </a:p>
        </p:txBody>
      </p:sp>
      <p:sp>
        <p:nvSpPr>
          <p:cNvPr id="592" name="Google Shape;592;p45"/>
          <p:cNvSpPr/>
          <p:nvPr/>
        </p:nvSpPr>
        <p:spPr>
          <a:xfrm>
            <a:off x="358225" y="1112100"/>
            <a:ext cx="3327600" cy="572700"/>
          </a:xfrm>
          <a:prstGeom prst="chevron">
            <a:avLst>
              <a:gd fmla="val 50000" name="adj"/>
            </a:avLst>
          </a:prstGeom>
          <a:solidFill>
            <a:srgbClr val="FFFFFF"/>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50">
                <a:solidFill>
                  <a:schemeClr val="accent5"/>
                </a:solidFill>
                <a:highlight>
                  <a:srgbClr val="FFFFFF"/>
                </a:highlight>
                <a:latin typeface="Cairo"/>
                <a:ea typeface="Cairo"/>
                <a:cs typeface="Cairo"/>
                <a:sym typeface="Cairo"/>
              </a:rPr>
              <a:t>Project Overview</a:t>
            </a:r>
            <a:endParaRPr sz="3000">
              <a:solidFill>
                <a:schemeClr val="accent5"/>
              </a:solidFill>
              <a:latin typeface="Cairo"/>
              <a:ea typeface="Cairo"/>
              <a:cs typeface="Cairo"/>
              <a:sym typeface="Cairo"/>
            </a:endParaRPr>
          </a:p>
        </p:txBody>
      </p:sp>
      <p:sp>
        <p:nvSpPr>
          <p:cNvPr id="593" name="Google Shape;593;p45"/>
          <p:cNvSpPr/>
          <p:nvPr/>
        </p:nvSpPr>
        <p:spPr>
          <a:xfrm>
            <a:off x="3504000" y="1112100"/>
            <a:ext cx="5328300" cy="572700"/>
          </a:xfrm>
          <a:prstGeom prst="chevron">
            <a:avLst>
              <a:gd fmla="val 50000" name="adj"/>
            </a:avLst>
          </a:prstGeom>
          <a:solidFill>
            <a:srgbClr val="F3F3F3"/>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50">
                <a:solidFill>
                  <a:schemeClr val="accent5"/>
                </a:solidFill>
                <a:highlight>
                  <a:srgbClr val="FFFFFF"/>
                </a:highlight>
                <a:latin typeface="Cairo"/>
                <a:ea typeface="Cairo"/>
                <a:cs typeface="Cairo"/>
                <a:sym typeface="Cairo"/>
              </a:rPr>
              <a:t>Code Walkthrough</a:t>
            </a:r>
            <a:endParaRPr sz="2650">
              <a:solidFill>
                <a:schemeClr val="accent5"/>
              </a:solidFill>
              <a:highlight>
                <a:srgbClr val="FFFFFF"/>
              </a:highlight>
              <a:latin typeface="Cairo"/>
              <a:ea typeface="Cairo"/>
              <a:cs typeface="Cairo"/>
              <a:sym typeface="Cairo"/>
            </a:endParaRPr>
          </a:p>
        </p:txBody>
      </p:sp>
      <p:sp>
        <p:nvSpPr>
          <p:cNvPr id="594" name="Google Shape;594;p45"/>
          <p:cNvSpPr/>
          <p:nvPr/>
        </p:nvSpPr>
        <p:spPr>
          <a:xfrm>
            <a:off x="7280438" y="1960287"/>
            <a:ext cx="1586100" cy="1439700"/>
          </a:xfrm>
          <a:prstGeom prst="rect">
            <a:avLst/>
          </a:prstGeom>
          <a:solidFill>
            <a:srgbClr val="F3F3F3"/>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595" name="Google Shape;595;p45"/>
          <p:cNvSpPr/>
          <p:nvPr/>
        </p:nvSpPr>
        <p:spPr>
          <a:xfrm>
            <a:off x="7866962" y="17435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5</a:t>
            </a:r>
            <a:endParaRPr b="1">
              <a:solidFill>
                <a:srgbClr val="666666"/>
              </a:solidFill>
              <a:latin typeface="Open Sans"/>
              <a:ea typeface="Open Sans"/>
              <a:cs typeface="Open Sans"/>
              <a:sym typeface="Open Sans"/>
            </a:endParaRPr>
          </a:p>
        </p:txBody>
      </p:sp>
      <p:sp>
        <p:nvSpPr>
          <p:cNvPr id="596" name="Google Shape;596;p45"/>
          <p:cNvSpPr txBox="1"/>
          <p:nvPr/>
        </p:nvSpPr>
        <p:spPr>
          <a:xfrm>
            <a:off x="7374192" y="2284768"/>
            <a:ext cx="1398600" cy="83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550">
                <a:solidFill>
                  <a:srgbClr val="CC0000"/>
                </a:solidFill>
                <a:latin typeface="Cairo"/>
                <a:ea typeface="Cairo"/>
                <a:cs typeface="Cairo"/>
                <a:sym typeface="Cairo"/>
              </a:rPr>
              <a:t>Interactive Raw Data display</a:t>
            </a:r>
            <a:endParaRPr b="1" sz="1550">
              <a:solidFill>
                <a:srgbClr val="CC0000"/>
              </a:solidFill>
              <a:latin typeface="Cairo"/>
              <a:ea typeface="Cairo"/>
              <a:cs typeface="Cairo"/>
              <a:sym typeface="Cairo"/>
            </a:endParaRPr>
          </a:p>
          <a:p>
            <a:pPr indent="0" lvl="0" marL="0" rtl="0" algn="ctr">
              <a:lnSpc>
                <a:spcPct val="115000"/>
              </a:lnSpc>
              <a:spcBef>
                <a:spcPts val="0"/>
              </a:spcBef>
              <a:spcAft>
                <a:spcPts val="0"/>
              </a:spcAft>
              <a:buNone/>
            </a:pPr>
            <a:r>
              <a:rPr b="1" lang="en" sz="850">
                <a:solidFill>
                  <a:srgbClr val="FF0000"/>
                </a:solidFill>
                <a:latin typeface="Cairo"/>
                <a:ea typeface="Cairo"/>
                <a:cs typeface="Cairo"/>
                <a:sym typeface="Cairo"/>
              </a:rPr>
              <a:t>display_raw_data(city)</a:t>
            </a:r>
            <a:endParaRPr b="1" sz="1550">
              <a:solidFill>
                <a:srgbClr val="FF0000"/>
              </a:solidFill>
              <a:latin typeface="Cairo"/>
              <a:ea typeface="Cairo"/>
              <a:cs typeface="Cairo"/>
              <a:sym typeface="Cai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Interactive Raw Data display</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602" name="Google Shape;602;p46"/>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603" name="Google Shape;603;p46"/>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6"/>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5" name="Google Shape;605;p46"/>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606" name="Google Shape;606;p46"/>
          <p:cNvSpPr/>
          <p:nvPr/>
        </p:nvSpPr>
        <p:spPr>
          <a:xfrm>
            <a:off x="6050336" y="1093925"/>
            <a:ext cx="2702538" cy="1174716"/>
          </a:xfrm>
          <a:prstGeom prst="flowChartMultidocumen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Cairo"/>
                <a:ea typeface="Cairo"/>
                <a:cs typeface="Cairo"/>
                <a:sym typeface="Cairo"/>
              </a:rPr>
              <a:t>Outputs :</a:t>
            </a:r>
            <a:endParaRPr b="1">
              <a:solidFill>
                <a:schemeClr val="dk1"/>
              </a:solidFill>
              <a:latin typeface="Cairo"/>
              <a:ea typeface="Cairo"/>
              <a:cs typeface="Cairo"/>
              <a:sym typeface="Cairo"/>
            </a:endParaRPr>
          </a:p>
          <a:p>
            <a:pPr indent="0" lvl="0" marL="0" rtl="0" algn="l">
              <a:lnSpc>
                <a:spcPct val="100000"/>
              </a:lnSpc>
              <a:spcBef>
                <a:spcPts val="1000"/>
              </a:spcBef>
              <a:spcAft>
                <a:spcPts val="0"/>
              </a:spcAft>
              <a:buNone/>
            </a:pPr>
            <a:r>
              <a:rPr lang="en" sz="1200">
                <a:solidFill>
                  <a:schemeClr val="dk1"/>
                </a:solidFill>
                <a:latin typeface="Cairo"/>
                <a:ea typeface="Cairo"/>
                <a:cs typeface="Cairo"/>
                <a:sym typeface="Cairo"/>
              </a:rPr>
              <a:t>Raw data display and ask again.</a:t>
            </a:r>
            <a:endParaRPr sz="1200">
              <a:highlight>
                <a:srgbClr val="F3F3F3"/>
              </a:highlight>
              <a:latin typeface="Cairo"/>
              <a:ea typeface="Cairo"/>
              <a:cs typeface="Cairo"/>
              <a:sym typeface="Cairo"/>
            </a:endParaRPr>
          </a:p>
        </p:txBody>
      </p:sp>
      <p:sp>
        <p:nvSpPr>
          <p:cNvPr id="607" name="Google Shape;607;p46"/>
          <p:cNvSpPr/>
          <p:nvPr/>
        </p:nvSpPr>
        <p:spPr>
          <a:xfrm>
            <a:off x="-125" y="1116463"/>
            <a:ext cx="3304256" cy="1146958"/>
          </a:xfrm>
          <a:prstGeom prst="flowChartInputOutpu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iro"/>
                <a:ea typeface="Cairo"/>
                <a:cs typeface="Cairo"/>
                <a:sym typeface="Cairo"/>
              </a:rPr>
              <a:t>Inputs:</a:t>
            </a:r>
            <a:endParaRPr sz="1200">
              <a:solidFill>
                <a:schemeClr val="dk1"/>
              </a:solidFill>
              <a:latin typeface="Cairo"/>
              <a:ea typeface="Cairo"/>
              <a:cs typeface="Cairo"/>
              <a:sym typeface="Cairo"/>
            </a:endParaRPr>
          </a:p>
          <a:p>
            <a:pPr indent="0" lvl="0" marL="0" marR="0" rtl="0" algn="l">
              <a:lnSpc>
                <a:spcPct val="100000"/>
              </a:lnSpc>
              <a:spcBef>
                <a:spcPts val="0"/>
              </a:spcBef>
              <a:spcAft>
                <a:spcPts val="0"/>
              </a:spcAft>
              <a:buNone/>
            </a:pPr>
            <a:r>
              <a:rPr lang="en" sz="1200">
                <a:solidFill>
                  <a:schemeClr val="dk1"/>
                </a:solidFill>
                <a:latin typeface="Cairo"/>
                <a:ea typeface="Cairo"/>
                <a:cs typeface="Cairo"/>
                <a:sym typeface="Cairo"/>
              </a:rPr>
              <a:t>Raw input (Yes/No)</a:t>
            </a:r>
            <a:endParaRPr sz="1200">
              <a:solidFill>
                <a:schemeClr val="dk1"/>
              </a:solidFill>
              <a:latin typeface="Cairo"/>
              <a:ea typeface="Cairo"/>
              <a:cs typeface="Cairo"/>
              <a:sym typeface="Cairo"/>
            </a:endParaRPr>
          </a:p>
          <a:p>
            <a:pPr indent="0" lvl="0" marL="0" rtl="0" algn="l">
              <a:spcBef>
                <a:spcPts val="0"/>
              </a:spcBef>
              <a:spcAft>
                <a:spcPts val="0"/>
              </a:spcAft>
              <a:buNone/>
            </a:pPr>
            <a:r>
              <a:t/>
            </a:r>
            <a:endParaRPr b="1" sz="1200">
              <a:solidFill>
                <a:schemeClr val="dk1"/>
              </a:solidFill>
            </a:endParaRPr>
          </a:p>
        </p:txBody>
      </p:sp>
      <p:sp>
        <p:nvSpPr>
          <p:cNvPr id="608" name="Google Shape;608;p46"/>
          <p:cNvSpPr/>
          <p:nvPr/>
        </p:nvSpPr>
        <p:spPr>
          <a:xfrm>
            <a:off x="3297231" y="1108520"/>
            <a:ext cx="2566404" cy="123822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450">
                <a:solidFill>
                  <a:schemeClr val="dk1"/>
                </a:solidFill>
                <a:highlight>
                  <a:srgbClr val="EFF0F1"/>
                </a:highlight>
                <a:latin typeface="Courier New"/>
                <a:ea typeface="Courier New"/>
                <a:cs typeface="Courier New"/>
                <a:sym typeface="Courier New"/>
              </a:rPr>
              <a:t>B</a:t>
            </a:r>
            <a:r>
              <a:rPr b="1" lang="en" sz="1450">
                <a:solidFill>
                  <a:schemeClr val="dk1"/>
                </a:solidFill>
                <a:highlight>
                  <a:srgbClr val="EFF0F1"/>
                </a:highlight>
                <a:latin typeface="Courier New"/>
                <a:ea typeface="Courier New"/>
                <a:cs typeface="Courier New"/>
                <a:sym typeface="Courier New"/>
              </a:rPr>
              <a:t>ikeshare.py</a:t>
            </a:r>
            <a:endParaRPr b="1" sz="1450">
              <a:solidFill>
                <a:schemeClr val="dk1"/>
              </a:solidFill>
              <a:highlight>
                <a:srgbClr val="EFF0F1"/>
              </a:highlight>
              <a:latin typeface="Courier New"/>
              <a:ea typeface="Courier New"/>
              <a:cs typeface="Courier New"/>
              <a:sym typeface="Courier New"/>
            </a:endParaRPr>
          </a:p>
          <a:p>
            <a:pPr indent="0" lvl="0" marL="0" rtl="0" algn="ctr">
              <a:spcBef>
                <a:spcPts val="0"/>
              </a:spcBef>
              <a:spcAft>
                <a:spcPts val="0"/>
              </a:spcAft>
              <a:buNone/>
            </a:pPr>
            <a:r>
              <a:rPr b="1" lang="en" sz="1150">
                <a:solidFill>
                  <a:schemeClr val="dk1"/>
                </a:solidFill>
                <a:highlight>
                  <a:srgbClr val="EFF0F1"/>
                </a:highlight>
                <a:latin typeface="Courier New"/>
                <a:ea typeface="Courier New"/>
                <a:cs typeface="Courier New"/>
                <a:sym typeface="Courier New"/>
              </a:rPr>
              <a:t>(A function to be added)</a:t>
            </a:r>
            <a:endParaRPr b="1" sz="1150">
              <a:solidFill>
                <a:schemeClr val="dk1"/>
              </a:solidFill>
              <a:highlight>
                <a:srgbClr val="EFF0F1"/>
              </a:highlight>
              <a:latin typeface="Courier New"/>
              <a:ea typeface="Courier New"/>
              <a:cs typeface="Courier New"/>
              <a:sym typeface="Courier New"/>
            </a:endParaRPr>
          </a:p>
        </p:txBody>
      </p:sp>
      <p:sp>
        <p:nvSpPr>
          <p:cNvPr id="609" name="Google Shape;609;p46"/>
          <p:cNvSpPr txBox="1"/>
          <p:nvPr/>
        </p:nvSpPr>
        <p:spPr>
          <a:xfrm>
            <a:off x="446575" y="2500425"/>
            <a:ext cx="8385600" cy="1512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n" sz="1600">
                <a:solidFill>
                  <a:srgbClr val="99CA45"/>
                </a:solidFill>
                <a:latin typeface="Cairo"/>
                <a:ea typeface="Cairo"/>
                <a:cs typeface="Cairo"/>
                <a:sym typeface="Cairo"/>
              </a:rPr>
              <a:t>The </a:t>
            </a:r>
            <a:r>
              <a:rPr b="1" lang="en" sz="1450">
                <a:solidFill>
                  <a:schemeClr val="dk1"/>
                </a:solidFill>
                <a:highlight>
                  <a:srgbClr val="EFF0F1"/>
                </a:highlight>
                <a:latin typeface="Courier New"/>
                <a:ea typeface="Courier New"/>
                <a:cs typeface="Courier New"/>
                <a:sym typeface="Courier New"/>
              </a:rPr>
              <a:t>display_raw_data(city)</a:t>
            </a:r>
            <a:r>
              <a:rPr b="1" lang="en" sz="1600">
                <a:solidFill>
                  <a:srgbClr val="99CA45"/>
                </a:solidFill>
                <a:latin typeface="Cairo"/>
                <a:ea typeface="Cairo"/>
                <a:cs typeface="Cairo"/>
                <a:sym typeface="Cairo"/>
              </a:rPr>
              <a:t> function:</a:t>
            </a:r>
            <a:endParaRPr b="1" sz="1600">
              <a:solidFill>
                <a:srgbClr val="99CA45"/>
              </a:solidFill>
              <a:latin typeface="Cairo"/>
              <a:ea typeface="Cairo"/>
              <a:cs typeface="Cairo"/>
              <a:sym typeface="Cairo"/>
            </a:endParaRPr>
          </a:p>
          <a:p>
            <a:pPr indent="0" lvl="0" marL="0" rtl="0" algn="l">
              <a:lnSpc>
                <a:spcPct val="125000"/>
              </a:lnSpc>
              <a:spcBef>
                <a:spcPts val="0"/>
              </a:spcBef>
              <a:spcAft>
                <a:spcPts val="0"/>
              </a:spcAft>
              <a:buNone/>
            </a:pPr>
            <a:r>
              <a:rPr lang="en" sz="1350">
                <a:solidFill>
                  <a:schemeClr val="dk1"/>
                </a:solidFill>
                <a:highlight>
                  <a:srgbClr val="FFFFFF"/>
                </a:highlight>
                <a:latin typeface="Cairo"/>
                <a:ea typeface="Cairo"/>
                <a:cs typeface="Cairo"/>
                <a:sym typeface="Cairo"/>
              </a:rPr>
              <a:t>Your script also needs to prompt the user whether they would like to see the raw data. If the user answers 'yes,' then the script should print 5 rows of the data at a time, then ask the user if they would like to see 5 more rows of the data. The script should continue prompting and printing the next 5 rows at a time until the user chooses 'no,' they do not want any more raw data to be displayed. </a:t>
            </a:r>
            <a:r>
              <a:rPr b="1" lang="en" sz="1150">
                <a:solidFill>
                  <a:schemeClr val="dk1"/>
                </a:solidFill>
                <a:highlight>
                  <a:srgbClr val="FFFFFF"/>
                </a:highlight>
                <a:latin typeface="Cairo"/>
                <a:ea typeface="Cairo"/>
                <a:cs typeface="Cairo"/>
                <a:sym typeface="Cairo"/>
              </a:rPr>
              <a:t>(From here you can extract your docstring for the function)</a:t>
            </a:r>
            <a:endParaRPr b="1" i="1" sz="1150">
              <a:solidFill>
                <a:schemeClr val="dk1"/>
              </a:solidFill>
              <a:highlight>
                <a:srgbClr val="FFFFFF"/>
              </a:highlight>
              <a:latin typeface="Cairo"/>
              <a:ea typeface="Cairo"/>
              <a:cs typeface="Cairo"/>
              <a:sym typeface="Cai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Interactive Raw Data display</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615" name="Google Shape;615;p47"/>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616" name="Google Shape;616;p47"/>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7"/>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8" name="Google Shape;618;p47"/>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619" name="Google Shape;619;p47"/>
          <p:cNvSpPr txBox="1"/>
          <p:nvPr/>
        </p:nvSpPr>
        <p:spPr>
          <a:xfrm>
            <a:off x="446700" y="1574775"/>
            <a:ext cx="8385600" cy="2649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n" sz="1600">
                <a:solidFill>
                  <a:srgbClr val="99CA45"/>
                </a:solidFill>
                <a:latin typeface="Cairo"/>
                <a:ea typeface="Cairo"/>
                <a:cs typeface="Cairo"/>
                <a:sym typeface="Cairo"/>
              </a:rPr>
              <a:t>The </a:t>
            </a:r>
            <a:r>
              <a:rPr b="1" lang="en" sz="1450">
                <a:solidFill>
                  <a:schemeClr val="dk1"/>
                </a:solidFill>
                <a:highlight>
                  <a:srgbClr val="EFF0F1"/>
                </a:highlight>
                <a:latin typeface="Courier New"/>
                <a:ea typeface="Courier New"/>
                <a:cs typeface="Courier New"/>
                <a:sym typeface="Courier New"/>
              </a:rPr>
              <a:t>display_raw_data(city)</a:t>
            </a:r>
            <a:r>
              <a:rPr b="1" lang="en" sz="1600">
                <a:solidFill>
                  <a:srgbClr val="99CA45"/>
                </a:solidFill>
                <a:latin typeface="Cairo"/>
                <a:ea typeface="Cairo"/>
                <a:cs typeface="Cairo"/>
                <a:sym typeface="Cairo"/>
              </a:rPr>
              <a:t> function:</a:t>
            </a:r>
            <a:endParaRPr b="1" sz="1600">
              <a:solidFill>
                <a:srgbClr val="99CA45"/>
              </a:solidFill>
              <a:latin typeface="Cairo"/>
              <a:ea typeface="Cairo"/>
              <a:cs typeface="Cairo"/>
              <a:sym typeface="Cairo"/>
            </a:endParaRPr>
          </a:p>
          <a:p>
            <a:pPr indent="-317500" lvl="0" marL="457200" rtl="0" algn="l">
              <a:lnSpc>
                <a:spcPct val="125000"/>
              </a:lnSpc>
              <a:spcBef>
                <a:spcPts val="0"/>
              </a:spcBef>
              <a:spcAft>
                <a:spcPts val="0"/>
              </a:spcAft>
              <a:buClr>
                <a:schemeClr val="dk1"/>
              </a:buClr>
              <a:buSzPts val="1400"/>
              <a:buFont typeface="Cairo"/>
              <a:buAutoNum type="arabicPeriod"/>
            </a:pPr>
            <a:r>
              <a:rPr lang="en" sz="1350">
                <a:solidFill>
                  <a:schemeClr val="dk1"/>
                </a:solidFill>
                <a:highlight>
                  <a:srgbClr val="FFFFFF"/>
                </a:highlight>
                <a:latin typeface="Cairo"/>
                <a:ea typeface="Cairo"/>
                <a:cs typeface="Cairo"/>
                <a:sym typeface="Cairo"/>
              </a:rPr>
              <a:t>Ask for input:</a:t>
            </a:r>
            <a:r>
              <a:rPr lang="en" sz="1350">
                <a:solidFill>
                  <a:schemeClr val="dk1"/>
                </a:solidFill>
                <a:highlight>
                  <a:srgbClr val="FFFFFF"/>
                </a:highlight>
                <a:latin typeface="Cairo"/>
                <a:ea typeface="Cairo"/>
                <a:cs typeface="Cairo"/>
                <a:sym typeface="Cairo"/>
              </a:rPr>
              <a:t> </a:t>
            </a:r>
            <a:endParaRPr sz="1350">
              <a:solidFill>
                <a:schemeClr val="dk1"/>
              </a:solidFill>
              <a:highlight>
                <a:srgbClr val="FFFFFF"/>
              </a:highlight>
              <a:latin typeface="Cairo"/>
              <a:ea typeface="Cairo"/>
              <a:cs typeface="Cairo"/>
              <a:sym typeface="Cairo"/>
            </a:endParaRPr>
          </a:p>
          <a:p>
            <a:pPr indent="0" lvl="0" marL="457200" rtl="0" algn="l">
              <a:lnSpc>
                <a:spcPct val="125000"/>
              </a:lnSpc>
              <a:spcBef>
                <a:spcPts val="0"/>
              </a:spcBef>
              <a:spcAft>
                <a:spcPts val="0"/>
              </a:spcAft>
              <a:buNone/>
            </a:pPr>
            <a:r>
              <a:rPr b="1" lang="en" sz="1200">
                <a:solidFill>
                  <a:srgbClr val="FF9900"/>
                </a:solidFill>
                <a:highlight>
                  <a:srgbClr val="F3F3F3"/>
                </a:highlight>
                <a:latin typeface="Courier New"/>
                <a:ea typeface="Courier New"/>
                <a:cs typeface="Courier New"/>
                <a:sym typeface="Courier New"/>
              </a:rPr>
              <a:t># You can print a message like </a:t>
            </a:r>
            <a:endParaRPr b="1" sz="1200">
              <a:highlight>
                <a:srgbClr val="F3F3F3"/>
              </a:highlight>
              <a:latin typeface="Courier New"/>
              <a:ea typeface="Courier New"/>
              <a:cs typeface="Courier New"/>
              <a:sym typeface="Courier New"/>
            </a:endParaRPr>
          </a:p>
          <a:p>
            <a:pPr indent="0" lvl="0" marL="457200" rtl="0" algn="l">
              <a:lnSpc>
                <a:spcPct val="125000"/>
              </a:lnSpc>
              <a:spcBef>
                <a:spcPts val="0"/>
              </a:spcBef>
              <a:spcAft>
                <a:spcPts val="0"/>
              </a:spcAft>
              <a:buNone/>
            </a:pPr>
            <a:r>
              <a:rPr b="1" lang="en" sz="1200">
                <a:highlight>
                  <a:srgbClr val="F3F3F3"/>
                </a:highlight>
                <a:latin typeface="Courier New"/>
                <a:ea typeface="Courier New"/>
                <a:cs typeface="Courier New"/>
                <a:sym typeface="Courier New"/>
              </a:rPr>
              <a:t> print('\n Raw data is available to check... \n')</a:t>
            </a:r>
            <a:endParaRPr b="1" sz="1200">
              <a:highlight>
                <a:srgbClr val="F3F3F3"/>
              </a:highlight>
              <a:latin typeface="Courier New"/>
              <a:ea typeface="Courier New"/>
              <a:cs typeface="Courier New"/>
              <a:sym typeface="Courier New"/>
            </a:endParaRPr>
          </a:p>
          <a:p>
            <a:pPr indent="0" lvl="0" marL="457200" rtl="0" algn="l">
              <a:lnSpc>
                <a:spcPct val="125000"/>
              </a:lnSpc>
              <a:spcBef>
                <a:spcPts val="0"/>
              </a:spcBef>
              <a:spcAft>
                <a:spcPts val="0"/>
              </a:spcAft>
              <a:buNone/>
            </a:pPr>
            <a:r>
              <a:t/>
            </a:r>
            <a:endParaRPr b="1" sz="1200">
              <a:highlight>
                <a:srgbClr val="F3F3F3"/>
              </a:highlight>
              <a:latin typeface="Courier New"/>
              <a:ea typeface="Courier New"/>
              <a:cs typeface="Courier New"/>
              <a:sym typeface="Courier New"/>
            </a:endParaRPr>
          </a:p>
          <a:p>
            <a:pPr indent="0" lvl="0" marL="457200" rtl="0" algn="l">
              <a:lnSpc>
                <a:spcPct val="125000"/>
              </a:lnSpc>
              <a:spcBef>
                <a:spcPts val="0"/>
              </a:spcBef>
              <a:spcAft>
                <a:spcPts val="0"/>
              </a:spcAft>
              <a:buNone/>
            </a:pPr>
            <a:r>
              <a:rPr b="1" lang="en" sz="1200">
                <a:highlight>
                  <a:srgbClr val="F3F3F3"/>
                </a:highlight>
                <a:latin typeface="Courier New"/>
                <a:ea typeface="Courier New"/>
                <a:cs typeface="Courier New"/>
                <a:sym typeface="Courier New"/>
              </a:rPr>
              <a:t> </a:t>
            </a:r>
            <a:r>
              <a:rPr b="1" lang="en" sz="1200">
                <a:solidFill>
                  <a:srgbClr val="FF9900"/>
                </a:solidFill>
                <a:highlight>
                  <a:srgbClr val="F3F3F3"/>
                </a:highlight>
                <a:latin typeface="Courier New"/>
                <a:ea typeface="Courier New"/>
                <a:cs typeface="Courier New"/>
                <a:sym typeface="Courier New"/>
              </a:rPr>
              <a:t># Then we follow a similar process of getting user input and taking action base on it</a:t>
            </a:r>
            <a:r>
              <a:rPr b="1" lang="en" sz="1200">
                <a:highlight>
                  <a:srgbClr val="F3F3F3"/>
                </a:highlight>
                <a:latin typeface="Courier New"/>
                <a:ea typeface="Courier New"/>
                <a:cs typeface="Courier New"/>
                <a:sym typeface="Courier New"/>
              </a:rPr>
              <a:t>, </a:t>
            </a:r>
            <a:r>
              <a:rPr b="1" lang="en" sz="1200">
                <a:solidFill>
                  <a:srgbClr val="FF9900"/>
                </a:solidFill>
                <a:highlight>
                  <a:srgbClr val="F3F3F3"/>
                </a:highlight>
                <a:latin typeface="Courier New"/>
                <a:ea typeface="Courier New"/>
                <a:cs typeface="Courier New"/>
                <a:sym typeface="Courier New"/>
              </a:rPr>
              <a:t>using the input function</a:t>
            </a:r>
            <a:endParaRPr b="1" sz="1200">
              <a:highlight>
                <a:srgbClr val="F3F3F3"/>
              </a:highlight>
              <a:latin typeface="Courier New"/>
              <a:ea typeface="Courier New"/>
              <a:cs typeface="Courier New"/>
              <a:sym typeface="Courier New"/>
            </a:endParaRPr>
          </a:p>
          <a:p>
            <a:pPr indent="0" lvl="0" marL="457200" rtl="0" algn="l">
              <a:lnSpc>
                <a:spcPct val="125000"/>
              </a:lnSpc>
              <a:spcBef>
                <a:spcPts val="0"/>
              </a:spcBef>
              <a:spcAft>
                <a:spcPts val="0"/>
              </a:spcAft>
              <a:buNone/>
            </a:pPr>
            <a:r>
              <a:rPr b="1" lang="en" sz="1200">
                <a:highlight>
                  <a:srgbClr val="F3F3F3"/>
                </a:highlight>
                <a:latin typeface="Courier New"/>
                <a:ea typeface="Courier New"/>
                <a:cs typeface="Courier New"/>
                <a:sym typeface="Courier New"/>
              </a:rPr>
              <a:t> display_raw = May you want to have a look on the raw data? Type yes or no </a:t>
            </a:r>
            <a:endParaRPr sz="1450">
              <a:solidFill>
                <a:schemeClr val="dk1"/>
              </a:solidFill>
              <a:highlight>
                <a:srgbClr val="FFFFFF"/>
              </a:highlight>
              <a:latin typeface="Cairo"/>
              <a:ea typeface="Cairo"/>
              <a:cs typeface="Cairo"/>
              <a:sym typeface="Cai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Interactive Raw Data display</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625" name="Google Shape;625;p48"/>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626" name="Google Shape;626;p48"/>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8"/>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8" name="Google Shape;628;p48"/>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629" name="Google Shape;629;p48"/>
          <p:cNvSpPr txBox="1"/>
          <p:nvPr/>
        </p:nvSpPr>
        <p:spPr>
          <a:xfrm>
            <a:off x="387625" y="1017737"/>
            <a:ext cx="8385600" cy="36315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n" sz="1600">
                <a:solidFill>
                  <a:srgbClr val="99CA45"/>
                </a:solidFill>
                <a:latin typeface="Cairo"/>
                <a:ea typeface="Cairo"/>
                <a:cs typeface="Cairo"/>
                <a:sym typeface="Cairo"/>
              </a:rPr>
              <a:t>The </a:t>
            </a:r>
            <a:r>
              <a:rPr b="1" lang="en" sz="1450">
                <a:solidFill>
                  <a:schemeClr val="dk1"/>
                </a:solidFill>
                <a:highlight>
                  <a:srgbClr val="EFF0F1"/>
                </a:highlight>
                <a:latin typeface="Courier New"/>
                <a:ea typeface="Courier New"/>
                <a:cs typeface="Courier New"/>
                <a:sym typeface="Courier New"/>
              </a:rPr>
              <a:t>display_raw_data(city)</a:t>
            </a:r>
            <a:r>
              <a:rPr b="1" lang="en" sz="1600">
                <a:solidFill>
                  <a:srgbClr val="99CA45"/>
                </a:solidFill>
                <a:latin typeface="Cairo"/>
                <a:ea typeface="Cairo"/>
                <a:cs typeface="Cairo"/>
                <a:sym typeface="Cairo"/>
              </a:rPr>
              <a:t> function:</a:t>
            </a:r>
            <a:endParaRPr b="1" sz="1600">
              <a:solidFill>
                <a:srgbClr val="99CA45"/>
              </a:solidFill>
              <a:latin typeface="Cairo"/>
              <a:ea typeface="Cairo"/>
              <a:cs typeface="Cairo"/>
              <a:sym typeface="Cairo"/>
            </a:endParaRPr>
          </a:p>
          <a:p>
            <a:pPr indent="0" lvl="0" marL="0" rtl="0" algn="l">
              <a:lnSpc>
                <a:spcPct val="125000"/>
              </a:lnSpc>
              <a:spcBef>
                <a:spcPts val="0"/>
              </a:spcBef>
              <a:spcAft>
                <a:spcPts val="0"/>
              </a:spcAft>
              <a:buNone/>
            </a:pPr>
            <a:r>
              <a:rPr lang="en" sz="1350">
                <a:solidFill>
                  <a:schemeClr val="dk1"/>
                </a:solidFill>
                <a:highlight>
                  <a:srgbClr val="FFFFFF"/>
                </a:highlight>
                <a:latin typeface="Cairo"/>
                <a:ea typeface="Cairo"/>
                <a:cs typeface="Cairo"/>
                <a:sym typeface="Cairo"/>
              </a:rPr>
              <a:t>2.      </a:t>
            </a:r>
            <a:r>
              <a:rPr b="1" lang="en" sz="1250">
                <a:solidFill>
                  <a:schemeClr val="dk1"/>
                </a:solidFill>
                <a:highlight>
                  <a:srgbClr val="FFFFFF"/>
                </a:highlight>
                <a:latin typeface="Cairo"/>
                <a:ea typeface="Cairo"/>
                <a:cs typeface="Cairo"/>
                <a:sym typeface="Cairo"/>
              </a:rPr>
              <a:t>Display 5 rows</a:t>
            </a:r>
            <a:r>
              <a:rPr lang="en" sz="1250">
                <a:solidFill>
                  <a:schemeClr val="dk1"/>
                </a:solidFill>
                <a:highlight>
                  <a:srgbClr val="FFFFFF"/>
                </a:highlight>
                <a:latin typeface="Cairo"/>
                <a:ea typeface="Cairo"/>
                <a:cs typeface="Cairo"/>
                <a:sym typeface="Cairo"/>
              </a:rPr>
              <a:t> and </a:t>
            </a:r>
            <a:r>
              <a:rPr b="1" lang="en" sz="1250">
                <a:solidFill>
                  <a:schemeClr val="dk1"/>
                </a:solidFill>
                <a:highlight>
                  <a:srgbClr val="FFFFFF"/>
                </a:highlight>
                <a:latin typeface="Cairo"/>
                <a:ea typeface="Cairo"/>
                <a:cs typeface="Cairo"/>
                <a:sym typeface="Cairo"/>
              </a:rPr>
              <a:t>Loop </a:t>
            </a:r>
            <a:r>
              <a:rPr lang="en" sz="1250">
                <a:solidFill>
                  <a:schemeClr val="dk1"/>
                </a:solidFill>
                <a:highlight>
                  <a:srgbClr val="FFFFFF"/>
                </a:highlight>
                <a:latin typeface="Cairo"/>
                <a:ea typeface="Cairo"/>
                <a:cs typeface="Cairo"/>
                <a:sym typeface="Cairo"/>
              </a:rPr>
              <a:t>to repeat asking  if user still needs more input </a:t>
            </a:r>
            <a:r>
              <a:rPr b="1" lang="en" sz="1250">
                <a:solidFill>
                  <a:schemeClr val="dk1"/>
                </a:solidFill>
                <a:highlight>
                  <a:srgbClr val="FFFFFF"/>
                </a:highlight>
                <a:latin typeface="Cairo"/>
                <a:ea typeface="Cairo"/>
                <a:cs typeface="Cairo"/>
                <a:sym typeface="Cairo"/>
              </a:rPr>
              <a:t>Using the argument</a:t>
            </a:r>
            <a:r>
              <a:rPr lang="en" sz="1250">
                <a:solidFill>
                  <a:schemeClr val="dk1"/>
                </a:solidFill>
                <a:highlight>
                  <a:srgbClr val="FFFFFF"/>
                </a:highlight>
                <a:latin typeface="Cairo"/>
                <a:ea typeface="Cairo"/>
                <a:cs typeface="Cairo"/>
                <a:sym typeface="Cairo"/>
              </a:rPr>
              <a:t> </a:t>
            </a:r>
            <a:r>
              <a:rPr b="1" lang="en" sz="1100">
                <a:highlight>
                  <a:srgbClr val="F3F3F3"/>
                </a:highlight>
                <a:latin typeface="Courier New"/>
                <a:ea typeface="Courier New"/>
                <a:cs typeface="Courier New"/>
                <a:sym typeface="Courier New"/>
              </a:rPr>
              <a:t>chunksize</a:t>
            </a:r>
            <a:r>
              <a:rPr lang="en" sz="1250">
                <a:solidFill>
                  <a:schemeClr val="dk1"/>
                </a:solidFill>
                <a:highlight>
                  <a:srgbClr val="FFFFFF"/>
                </a:highlight>
                <a:latin typeface="Cairo"/>
                <a:ea typeface="Cairo"/>
                <a:cs typeface="Cairo"/>
                <a:sym typeface="Cairo"/>
              </a:rPr>
              <a:t> in the call to</a:t>
            </a:r>
            <a:r>
              <a:rPr b="1" lang="en" sz="1100">
                <a:highlight>
                  <a:srgbClr val="F3F3F3"/>
                </a:highlight>
                <a:latin typeface="Courier New"/>
                <a:ea typeface="Courier New"/>
                <a:cs typeface="Courier New"/>
                <a:sym typeface="Courier New"/>
              </a:rPr>
              <a:t> pd.read_csv</a:t>
            </a:r>
            <a:r>
              <a:rPr lang="en" sz="1250">
                <a:solidFill>
                  <a:schemeClr val="dk1"/>
                </a:solidFill>
                <a:highlight>
                  <a:srgbClr val="FFFFFF"/>
                </a:highlight>
                <a:latin typeface="Cairo"/>
                <a:ea typeface="Cairo"/>
                <a:cs typeface="Cairo"/>
                <a:sym typeface="Cairo"/>
              </a:rPr>
              <a:t> </a:t>
            </a:r>
            <a:endParaRPr sz="1250">
              <a:solidFill>
                <a:schemeClr val="dk1"/>
              </a:solidFill>
              <a:highlight>
                <a:srgbClr val="FFFFFF"/>
              </a:highlight>
              <a:latin typeface="Cairo"/>
              <a:ea typeface="Cairo"/>
              <a:cs typeface="Cairo"/>
              <a:sym typeface="Cairo"/>
            </a:endParaRPr>
          </a:p>
          <a:p>
            <a:pPr indent="0" lvl="0" marL="0" rtl="0" algn="l">
              <a:lnSpc>
                <a:spcPct val="125000"/>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a:t>
            </a:r>
            <a:r>
              <a:rPr b="1" lang="en" sz="1000">
                <a:solidFill>
                  <a:srgbClr val="980000"/>
                </a:solidFill>
                <a:highlight>
                  <a:srgbClr val="F3F3F3"/>
                </a:highlight>
                <a:latin typeface="Courier New"/>
                <a:ea typeface="Courier New"/>
                <a:cs typeface="Courier New"/>
                <a:sym typeface="Courier New"/>
              </a:rPr>
              <a:t>while display_raw == 'yes'</a:t>
            </a:r>
            <a:r>
              <a:rPr b="1" lang="en" sz="1000">
                <a:highlight>
                  <a:srgbClr val="F3F3F3"/>
                </a:highlight>
                <a:latin typeface="Courier New"/>
                <a:ea typeface="Courier New"/>
                <a:cs typeface="Courier New"/>
                <a:sym typeface="Courier New"/>
              </a:rPr>
              <a:t>:</a:t>
            </a:r>
            <a:endParaRPr b="1" sz="1000">
              <a:highlight>
                <a:srgbClr val="F3F3F3"/>
              </a:highlight>
              <a:latin typeface="Courier New"/>
              <a:ea typeface="Courier New"/>
              <a:cs typeface="Courier New"/>
              <a:sym typeface="Courier New"/>
            </a:endParaRPr>
          </a:p>
          <a:p>
            <a:pPr indent="0" lvl="0" marL="0" rtl="0" algn="l">
              <a:lnSpc>
                <a:spcPct val="125000"/>
              </a:lnSpc>
              <a:spcBef>
                <a:spcPts val="0"/>
              </a:spcBef>
              <a:spcAft>
                <a:spcPts val="0"/>
              </a:spcAft>
              <a:buNone/>
            </a:pPr>
            <a:r>
              <a:rPr b="1" lang="en" sz="1000">
                <a:highlight>
                  <a:srgbClr val="F3F3F3"/>
                </a:highlight>
                <a:latin typeface="Courier New"/>
                <a:ea typeface="Courier New"/>
                <a:cs typeface="Courier New"/>
                <a:sym typeface="Courier New"/>
              </a:rPr>
              <a:t>        </a:t>
            </a:r>
            <a:r>
              <a:rPr b="1" lang="en" sz="1000">
                <a:solidFill>
                  <a:srgbClr val="980000"/>
                </a:solidFill>
                <a:highlight>
                  <a:srgbClr val="F3F3F3"/>
                </a:highlight>
                <a:latin typeface="Courier New"/>
                <a:ea typeface="Courier New"/>
                <a:cs typeface="Courier New"/>
                <a:sym typeface="Courier New"/>
              </a:rPr>
              <a:t>try:</a:t>
            </a:r>
            <a:endParaRPr b="1" sz="1000">
              <a:highlight>
                <a:srgbClr val="F3F3F3"/>
              </a:highlight>
              <a:latin typeface="Courier New"/>
              <a:ea typeface="Courier New"/>
              <a:cs typeface="Courier New"/>
              <a:sym typeface="Courier New"/>
            </a:endParaRPr>
          </a:p>
          <a:p>
            <a:pPr indent="0" lvl="0" marL="0" rtl="0" algn="l">
              <a:lnSpc>
                <a:spcPct val="125000"/>
              </a:lnSpc>
              <a:spcBef>
                <a:spcPts val="0"/>
              </a:spcBef>
              <a:spcAft>
                <a:spcPts val="0"/>
              </a:spcAft>
              <a:buNone/>
            </a:pPr>
            <a:r>
              <a:rPr b="1" lang="en" sz="1000">
                <a:highlight>
                  <a:srgbClr val="F3F3F3"/>
                </a:highlight>
                <a:latin typeface="Courier New"/>
                <a:ea typeface="Courier New"/>
                <a:cs typeface="Courier New"/>
                <a:sym typeface="Courier New"/>
              </a:rPr>
              <a:t>            looping over the chunks in the pd.read_csv() function with a for loop (chunksize=5):</a:t>
            </a:r>
            <a:endParaRPr b="1" sz="1000">
              <a:highlight>
                <a:srgbClr val="F3F3F3"/>
              </a:highlight>
              <a:latin typeface="Courier New"/>
              <a:ea typeface="Courier New"/>
              <a:cs typeface="Courier New"/>
              <a:sym typeface="Courier New"/>
            </a:endParaRPr>
          </a:p>
          <a:p>
            <a:pPr indent="0" lvl="0" marL="0" rtl="0" algn="l">
              <a:lnSpc>
                <a:spcPct val="125000"/>
              </a:lnSpc>
              <a:spcBef>
                <a:spcPts val="0"/>
              </a:spcBef>
              <a:spcAft>
                <a:spcPts val="0"/>
              </a:spcAft>
              <a:buNone/>
            </a:pPr>
            <a:r>
              <a:rPr b="1" lang="en" sz="1000">
                <a:highlight>
                  <a:srgbClr val="F3F3F3"/>
                </a:highlight>
                <a:latin typeface="Courier New"/>
                <a:ea typeface="Courier New"/>
                <a:cs typeface="Courier New"/>
                <a:sym typeface="Courier New"/>
              </a:rPr>
              <a:t>                </a:t>
            </a:r>
            <a:r>
              <a:rPr b="1" lang="en" sz="1000">
                <a:solidFill>
                  <a:srgbClr val="980000"/>
                </a:solidFill>
                <a:highlight>
                  <a:srgbClr val="F3F3F3"/>
                </a:highlight>
                <a:latin typeface="Courier New"/>
                <a:ea typeface="Courier New"/>
                <a:cs typeface="Courier New"/>
                <a:sym typeface="Courier New"/>
              </a:rPr>
              <a:t>print(chunk) </a:t>
            </a:r>
            <a:r>
              <a:rPr b="1" lang="en" sz="1000">
                <a:solidFill>
                  <a:srgbClr val="FF9900"/>
                </a:solidFill>
                <a:highlight>
                  <a:srgbClr val="F3F3F3"/>
                </a:highlight>
                <a:latin typeface="Courier New"/>
                <a:ea typeface="Courier New"/>
                <a:cs typeface="Courier New"/>
                <a:sym typeface="Courier New"/>
              </a:rPr>
              <a:t># repeating the question</a:t>
            </a:r>
            <a:endParaRPr b="1" sz="1000">
              <a:solidFill>
                <a:srgbClr val="FF9900"/>
              </a:solidFill>
              <a:highlight>
                <a:srgbClr val="F3F3F3"/>
              </a:highlight>
              <a:latin typeface="Courier New"/>
              <a:ea typeface="Courier New"/>
              <a:cs typeface="Courier New"/>
              <a:sym typeface="Courier New"/>
            </a:endParaRPr>
          </a:p>
          <a:p>
            <a:pPr indent="0" lvl="0" marL="0" rtl="0" algn="l">
              <a:lnSpc>
                <a:spcPct val="125000"/>
              </a:lnSpc>
              <a:spcBef>
                <a:spcPts val="0"/>
              </a:spcBef>
              <a:spcAft>
                <a:spcPts val="0"/>
              </a:spcAft>
              <a:buNone/>
            </a:pPr>
            <a:r>
              <a:rPr b="1" lang="en" sz="1000">
                <a:highlight>
                  <a:srgbClr val="F3F3F3"/>
                </a:highlight>
                <a:latin typeface="Courier New"/>
                <a:ea typeface="Courier New"/>
                <a:cs typeface="Courier New"/>
                <a:sym typeface="Courier New"/>
              </a:rPr>
              <a:t>                </a:t>
            </a:r>
            <a:r>
              <a:rPr b="1" lang="en" sz="1000">
                <a:solidFill>
                  <a:srgbClr val="980000"/>
                </a:solidFill>
                <a:highlight>
                  <a:srgbClr val="F3F3F3"/>
                </a:highlight>
                <a:latin typeface="Courier New"/>
                <a:ea typeface="Courier New"/>
                <a:cs typeface="Courier New"/>
                <a:sym typeface="Courier New"/>
              </a:rPr>
              <a:t>display_raw</a:t>
            </a:r>
            <a:r>
              <a:rPr b="1" lang="en" sz="1000">
                <a:highlight>
                  <a:srgbClr val="F3F3F3"/>
                </a:highlight>
                <a:latin typeface="Courier New"/>
                <a:ea typeface="Courier New"/>
                <a:cs typeface="Courier New"/>
                <a:sym typeface="Courier New"/>
              </a:rPr>
              <a:t> = May you want to have a look on the raw data? Type yes or no</a:t>
            </a:r>
            <a:endParaRPr b="1" sz="1000">
              <a:highlight>
                <a:srgbClr val="F3F3F3"/>
              </a:highlight>
              <a:latin typeface="Courier New"/>
              <a:ea typeface="Courier New"/>
              <a:cs typeface="Courier New"/>
              <a:sym typeface="Courier New"/>
            </a:endParaRPr>
          </a:p>
          <a:p>
            <a:pPr indent="0" lvl="0" marL="0" rtl="0" algn="l">
              <a:lnSpc>
                <a:spcPct val="125000"/>
              </a:lnSpc>
              <a:spcBef>
                <a:spcPts val="0"/>
              </a:spcBef>
              <a:spcAft>
                <a:spcPts val="0"/>
              </a:spcAft>
              <a:buNone/>
            </a:pPr>
            <a:r>
              <a:rPr b="1" lang="en" sz="1000">
                <a:highlight>
                  <a:srgbClr val="F3F3F3"/>
                </a:highlight>
                <a:latin typeface="Courier New"/>
                <a:ea typeface="Courier New"/>
                <a:cs typeface="Courier New"/>
                <a:sym typeface="Courier New"/>
              </a:rPr>
              <a:t>                if display_raw </a:t>
            </a:r>
            <a:r>
              <a:rPr b="1" lang="en" sz="1000">
                <a:solidFill>
                  <a:srgbClr val="980000"/>
                </a:solidFill>
                <a:highlight>
                  <a:srgbClr val="F3F3F3"/>
                </a:highlight>
                <a:latin typeface="Courier New"/>
                <a:ea typeface="Courier New"/>
                <a:cs typeface="Courier New"/>
                <a:sym typeface="Courier New"/>
              </a:rPr>
              <a:t>!=</a:t>
            </a:r>
            <a:r>
              <a:rPr b="1" lang="en" sz="1000">
                <a:highlight>
                  <a:srgbClr val="F3F3F3"/>
                </a:highlight>
                <a:latin typeface="Courier New"/>
                <a:ea typeface="Courier New"/>
                <a:cs typeface="Courier New"/>
                <a:sym typeface="Courier New"/>
              </a:rPr>
              <a:t> </a:t>
            </a:r>
            <a:r>
              <a:rPr b="1" lang="en" sz="1000">
                <a:solidFill>
                  <a:srgbClr val="980000"/>
                </a:solidFill>
                <a:highlight>
                  <a:srgbClr val="F3F3F3"/>
                </a:highlight>
                <a:latin typeface="Courier New"/>
                <a:ea typeface="Courier New"/>
                <a:cs typeface="Courier New"/>
                <a:sym typeface="Courier New"/>
              </a:rPr>
              <a:t>'yes'</a:t>
            </a:r>
            <a:r>
              <a:rPr b="1" lang="en" sz="1000">
                <a:highlight>
                  <a:srgbClr val="F3F3F3"/>
                </a:highlight>
                <a:latin typeface="Courier New"/>
                <a:ea typeface="Courier New"/>
                <a:cs typeface="Courier New"/>
                <a:sym typeface="Courier New"/>
              </a:rPr>
              <a:t>:</a:t>
            </a:r>
            <a:endParaRPr b="1" sz="1000">
              <a:highlight>
                <a:srgbClr val="F3F3F3"/>
              </a:highlight>
              <a:latin typeface="Courier New"/>
              <a:ea typeface="Courier New"/>
              <a:cs typeface="Courier New"/>
              <a:sym typeface="Courier New"/>
            </a:endParaRPr>
          </a:p>
          <a:p>
            <a:pPr indent="0" lvl="0" marL="0" rtl="0" algn="l">
              <a:lnSpc>
                <a:spcPct val="125000"/>
              </a:lnSpc>
              <a:spcBef>
                <a:spcPts val="0"/>
              </a:spcBef>
              <a:spcAft>
                <a:spcPts val="0"/>
              </a:spcAft>
              <a:buNone/>
            </a:pPr>
            <a:r>
              <a:rPr b="1" lang="en" sz="1000">
                <a:highlight>
                  <a:srgbClr val="F3F3F3"/>
                </a:highlight>
                <a:latin typeface="Courier New"/>
                <a:ea typeface="Courier New"/>
                <a:cs typeface="Courier New"/>
                <a:sym typeface="Courier New"/>
              </a:rPr>
              <a:t>                    print('Thank You')</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25000"/>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b="1" lang="en" sz="1000">
                <a:solidFill>
                  <a:srgbClr val="980000"/>
                </a:solidFill>
                <a:highlight>
                  <a:srgbClr val="F3F3F3"/>
                </a:highlight>
                <a:latin typeface="Courier New"/>
                <a:ea typeface="Courier New"/>
                <a:cs typeface="Courier New"/>
                <a:sym typeface="Courier New"/>
              </a:rPr>
              <a:t>terminate the for loop</a:t>
            </a:r>
            <a:endParaRPr b="1" sz="1000">
              <a:solidFill>
                <a:srgbClr val="980000"/>
              </a:solidFill>
              <a:highlight>
                <a:srgbClr val="F3F3F3"/>
              </a:highlight>
              <a:latin typeface="Courier New"/>
              <a:ea typeface="Courier New"/>
              <a:cs typeface="Courier New"/>
              <a:sym typeface="Courier New"/>
            </a:endParaRPr>
          </a:p>
          <a:p>
            <a:pPr indent="0" lvl="0" marL="0" marR="0" rtl="0" algn="l">
              <a:lnSpc>
                <a:spcPct val="125000"/>
              </a:lnSpc>
              <a:spcBef>
                <a:spcPts val="0"/>
              </a:spcBef>
              <a:spcAft>
                <a:spcPts val="0"/>
              </a:spcAft>
              <a:buNone/>
            </a:pPr>
            <a:r>
              <a:rPr b="1" lang="en" sz="1000">
                <a:highlight>
                  <a:srgbClr val="F3F3F3"/>
                </a:highlight>
                <a:latin typeface="Courier New"/>
                <a:ea typeface="Courier New"/>
                <a:cs typeface="Courier New"/>
                <a:sym typeface="Courier New"/>
              </a:rPr>
              <a:t>           </a:t>
            </a:r>
            <a:r>
              <a:rPr b="1" lang="en" sz="1000">
                <a:solidFill>
                  <a:srgbClr val="980000"/>
                </a:solidFill>
                <a:highlight>
                  <a:srgbClr val="F3F3F3"/>
                </a:highlight>
                <a:latin typeface="Courier New"/>
                <a:ea typeface="Courier New"/>
                <a:cs typeface="Courier New"/>
                <a:sym typeface="Courier New"/>
              </a:rPr>
              <a:t> terminate the while loop</a:t>
            </a:r>
            <a:endParaRPr b="1" sz="1000">
              <a:solidFill>
                <a:srgbClr val="980000"/>
              </a:solidFill>
              <a:highlight>
                <a:srgbClr val="F3F3F3"/>
              </a:highlight>
              <a:latin typeface="Courier New"/>
              <a:ea typeface="Courier New"/>
              <a:cs typeface="Courier New"/>
              <a:sym typeface="Courier New"/>
            </a:endParaRPr>
          </a:p>
          <a:p>
            <a:pPr indent="0" lvl="0" marL="0" rtl="0" algn="l">
              <a:lnSpc>
                <a:spcPct val="125000"/>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b="1" lang="en" sz="1000">
                <a:solidFill>
                  <a:srgbClr val="980000"/>
                </a:solidFill>
                <a:highlight>
                  <a:srgbClr val="F3F3F3"/>
                </a:highlight>
                <a:latin typeface="Courier New"/>
                <a:ea typeface="Courier New"/>
                <a:cs typeface="Courier New"/>
                <a:sym typeface="Courier New"/>
              </a:rPr>
              <a:t>except</a:t>
            </a:r>
            <a:r>
              <a:rPr b="1" lang="en" sz="1000">
                <a:highlight>
                  <a:srgbClr val="F3F3F3"/>
                </a:highlight>
                <a:latin typeface="Courier New"/>
                <a:ea typeface="Courier New"/>
                <a:cs typeface="Courier New"/>
                <a:sym typeface="Courier New"/>
              </a:rPr>
              <a:t> KeyboardInterrupt:</a:t>
            </a:r>
            <a:endParaRPr b="1" sz="1000">
              <a:highlight>
                <a:srgbClr val="F3F3F3"/>
              </a:highlight>
              <a:latin typeface="Courier New"/>
              <a:ea typeface="Courier New"/>
              <a:cs typeface="Courier New"/>
              <a:sym typeface="Courier New"/>
            </a:endParaRPr>
          </a:p>
          <a:p>
            <a:pPr indent="0" lvl="0" marL="0" rtl="0" algn="l">
              <a:lnSpc>
                <a:spcPct val="125000"/>
              </a:lnSpc>
              <a:spcBef>
                <a:spcPts val="0"/>
              </a:spcBef>
              <a:spcAft>
                <a:spcPts val="0"/>
              </a:spcAft>
              <a:buNone/>
            </a:pPr>
            <a:r>
              <a:rPr b="1" lang="en" sz="1000">
                <a:highlight>
                  <a:srgbClr val="F3F3F3"/>
                </a:highlight>
                <a:latin typeface="Courier New"/>
                <a:ea typeface="Courier New"/>
                <a:cs typeface="Courier New"/>
                <a:sym typeface="Courier New"/>
              </a:rPr>
              <a:t>            print('Thank you.')</a:t>
            </a:r>
            <a:endParaRPr sz="1150">
              <a:solidFill>
                <a:schemeClr val="dk1"/>
              </a:solidFill>
              <a:highlight>
                <a:srgbClr val="FFFFFF"/>
              </a:highlight>
              <a:latin typeface="Courier New"/>
              <a:ea typeface="Courier New"/>
              <a:cs typeface="Courier New"/>
              <a:sym typeface="Courier New"/>
            </a:endParaRPr>
          </a:p>
          <a:p>
            <a:pPr indent="0" lvl="0" marL="0" rtl="0" algn="l">
              <a:lnSpc>
                <a:spcPct val="125000"/>
              </a:lnSpc>
              <a:spcBef>
                <a:spcPts val="0"/>
              </a:spcBef>
              <a:spcAft>
                <a:spcPts val="0"/>
              </a:spcAft>
              <a:buNone/>
            </a:pPr>
            <a:r>
              <a:rPr b="1" lang="en" sz="1000">
                <a:highlight>
                  <a:srgbClr val="F3F3F3"/>
                </a:highlight>
                <a:latin typeface="Courier New"/>
                <a:ea typeface="Courier New"/>
                <a:cs typeface="Courier New"/>
                <a:sym typeface="Courier New"/>
              </a:rPr>
              <a:t>display_raw_data(city)</a:t>
            </a:r>
            <a:endParaRPr sz="1250">
              <a:solidFill>
                <a:schemeClr val="dk1"/>
              </a:solidFill>
              <a:highlight>
                <a:srgbClr val="FFFFFF"/>
              </a:highlight>
              <a:latin typeface="Cairo"/>
              <a:ea typeface="Cairo"/>
              <a:cs typeface="Cairo"/>
              <a:sym typeface="Cair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9"/>
          <p:cNvSpPr txBox="1"/>
          <p:nvPr/>
        </p:nvSpPr>
        <p:spPr>
          <a:xfrm>
            <a:off x="833425" y="178600"/>
            <a:ext cx="7179300" cy="8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b="1" i="1" lang="en" sz="1550">
                <a:solidFill>
                  <a:schemeClr val="dk1"/>
                </a:solidFill>
                <a:highlight>
                  <a:srgbClr val="FFFFFF"/>
                </a:highlight>
              </a:rPr>
              <a:t>I know it's a lot of work and mental exercising but enjoy building your pythonista coding Brain!!</a:t>
            </a:r>
            <a:endParaRPr b="1" i="1" sz="1550">
              <a:solidFill>
                <a:schemeClr val="dk1"/>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None/>
            </a:pPr>
            <a:r>
              <a:t/>
            </a:r>
            <a:endParaRPr/>
          </a:p>
        </p:txBody>
      </p:sp>
      <p:sp>
        <p:nvSpPr>
          <p:cNvPr id="635" name="Google Shape;635;p49"/>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9"/>
          <p:cNvSpPr/>
          <p:nvPr/>
        </p:nvSpPr>
        <p:spPr>
          <a:xfrm>
            <a:off x="-125" y="2233900"/>
            <a:ext cx="9144000" cy="2909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7" name="Google Shape;637;p49"/>
          <p:cNvPicPr preferRelativeResize="0"/>
          <p:nvPr/>
        </p:nvPicPr>
        <p:blipFill>
          <a:blip r:embed="rId3">
            <a:alphaModFix/>
          </a:blip>
          <a:stretch>
            <a:fillRect/>
          </a:stretch>
        </p:blipFill>
        <p:spPr>
          <a:xfrm>
            <a:off x="3059900" y="1109675"/>
            <a:ext cx="2869425" cy="384613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D3D4A"/>
        </a:solidFill>
      </p:bgPr>
    </p:bg>
    <p:spTree>
      <p:nvGrpSpPr>
        <p:cNvPr id="641" name="Shape 641"/>
        <p:cNvGrpSpPr/>
        <p:nvPr/>
      </p:nvGrpSpPr>
      <p:grpSpPr>
        <a:xfrm>
          <a:off x="0" y="0"/>
          <a:ext cx="0" cy="0"/>
          <a:chOff x="0" y="0"/>
          <a:chExt cx="0" cy="0"/>
        </a:xfrm>
      </p:grpSpPr>
      <p:pic>
        <p:nvPicPr>
          <p:cNvPr id="642" name="Google Shape;642;p50"/>
          <p:cNvPicPr preferRelativeResize="0"/>
          <p:nvPr/>
        </p:nvPicPr>
        <p:blipFill>
          <a:blip r:embed="rId3">
            <a:alphaModFix/>
          </a:blip>
          <a:stretch>
            <a:fillRect/>
          </a:stretch>
        </p:blipFill>
        <p:spPr>
          <a:xfrm>
            <a:off x="2706850" y="1794600"/>
            <a:ext cx="3730324" cy="1554300"/>
          </a:xfrm>
          <a:prstGeom prst="rect">
            <a:avLst/>
          </a:prstGeom>
          <a:noFill/>
          <a:ln>
            <a:noFill/>
          </a:ln>
        </p:spPr>
      </p:pic>
      <p:sp>
        <p:nvSpPr>
          <p:cNvPr id="643" name="Google Shape;643;p50"/>
          <p:cNvSpPr txBox="1"/>
          <p:nvPr/>
        </p:nvSpPr>
        <p:spPr>
          <a:xfrm>
            <a:off x="1579338" y="4755575"/>
            <a:ext cx="5985300" cy="33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pen Sans Light"/>
                <a:ea typeface="Open Sans Light"/>
                <a:cs typeface="Open Sans Light"/>
                <a:sym typeface="Open Sans Light"/>
              </a:rPr>
              <a:t>© 2020, Udacity. All rights reserved. </a:t>
            </a:r>
            <a:endParaRPr sz="800">
              <a:solidFill>
                <a:srgbClr val="FFFFFF"/>
              </a:solidFill>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6" name="Shape 126"/>
        <p:cNvGrpSpPr/>
        <p:nvPr/>
      </p:nvGrpSpPr>
      <p:grpSpPr>
        <a:xfrm>
          <a:off x="0" y="0"/>
          <a:ext cx="0" cy="0"/>
          <a:chOff x="0" y="0"/>
          <a:chExt cx="0" cy="0"/>
        </a:xfrm>
      </p:grpSpPr>
      <p:sp>
        <p:nvSpPr>
          <p:cNvPr id="127" name="Google Shape;127;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Project Overview</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128" name="Google Shape;128;p19"/>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129" name="Google Shape;129;p19"/>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19"/>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131" name="Google Shape;131;p19"/>
          <p:cNvSpPr txBox="1"/>
          <p:nvPr/>
        </p:nvSpPr>
        <p:spPr>
          <a:xfrm>
            <a:off x="446575" y="1281225"/>
            <a:ext cx="8385600" cy="261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solidFill>
                  <a:srgbClr val="99CA45"/>
                </a:solidFill>
                <a:latin typeface="Cairo"/>
                <a:ea typeface="Cairo"/>
                <a:cs typeface="Cairo"/>
                <a:sym typeface="Cairo"/>
              </a:rPr>
              <a:t>Using </a:t>
            </a:r>
            <a:r>
              <a:rPr b="1" lang="en" sz="1700">
                <a:latin typeface="Cairo"/>
                <a:ea typeface="Cairo"/>
                <a:cs typeface="Cairo"/>
                <a:sym typeface="Cairo"/>
              </a:rPr>
              <a:t>Python </a:t>
            </a:r>
            <a:r>
              <a:rPr b="1" lang="en" sz="1700">
                <a:solidFill>
                  <a:srgbClr val="99CA45"/>
                </a:solidFill>
                <a:latin typeface="Cairo"/>
                <a:ea typeface="Cairo"/>
                <a:cs typeface="Cairo"/>
                <a:sym typeface="Cairo"/>
              </a:rPr>
              <a:t>to explore data related to bike share systems for </a:t>
            </a:r>
            <a:r>
              <a:rPr b="1" lang="en" sz="1700">
                <a:latin typeface="Cairo"/>
                <a:ea typeface="Cairo"/>
                <a:cs typeface="Cairo"/>
                <a:sym typeface="Cairo"/>
              </a:rPr>
              <a:t>three major cities</a:t>
            </a:r>
            <a:r>
              <a:rPr b="1" lang="en" sz="1700">
                <a:solidFill>
                  <a:srgbClr val="99CA45"/>
                </a:solidFill>
                <a:latin typeface="Cairo"/>
                <a:ea typeface="Cairo"/>
                <a:cs typeface="Cairo"/>
                <a:sym typeface="Cairo"/>
              </a:rPr>
              <a:t> in the United States—</a:t>
            </a:r>
            <a:r>
              <a:rPr b="1" lang="en" sz="1700">
                <a:latin typeface="Cairo"/>
                <a:ea typeface="Cairo"/>
                <a:cs typeface="Cairo"/>
                <a:sym typeface="Cairo"/>
              </a:rPr>
              <a:t>Chicago</a:t>
            </a:r>
            <a:r>
              <a:rPr b="1" lang="en" sz="1700">
                <a:solidFill>
                  <a:srgbClr val="99CA45"/>
                </a:solidFill>
                <a:latin typeface="Cairo"/>
                <a:ea typeface="Cairo"/>
                <a:cs typeface="Cairo"/>
                <a:sym typeface="Cairo"/>
              </a:rPr>
              <a:t>, </a:t>
            </a:r>
            <a:r>
              <a:rPr b="1" lang="en" sz="1700">
                <a:latin typeface="Cairo"/>
                <a:ea typeface="Cairo"/>
                <a:cs typeface="Cairo"/>
                <a:sym typeface="Cairo"/>
              </a:rPr>
              <a:t>New York City</a:t>
            </a:r>
            <a:r>
              <a:rPr b="1" lang="en" sz="1700">
                <a:solidFill>
                  <a:srgbClr val="99CA45"/>
                </a:solidFill>
                <a:latin typeface="Cairo"/>
                <a:ea typeface="Cairo"/>
                <a:cs typeface="Cairo"/>
                <a:sym typeface="Cairo"/>
              </a:rPr>
              <a:t>, and </a:t>
            </a:r>
            <a:r>
              <a:rPr b="1" lang="en" sz="1700">
                <a:latin typeface="Cairo"/>
                <a:ea typeface="Cairo"/>
                <a:cs typeface="Cairo"/>
                <a:sym typeface="Cairo"/>
              </a:rPr>
              <a:t>Washington</a:t>
            </a:r>
            <a:r>
              <a:rPr b="1" lang="en" sz="1700">
                <a:solidFill>
                  <a:srgbClr val="99CA45"/>
                </a:solidFill>
                <a:latin typeface="Cairo"/>
                <a:ea typeface="Cairo"/>
                <a:cs typeface="Cairo"/>
                <a:sym typeface="Cairo"/>
              </a:rPr>
              <a:t>. You will write code to:</a:t>
            </a:r>
            <a:endParaRPr b="1" sz="1700">
              <a:solidFill>
                <a:srgbClr val="99CA45"/>
              </a:solidFill>
              <a:latin typeface="Cairo"/>
              <a:ea typeface="Cairo"/>
              <a:cs typeface="Cairo"/>
              <a:sym typeface="Cairo"/>
            </a:endParaRPr>
          </a:p>
          <a:p>
            <a:pPr indent="-320675" lvl="0" marL="457200" rtl="0" algn="l">
              <a:lnSpc>
                <a:spcPct val="150000"/>
              </a:lnSpc>
              <a:spcBef>
                <a:spcPts val="0"/>
              </a:spcBef>
              <a:spcAft>
                <a:spcPts val="0"/>
              </a:spcAft>
              <a:buClr>
                <a:schemeClr val="dk1"/>
              </a:buClr>
              <a:buSzPts val="1450"/>
              <a:buFont typeface="Cairo"/>
              <a:buAutoNum type="arabicPeriod"/>
            </a:pPr>
            <a:r>
              <a:rPr b="1" lang="en" sz="1450">
                <a:solidFill>
                  <a:schemeClr val="dk1"/>
                </a:solidFill>
                <a:highlight>
                  <a:srgbClr val="FFFFFF"/>
                </a:highlight>
                <a:latin typeface="Cairo"/>
                <a:ea typeface="Cairo"/>
                <a:cs typeface="Cairo"/>
                <a:sym typeface="Cairo"/>
              </a:rPr>
              <a:t>Import </a:t>
            </a:r>
            <a:r>
              <a:rPr lang="en" sz="1450">
                <a:solidFill>
                  <a:schemeClr val="dk1"/>
                </a:solidFill>
                <a:highlight>
                  <a:srgbClr val="FFFFFF"/>
                </a:highlight>
                <a:latin typeface="Cairo"/>
                <a:ea typeface="Cairo"/>
                <a:cs typeface="Cairo"/>
                <a:sym typeface="Cairo"/>
              </a:rPr>
              <a:t>the data</a:t>
            </a:r>
            <a:endParaRPr b="1" sz="1450">
              <a:solidFill>
                <a:schemeClr val="dk1"/>
              </a:solidFill>
              <a:highlight>
                <a:srgbClr val="CCCCCC"/>
              </a:highlight>
              <a:latin typeface="Cairo"/>
              <a:ea typeface="Cairo"/>
              <a:cs typeface="Cairo"/>
              <a:sym typeface="Cairo"/>
            </a:endParaRPr>
          </a:p>
          <a:p>
            <a:pPr indent="-320675" lvl="0" marL="457200" rtl="0" algn="l">
              <a:lnSpc>
                <a:spcPct val="150000"/>
              </a:lnSpc>
              <a:spcBef>
                <a:spcPts val="0"/>
              </a:spcBef>
              <a:spcAft>
                <a:spcPts val="0"/>
              </a:spcAft>
              <a:buClr>
                <a:schemeClr val="dk1"/>
              </a:buClr>
              <a:buSzPts val="1450"/>
              <a:buFont typeface="Cairo"/>
              <a:buAutoNum type="arabicPeriod"/>
            </a:pPr>
            <a:r>
              <a:rPr b="1" lang="en" sz="1450">
                <a:solidFill>
                  <a:schemeClr val="dk1"/>
                </a:solidFill>
                <a:highlight>
                  <a:srgbClr val="FFFFFF"/>
                </a:highlight>
                <a:latin typeface="Cairo"/>
                <a:ea typeface="Cairo"/>
                <a:cs typeface="Cairo"/>
                <a:sym typeface="Cairo"/>
              </a:rPr>
              <a:t>Answer </a:t>
            </a:r>
            <a:r>
              <a:rPr lang="en" sz="1450">
                <a:solidFill>
                  <a:schemeClr val="dk1"/>
                </a:solidFill>
                <a:highlight>
                  <a:srgbClr val="FFFFFF"/>
                </a:highlight>
                <a:latin typeface="Cairo"/>
                <a:ea typeface="Cairo"/>
                <a:cs typeface="Cairo"/>
                <a:sym typeface="Cairo"/>
              </a:rPr>
              <a:t>interesting questions about it by</a:t>
            </a:r>
            <a:r>
              <a:rPr b="1" lang="en" sz="1450">
                <a:solidFill>
                  <a:schemeClr val="dk1"/>
                </a:solidFill>
                <a:highlight>
                  <a:srgbClr val="FFFFFF"/>
                </a:highlight>
                <a:latin typeface="Cairo"/>
                <a:ea typeface="Cairo"/>
                <a:cs typeface="Cairo"/>
                <a:sym typeface="Cairo"/>
              </a:rPr>
              <a:t> computing descriptive statistics</a:t>
            </a:r>
            <a:r>
              <a:rPr lang="en" sz="1450">
                <a:solidFill>
                  <a:schemeClr val="dk1"/>
                </a:solidFill>
                <a:highlight>
                  <a:srgbClr val="FFFFFF"/>
                </a:highlight>
                <a:latin typeface="Cairo"/>
                <a:ea typeface="Cairo"/>
                <a:cs typeface="Cairo"/>
                <a:sym typeface="Cairo"/>
              </a:rPr>
              <a:t>.</a:t>
            </a:r>
            <a:endParaRPr sz="1450">
              <a:solidFill>
                <a:schemeClr val="dk1"/>
              </a:solidFill>
              <a:highlight>
                <a:srgbClr val="FFFFFF"/>
              </a:highlight>
              <a:latin typeface="Cairo"/>
              <a:ea typeface="Cairo"/>
              <a:cs typeface="Cairo"/>
              <a:sym typeface="Cairo"/>
            </a:endParaRPr>
          </a:p>
          <a:p>
            <a:pPr indent="-320675" lvl="0" marL="457200" rtl="0" algn="l">
              <a:lnSpc>
                <a:spcPct val="150000"/>
              </a:lnSpc>
              <a:spcBef>
                <a:spcPts val="0"/>
              </a:spcBef>
              <a:spcAft>
                <a:spcPts val="0"/>
              </a:spcAft>
              <a:buClr>
                <a:schemeClr val="dk1"/>
              </a:buClr>
              <a:buSzPts val="1450"/>
              <a:buFont typeface="Cairo"/>
              <a:buAutoNum type="arabicPeriod"/>
            </a:pPr>
            <a:r>
              <a:rPr lang="en" sz="1450">
                <a:solidFill>
                  <a:schemeClr val="dk1"/>
                </a:solidFill>
                <a:highlight>
                  <a:srgbClr val="FFFFFF"/>
                </a:highlight>
                <a:latin typeface="Cairo"/>
                <a:ea typeface="Cairo"/>
                <a:cs typeface="Cairo"/>
                <a:sym typeface="Cairo"/>
              </a:rPr>
              <a:t>You will also </a:t>
            </a:r>
            <a:r>
              <a:rPr b="1" lang="en" sz="1450">
                <a:solidFill>
                  <a:schemeClr val="dk1"/>
                </a:solidFill>
                <a:highlight>
                  <a:srgbClr val="FFFFFF"/>
                </a:highlight>
                <a:latin typeface="Cairo"/>
                <a:ea typeface="Cairo"/>
                <a:cs typeface="Cairo"/>
                <a:sym typeface="Cairo"/>
              </a:rPr>
              <a:t>write a script</a:t>
            </a:r>
            <a:r>
              <a:rPr lang="en" sz="1450">
                <a:solidFill>
                  <a:schemeClr val="dk1"/>
                </a:solidFill>
                <a:highlight>
                  <a:srgbClr val="FFFFFF"/>
                </a:highlight>
                <a:latin typeface="Cairo"/>
                <a:ea typeface="Cairo"/>
                <a:cs typeface="Cairo"/>
                <a:sym typeface="Cairo"/>
              </a:rPr>
              <a:t> that </a:t>
            </a:r>
            <a:r>
              <a:rPr b="1" lang="en" sz="1450">
                <a:solidFill>
                  <a:schemeClr val="dk1"/>
                </a:solidFill>
                <a:highlight>
                  <a:srgbClr val="FFFFFF"/>
                </a:highlight>
                <a:latin typeface="Cairo"/>
                <a:ea typeface="Cairo"/>
                <a:cs typeface="Cairo"/>
                <a:sym typeface="Cairo"/>
              </a:rPr>
              <a:t>takes in raw input</a:t>
            </a:r>
            <a:r>
              <a:rPr lang="en" sz="1450">
                <a:solidFill>
                  <a:schemeClr val="dk1"/>
                </a:solidFill>
                <a:highlight>
                  <a:srgbClr val="FFFFFF"/>
                </a:highlight>
                <a:latin typeface="Cairo"/>
                <a:ea typeface="Cairo"/>
                <a:cs typeface="Cairo"/>
                <a:sym typeface="Cairo"/>
              </a:rPr>
              <a:t> to create an</a:t>
            </a:r>
            <a:r>
              <a:rPr b="1" lang="en" sz="1450">
                <a:solidFill>
                  <a:schemeClr val="dk1"/>
                </a:solidFill>
                <a:highlight>
                  <a:srgbClr val="FFFFFF"/>
                </a:highlight>
                <a:latin typeface="Cairo"/>
                <a:ea typeface="Cairo"/>
                <a:cs typeface="Cairo"/>
                <a:sym typeface="Cairo"/>
              </a:rPr>
              <a:t> interactive experience </a:t>
            </a:r>
            <a:r>
              <a:rPr lang="en" sz="1450">
                <a:solidFill>
                  <a:schemeClr val="dk1"/>
                </a:solidFill>
                <a:highlight>
                  <a:srgbClr val="FFFFFF"/>
                </a:highlight>
                <a:latin typeface="Cairo"/>
                <a:ea typeface="Cairo"/>
                <a:cs typeface="Cairo"/>
                <a:sym typeface="Cairo"/>
              </a:rPr>
              <a:t>in the terminal to present these statistics.</a:t>
            </a:r>
            <a:endParaRPr sz="1450">
              <a:solidFill>
                <a:schemeClr val="dk1"/>
              </a:solidFill>
              <a:highlight>
                <a:srgbClr val="FFFFFF"/>
              </a:highlight>
              <a:latin typeface="Cairo"/>
              <a:ea typeface="Cairo"/>
              <a:cs typeface="Cairo"/>
              <a:sym typeface="Cai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Project Details</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137" name="Google Shape;137;p20"/>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138" name="Google Shape;138;p20"/>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0"/>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141" name="Google Shape;141;p20"/>
          <p:cNvSpPr txBox="1"/>
          <p:nvPr/>
        </p:nvSpPr>
        <p:spPr>
          <a:xfrm>
            <a:off x="446575" y="1281225"/>
            <a:ext cx="8385600" cy="152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solidFill>
                  <a:srgbClr val="99CA45"/>
                </a:solidFill>
                <a:latin typeface="Cairo"/>
                <a:ea typeface="Cairo"/>
                <a:cs typeface="Cairo"/>
                <a:sym typeface="Cairo"/>
              </a:rPr>
              <a:t>What Software Do I Need to complete this project locally?:</a:t>
            </a:r>
            <a:endParaRPr b="1" sz="1700">
              <a:solidFill>
                <a:srgbClr val="99CA45"/>
              </a:solidFill>
              <a:latin typeface="Cairo"/>
              <a:ea typeface="Cairo"/>
              <a:cs typeface="Cairo"/>
              <a:sym typeface="Cairo"/>
            </a:endParaRPr>
          </a:p>
          <a:p>
            <a:pPr indent="-320675" lvl="0" marL="457200" rtl="0" algn="l">
              <a:lnSpc>
                <a:spcPct val="150000"/>
              </a:lnSpc>
              <a:spcBef>
                <a:spcPts val="0"/>
              </a:spcBef>
              <a:spcAft>
                <a:spcPts val="0"/>
              </a:spcAft>
              <a:buClr>
                <a:schemeClr val="dk1"/>
              </a:buClr>
              <a:buSzPts val="1450"/>
              <a:buFont typeface="Cairo"/>
              <a:buAutoNum type="arabicPeriod"/>
            </a:pPr>
            <a:r>
              <a:rPr lang="en" sz="1450">
                <a:solidFill>
                  <a:schemeClr val="dk1"/>
                </a:solidFill>
                <a:highlight>
                  <a:srgbClr val="FFFFFF"/>
                </a:highlight>
                <a:latin typeface="Cairo"/>
                <a:ea typeface="Cairo"/>
                <a:cs typeface="Cairo"/>
                <a:sym typeface="Cairo"/>
              </a:rPr>
              <a:t>You should have </a:t>
            </a:r>
            <a:r>
              <a:rPr b="1" lang="en" sz="1450">
                <a:solidFill>
                  <a:schemeClr val="dk1"/>
                </a:solidFill>
                <a:highlight>
                  <a:srgbClr val="FFFFFF"/>
                </a:highlight>
                <a:latin typeface="Cairo"/>
                <a:ea typeface="Cairo"/>
                <a:cs typeface="Cairo"/>
                <a:sym typeface="Cairo"/>
              </a:rPr>
              <a:t>Python 3</a:t>
            </a:r>
            <a:r>
              <a:rPr lang="en" sz="1450">
                <a:solidFill>
                  <a:schemeClr val="dk1"/>
                </a:solidFill>
                <a:highlight>
                  <a:srgbClr val="FFFFFF"/>
                </a:highlight>
                <a:latin typeface="Cairo"/>
                <a:ea typeface="Cairo"/>
                <a:cs typeface="Cairo"/>
                <a:sym typeface="Cairo"/>
              </a:rPr>
              <a:t>, </a:t>
            </a:r>
            <a:r>
              <a:rPr b="1" lang="en" sz="1450">
                <a:solidFill>
                  <a:schemeClr val="dk1"/>
                </a:solidFill>
                <a:highlight>
                  <a:srgbClr val="FFFFFF"/>
                </a:highlight>
                <a:latin typeface="Cairo"/>
                <a:ea typeface="Cairo"/>
                <a:cs typeface="Cairo"/>
                <a:sym typeface="Cairo"/>
              </a:rPr>
              <a:t>NumPy</a:t>
            </a:r>
            <a:r>
              <a:rPr lang="en" sz="1450">
                <a:solidFill>
                  <a:schemeClr val="dk1"/>
                </a:solidFill>
                <a:highlight>
                  <a:srgbClr val="FFFFFF"/>
                </a:highlight>
                <a:latin typeface="Cairo"/>
                <a:ea typeface="Cairo"/>
                <a:cs typeface="Cairo"/>
                <a:sym typeface="Cairo"/>
              </a:rPr>
              <a:t>, and </a:t>
            </a:r>
            <a:r>
              <a:rPr b="1" lang="en" sz="1450">
                <a:solidFill>
                  <a:schemeClr val="dk1"/>
                </a:solidFill>
                <a:highlight>
                  <a:srgbClr val="FFFFFF"/>
                </a:highlight>
                <a:latin typeface="Cairo"/>
                <a:ea typeface="Cairo"/>
                <a:cs typeface="Cairo"/>
                <a:sym typeface="Cairo"/>
              </a:rPr>
              <a:t>pandas</a:t>
            </a:r>
            <a:r>
              <a:rPr lang="en" sz="1450">
                <a:solidFill>
                  <a:schemeClr val="dk1"/>
                </a:solidFill>
                <a:highlight>
                  <a:srgbClr val="FFFFFF"/>
                </a:highlight>
                <a:latin typeface="Cairo"/>
                <a:ea typeface="Cairo"/>
                <a:cs typeface="Cairo"/>
                <a:sym typeface="Cairo"/>
              </a:rPr>
              <a:t> installed using </a:t>
            </a:r>
            <a:r>
              <a:rPr b="1" lang="en" sz="1450">
                <a:solidFill>
                  <a:schemeClr val="dk1"/>
                </a:solidFill>
                <a:highlight>
                  <a:srgbClr val="FFFFFF"/>
                </a:highlight>
                <a:latin typeface="Cairo"/>
                <a:ea typeface="Cairo"/>
                <a:cs typeface="Cairo"/>
                <a:sym typeface="Cairo"/>
              </a:rPr>
              <a:t>Anaconda</a:t>
            </a:r>
            <a:endParaRPr b="1" sz="1450">
              <a:solidFill>
                <a:schemeClr val="dk1"/>
              </a:solidFill>
              <a:highlight>
                <a:srgbClr val="CCCCCC"/>
              </a:highlight>
              <a:latin typeface="Cairo"/>
              <a:ea typeface="Cairo"/>
              <a:cs typeface="Cairo"/>
              <a:sym typeface="Cairo"/>
            </a:endParaRPr>
          </a:p>
          <a:p>
            <a:pPr indent="-320675" lvl="0" marL="457200" rtl="0" algn="l">
              <a:lnSpc>
                <a:spcPct val="150000"/>
              </a:lnSpc>
              <a:spcBef>
                <a:spcPts val="0"/>
              </a:spcBef>
              <a:spcAft>
                <a:spcPts val="0"/>
              </a:spcAft>
              <a:buClr>
                <a:schemeClr val="dk1"/>
              </a:buClr>
              <a:buSzPts val="1450"/>
              <a:buFont typeface="Cairo"/>
              <a:buAutoNum type="arabicPeriod"/>
            </a:pPr>
            <a:r>
              <a:rPr lang="en" sz="1450">
                <a:solidFill>
                  <a:schemeClr val="dk1"/>
                </a:solidFill>
                <a:highlight>
                  <a:srgbClr val="FFFFFF"/>
                </a:highlight>
                <a:latin typeface="Cairo"/>
                <a:ea typeface="Cairo"/>
                <a:cs typeface="Cairo"/>
                <a:sym typeface="Cairo"/>
              </a:rPr>
              <a:t>A text editor, like </a:t>
            </a:r>
            <a:r>
              <a:rPr b="1" lang="en" sz="1450">
                <a:solidFill>
                  <a:schemeClr val="dk1"/>
                </a:solidFill>
                <a:highlight>
                  <a:srgbClr val="FFFFFF"/>
                </a:highlight>
                <a:latin typeface="Cairo"/>
                <a:ea typeface="Cairo"/>
                <a:cs typeface="Cairo"/>
                <a:sym typeface="Cairo"/>
              </a:rPr>
              <a:t>Sublime </a:t>
            </a:r>
            <a:r>
              <a:rPr lang="en" sz="1450">
                <a:solidFill>
                  <a:schemeClr val="dk1"/>
                </a:solidFill>
                <a:highlight>
                  <a:srgbClr val="FFFFFF"/>
                </a:highlight>
                <a:latin typeface="Cairo"/>
                <a:ea typeface="Cairo"/>
                <a:cs typeface="Cairo"/>
                <a:sym typeface="Cairo"/>
              </a:rPr>
              <a:t>or </a:t>
            </a:r>
            <a:r>
              <a:rPr b="1" lang="en" sz="1450">
                <a:solidFill>
                  <a:schemeClr val="dk1"/>
                </a:solidFill>
                <a:highlight>
                  <a:srgbClr val="FFFFFF"/>
                </a:highlight>
                <a:latin typeface="Cairo"/>
                <a:ea typeface="Cairo"/>
                <a:cs typeface="Cairo"/>
                <a:sym typeface="Cairo"/>
              </a:rPr>
              <a:t>Atom</a:t>
            </a:r>
            <a:r>
              <a:rPr lang="en" sz="1450">
                <a:solidFill>
                  <a:schemeClr val="dk1"/>
                </a:solidFill>
                <a:highlight>
                  <a:srgbClr val="FFFFFF"/>
                </a:highlight>
                <a:latin typeface="Cairo"/>
                <a:ea typeface="Cairo"/>
                <a:cs typeface="Cairo"/>
                <a:sym typeface="Cairo"/>
              </a:rPr>
              <a:t>.</a:t>
            </a:r>
            <a:endParaRPr sz="1450">
              <a:solidFill>
                <a:schemeClr val="dk1"/>
              </a:solidFill>
              <a:highlight>
                <a:srgbClr val="FFFFFF"/>
              </a:highlight>
              <a:latin typeface="Cairo"/>
              <a:ea typeface="Cairo"/>
              <a:cs typeface="Cairo"/>
              <a:sym typeface="Cairo"/>
            </a:endParaRPr>
          </a:p>
          <a:p>
            <a:pPr indent="-320675" lvl="0" marL="457200" rtl="0" algn="l">
              <a:lnSpc>
                <a:spcPct val="150000"/>
              </a:lnSpc>
              <a:spcBef>
                <a:spcPts val="0"/>
              </a:spcBef>
              <a:spcAft>
                <a:spcPts val="0"/>
              </a:spcAft>
              <a:buClr>
                <a:schemeClr val="dk1"/>
              </a:buClr>
              <a:buSzPts val="1450"/>
              <a:buFont typeface="Cairo"/>
              <a:buAutoNum type="arabicPeriod"/>
            </a:pPr>
            <a:r>
              <a:rPr lang="en" sz="1450">
                <a:solidFill>
                  <a:schemeClr val="dk1"/>
                </a:solidFill>
                <a:highlight>
                  <a:srgbClr val="FFFFFF"/>
                </a:highlight>
                <a:latin typeface="Cairo"/>
                <a:ea typeface="Cairo"/>
                <a:cs typeface="Cairo"/>
                <a:sym typeface="Cairo"/>
              </a:rPr>
              <a:t>A terminal application</a:t>
            </a:r>
            <a:endParaRPr sz="1450">
              <a:solidFill>
                <a:schemeClr val="dk1"/>
              </a:solidFill>
              <a:highlight>
                <a:srgbClr val="FFFFFF"/>
              </a:highlight>
              <a:latin typeface="Cairo"/>
              <a:ea typeface="Cairo"/>
              <a:cs typeface="Cairo"/>
              <a:sym typeface="Cai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Project Details</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147" name="Google Shape;147;p21"/>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148" name="Google Shape;148;p21"/>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1"/>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151" name="Google Shape;151;p21"/>
          <p:cNvSpPr txBox="1"/>
          <p:nvPr/>
        </p:nvSpPr>
        <p:spPr>
          <a:xfrm>
            <a:off x="446575" y="976425"/>
            <a:ext cx="8385600" cy="33717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n" sz="1700">
                <a:solidFill>
                  <a:srgbClr val="99CA45"/>
                </a:solidFill>
                <a:latin typeface="Cairo"/>
                <a:ea typeface="Cairo"/>
                <a:cs typeface="Cairo"/>
                <a:sym typeface="Cairo"/>
              </a:rPr>
              <a:t>The Datasets</a:t>
            </a:r>
            <a:r>
              <a:rPr b="1" lang="en" sz="1700">
                <a:solidFill>
                  <a:srgbClr val="99CA45"/>
                </a:solidFill>
                <a:latin typeface="Cairo"/>
                <a:ea typeface="Cairo"/>
                <a:cs typeface="Cairo"/>
                <a:sym typeface="Cairo"/>
              </a:rPr>
              <a:t>:</a:t>
            </a:r>
            <a:endParaRPr b="1" sz="1700">
              <a:solidFill>
                <a:srgbClr val="99CA45"/>
              </a:solidFill>
              <a:latin typeface="Cairo"/>
              <a:ea typeface="Cairo"/>
              <a:cs typeface="Cairo"/>
              <a:sym typeface="Cairo"/>
            </a:endParaRPr>
          </a:p>
          <a:p>
            <a:pPr indent="-314325" lvl="0" marL="457200" rtl="0" algn="l">
              <a:lnSpc>
                <a:spcPct val="125000"/>
              </a:lnSpc>
              <a:spcBef>
                <a:spcPts val="0"/>
              </a:spcBef>
              <a:spcAft>
                <a:spcPts val="0"/>
              </a:spcAft>
              <a:buClr>
                <a:schemeClr val="dk1"/>
              </a:buClr>
              <a:buSzPts val="1350"/>
              <a:buFont typeface="Cairo"/>
              <a:buAutoNum type="arabicPeriod"/>
            </a:pPr>
            <a:r>
              <a:rPr lang="en" sz="1350">
                <a:solidFill>
                  <a:schemeClr val="dk1"/>
                </a:solidFill>
                <a:highlight>
                  <a:srgbClr val="FFFFFF"/>
                </a:highlight>
                <a:latin typeface="Cairo"/>
                <a:ea typeface="Cairo"/>
                <a:cs typeface="Cairo"/>
                <a:sym typeface="Cairo"/>
              </a:rPr>
              <a:t>Randomly selected data for the </a:t>
            </a:r>
            <a:r>
              <a:rPr b="1" i="1" lang="en" sz="1350">
                <a:solidFill>
                  <a:schemeClr val="dk1"/>
                </a:solidFill>
                <a:highlight>
                  <a:srgbClr val="FFFFFF"/>
                </a:highlight>
                <a:latin typeface="Cairo"/>
                <a:ea typeface="Cairo"/>
                <a:cs typeface="Cairo"/>
                <a:sym typeface="Cairo"/>
              </a:rPr>
              <a:t>first six months of 2017</a:t>
            </a:r>
            <a:r>
              <a:rPr lang="en" sz="1350">
                <a:solidFill>
                  <a:schemeClr val="dk1"/>
                </a:solidFill>
                <a:highlight>
                  <a:srgbClr val="FFFFFF"/>
                </a:highlight>
                <a:latin typeface="Cairo"/>
                <a:ea typeface="Cairo"/>
                <a:cs typeface="Cairo"/>
                <a:sym typeface="Cairo"/>
              </a:rPr>
              <a:t> are provided for all three cities. All three of the data files contain the same core six (6) columns:</a:t>
            </a:r>
            <a:endParaRPr sz="1350">
              <a:solidFill>
                <a:schemeClr val="dk1"/>
              </a:solidFill>
              <a:highlight>
                <a:srgbClr val="FFFFFF"/>
              </a:highlight>
              <a:latin typeface="Cairo"/>
              <a:ea typeface="Cairo"/>
              <a:cs typeface="Cairo"/>
              <a:sym typeface="Cairo"/>
            </a:endParaRPr>
          </a:p>
          <a:p>
            <a:pPr indent="-314325" lvl="1" marL="914400" rtl="0" algn="l">
              <a:lnSpc>
                <a:spcPct val="125000"/>
              </a:lnSpc>
              <a:spcBef>
                <a:spcPts val="0"/>
              </a:spcBef>
              <a:spcAft>
                <a:spcPts val="0"/>
              </a:spcAft>
              <a:buClr>
                <a:schemeClr val="dk1"/>
              </a:buClr>
              <a:buSzPts val="1350"/>
              <a:buFont typeface="Cairo"/>
              <a:buAutoNum type="alphaLcPeriod"/>
            </a:pPr>
            <a:r>
              <a:rPr lang="en" sz="1350">
                <a:solidFill>
                  <a:schemeClr val="dk1"/>
                </a:solidFill>
                <a:highlight>
                  <a:srgbClr val="FFFFFF"/>
                </a:highlight>
                <a:latin typeface="Cairo"/>
                <a:ea typeface="Cairo"/>
                <a:cs typeface="Cairo"/>
                <a:sym typeface="Cairo"/>
              </a:rPr>
              <a:t>Start Time (e.g., 2017-01-01 00:07:57)</a:t>
            </a:r>
            <a:endParaRPr sz="1350">
              <a:solidFill>
                <a:schemeClr val="dk1"/>
              </a:solidFill>
              <a:highlight>
                <a:srgbClr val="FFFFFF"/>
              </a:highlight>
              <a:latin typeface="Cairo"/>
              <a:ea typeface="Cairo"/>
              <a:cs typeface="Cairo"/>
              <a:sym typeface="Cairo"/>
            </a:endParaRPr>
          </a:p>
          <a:p>
            <a:pPr indent="-314325" lvl="1" marL="914400" rtl="0" algn="l">
              <a:lnSpc>
                <a:spcPct val="125000"/>
              </a:lnSpc>
              <a:spcBef>
                <a:spcPts val="0"/>
              </a:spcBef>
              <a:spcAft>
                <a:spcPts val="0"/>
              </a:spcAft>
              <a:buClr>
                <a:schemeClr val="dk1"/>
              </a:buClr>
              <a:buSzPts val="1350"/>
              <a:buFont typeface="Cairo"/>
              <a:buAutoNum type="alphaLcPeriod"/>
            </a:pPr>
            <a:r>
              <a:rPr lang="en" sz="1350">
                <a:solidFill>
                  <a:schemeClr val="dk1"/>
                </a:solidFill>
                <a:highlight>
                  <a:srgbClr val="FFFFFF"/>
                </a:highlight>
                <a:latin typeface="Cairo"/>
                <a:ea typeface="Cairo"/>
                <a:cs typeface="Cairo"/>
                <a:sym typeface="Cairo"/>
              </a:rPr>
              <a:t>End Time (e.g., 2017-01-01 00:20:53)</a:t>
            </a:r>
            <a:endParaRPr sz="1350">
              <a:solidFill>
                <a:schemeClr val="dk1"/>
              </a:solidFill>
              <a:highlight>
                <a:srgbClr val="FFFFFF"/>
              </a:highlight>
              <a:latin typeface="Cairo"/>
              <a:ea typeface="Cairo"/>
              <a:cs typeface="Cairo"/>
              <a:sym typeface="Cairo"/>
            </a:endParaRPr>
          </a:p>
          <a:p>
            <a:pPr indent="-314325" lvl="1" marL="914400" rtl="0" algn="l">
              <a:lnSpc>
                <a:spcPct val="125000"/>
              </a:lnSpc>
              <a:spcBef>
                <a:spcPts val="0"/>
              </a:spcBef>
              <a:spcAft>
                <a:spcPts val="0"/>
              </a:spcAft>
              <a:buClr>
                <a:schemeClr val="dk1"/>
              </a:buClr>
              <a:buSzPts val="1350"/>
              <a:buFont typeface="Cairo"/>
              <a:buAutoNum type="alphaLcPeriod"/>
            </a:pPr>
            <a:r>
              <a:rPr lang="en" sz="1350">
                <a:solidFill>
                  <a:schemeClr val="dk1"/>
                </a:solidFill>
                <a:highlight>
                  <a:srgbClr val="FFFFFF"/>
                </a:highlight>
                <a:latin typeface="Cairo"/>
                <a:ea typeface="Cairo"/>
                <a:cs typeface="Cairo"/>
                <a:sym typeface="Cairo"/>
              </a:rPr>
              <a:t>Trip Duration (in seconds - e.g., 776)</a:t>
            </a:r>
            <a:endParaRPr sz="1350">
              <a:solidFill>
                <a:schemeClr val="dk1"/>
              </a:solidFill>
              <a:highlight>
                <a:srgbClr val="FFFFFF"/>
              </a:highlight>
              <a:latin typeface="Cairo"/>
              <a:ea typeface="Cairo"/>
              <a:cs typeface="Cairo"/>
              <a:sym typeface="Cairo"/>
            </a:endParaRPr>
          </a:p>
          <a:p>
            <a:pPr indent="-314325" lvl="1" marL="914400" rtl="0" algn="l">
              <a:lnSpc>
                <a:spcPct val="125000"/>
              </a:lnSpc>
              <a:spcBef>
                <a:spcPts val="0"/>
              </a:spcBef>
              <a:spcAft>
                <a:spcPts val="0"/>
              </a:spcAft>
              <a:buClr>
                <a:schemeClr val="dk1"/>
              </a:buClr>
              <a:buSzPts val="1350"/>
              <a:buFont typeface="Cairo"/>
              <a:buAutoNum type="alphaLcPeriod"/>
            </a:pPr>
            <a:r>
              <a:rPr lang="en" sz="1350">
                <a:solidFill>
                  <a:schemeClr val="dk1"/>
                </a:solidFill>
                <a:highlight>
                  <a:srgbClr val="FFFFFF"/>
                </a:highlight>
                <a:latin typeface="Cairo"/>
                <a:ea typeface="Cairo"/>
                <a:cs typeface="Cairo"/>
                <a:sym typeface="Cairo"/>
              </a:rPr>
              <a:t>Start Station (e.g., Broadway &amp; Barry Ave)</a:t>
            </a:r>
            <a:endParaRPr sz="1350">
              <a:solidFill>
                <a:schemeClr val="dk1"/>
              </a:solidFill>
              <a:highlight>
                <a:srgbClr val="FFFFFF"/>
              </a:highlight>
              <a:latin typeface="Cairo"/>
              <a:ea typeface="Cairo"/>
              <a:cs typeface="Cairo"/>
              <a:sym typeface="Cairo"/>
            </a:endParaRPr>
          </a:p>
          <a:p>
            <a:pPr indent="-314325" lvl="1" marL="914400" rtl="0" algn="l">
              <a:lnSpc>
                <a:spcPct val="125000"/>
              </a:lnSpc>
              <a:spcBef>
                <a:spcPts val="0"/>
              </a:spcBef>
              <a:spcAft>
                <a:spcPts val="0"/>
              </a:spcAft>
              <a:buClr>
                <a:schemeClr val="dk1"/>
              </a:buClr>
              <a:buSzPts val="1350"/>
              <a:buFont typeface="Cairo"/>
              <a:buAutoNum type="alphaLcPeriod"/>
            </a:pPr>
            <a:r>
              <a:rPr lang="en" sz="1350">
                <a:solidFill>
                  <a:schemeClr val="dk1"/>
                </a:solidFill>
                <a:highlight>
                  <a:srgbClr val="FFFFFF"/>
                </a:highlight>
                <a:latin typeface="Cairo"/>
                <a:ea typeface="Cairo"/>
                <a:cs typeface="Cairo"/>
                <a:sym typeface="Cairo"/>
              </a:rPr>
              <a:t>End Station (e.g., Sedgwick St &amp; North Ave)</a:t>
            </a:r>
            <a:endParaRPr sz="1350">
              <a:solidFill>
                <a:schemeClr val="dk1"/>
              </a:solidFill>
              <a:highlight>
                <a:srgbClr val="FFFFFF"/>
              </a:highlight>
              <a:latin typeface="Cairo"/>
              <a:ea typeface="Cairo"/>
              <a:cs typeface="Cairo"/>
              <a:sym typeface="Cairo"/>
            </a:endParaRPr>
          </a:p>
          <a:p>
            <a:pPr indent="-314325" lvl="1" marL="914400" rtl="0" algn="l">
              <a:lnSpc>
                <a:spcPct val="125000"/>
              </a:lnSpc>
              <a:spcBef>
                <a:spcPts val="0"/>
              </a:spcBef>
              <a:spcAft>
                <a:spcPts val="0"/>
              </a:spcAft>
              <a:buClr>
                <a:schemeClr val="dk1"/>
              </a:buClr>
              <a:buSzPts val="1350"/>
              <a:buFont typeface="Cairo"/>
              <a:buAutoNum type="alphaLcPeriod"/>
            </a:pPr>
            <a:r>
              <a:rPr lang="en" sz="1350">
                <a:solidFill>
                  <a:schemeClr val="dk1"/>
                </a:solidFill>
                <a:highlight>
                  <a:srgbClr val="FFFFFF"/>
                </a:highlight>
                <a:latin typeface="Cairo"/>
                <a:ea typeface="Cairo"/>
                <a:cs typeface="Cairo"/>
                <a:sym typeface="Cairo"/>
              </a:rPr>
              <a:t>User Type (Subscriber or Customer)</a:t>
            </a:r>
            <a:endParaRPr sz="1350">
              <a:solidFill>
                <a:schemeClr val="dk1"/>
              </a:solidFill>
              <a:highlight>
                <a:srgbClr val="FFFFFF"/>
              </a:highlight>
              <a:latin typeface="Cairo"/>
              <a:ea typeface="Cairo"/>
              <a:cs typeface="Cairo"/>
              <a:sym typeface="Cairo"/>
            </a:endParaRPr>
          </a:p>
          <a:p>
            <a:pPr indent="-314325" lvl="0" marL="457200" rtl="0" algn="l">
              <a:lnSpc>
                <a:spcPct val="125000"/>
              </a:lnSpc>
              <a:spcBef>
                <a:spcPts val="0"/>
              </a:spcBef>
              <a:spcAft>
                <a:spcPts val="0"/>
              </a:spcAft>
              <a:buClr>
                <a:schemeClr val="dk1"/>
              </a:buClr>
              <a:buSzPts val="1350"/>
              <a:buFont typeface="Cairo"/>
              <a:buAutoNum type="arabicPeriod"/>
            </a:pPr>
            <a:r>
              <a:rPr lang="en" sz="1350">
                <a:solidFill>
                  <a:schemeClr val="dk1"/>
                </a:solidFill>
                <a:highlight>
                  <a:srgbClr val="FFFFFF"/>
                </a:highlight>
                <a:latin typeface="Cairo"/>
                <a:ea typeface="Cairo"/>
                <a:cs typeface="Cairo"/>
                <a:sym typeface="Cairo"/>
              </a:rPr>
              <a:t>The </a:t>
            </a:r>
            <a:r>
              <a:rPr b="1" lang="en" sz="1350">
                <a:solidFill>
                  <a:schemeClr val="dk1"/>
                </a:solidFill>
                <a:highlight>
                  <a:srgbClr val="FFFFFF"/>
                </a:highlight>
                <a:latin typeface="Cairo"/>
                <a:ea typeface="Cairo"/>
                <a:cs typeface="Cairo"/>
                <a:sym typeface="Cairo"/>
              </a:rPr>
              <a:t>Chicago </a:t>
            </a:r>
            <a:r>
              <a:rPr lang="en" sz="1350">
                <a:solidFill>
                  <a:schemeClr val="dk1"/>
                </a:solidFill>
                <a:highlight>
                  <a:srgbClr val="FFFFFF"/>
                </a:highlight>
                <a:latin typeface="Cairo"/>
                <a:ea typeface="Cairo"/>
                <a:cs typeface="Cairo"/>
                <a:sym typeface="Cairo"/>
              </a:rPr>
              <a:t>and </a:t>
            </a:r>
            <a:r>
              <a:rPr b="1" lang="en" sz="1350">
                <a:solidFill>
                  <a:schemeClr val="dk1"/>
                </a:solidFill>
                <a:highlight>
                  <a:srgbClr val="FFFFFF"/>
                </a:highlight>
                <a:latin typeface="Cairo"/>
                <a:ea typeface="Cairo"/>
                <a:cs typeface="Cairo"/>
                <a:sym typeface="Cairo"/>
              </a:rPr>
              <a:t>New York City</a:t>
            </a:r>
            <a:r>
              <a:rPr lang="en" sz="1350">
                <a:solidFill>
                  <a:schemeClr val="dk1"/>
                </a:solidFill>
                <a:highlight>
                  <a:srgbClr val="FFFFFF"/>
                </a:highlight>
                <a:latin typeface="Cairo"/>
                <a:ea typeface="Cairo"/>
                <a:cs typeface="Cairo"/>
                <a:sym typeface="Cairo"/>
              </a:rPr>
              <a:t> files also have the following two columns:</a:t>
            </a:r>
            <a:endParaRPr sz="1350">
              <a:solidFill>
                <a:schemeClr val="dk1"/>
              </a:solidFill>
              <a:highlight>
                <a:srgbClr val="FFFFFF"/>
              </a:highlight>
              <a:latin typeface="Cairo"/>
              <a:ea typeface="Cairo"/>
              <a:cs typeface="Cairo"/>
              <a:sym typeface="Cairo"/>
            </a:endParaRPr>
          </a:p>
          <a:p>
            <a:pPr indent="-314325" lvl="1" marL="914400" rtl="0" algn="l">
              <a:lnSpc>
                <a:spcPct val="125000"/>
              </a:lnSpc>
              <a:spcBef>
                <a:spcPts val="0"/>
              </a:spcBef>
              <a:spcAft>
                <a:spcPts val="0"/>
              </a:spcAft>
              <a:buClr>
                <a:schemeClr val="dk1"/>
              </a:buClr>
              <a:buSzPts val="1350"/>
              <a:buFont typeface="Cairo"/>
              <a:buAutoNum type="alphaLcPeriod"/>
            </a:pPr>
            <a:r>
              <a:rPr b="1" lang="en" sz="1350">
                <a:solidFill>
                  <a:schemeClr val="dk1"/>
                </a:solidFill>
                <a:highlight>
                  <a:srgbClr val="FFFFFF"/>
                </a:highlight>
                <a:latin typeface="Cairo"/>
                <a:ea typeface="Cairo"/>
                <a:cs typeface="Cairo"/>
                <a:sym typeface="Cairo"/>
              </a:rPr>
              <a:t>Gender</a:t>
            </a:r>
            <a:endParaRPr b="1" sz="1350">
              <a:solidFill>
                <a:schemeClr val="dk1"/>
              </a:solidFill>
              <a:highlight>
                <a:srgbClr val="FFFFFF"/>
              </a:highlight>
              <a:latin typeface="Cairo"/>
              <a:ea typeface="Cairo"/>
              <a:cs typeface="Cairo"/>
              <a:sym typeface="Cairo"/>
            </a:endParaRPr>
          </a:p>
          <a:p>
            <a:pPr indent="-314325" lvl="1" marL="914400" rtl="0" algn="l">
              <a:lnSpc>
                <a:spcPct val="125000"/>
              </a:lnSpc>
              <a:spcBef>
                <a:spcPts val="0"/>
              </a:spcBef>
              <a:spcAft>
                <a:spcPts val="0"/>
              </a:spcAft>
              <a:buClr>
                <a:schemeClr val="dk1"/>
              </a:buClr>
              <a:buSzPts val="1350"/>
              <a:buFont typeface="Cairo"/>
              <a:buAutoNum type="alphaLcPeriod"/>
            </a:pPr>
            <a:r>
              <a:rPr b="1" lang="en" sz="1350">
                <a:solidFill>
                  <a:schemeClr val="dk1"/>
                </a:solidFill>
                <a:highlight>
                  <a:srgbClr val="FFFFFF"/>
                </a:highlight>
                <a:latin typeface="Cairo"/>
                <a:ea typeface="Cairo"/>
                <a:cs typeface="Cairo"/>
                <a:sym typeface="Cairo"/>
              </a:rPr>
              <a:t>Birth Year</a:t>
            </a:r>
            <a:endParaRPr b="1" sz="1350">
              <a:solidFill>
                <a:schemeClr val="dk1"/>
              </a:solidFill>
              <a:highlight>
                <a:srgbClr val="FFFFFF"/>
              </a:highlight>
              <a:latin typeface="Cairo"/>
              <a:ea typeface="Cairo"/>
              <a:cs typeface="Cairo"/>
              <a:sym typeface="Cai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Project Details</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157" name="Google Shape;157;p22"/>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158" name="Google Shape;158;p22"/>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2"/>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161" name="Google Shape;161;p22"/>
          <p:cNvSpPr txBox="1"/>
          <p:nvPr/>
        </p:nvSpPr>
        <p:spPr>
          <a:xfrm>
            <a:off x="446575" y="976425"/>
            <a:ext cx="8385600" cy="33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rgbClr val="99CA45"/>
                </a:solidFill>
                <a:latin typeface="Cairo"/>
                <a:ea typeface="Cairo"/>
                <a:cs typeface="Cairo"/>
                <a:sym typeface="Cairo"/>
              </a:rPr>
              <a:t>Statistics Computed</a:t>
            </a:r>
            <a:r>
              <a:rPr b="1" lang="en" sz="1700">
                <a:solidFill>
                  <a:srgbClr val="99CA45"/>
                </a:solidFill>
                <a:latin typeface="Cairo"/>
                <a:ea typeface="Cairo"/>
                <a:cs typeface="Cairo"/>
                <a:sym typeface="Cairo"/>
              </a:rPr>
              <a:t>:</a:t>
            </a:r>
            <a:endParaRPr b="1" sz="1700">
              <a:solidFill>
                <a:srgbClr val="99CA45"/>
              </a:solidFill>
              <a:latin typeface="Cairo"/>
              <a:ea typeface="Cairo"/>
              <a:cs typeface="Cairo"/>
              <a:sym typeface="Cairo"/>
            </a:endParaRPr>
          </a:p>
          <a:p>
            <a:pPr indent="-301625" lvl="0" marL="457200" rtl="0" algn="l">
              <a:lnSpc>
                <a:spcPct val="115000"/>
              </a:lnSpc>
              <a:spcBef>
                <a:spcPts val="0"/>
              </a:spcBef>
              <a:spcAft>
                <a:spcPts val="0"/>
              </a:spcAft>
              <a:buClr>
                <a:schemeClr val="dk1"/>
              </a:buClr>
              <a:buSzPts val="1150"/>
              <a:buFont typeface="Cairo"/>
              <a:buAutoNum type="arabicPeriod"/>
            </a:pPr>
            <a:r>
              <a:rPr b="1" lang="en" sz="1150">
                <a:solidFill>
                  <a:schemeClr val="dk1"/>
                </a:solidFill>
                <a:highlight>
                  <a:srgbClr val="FFFFFF"/>
                </a:highlight>
                <a:latin typeface="Cairo"/>
                <a:ea typeface="Cairo"/>
                <a:cs typeface="Cairo"/>
                <a:sym typeface="Cairo"/>
              </a:rPr>
              <a:t>Popular times</a:t>
            </a:r>
            <a:r>
              <a:rPr lang="en" sz="1150">
                <a:solidFill>
                  <a:schemeClr val="dk1"/>
                </a:solidFill>
                <a:highlight>
                  <a:srgbClr val="FFFFFF"/>
                </a:highlight>
                <a:latin typeface="Cairo"/>
                <a:ea typeface="Cairo"/>
                <a:cs typeface="Cairo"/>
                <a:sym typeface="Cairo"/>
              </a:rPr>
              <a:t> of travel (i.e., occurs most often in the start time):</a:t>
            </a:r>
            <a:endParaRPr sz="1150">
              <a:solidFill>
                <a:schemeClr val="dk1"/>
              </a:solidFill>
              <a:highlight>
                <a:srgbClr val="FFFFFF"/>
              </a:highlight>
              <a:latin typeface="Cairo"/>
              <a:ea typeface="Cairo"/>
              <a:cs typeface="Cairo"/>
              <a:sym typeface="Cairo"/>
            </a:endParaRPr>
          </a:p>
          <a:p>
            <a:pPr indent="-301625" lvl="1" marL="914400" rtl="0" algn="l">
              <a:lnSpc>
                <a:spcPct val="115000"/>
              </a:lnSpc>
              <a:spcBef>
                <a:spcPts val="0"/>
              </a:spcBef>
              <a:spcAft>
                <a:spcPts val="0"/>
              </a:spcAft>
              <a:buClr>
                <a:schemeClr val="dk1"/>
              </a:buClr>
              <a:buSzPts val="1150"/>
              <a:buFont typeface="Cairo"/>
              <a:buAutoNum type="alphaLcPeriod"/>
            </a:pPr>
            <a:r>
              <a:rPr lang="en" sz="1150">
                <a:solidFill>
                  <a:schemeClr val="dk1"/>
                </a:solidFill>
                <a:highlight>
                  <a:srgbClr val="FFFFFF"/>
                </a:highlight>
                <a:latin typeface="Cairo"/>
                <a:ea typeface="Cairo"/>
                <a:cs typeface="Cairo"/>
                <a:sym typeface="Cairo"/>
              </a:rPr>
              <a:t>most common month</a:t>
            </a:r>
            <a:endParaRPr sz="1150">
              <a:solidFill>
                <a:schemeClr val="dk1"/>
              </a:solidFill>
              <a:highlight>
                <a:srgbClr val="FFFFFF"/>
              </a:highlight>
              <a:latin typeface="Cairo"/>
              <a:ea typeface="Cairo"/>
              <a:cs typeface="Cairo"/>
              <a:sym typeface="Cairo"/>
            </a:endParaRPr>
          </a:p>
          <a:p>
            <a:pPr indent="-301625" lvl="1" marL="914400" rtl="0" algn="l">
              <a:lnSpc>
                <a:spcPct val="115000"/>
              </a:lnSpc>
              <a:spcBef>
                <a:spcPts val="0"/>
              </a:spcBef>
              <a:spcAft>
                <a:spcPts val="0"/>
              </a:spcAft>
              <a:buClr>
                <a:schemeClr val="dk1"/>
              </a:buClr>
              <a:buSzPts val="1150"/>
              <a:buFont typeface="Cairo"/>
              <a:buAutoNum type="alphaLcPeriod"/>
            </a:pPr>
            <a:r>
              <a:rPr lang="en" sz="1150">
                <a:solidFill>
                  <a:schemeClr val="dk1"/>
                </a:solidFill>
                <a:highlight>
                  <a:srgbClr val="FFFFFF"/>
                </a:highlight>
                <a:latin typeface="Cairo"/>
                <a:ea typeface="Cairo"/>
                <a:cs typeface="Cairo"/>
                <a:sym typeface="Cairo"/>
              </a:rPr>
              <a:t>most common day of week</a:t>
            </a:r>
            <a:endParaRPr sz="1150">
              <a:solidFill>
                <a:schemeClr val="dk1"/>
              </a:solidFill>
              <a:highlight>
                <a:srgbClr val="FFFFFF"/>
              </a:highlight>
              <a:latin typeface="Cairo"/>
              <a:ea typeface="Cairo"/>
              <a:cs typeface="Cairo"/>
              <a:sym typeface="Cairo"/>
            </a:endParaRPr>
          </a:p>
          <a:p>
            <a:pPr indent="-301625" lvl="1" marL="914400" rtl="0" algn="l">
              <a:lnSpc>
                <a:spcPct val="115000"/>
              </a:lnSpc>
              <a:spcBef>
                <a:spcPts val="0"/>
              </a:spcBef>
              <a:spcAft>
                <a:spcPts val="0"/>
              </a:spcAft>
              <a:buClr>
                <a:schemeClr val="dk1"/>
              </a:buClr>
              <a:buSzPts val="1150"/>
              <a:buFont typeface="Cairo"/>
              <a:buAutoNum type="alphaLcPeriod"/>
            </a:pPr>
            <a:r>
              <a:rPr lang="en" sz="1150">
                <a:solidFill>
                  <a:schemeClr val="dk1"/>
                </a:solidFill>
                <a:highlight>
                  <a:srgbClr val="FFFFFF"/>
                </a:highlight>
                <a:latin typeface="Cairo"/>
                <a:ea typeface="Cairo"/>
                <a:cs typeface="Cairo"/>
                <a:sym typeface="Cairo"/>
              </a:rPr>
              <a:t>most common hour of day</a:t>
            </a:r>
            <a:endParaRPr sz="1150">
              <a:solidFill>
                <a:schemeClr val="dk1"/>
              </a:solidFill>
              <a:highlight>
                <a:srgbClr val="FFFFFF"/>
              </a:highlight>
              <a:latin typeface="Cairo"/>
              <a:ea typeface="Cairo"/>
              <a:cs typeface="Cairo"/>
              <a:sym typeface="Cairo"/>
            </a:endParaRPr>
          </a:p>
          <a:p>
            <a:pPr indent="-301625" lvl="0" marL="457200" rtl="0" algn="l">
              <a:lnSpc>
                <a:spcPct val="115000"/>
              </a:lnSpc>
              <a:spcBef>
                <a:spcPts val="0"/>
              </a:spcBef>
              <a:spcAft>
                <a:spcPts val="0"/>
              </a:spcAft>
              <a:buClr>
                <a:schemeClr val="dk1"/>
              </a:buClr>
              <a:buSzPts val="1150"/>
              <a:buFont typeface="Cairo"/>
              <a:buAutoNum type="arabicPeriod"/>
            </a:pPr>
            <a:r>
              <a:rPr b="1" lang="en" sz="1150">
                <a:solidFill>
                  <a:schemeClr val="dk1"/>
                </a:solidFill>
                <a:highlight>
                  <a:srgbClr val="FFFFFF"/>
                </a:highlight>
                <a:latin typeface="Cairo"/>
                <a:ea typeface="Cairo"/>
                <a:cs typeface="Cairo"/>
                <a:sym typeface="Cairo"/>
              </a:rPr>
              <a:t>Popular stations</a:t>
            </a:r>
            <a:r>
              <a:rPr lang="en" sz="1150">
                <a:solidFill>
                  <a:schemeClr val="dk1"/>
                </a:solidFill>
                <a:highlight>
                  <a:srgbClr val="FFFFFF"/>
                </a:highlight>
                <a:latin typeface="Cairo"/>
                <a:ea typeface="Cairo"/>
                <a:cs typeface="Cairo"/>
                <a:sym typeface="Cairo"/>
              </a:rPr>
              <a:t> and trip</a:t>
            </a:r>
            <a:r>
              <a:rPr lang="en" sz="1150">
                <a:solidFill>
                  <a:schemeClr val="dk1"/>
                </a:solidFill>
                <a:highlight>
                  <a:srgbClr val="FFFFFF"/>
                </a:highlight>
                <a:latin typeface="Cairo"/>
                <a:ea typeface="Cairo"/>
                <a:cs typeface="Cairo"/>
                <a:sym typeface="Cairo"/>
              </a:rPr>
              <a:t>:</a:t>
            </a:r>
            <a:endParaRPr sz="1150">
              <a:solidFill>
                <a:schemeClr val="dk1"/>
              </a:solidFill>
              <a:highlight>
                <a:srgbClr val="FFFFFF"/>
              </a:highlight>
              <a:latin typeface="Cairo"/>
              <a:ea typeface="Cairo"/>
              <a:cs typeface="Cairo"/>
              <a:sym typeface="Cairo"/>
            </a:endParaRPr>
          </a:p>
          <a:p>
            <a:pPr indent="-301625" lvl="1" marL="914400" rtl="0" algn="l">
              <a:lnSpc>
                <a:spcPct val="115000"/>
              </a:lnSpc>
              <a:spcBef>
                <a:spcPts val="0"/>
              </a:spcBef>
              <a:spcAft>
                <a:spcPts val="0"/>
              </a:spcAft>
              <a:buClr>
                <a:schemeClr val="dk1"/>
              </a:buClr>
              <a:buSzPts val="1150"/>
              <a:buFont typeface="Cairo"/>
              <a:buAutoNum type="alphaLcPeriod"/>
            </a:pPr>
            <a:r>
              <a:rPr lang="en" sz="1150">
                <a:solidFill>
                  <a:schemeClr val="dk1"/>
                </a:solidFill>
                <a:highlight>
                  <a:srgbClr val="FFFFFF"/>
                </a:highlight>
                <a:latin typeface="Cairo"/>
                <a:ea typeface="Cairo"/>
                <a:cs typeface="Cairo"/>
                <a:sym typeface="Cairo"/>
              </a:rPr>
              <a:t>most common start station</a:t>
            </a:r>
            <a:endParaRPr sz="1150">
              <a:solidFill>
                <a:schemeClr val="dk1"/>
              </a:solidFill>
              <a:highlight>
                <a:srgbClr val="FFFFFF"/>
              </a:highlight>
              <a:latin typeface="Cairo"/>
              <a:ea typeface="Cairo"/>
              <a:cs typeface="Cairo"/>
              <a:sym typeface="Cairo"/>
            </a:endParaRPr>
          </a:p>
          <a:p>
            <a:pPr indent="-301625" lvl="1" marL="914400" rtl="0" algn="l">
              <a:lnSpc>
                <a:spcPct val="115000"/>
              </a:lnSpc>
              <a:spcBef>
                <a:spcPts val="0"/>
              </a:spcBef>
              <a:spcAft>
                <a:spcPts val="0"/>
              </a:spcAft>
              <a:buClr>
                <a:schemeClr val="dk1"/>
              </a:buClr>
              <a:buSzPts val="1150"/>
              <a:buFont typeface="Cairo"/>
              <a:buAutoNum type="alphaLcPeriod"/>
            </a:pPr>
            <a:r>
              <a:rPr lang="en" sz="1150">
                <a:solidFill>
                  <a:schemeClr val="dk1"/>
                </a:solidFill>
                <a:highlight>
                  <a:srgbClr val="FFFFFF"/>
                </a:highlight>
                <a:latin typeface="Cairo"/>
                <a:ea typeface="Cairo"/>
                <a:cs typeface="Cairo"/>
                <a:sym typeface="Cairo"/>
              </a:rPr>
              <a:t>most common end station</a:t>
            </a:r>
            <a:endParaRPr sz="1150">
              <a:solidFill>
                <a:schemeClr val="dk1"/>
              </a:solidFill>
              <a:highlight>
                <a:srgbClr val="FFFFFF"/>
              </a:highlight>
              <a:latin typeface="Cairo"/>
              <a:ea typeface="Cairo"/>
              <a:cs typeface="Cairo"/>
              <a:sym typeface="Cairo"/>
            </a:endParaRPr>
          </a:p>
          <a:p>
            <a:pPr indent="-301625" lvl="1" marL="914400" rtl="0" algn="l">
              <a:lnSpc>
                <a:spcPct val="115000"/>
              </a:lnSpc>
              <a:spcBef>
                <a:spcPts val="0"/>
              </a:spcBef>
              <a:spcAft>
                <a:spcPts val="0"/>
              </a:spcAft>
              <a:buClr>
                <a:schemeClr val="dk1"/>
              </a:buClr>
              <a:buSzPts val="1150"/>
              <a:buFont typeface="Cairo"/>
              <a:buAutoNum type="alphaLcPeriod"/>
            </a:pPr>
            <a:r>
              <a:rPr lang="en" sz="1150">
                <a:solidFill>
                  <a:schemeClr val="dk1"/>
                </a:solidFill>
                <a:highlight>
                  <a:srgbClr val="FFFFFF"/>
                </a:highlight>
                <a:latin typeface="Cairo"/>
                <a:ea typeface="Cairo"/>
                <a:cs typeface="Cairo"/>
                <a:sym typeface="Cairo"/>
              </a:rPr>
              <a:t>most common trip from start to end (i.e., most frequent combination of start station and end station)</a:t>
            </a:r>
            <a:endParaRPr sz="1150">
              <a:solidFill>
                <a:schemeClr val="dk1"/>
              </a:solidFill>
              <a:highlight>
                <a:srgbClr val="FFFFFF"/>
              </a:highlight>
              <a:latin typeface="Cairo"/>
              <a:ea typeface="Cairo"/>
              <a:cs typeface="Cairo"/>
              <a:sym typeface="Cairo"/>
            </a:endParaRPr>
          </a:p>
          <a:p>
            <a:pPr indent="-301625" lvl="0" marL="457200" rtl="0" algn="l">
              <a:lnSpc>
                <a:spcPct val="115000"/>
              </a:lnSpc>
              <a:spcBef>
                <a:spcPts val="0"/>
              </a:spcBef>
              <a:spcAft>
                <a:spcPts val="0"/>
              </a:spcAft>
              <a:buClr>
                <a:schemeClr val="dk1"/>
              </a:buClr>
              <a:buSzPts val="1150"/>
              <a:buFont typeface="Cairo"/>
              <a:buAutoNum type="arabicPeriod"/>
            </a:pPr>
            <a:r>
              <a:rPr b="1" lang="en" sz="1150">
                <a:solidFill>
                  <a:schemeClr val="dk1"/>
                </a:solidFill>
                <a:highlight>
                  <a:srgbClr val="FFFFFF"/>
                </a:highlight>
                <a:latin typeface="Cairo"/>
                <a:ea typeface="Cairo"/>
                <a:cs typeface="Cairo"/>
                <a:sym typeface="Cairo"/>
              </a:rPr>
              <a:t>Trip duration</a:t>
            </a:r>
            <a:r>
              <a:rPr lang="en" sz="1150">
                <a:solidFill>
                  <a:schemeClr val="dk1"/>
                </a:solidFill>
                <a:highlight>
                  <a:srgbClr val="FFFFFF"/>
                </a:highlight>
                <a:latin typeface="Cairo"/>
                <a:ea typeface="Cairo"/>
                <a:cs typeface="Cairo"/>
                <a:sym typeface="Cairo"/>
              </a:rPr>
              <a:t>:</a:t>
            </a:r>
            <a:endParaRPr sz="1150">
              <a:solidFill>
                <a:schemeClr val="dk1"/>
              </a:solidFill>
              <a:highlight>
                <a:srgbClr val="FFFFFF"/>
              </a:highlight>
              <a:latin typeface="Cairo"/>
              <a:ea typeface="Cairo"/>
              <a:cs typeface="Cairo"/>
              <a:sym typeface="Cairo"/>
            </a:endParaRPr>
          </a:p>
          <a:p>
            <a:pPr indent="-301625" lvl="1" marL="914400" rtl="0" algn="l">
              <a:lnSpc>
                <a:spcPct val="115000"/>
              </a:lnSpc>
              <a:spcBef>
                <a:spcPts val="0"/>
              </a:spcBef>
              <a:spcAft>
                <a:spcPts val="0"/>
              </a:spcAft>
              <a:buClr>
                <a:schemeClr val="dk1"/>
              </a:buClr>
              <a:buSzPts val="1150"/>
              <a:buFont typeface="Cairo"/>
              <a:buAutoNum type="alphaLcPeriod"/>
            </a:pPr>
            <a:r>
              <a:rPr lang="en" sz="1150">
                <a:solidFill>
                  <a:schemeClr val="dk1"/>
                </a:solidFill>
                <a:highlight>
                  <a:srgbClr val="FFFFFF"/>
                </a:highlight>
                <a:latin typeface="Cairo"/>
                <a:ea typeface="Cairo"/>
                <a:cs typeface="Cairo"/>
                <a:sym typeface="Cairo"/>
              </a:rPr>
              <a:t>total travel time</a:t>
            </a:r>
            <a:endParaRPr sz="1150">
              <a:solidFill>
                <a:schemeClr val="dk1"/>
              </a:solidFill>
              <a:highlight>
                <a:srgbClr val="FFFFFF"/>
              </a:highlight>
              <a:latin typeface="Cairo"/>
              <a:ea typeface="Cairo"/>
              <a:cs typeface="Cairo"/>
              <a:sym typeface="Cairo"/>
            </a:endParaRPr>
          </a:p>
          <a:p>
            <a:pPr indent="-301625" lvl="1" marL="914400" rtl="0" algn="l">
              <a:lnSpc>
                <a:spcPct val="115000"/>
              </a:lnSpc>
              <a:spcBef>
                <a:spcPts val="0"/>
              </a:spcBef>
              <a:spcAft>
                <a:spcPts val="0"/>
              </a:spcAft>
              <a:buClr>
                <a:schemeClr val="dk1"/>
              </a:buClr>
              <a:buSzPts val="1150"/>
              <a:buFont typeface="Cairo"/>
              <a:buAutoNum type="alphaLcPeriod"/>
            </a:pPr>
            <a:r>
              <a:rPr lang="en" sz="1150">
                <a:solidFill>
                  <a:schemeClr val="dk1"/>
                </a:solidFill>
                <a:highlight>
                  <a:srgbClr val="FFFFFF"/>
                </a:highlight>
                <a:latin typeface="Cairo"/>
                <a:ea typeface="Cairo"/>
                <a:cs typeface="Cairo"/>
                <a:sym typeface="Cairo"/>
              </a:rPr>
              <a:t>average travel time</a:t>
            </a:r>
            <a:endParaRPr sz="1150">
              <a:solidFill>
                <a:schemeClr val="dk1"/>
              </a:solidFill>
              <a:highlight>
                <a:srgbClr val="FFFFFF"/>
              </a:highlight>
              <a:latin typeface="Cairo"/>
              <a:ea typeface="Cairo"/>
              <a:cs typeface="Cairo"/>
              <a:sym typeface="Cairo"/>
            </a:endParaRPr>
          </a:p>
          <a:p>
            <a:pPr indent="-301625" lvl="0" marL="457200" rtl="0" algn="l">
              <a:lnSpc>
                <a:spcPct val="115000"/>
              </a:lnSpc>
              <a:spcBef>
                <a:spcPts val="0"/>
              </a:spcBef>
              <a:spcAft>
                <a:spcPts val="0"/>
              </a:spcAft>
              <a:buClr>
                <a:schemeClr val="dk1"/>
              </a:buClr>
              <a:buSzPts val="1150"/>
              <a:buFont typeface="Cairo"/>
              <a:buAutoNum type="arabicPeriod"/>
            </a:pPr>
            <a:r>
              <a:rPr b="1" lang="en" sz="1150">
                <a:solidFill>
                  <a:schemeClr val="dk1"/>
                </a:solidFill>
                <a:highlight>
                  <a:srgbClr val="FFFFFF"/>
                </a:highlight>
                <a:latin typeface="Cairo"/>
                <a:ea typeface="Cairo"/>
                <a:cs typeface="Cairo"/>
                <a:sym typeface="Cairo"/>
              </a:rPr>
              <a:t>User info</a:t>
            </a:r>
            <a:r>
              <a:rPr lang="en" sz="1150">
                <a:solidFill>
                  <a:schemeClr val="dk1"/>
                </a:solidFill>
                <a:highlight>
                  <a:srgbClr val="FFFFFF"/>
                </a:highlight>
                <a:latin typeface="Cairo"/>
                <a:ea typeface="Cairo"/>
                <a:cs typeface="Cairo"/>
                <a:sym typeface="Cairo"/>
              </a:rPr>
              <a:t>:</a:t>
            </a:r>
            <a:endParaRPr sz="1150">
              <a:solidFill>
                <a:schemeClr val="dk1"/>
              </a:solidFill>
              <a:highlight>
                <a:srgbClr val="FFFFFF"/>
              </a:highlight>
              <a:latin typeface="Cairo"/>
              <a:ea typeface="Cairo"/>
              <a:cs typeface="Cairo"/>
              <a:sym typeface="Cairo"/>
            </a:endParaRPr>
          </a:p>
          <a:p>
            <a:pPr indent="-301625" lvl="1" marL="914400" rtl="0" algn="l">
              <a:lnSpc>
                <a:spcPct val="115000"/>
              </a:lnSpc>
              <a:spcBef>
                <a:spcPts val="0"/>
              </a:spcBef>
              <a:spcAft>
                <a:spcPts val="0"/>
              </a:spcAft>
              <a:buClr>
                <a:schemeClr val="dk1"/>
              </a:buClr>
              <a:buSzPts val="1150"/>
              <a:buFont typeface="Cairo"/>
              <a:buAutoNum type="alphaLcPeriod"/>
            </a:pPr>
            <a:r>
              <a:rPr lang="en" sz="1150">
                <a:solidFill>
                  <a:schemeClr val="dk1"/>
                </a:solidFill>
                <a:highlight>
                  <a:srgbClr val="FFFFFF"/>
                </a:highlight>
                <a:latin typeface="Cairo"/>
                <a:ea typeface="Cairo"/>
                <a:cs typeface="Cairo"/>
                <a:sym typeface="Cairo"/>
              </a:rPr>
              <a:t>counts of each user type</a:t>
            </a:r>
            <a:endParaRPr sz="1150">
              <a:solidFill>
                <a:schemeClr val="dk1"/>
              </a:solidFill>
              <a:highlight>
                <a:srgbClr val="FFFFFF"/>
              </a:highlight>
              <a:latin typeface="Cairo"/>
              <a:ea typeface="Cairo"/>
              <a:cs typeface="Cairo"/>
              <a:sym typeface="Cairo"/>
            </a:endParaRPr>
          </a:p>
          <a:p>
            <a:pPr indent="-301625" lvl="1" marL="914400" rtl="0" algn="l">
              <a:lnSpc>
                <a:spcPct val="115000"/>
              </a:lnSpc>
              <a:spcBef>
                <a:spcPts val="0"/>
              </a:spcBef>
              <a:spcAft>
                <a:spcPts val="0"/>
              </a:spcAft>
              <a:buClr>
                <a:schemeClr val="dk1"/>
              </a:buClr>
              <a:buSzPts val="1150"/>
              <a:buFont typeface="Cairo"/>
              <a:buAutoNum type="alphaLcPeriod"/>
            </a:pPr>
            <a:r>
              <a:rPr lang="en" sz="1150">
                <a:solidFill>
                  <a:schemeClr val="dk1"/>
                </a:solidFill>
                <a:highlight>
                  <a:srgbClr val="FFFFFF"/>
                </a:highlight>
                <a:latin typeface="Cairo"/>
                <a:ea typeface="Cairo"/>
                <a:cs typeface="Cairo"/>
                <a:sym typeface="Cairo"/>
              </a:rPr>
              <a:t>counts of each gender (</a:t>
            </a:r>
            <a:r>
              <a:rPr b="1" lang="en" sz="1150">
                <a:solidFill>
                  <a:schemeClr val="dk1"/>
                </a:solidFill>
                <a:highlight>
                  <a:srgbClr val="FFFFFF"/>
                </a:highlight>
                <a:latin typeface="Cairo"/>
                <a:ea typeface="Cairo"/>
                <a:cs typeface="Cairo"/>
                <a:sym typeface="Cairo"/>
              </a:rPr>
              <a:t>only available for </a:t>
            </a:r>
            <a:r>
              <a:rPr b="1" lang="en" sz="1150">
                <a:solidFill>
                  <a:srgbClr val="980000"/>
                </a:solidFill>
                <a:highlight>
                  <a:srgbClr val="FFFFFF"/>
                </a:highlight>
                <a:latin typeface="Cairo"/>
                <a:ea typeface="Cairo"/>
                <a:cs typeface="Cairo"/>
                <a:sym typeface="Cairo"/>
              </a:rPr>
              <a:t>NYC </a:t>
            </a:r>
            <a:r>
              <a:rPr b="1" lang="en" sz="1150">
                <a:solidFill>
                  <a:schemeClr val="dk1"/>
                </a:solidFill>
                <a:highlight>
                  <a:srgbClr val="FFFFFF"/>
                </a:highlight>
                <a:latin typeface="Cairo"/>
                <a:ea typeface="Cairo"/>
                <a:cs typeface="Cairo"/>
                <a:sym typeface="Cairo"/>
              </a:rPr>
              <a:t>and </a:t>
            </a:r>
            <a:r>
              <a:rPr b="1" lang="en" sz="1150">
                <a:solidFill>
                  <a:srgbClr val="980000"/>
                </a:solidFill>
                <a:highlight>
                  <a:srgbClr val="FFFFFF"/>
                </a:highlight>
                <a:latin typeface="Cairo"/>
                <a:ea typeface="Cairo"/>
                <a:cs typeface="Cairo"/>
                <a:sym typeface="Cairo"/>
              </a:rPr>
              <a:t>Chicago</a:t>
            </a:r>
            <a:r>
              <a:rPr lang="en" sz="1150">
                <a:solidFill>
                  <a:schemeClr val="dk1"/>
                </a:solidFill>
                <a:highlight>
                  <a:srgbClr val="FFFFFF"/>
                </a:highlight>
                <a:latin typeface="Cairo"/>
                <a:ea typeface="Cairo"/>
                <a:cs typeface="Cairo"/>
                <a:sym typeface="Cairo"/>
              </a:rPr>
              <a:t>)</a:t>
            </a:r>
            <a:endParaRPr sz="1150">
              <a:solidFill>
                <a:schemeClr val="dk1"/>
              </a:solidFill>
              <a:highlight>
                <a:srgbClr val="FFFFFF"/>
              </a:highlight>
              <a:latin typeface="Cairo"/>
              <a:ea typeface="Cairo"/>
              <a:cs typeface="Cairo"/>
              <a:sym typeface="Cairo"/>
            </a:endParaRPr>
          </a:p>
          <a:p>
            <a:pPr indent="-301625" lvl="1" marL="914400" rtl="0" algn="l">
              <a:lnSpc>
                <a:spcPct val="115000"/>
              </a:lnSpc>
              <a:spcBef>
                <a:spcPts val="0"/>
              </a:spcBef>
              <a:spcAft>
                <a:spcPts val="0"/>
              </a:spcAft>
              <a:buClr>
                <a:schemeClr val="dk1"/>
              </a:buClr>
              <a:buSzPts val="1150"/>
              <a:buFont typeface="Cairo"/>
              <a:buAutoNum type="alphaLcPeriod"/>
            </a:pPr>
            <a:r>
              <a:rPr lang="en" sz="1150">
                <a:solidFill>
                  <a:schemeClr val="dk1"/>
                </a:solidFill>
                <a:highlight>
                  <a:srgbClr val="FFFFFF"/>
                </a:highlight>
                <a:latin typeface="Cairo"/>
                <a:ea typeface="Cairo"/>
                <a:cs typeface="Cairo"/>
                <a:sym typeface="Cairo"/>
              </a:rPr>
              <a:t>earliest, most recent, most common year of birth (only available for NYC and Chicago)</a:t>
            </a:r>
            <a:endParaRPr sz="1150">
              <a:solidFill>
                <a:schemeClr val="dk1"/>
              </a:solidFill>
              <a:highlight>
                <a:srgbClr val="FFFFFF"/>
              </a:highlight>
              <a:latin typeface="Cairo"/>
              <a:ea typeface="Cairo"/>
              <a:cs typeface="Cairo"/>
              <a:sym typeface="Cai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nvSpPr>
        <p:spPr>
          <a:xfrm>
            <a:off x="446575" y="976425"/>
            <a:ext cx="8385600" cy="33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rgbClr val="99CA45"/>
                </a:solidFill>
                <a:latin typeface="Cairo"/>
                <a:ea typeface="Cairo"/>
                <a:cs typeface="Cairo"/>
                <a:sym typeface="Cairo"/>
              </a:rPr>
              <a:t>The Files</a:t>
            </a:r>
            <a:r>
              <a:rPr b="1" lang="en" sz="1700">
                <a:solidFill>
                  <a:srgbClr val="99CA45"/>
                </a:solidFill>
                <a:latin typeface="Cairo"/>
                <a:ea typeface="Cairo"/>
                <a:cs typeface="Cairo"/>
                <a:sym typeface="Cairo"/>
              </a:rPr>
              <a:t>:</a:t>
            </a:r>
            <a:endParaRPr b="1" sz="1700">
              <a:solidFill>
                <a:srgbClr val="99CA45"/>
              </a:solidFill>
              <a:latin typeface="Cairo"/>
              <a:ea typeface="Cairo"/>
              <a:cs typeface="Cairo"/>
              <a:sym typeface="Cairo"/>
            </a:endParaRPr>
          </a:p>
          <a:p>
            <a:pPr indent="0" lvl="0" marL="457200" rtl="0" algn="l">
              <a:lnSpc>
                <a:spcPct val="115000"/>
              </a:lnSpc>
              <a:spcBef>
                <a:spcPts val="0"/>
              </a:spcBef>
              <a:spcAft>
                <a:spcPts val="0"/>
              </a:spcAft>
              <a:buNone/>
            </a:pPr>
            <a:r>
              <a:t/>
            </a:r>
            <a:endParaRPr sz="1150">
              <a:solidFill>
                <a:schemeClr val="dk1"/>
              </a:solidFill>
              <a:highlight>
                <a:srgbClr val="FFFFFF"/>
              </a:highlight>
              <a:latin typeface="Cairo"/>
              <a:ea typeface="Cairo"/>
              <a:cs typeface="Cairo"/>
              <a:sym typeface="Cairo"/>
            </a:endParaRPr>
          </a:p>
        </p:txBody>
      </p:sp>
      <p:sp>
        <p:nvSpPr>
          <p:cNvPr id="167" name="Google Shape;16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Project Details</a:t>
            </a:r>
            <a:endParaRPr b="1" sz="2100">
              <a:latin typeface="Cairo"/>
              <a:ea typeface="Cairo"/>
              <a:cs typeface="Cairo"/>
              <a:sym typeface="Cairo"/>
            </a:endParaRPr>
          </a:p>
          <a:p>
            <a:pPr indent="0" lvl="0" marL="0" rtl="0" algn="l">
              <a:spcBef>
                <a:spcPts val="0"/>
              </a:spcBef>
              <a:spcAft>
                <a:spcPts val="0"/>
              </a:spcAft>
              <a:buClr>
                <a:schemeClr val="dk1"/>
              </a:buClr>
              <a:buSzPts val="1100"/>
              <a:buFont typeface="Arial"/>
              <a:buNone/>
            </a:pPr>
            <a:r>
              <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168" name="Google Shape;168;p23"/>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169" name="Google Shape;169;p23"/>
          <p:cNvSpPr/>
          <p:nvPr/>
        </p:nvSpPr>
        <p:spPr>
          <a:xfrm>
            <a:off x="16975" y="5030050"/>
            <a:ext cx="91269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23"/>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172" name="Google Shape;172;p23"/>
          <p:cNvSpPr/>
          <p:nvPr/>
        </p:nvSpPr>
        <p:spPr>
          <a:xfrm>
            <a:off x="6050333" y="1474924"/>
            <a:ext cx="2702538" cy="1457190"/>
          </a:xfrm>
          <a:prstGeom prst="flowChartMultidocumen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airo"/>
                <a:ea typeface="Cairo"/>
                <a:cs typeface="Cairo"/>
                <a:sym typeface="Cairo"/>
              </a:rPr>
              <a:t>Outputs :</a:t>
            </a:r>
            <a:endParaRPr b="1">
              <a:solidFill>
                <a:schemeClr val="dk1"/>
              </a:solidFill>
              <a:latin typeface="Cairo"/>
              <a:ea typeface="Cairo"/>
              <a:cs typeface="Cairo"/>
              <a:sym typeface="Cairo"/>
            </a:endParaRPr>
          </a:p>
          <a:p>
            <a:pPr indent="0" lvl="0" marL="0" rtl="0" algn="l">
              <a:spcBef>
                <a:spcPts val="1000"/>
              </a:spcBef>
              <a:spcAft>
                <a:spcPts val="0"/>
              </a:spcAft>
              <a:buNone/>
            </a:pPr>
            <a:r>
              <a:rPr lang="en" sz="1200">
                <a:solidFill>
                  <a:schemeClr val="dk1"/>
                </a:solidFill>
                <a:latin typeface="Cairo"/>
                <a:ea typeface="Cairo"/>
                <a:cs typeface="Cairo"/>
                <a:sym typeface="Cairo"/>
              </a:rPr>
              <a:t>Interactive script displaying statistics and Data upon request</a:t>
            </a:r>
            <a:endParaRPr sz="1200">
              <a:highlight>
                <a:srgbClr val="F3F3F3"/>
              </a:highlight>
              <a:latin typeface="Cairo"/>
              <a:ea typeface="Cairo"/>
              <a:cs typeface="Cairo"/>
              <a:sym typeface="Cairo"/>
            </a:endParaRPr>
          </a:p>
        </p:txBody>
      </p:sp>
      <p:sp>
        <p:nvSpPr>
          <p:cNvPr id="173" name="Google Shape;173;p23"/>
          <p:cNvSpPr/>
          <p:nvPr/>
        </p:nvSpPr>
        <p:spPr>
          <a:xfrm>
            <a:off x="-125" y="1502881"/>
            <a:ext cx="3304255" cy="1422735"/>
          </a:xfrm>
          <a:prstGeom prst="flowChartInputOutpu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iro"/>
                <a:ea typeface="Cairo"/>
                <a:cs typeface="Cairo"/>
                <a:sym typeface="Cairo"/>
              </a:rPr>
              <a:t>Inputs:</a:t>
            </a:r>
            <a:endParaRPr b="1">
              <a:solidFill>
                <a:schemeClr val="dk1"/>
              </a:solidFill>
              <a:latin typeface="Cairo"/>
              <a:ea typeface="Cairo"/>
              <a:cs typeface="Cairo"/>
              <a:sym typeface="Cairo"/>
            </a:endParaRPr>
          </a:p>
          <a:p>
            <a:pPr indent="-304800" lvl="0" marL="457200" marR="0" rtl="0" algn="l">
              <a:lnSpc>
                <a:spcPct val="100000"/>
              </a:lnSpc>
              <a:spcBef>
                <a:spcPts val="0"/>
              </a:spcBef>
              <a:spcAft>
                <a:spcPts val="0"/>
              </a:spcAft>
              <a:buClr>
                <a:schemeClr val="dk1"/>
              </a:buClr>
              <a:buSzPts val="1200"/>
              <a:buFont typeface="Cairo"/>
              <a:buAutoNum type="arabicPeriod"/>
            </a:pPr>
            <a:r>
              <a:rPr lang="en" sz="1200">
                <a:solidFill>
                  <a:schemeClr val="dk1"/>
                </a:solidFill>
                <a:latin typeface="Cairo"/>
                <a:ea typeface="Cairo"/>
                <a:cs typeface="Cairo"/>
                <a:sym typeface="Cairo"/>
              </a:rPr>
              <a:t>chicago.csv</a:t>
            </a:r>
            <a:endParaRPr sz="1200">
              <a:solidFill>
                <a:schemeClr val="dk1"/>
              </a:solidFill>
              <a:latin typeface="Cairo"/>
              <a:ea typeface="Cairo"/>
              <a:cs typeface="Cairo"/>
              <a:sym typeface="Cairo"/>
            </a:endParaRPr>
          </a:p>
          <a:p>
            <a:pPr indent="-304800" lvl="0" marL="457200" marR="0" rtl="0" algn="l">
              <a:lnSpc>
                <a:spcPct val="100000"/>
              </a:lnSpc>
              <a:spcBef>
                <a:spcPts val="0"/>
              </a:spcBef>
              <a:spcAft>
                <a:spcPts val="0"/>
              </a:spcAft>
              <a:buClr>
                <a:schemeClr val="dk1"/>
              </a:buClr>
              <a:buSzPts val="1200"/>
              <a:buFont typeface="Cairo"/>
              <a:buAutoNum type="arabicPeriod"/>
            </a:pPr>
            <a:r>
              <a:rPr lang="en" sz="1200">
                <a:solidFill>
                  <a:schemeClr val="dk1"/>
                </a:solidFill>
                <a:latin typeface="Cairo"/>
                <a:ea typeface="Cairo"/>
                <a:cs typeface="Cairo"/>
                <a:sym typeface="Cairo"/>
              </a:rPr>
              <a:t>new_york_city.csv</a:t>
            </a:r>
            <a:endParaRPr sz="1200">
              <a:solidFill>
                <a:schemeClr val="dk1"/>
              </a:solidFill>
              <a:latin typeface="Cairo"/>
              <a:ea typeface="Cairo"/>
              <a:cs typeface="Cairo"/>
              <a:sym typeface="Cairo"/>
            </a:endParaRPr>
          </a:p>
          <a:p>
            <a:pPr indent="-304800" lvl="0" marL="457200" marR="0" rtl="0" algn="l">
              <a:lnSpc>
                <a:spcPct val="100000"/>
              </a:lnSpc>
              <a:spcBef>
                <a:spcPts val="0"/>
              </a:spcBef>
              <a:spcAft>
                <a:spcPts val="0"/>
              </a:spcAft>
              <a:buClr>
                <a:schemeClr val="dk1"/>
              </a:buClr>
              <a:buSzPts val="1200"/>
              <a:buFont typeface="Cairo"/>
              <a:buAutoNum type="arabicPeriod"/>
            </a:pPr>
            <a:r>
              <a:rPr lang="en" sz="1200">
                <a:solidFill>
                  <a:schemeClr val="dk1"/>
                </a:solidFill>
                <a:latin typeface="Cairo"/>
                <a:ea typeface="Cairo"/>
                <a:cs typeface="Cairo"/>
                <a:sym typeface="Cairo"/>
              </a:rPr>
              <a:t>Washington.csv</a:t>
            </a:r>
            <a:endParaRPr sz="1200">
              <a:solidFill>
                <a:schemeClr val="dk1"/>
              </a:solidFill>
              <a:latin typeface="Cairo"/>
              <a:ea typeface="Cairo"/>
              <a:cs typeface="Cairo"/>
              <a:sym typeface="Cairo"/>
            </a:endParaRPr>
          </a:p>
          <a:p>
            <a:pPr indent="-304800" lvl="0" marL="457200" marR="0" rtl="0" algn="l">
              <a:lnSpc>
                <a:spcPct val="100000"/>
              </a:lnSpc>
              <a:spcBef>
                <a:spcPts val="0"/>
              </a:spcBef>
              <a:spcAft>
                <a:spcPts val="0"/>
              </a:spcAft>
              <a:buClr>
                <a:schemeClr val="dk1"/>
              </a:buClr>
              <a:buSzPts val="1200"/>
              <a:buFont typeface="Cairo"/>
              <a:buAutoNum type="arabicPeriod"/>
            </a:pPr>
            <a:r>
              <a:rPr lang="en" sz="1200">
                <a:solidFill>
                  <a:schemeClr val="dk1"/>
                </a:solidFill>
                <a:latin typeface="Cairo"/>
                <a:ea typeface="Cairo"/>
                <a:cs typeface="Cairo"/>
                <a:sym typeface="Cairo"/>
              </a:rPr>
              <a:t>Raw input</a:t>
            </a:r>
            <a:endParaRPr sz="1200">
              <a:solidFill>
                <a:schemeClr val="dk1"/>
              </a:solidFill>
              <a:latin typeface="Cairo"/>
              <a:ea typeface="Cairo"/>
              <a:cs typeface="Cairo"/>
              <a:sym typeface="Cairo"/>
            </a:endParaRPr>
          </a:p>
          <a:p>
            <a:pPr indent="0" lvl="0" marL="0" rtl="0" algn="l">
              <a:spcBef>
                <a:spcPts val="0"/>
              </a:spcBef>
              <a:spcAft>
                <a:spcPts val="0"/>
              </a:spcAft>
              <a:buNone/>
            </a:pPr>
            <a:r>
              <a:t/>
            </a:r>
            <a:endParaRPr b="1" sz="1200">
              <a:solidFill>
                <a:schemeClr val="dk1"/>
              </a:solidFill>
            </a:endParaRPr>
          </a:p>
        </p:txBody>
      </p:sp>
      <p:sp>
        <p:nvSpPr>
          <p:cNvPr id="174" name="Google Shape;174;p23"/>
          <p:cNvSpPr/>
          <p:nvPr/>
        </p:nvSpPr>
        <p:spPr>
          <a:xfrm>
            <a:off x="3297230" y="1493029"/>
            <a:ext cx="2566404" cy="153592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450">
                <a:solidFill>
                  <a:schemeClr val="dk1"/>
                </a:solidFill>
                <a:highlight>
                  <a:srgbClr val="EFF0F1"/>
                </a:highlight>
                <a:latin typeface="Courier New"/>
                <a:ea typeface="Courier New"/>
                <a:cs typeface="Courier New"/>
                <a:sym typeface="Courier New"/>
              </a:rPr>
              <a:t>bikeshare.py</a:t>
            </a:r>
            <a:endParaRPr/>
          </a:p>
        </p:txBody>
      </p:sp>
      <p:sp>
        <p:nvSpPr>
          <p:cNvPr id="175" name="Google Shape;175;p23"/>
          <p:cNvSpPr txBox="1"/>
          <p:nvPr/>
        </p:nvSpPr>
        <p:spPr>
          <a:xfrm>
            <a:off x="610800" y="3418275"/>
            <a:ext cx="74151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chemeClr val="dk1"/>
                </a:solidFill>
                <a:highlight>
                  <a:srgbClr val="FFFFFF"/>
                </a:highlight>
                <a:latin typeface="Cairo"/>
                <a:ea typeface="Cairo"/>
                <a:cs typeface="Cairo"/>
                <a:sym typeface="Cairo"/>
              </a:rPr>
              <a:t>All four of these files are zipped up in the Bikeshare file in the resource tab</a:t>
            </a:r>
            <a:endParaRPr sz="1450">
              <a:solidFill>
                <a:schemeClr val="dk1"/>
              </a:solidFill>
              <a:highlight>
                <a:srgbClr val="FFFFFF"/>
              </a:highlight>
              <a:latin typeface="Cairo"/>
              <a:ea typeface="Cairo"/>
              <a:cs typeface="Cairo"/>
              <a:sym typeface="Cai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9" name="Shape 179"/>
        <p:cNvGrpSpPr/>
        <p:nvPr/>
      </p:nvGrpSpPr>
      <p:grpSpPr>
        <a:xfrm>
          <a:off x="0" y="0"/>
          <a:ext cx="0" cy="0"/>
          <a:chOff x="0" y="0"/>
          <a:chExt cx="0" cy="0"/>
        </a:xfrm>
      </p:grpSpPr>
      <p:sp>
        <p:nvSpPr>
          <p:cNvPr id="180" name="Google Shape;180;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latin typeface="Cairo"/>
                <a:ea typeface="Cairo"/>
                <a:cs typeface="Cairo"/>
                <a:sym typeface="Cairo"/>
              </a:rPr>
              <a:t>Agenda</a:t>
            </a:r>
            <a:endParaRPr sz="2100">
              <a:latin typeface="Cairo"/>
              <a:ea typeface="Cairo"/>
              <a:cs typeface="Cairo"/>
              <a:sym typeface="Cairo"/>
            </a:endParaRPr>
          </a:p>
          <a:p>
            <a:pPr indent="0" lvl="0" marL="0" rtl="0" algn="l">
              <a:spcBef>
                <a:spcPts val="0"/>
              </a:spcBef>
              <a:spcAft>
                <a:spcPts val="0"/>
              </a:spcAft>
              <a:buNone/>
            </a:pPr>
            <a:r>
              <a:t/>
            </a:r>
            <a:endParaRPr sz="2100">
              <a:latin typeface="Cairo"/>
              <a:ea typeface="Cairo"/>
              <a:cs typeface="Cairo"/>
              <a:sym typeface="Cairo"/>
            </a:endParaRPr>
          </a:p>
        </p:txBody>
      </p:sp>
      <p:cxnSp>
        <p:nvCxnSpPr>
          <p:cNvPr id="181" name="Google Shape;181;p24"/>
          <p:cNvCxnSpPr/>
          <p:nvPr/>
        </p:nvCxnSpPr>
        <p:spPr>
          <a:xfrm>
            <a:off x="340475" y="970750"/>
            <a:ext cx="789600" cy="0"/>
          </a:xfrm>
          <a:prstGeom prst="straightConnector1">
            <a:avLst/>
          </a:prstGeom>
          <a:noFill/>
          <a:ln cap="flat" cmpd="sng" w="38100">
            <a:solidFill>
              <a:srgbClr val="99CA45"/>
            </a:solidFill>
            <a:prstDash val="solid"/>
            <a:round/>
            <a:headEnd len="med" w="med" type="none"/>
            <a:tailEnd len="med" w="med" type="none"/>
          </a:ln>
        </p:spPr>
      </p:cxnSp>
      <p:sp>
        <p:nvSpPr>
          <p:cNvPr id="182" name="Google Shape;182;p24"/>
          <p:cNvSpPr/>
          <p:nvPr/>
        </p:nvSpPr>
        <p:spPr>
          <a:xfrm>
            <a:off x="-125" y="5030050"/>
            <a:ext cx="9144000" cy="113400"/>
          </a:xfrm>
          <a:prstGeom prst="rect">
            <a:avLst/>
          </a:prstGeom>
          <a:solidFill>
            <a:srgbClr val="99CA45"/>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3" name="Google Shape;183;p24"/>
          <p:cNvPicPr preferRelativeResize="0"/>
          <p:nvPr/>
        </p:nvPicPr>
        <p:blipFill>
          <a:blip r:embed="rId3">
            <a:alphaModFix/>
          </a:blip>
          <a:stretch>
            <a:fillRect/>
          </a:stretch>
        </p:blipFill>
        <p:spPr>
          <a:xfrm>
            <a:off x="120504" y="4370126"/>
            <a:ext cx="1043973" cy="572699"/>
          </a:xfrm>
          <a:prstGeom prst="rect">
            <a:avLst/>
          </a:prstGeom>
          <a:noFill/>
          <a:ln>
            <a:noFill/>
          </a:ln>
        </p:spPr>
      </p:pic>
      <p:sp>
        <p:nvSpPr>
          <p:cNvPr id="184" name="Google Shape;184;p24"/>
          <p:cNvSpPr/>
          <p:nvPr/>
        </p:nvSpPr>
        <p:spPr>
          <a:xfrm>
            <a:off x="358225" y="1112100"/>
            <a:ext cx="3327600" cy="572700"/>
          </a:xfrm>
          <a:prstGeom prst="chevron">
            <a:avLst>
              <a:gd fmla="val 50000" name="adj"/>
            </a:avLst>
          </a:prstGeom>
          <a:solidFill>
            <a:srgbClr val="D9EAD3"/>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50">
                <a:solidFill>
                  <a:schemeClr val="accent5"/>
                </a:solidFill>
                <a:highlight>
                  <a:schemeClr val="lt1"/>
                </a:highlight>
                <a:latin typeface="Cairo"/>
                <a:ea typeface="Cairo"/>
                <a:cs typeface="Cairo"/>
                <a:sym typeface="Cairo"/>
              </a:rPr>
              <a:t>Project Overview</a:t>
            </a:r>
            <a:endParaRPr sz="2650">
              <a:solidFill>
                <a:schemeClr val="accent5"/>
              </a:solidFill>
              <a:highlight>
                <a:srgbClr val="FFFFFF"/>
              </a:highlight>
              <a:latin typeface="Cairo"/>
              <a:ea typeface="Cairo"/>
              <a:cs typeface="Cairo"/>
              <a:sym typeface="Cairo"/>
            </a:endParaRPr>
          </a:p>
        </p:txBody>
      </p:sp>
      <p:sp>
        <p:nvSpPr>
          <p:cNvPr id="185" name="Google Shape;185;p24"/>
          <p:cNvSpPr/>
          <p:nvPr/>
        </p:nvSpPr>
        <p:spPr>
          <a:xfrm>
            <a:off x="403486" y="1965437"/>
            <a:ext cx="1586100" cy="1439700"/>
          </a:xfrm>
          <a:prstGeom prst="rect">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450">
              <a:solidFill>
                <a:schemeClr val="dk1"/>
              </a:solidFill>
              <a:highlight>
                <a:srgbClr val="FFFFFF"/>
              </a:highlight>
              <a:latin typeface="Cairo"/>
              <a:ea typeface="Cairo"/>
              <a:cs typeface="Cairo"/>
              <a:sym typeface="Cairo"/>
            </a:endParaRPr>
          </a:p>
        </p:txBody>
      </p:sp>
      <p:sp>
        <p:nvSpPr>
          <p:cNvPr id="186" name="Google Shape;186;p24"/>
          <p:cNvSpPr/>
          <p:nvPr/>
        </p:nvSpPr>
        <p:spPr>
          <a:xfrm>
            <a:off x="990039" y="1738299"/>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1</a:t>
            </a:r>
            <a:endParaRPr b="1">
              <a:solidFill>
                <a:srgbClr val="666666"/>
              </a:solidFill>
              <a:latin typeface="Open Sans"/>
              <a:ea typeface="Open Sans"/>
              <a:cs typeface="Open Sans"/>
              <a:sym typeface="Open Sans"/>
            </a:endParaRPr>
          </a:p>
        </p:txBody>
      </p:sp>
      <p:sp>
        <p:nvSpPr>
          <p:cNvPr id="187" name="Google Shape;187;p24"/>
          <p:cNvSpPr txBox="1"/>
          <p:nvPr/>
        </p:nvSpPr>
        <p:spPr>
          <a:xfrm>
            <a:off x="403475" y="2068100"/>
            <a:ext cx="1586100" cy="1337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550">
                <a:solidFill>
                  <a:srgbClr val="980000"/>
                </a:solidFill>
                <a:highlight>
                  <a:srgbClr val="FFFFFF"/>
                </a:highlight>
              </a:rPr>
              <a:t>Project Details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Technical requirements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chemeClr val="lt1"/>
                </a:highlight>
              </a:rPr>
              <a:t>- The Datasets</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Statistics Computed</a:t>
            </a:r>
            <a:endParaRPr b="1" sz="850">
              <a:solidFill>
                <a:srgbClr val="980000"/>
              </a:solidFill>
              <a:highlight>
                <a:srgbClr val="FFFFFF"/>
              </a:highlight>
            </a:endParaRPr>
          </a:p>
          <a:p>
            <a:pPr indent="0" lvl="0" marL="0" rtl="0" algn="l">
              <a:lnSpc>
                <a:spcPct val="150000"/>
              </a:lnSpc>
              <a:spcBef>
                <a:spcPts val="0"/>
              </a:spcBef>
              <a:spcAft>
                <a:spcPts val="0"/>
              </a:spcAft>
              <a:buNone/>
            </a:pPr>
            <a:r>
              <a:rPr b="1" lang="en" sz="850">
                <a:solidFill>
                  <a:srgbClr val="980000"/>
                </a:solidFill>
                <a:highlight>
                  <a:srgbClr val="FFFFFF"/>
                </a:highlight>
              </a:rPr>
              <a:t>- The Files</a:t>
            </a:r>
            <a:endParaRPr b="1" sz="1850">
              <a:solidFill>
                <a:srgbClr val="980000"/>
              </a:solidFill>
              <a:highlight>
                <a:srgbClr val="FFFFFF"/>
              </a:highlight>
              <a:latin typeface="Cairo"/>
              <a:ea typeface="Cairo"/>
              <a:cs typeface="Cairo"/>
              <a:sym typeface="Cairo"/>
            </a:endParaRPr>
          </a:p>
        </p:txBody>
      </p:sp>
      <p:sp>
        <p:nvSpPr>
          <p:cNvPr id="188" name="Google Shape;188;p24"/>
          <p:cNvSpPr/>
          <p:nvPr/>
        </p:nvSpPr>
        <p:spPr>
          <a:xfrm>
            <a:off x="2099784" y="1965462"/>
            <a:ext cx="1586100" cy="1439700"/>
          </a:xfrm>
          <a:prstGeom prst="rect">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189" name="Google Shape;189;p24"/>
          <p:cNvSpPr/>
          <p:nvPr/>
        </p:nvSpPr>
        <p:spPr>
          <a:xfrm>
            <a:off x="2099784" y="1965462"/>
            <a:ext cx="1586100" cy="1439700"/>
          </a:xfrm>
          <a:prstGeom prst="rect">
            <a:avLst/>
          </a:prstGeom>
          <a:solidFill>
            <a:srgbClr val="D9EAD3"/>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190" name="Google Shape;190;p24"/>
          <p:cNvSpPr/>
          <p:nvPr/>
        </p:nvSpPr>
        <p:spPr>
          <a:xfrm>
            <a:off x="2686337"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2</a:t>
            </a:r>
            <a:endParaRPr b="1">
              <a:solidFill>
                <a:srgbClr val="666666"/>
              </a:solidFill>
              <a:latin typeface="Open Sans"/>
              <a:ea typeface="Open Sans"/>
              <a:cs typeface="Open Sans"/>
              <a:sym typeface="Open Sans"/>
            </a:endParaRPr>
          </a:p>
        </p:txBody>
      </p:sp>
      <p:sp>
        <p:nvSpPr>
          <p:cNvPr id="191" name="Google Shape;191;p24"/>
          <p:cNvSpPr txBox="1"/>
          <p:nvPr/>
        </p:nvSpPr>
        <p:spPr>
          <a:xfrm>
            <a:off x="2099775" y="2151425"/>
            <a:ext cx="1586100" cy="1116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550">
                <a:solidFill>
                  <a:srgbClr val="3C78D8"/>
                </a:solidFill>
                <a:highlight>
                  <a:srgbClr val="FFFFFF"/>
                </a:highlight>
              </a:rPr>
              <a:t>Workspace &amp; Submission</a:t>
            </a:r>
            <a:endParaRPr b="1" sz="850">
              <a:solidFill>
                <a:srgbClr val="3C78D8"/>
              </a:solidFill>
              <a:highlight>
                <a:srgbClr val="FFFFFF"/>
              </a:highlight>
            </a:endParaRPr>
          </a:p>
        </p:txBody>
      </p:sp>
      <p:sp>
        <p:nvSpPr>
          <p:cNvPr id="192" name="Google Shape;192;p24"/>
          <p:cNvSpPr/>
          <p:nvPr/>
        </p:nvSpPr>
        <p:spPr>
          <a:xfrm>
            <a:off x="3770672" y="1965474"/>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193" name="Google Shape;193;p24"/>
          <p:cNvSpPr/>
          <p:nvPr/>
        </p:nvSpPr>
        <p:spPr>
          <a:xfrm>
            <a:off x="4357225" y="1738337"/>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3</a:t>
            </a:r>
            <a:endParaRPr b="1">
              <a:solidFill>
                <a:srgbClr val="666666"/>
              </a:solidFill>
              <a:latin typeface="Open Sans"/>
              <a:ea typeface="Open Sans"/>
              <a:cs typeface="Open Sans"/>
              <a:sym typeface="Open Sans"/>
            </a:endParaRPr>
          </a:p>
        </p:txBody>
      </p:sp>
      <p:sp>
        <p:nvSpPr>
          <p:cNvPr id="194" name="Google Shape;194;p24"/>
          <p:cNvSpPr txBox="1"/>
          <p:nvPr/>
        </p:nvSpPr>
        <p:spPr>
          <a:xfrm>
            <a:off x="3864492" y="2258968"/>
            <a:ext cx="1398600" cy="831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550">
                <a:solidFill>
                  <a:srgbClr val="99CA45"/>
                </a:solidFill>
                <a:latin typeface="Cairo"/>
                <a:ea typeface="Cairo"/>
                <a:cs typeface="Cairo"/>
                <a:sym typeface="Cairo"/>
              </a:rPr>
              <a:t>Interactive Experience</a:t>
            </a:r>
            <a:endParaRPr b="1" sz="1550">
              <a:solidFill>
                <a:srgbClr val="99CA45"/>
              </a:solidFill>
              <a:latin typeface="Cairo"/>
              <a:ea typeface="Cairo"/>
              <a:cs typeface="Cairo"/>
              <a:sym typeface="Cairo"/>
            </a:endParaRPr>
          </a:p>
          <a:p>
            <a:pPr indent="0" lvl="0" marL="0" rtl="0" algn="ctr">
              <a:lnSpc>
                <a:spcPct val="115000"/>
              </a:lnSpc>
              <a:spcBef>
                <a:spcPts val="0"/>
              </a:spcBef>
              <a:spcAft>
                <a:spcPts val="0"/>
              </a:spcAft>
              <a:buNone/>
            </a:pPr>
            <a:r>
              <a:rPr b="1" lang="en" sz="850">
                <a:solidFill>
                  <a:srgbClr val="38761D"/>
                </a:solidFill>
                <a:latin typeface="Cairo"/>
                <a:ea typeface="Cairo"/>
                <a:cs typeface="Cairo"/>
                <a:sym typeface="Cairo"/>
              </a:rPr>
              <a:t>The </a:t>
            </a:r>
            <a:r>
              <a:rPr b="1" lang="en" sz="850">
                <a:solidFill>
                  <a:srgbClr val="38761D"/>
                </a:solidFill>
                <a:latin typeface="Cairo"/>
                <a:ea typeface="Cairo"/>
                <a:cs typeface="Cairo"/>
                <a:sym typeface="Cairo"/>
              </a:rPr>
              <a:t>get_filter() function</a:t>
            </a:r>
            <a:endParaRPr b="1" sz="1550">
              <a:solidFill>
                <a:srgbClr val="99CA45"/>
              </a:solidFill>
              <a:latin typeface="Cairo"/>
              <a:ea typeface="Cairo"/>
              <a:cs typeface="Cairo"/>
              <a:sym typeface="Cairo"/>
            </a:endParaRPr>
          </a:p>
        </p:txBody>
      </p:sp>
      <p:sp>
        <p:nvSpPr>
          <p:cNvPr id="195" name="Google Shape;195;p24"/>
          <p:cNvSpPr/>
          <p:nvPr/>
        </p:nvSpPr>
        <p:spPr>
          <a:xfrm>
            <a:off x="5478713" y="1955087"/>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196" name="Google Shape;196;p24"/>
          <p:cNvSpPr/>
          <p:nvPr/>
        </p:nvSpPr>
        <p:spPr>
          <a:xfrm>
            <a:off x="6065237" y="17383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4</a:t>
            </a:r>
            <a:endParaRPr b="1">
              <a:solidFill>
                <a:srgbClr val="666666"/>
              </a:solidFill>
              <a:latin typeface="Open Sans"/>
              <a:ea typeface="Open Sans"/>
              <a:cs typeface="Open Sans"/>
              <a:sym typeface="Open Sans"/>
            </a:endParaRPr>
          </a:p>
        </p:txBody>
      </p:sp>
      <p:sp>
        <p:nvSpPr>
          <p:cNvPr id="197" name="Google Shape;197;p24"/>
          <p:cNvSpPr txBox="1"/>
          <p:nvPr/>
        </p:nvSpPr>
        <p:spPr>
          <a:xfrm>
            <a:off x="5572475" y="2127175"/>
            <a:ext cx="1398600" cy="1116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Data loading</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&amp;</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None/>
            </a:pPr>
            <a:r>
              <a:rPr b="1" lang="en" sz="1450">
                <a:solidFill>
                  <a:srgbClr val="073763"/>
                </a:solidFill>
                <a:latin typeface="Cairo"/>
                <a:ea typeface="Cairo"/>
                <a:cs typeface="Cairo"/>
                <a:sym typeface="Cairo"/>
              </a:rPr>
              <a:t>Statistics Output</a:t>
            </a:r>
            <a:endParaRPr b="1" sz="1450">
              <a:solidFill>
                <a:srgbClr val="073763"/>
              </a:solidFill>
              <a:latin typeface="Cairo"/>
              <a:ea typeface="Cairo"/>
              <a:cs typeface="Cairo"/>
              <a:sym typeface="Cairo"/>
            </a:endParaRPr>
          </a:p>
          <a:p>
            <a:pPr indent="0" lvl="0" marL="0" rtl="0" algn="ctr">
              <a:lnSpc>
                <a:spcPct val="115000"/>
              </a:lnSpc>
              <a:spcBef>
                <a:spcPts val="0"/>
              </a:spcBef>
              <a:spcAft>
                <a:spcPts val="0"/>
              </a:spcAft>
              <a:buClr>
                <a:schemeClr val="dk1"/>
              </a:buClr>
              <a:buSzPts val="1100"/>
              <a:buFont typeface="Arial"/>
              <a:buNone/>
            </a:pPr>
            <a:r>
              <a:rPr b="1" lang="en" sz="850">
                <a:solidFill>
                  <a:srgbClr val="073763"/>
                </a:solidFill>
                <a:latin typeface="Cairo"/>
                <a:ea typeface="Cairo"/>
                <a:cs typeface="Cairo"/>
                <a:sym typeface="Cairo"/>
              </a:rPr>
              <a:t>6 functions</a:t>
            </a:r>
            <a:endParaRPr b="1" sz="1450">
              <a:solidFill>
                <a:srgbClr val="073763"/>
              </a:solidFill>
              <a:latin typeface="Cairo"/>
              <a:ea typeface="Cairo"/>
              <a:cs typeface="Cairo"/>
              <a:sym typeface="Cairo"/>
            </a:endParaRPr>
          </a:p>
        </p:txBody>
      </p:sp>
      <p:sp>
        <p:nvSpPr>
          <p:cNvPr id="198" name="Google Shape;198;p24"/>
          <p:cNvSpPr/>
          <p:nvPr/>
        </p:nvSpPr>
        <p:spPr>
          <a:xfrm>
            <a:off x="3504000" y="1112100"/>
            <a:ext cx="5328300" cy="572700"/>
          </a:xfrm>
          <a:prstGeom prst="chevron">
            <a:avLst>
              <a:gd fmla="val 50000" name="adj"/>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50">
                <a:solidFill>
                  <a:schemeClr val="accent5"/>
                </a:solidFill>
                <a:highlight>
                  <a:srgbClr val="FFFFFF"/>
                </a:highlight>
                <a:latin typeface="Cairo"/>
                <a:ea typeface="Cairo"/>
                <a:cs typeface="Cairo"/>
                <a:sym typeface="Cairo"/>
              </a:rPr>
              <a:t>Code Walkthrough</a:t>
            </a:r>
            <a:endParaRPr sz="2650">
              <a:solidFill>
                <a:schemeClr val="accent5"/>
              </a:solidFill>
              <a:highlight>
                <a:srgbClr val="FFFFFF"/>
              </a:highlight>
              <a:latin typeface="Cairo"/>
              <a:ea typeface="Cairo"/>
              <a:cs typeface="Cairo"/>
              <a:sym typeface="Cairo"/>
            </a:endParaRPr>
          </a:p>
        </p:txBody>
      </p:sp>
      <p:sp>
        <p:nvSpPr>
          <p:cNvPr id="199" name="Google Shape;199;p24"/>
          <p:cNvSpPr/>
          <p:nvPr/>
        </p:nvSpPr>
        <p:spPr>
          <a:xfrm>
            <a:off x="7280438" y="1960287"/>
            <a:ext cx="1586100" cy="1439700"/>
          </a:xfrm>
          <a:prstGeom prst="rect">
            <a:avLst/>
          </a:prstGeom>
          <a:solidFill>
            <a:srgbClr val="FFFFFF"/>
          </a:solidFill>
          <a:ln cap="flat" cmpd="sng" w="9525">
            <a:solidFill>
              <a:srgbClr val="99C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Open Sans"/>
              <a:ea typeface="Open Sans"/>
              <a:cs typeface="Open Sans"/>
              <a:sym typeface="Open Sans"/>
            </a:endParaRPr>
          </a:p>
        </p:txBody>
      </p:sp>
      <p:sp>
        <p:nvSpPr>
          <p:cNvPr id="200" name="Google Shape;200;p24"/>
          <p:cNvSpPr/>
          <p:nvPr/>
        </p:nvSpPr>
        <p:spPr>
          <a:xfrm>
            <a:off x="7866962" y="1743524"/>
            <a:ext cx="413100" cy="413100"/>
          </a:xfrm>
          <a:prstGeom prst="ellipse">
            <a:avLst/>
          </a:prstGeom>
          <a:solidFill>
            <a:srgbClr val="FFFFFF"/>
          </a:solid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66666"/>
                </a:solidFill>
                <a:latin typeface="Open Sans"/>
                <a:ea typeface="Open Sans"/>
                <a:cs typeface="Open Sans"/>
                <a:sym typeface="Open Sans"/>
              </a:rPr>
              <a:t>5</a:t>
            </a:r>
            <a:endParaRPr b="1">
              <a:solidFill>
                <a:srgbClr val="666666"/>
              </a:solidFill>
              <a:latin typeface="Open Sans"/>
              <a:ea typeface="Open Sans"/>
              <a:cs typeface="Open Sans"/>
              <a:sym typeface="Open Sans"/>
            </a:endParaRPr>
          </a:p>
        </p:txBody>
      </p:sp>
      <p:sp>
        <p:nvSpPr>
          <p:cNvPr id="201" name="Google Shape;201;p24"/>
          <p:cNvSpPr txBox="1"/>
          <p:nvPr/>
        </p:nvSpPr>
        <p:spPr>
          <a:xfrm>
            <a:off x="7374200" y="2284776"/>
            <a:ext cx="1398600" cy="959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550">
                <a:solidFill>
                  <a:srgbClr val="CC0000"/>
                </a:solidFill>
                <a:latin typeface="Cairo"/>
                <a:ea typeface="Cairo"/>
                <a:cs typeface="Cairo"/>
                <a:sym typeface="Cairo"/>
              </a:rPr>
              <a:t>Interactive Raw Data display</a:t>
            </a:r>
            <a:endParaRPr b="1" sz="1550">
              <a:solidFill>
                <a:srgbClr val="CC0000"/>
              </a:solidFill>
              <a:latin typeface="Cairo"/>
              <a:ea typeface="Cairo"/>
              <a:cs typeface="Cairo"/>
              <a:sym typeface="Cairo"/>
            </a:endParaRPr>
          </a:p>
          <a:p>
            <a:pPr indent="0" lvl="0" marL="0" rtl="0" algn="ctr">
              <a:lnSpc>
                <a:spcPct val="115000"/>
              </a:lnSpc>
              <a:spcBef>
                <a:spcPts val="0"/>
              </a:spcBef>
              <a:spcAft>
                <a:spcPts val="0"/>
              </a:spcAft>
              <a:buClr>
                <a:schemeClr val="dk1"/>
              </a:buClr>
              <a:buSzPts val="1100"/>
              <a:buFont typeface="Arial"/>
              <a:buNone/>
            </a:pPr>
            <a:r>
              <a:rPr b="1" lang="en" sz="850">
                <a:solidFill>
                  <a:srgbClr val="38761D"/>
                </a:solidFill>
                <a:latin typeface="Cairo"/>
                <a:ea typeface="Cairo"/>
                <a:cs typeface="Cairo"/>
                <a:sym typeface="Cairo"/>
              </a:rPr>
              <a:t>display_raw_data(city)</a:t>
            </a:r>
            <a:endParaRPr b="1" sz="1550">
              <a:solidFill>
                <a:srgbClr val="CC0000"/>
              </a:solidFill>
              <a:latin typeface="Cairo"/>
              <a:ea typeface="Cairo"/>
              <a:cs typeface="Cairo"/>
              <a:sym typeface="Cair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