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9" r:id="rId4"/>
    <p:sldId id="266" r:id="rId5"/>
    <p:sldId id="274" r:id="rId6"/>
    <p:sldId id="268" r:id="rId7"/>
    <p:sldId id="272" r:id="rId8"/>
    <p:sldId id="273" r:id="rId9"/>
    <p:sldId id="25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E2F"/>
    <a:srgbClr val="CF6E2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9B2B9-74C2-BF48-BACA-EF5E722B6795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2DE8-9F60-D449-9ABC-CA1F5AAC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research/bionlp/APIs/BioC-PubMed/" TargetMode="External"/><Relationship Id="rId4" Type="http://schemas.openxmlformats.org/officeDocument/2006/relationships/hyperlink" Target="https://biocreative.bioinformatics.udel.edu/media/store/files/2014/2_BioC_bc2014_final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research/bionlp/APIs/BioC-PubMed/" TargetMode="External"/><Relationship Id="rId4" Type="http://schemas.openxmlformats.org/officeDocument/2006/relationships/hyperlink" Target="https://biocreative.bioinformatics.udel.edu/media/store/files/2014/2_BioC_bc2014_final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PubTator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central: automated concept annotation for biomedical full text articles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https://www.ncbi.nlm.nih.gov/research/bionlp/APIs/BioC-PubMed/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https://biocreative.bioinformatics.udel.edu/media/store/files/2014/2_BioC_bc2014_final.pdf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https://www.ncbi.nlm.nih.gov/research/bionlp/APIs/BioC-PubMed/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https://biocreative.bioinformatics.udel.edu/media/store/files/2014/2_BioC_bc2014_final.pdf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Tokenize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时设定的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vocabulary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数量为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20000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出来的，一般不会有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这么长。</a:t>
            </a:r>
            <a:endParaRPr lang="en-US" dirty="0" smtClean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目标实体词为了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特征存储在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里，无序（自带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排序）。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Global_max_pooling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Pool_size</a:t>
            </a:r>
            <a:r>
              <a:rPr lang="en-US" altLang="zh-CN" dirty="0" smtClean="0"/>
              <a:t>=steps.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GlobalMaxPooling1D(_GlobalPooling1D):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"""Global max pooling operation for temporal data.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# Input shape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3D tensor with shape: `(samples, steps, features)`.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# Output shape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2D tensor with shape: `(samples, features)`.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 """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call(self, x, mask=None):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return </a:t>
            </a:r>
            <a:r>
              <a:rPr lang="en-US" dirty="0" err="1" smtClean="0"/>
              <a:t>K.max</a:t>
            </a:r>
            <a:r>
              <a:rPr lang="en-US" dirty="0" smtClean="0"/>
              <a:t>(x, axis=1)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PubTator</a:t>
            </a:r>
            <a:r>
              <a:rPr lang="zh-CN" altLang="en-US" sz="3200" dirty="0" smtClean="0"/>
              <a:t>实体消歧方法总结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2019.06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1663" y="3509963"/>
            <a:ext cx="8672512" cy="45719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646" y="394137"/>
            <a:ext cx="5898109" cy="1024759"/>
            <a:chOff x="338646" y="394137"/>
            <a:chExt cx="5898109" cy="1024759"/>
          </a:xfrm>
        </p:grpSpPr>
        <p:sp>
          <p:nvSpPr>
            <p:cNvPr id="5" name="Rectangle 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2" y="660380"/>
              <a:ext cx="5574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附录：</a:t>
              </a:r>
              <a:r>
                <a:rPr lang="en-US" altLang="zh-CN" sz="2400" dirty="0" smtClean="0"/>
                <a:t>PTC</a:t>
              </a:r>
              <a:r>
                <a:rPr lang="zh-CN" altLang="en-US" sz="2400" dirty="0" smtClean="0"/>
                <a:t>原文关于实体消歧模型的介绍</a:t>
              </a:r>
              <a:endParaRPr lang="en-US" sz="24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152650"/>
            <a:ext cx="5676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38646" y="394137"/>
            <a:ext cx="5940108" cy="1024759"/>
            <a:chOff x="338646" y="394137"/>
            <a:chExt cx="5940108" cy="1024759"/>
          </a:xfrm>
        </p:grpSpPr>
        <p:sp>
          <p:nvSpPr>
            <p:cNvPr id="44" name="Rectangle 43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152" y="660380"/>
              <a:ext cx="5616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PubTator</a:t>
              </a:r>
              <a:r>
                <a:rPr lang="zh-CN" altLang="en-US" sz="2400" dirty="0" smtClean="0"/>
                <a:t>面临的实体</a:t>
              </a:r>
              <a:r>
                <a:rPr lang="zh-CN" altLang="en-US" sz="2400" dirty="0"/>
                <a:t>消</a:t>
              </a:r>
              <a:r>
                <a:rPr lang="zh-CN" altLang="en-US" sz="2400" dirty="0" smtClean="0"/>
                <a:t>歧问题与解决方法</a:t>
              </a:r>
              <a:endParaRPr lang="en-US" sz="24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69067" y="2039848"/>
            <a:ext cx="7906564" cy="646331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同一个实体可能对应不同生物类别（基因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化学分子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疾病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突变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物种，等）下的不同概念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3962" y="2051096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存在的问题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3962" y="3018886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68259" y="3018886"/>
            <a:ext cx="7907372" cy="92333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CO2: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可以代表化学分子二氧化碳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zh-CN" altLang="en-US" dirty="0" smtClean="0"/>
              <a:t>在化学分子类别中具有唯一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dirty="0" smtClean="0"/>
              <a:t>MESH</a:t>
            </a:r>
            <a:r>
              <a:rPr lang="en-US" dirty="0"/>
              <a:t>: </a:t>
            </a:r>
            <a:r>
              <a:rPr lang="en-US" dirty="0" smtClean="0"/>
              <a:t>D002245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可以</a:t>
            </a:r>
            <a:r>
              <a:rPr lang="zh-CN" altLang="en-US" dirty="0" smtClean="0">
                <a:solidFill>
                  <a:schemeClr val="tx1"/>
                </a:solidFill>
              </a:rPr>
              <a:t>代表基因</a:t>
            </a:r>
            <a:r>
              <a:rPr lang="en-US" altLang="zh-CN" i="1" dirty="0" smtClean="0">
                <a:solidFill>
                  <a:schemeClr val="tx1"/>
                </a:solidFill>
              </a:rPr>
              <a:t>complement</a:t>
            </a:r>
            <a:r>
              <a:rPr lang="zh-CN" altLang="en-US" i="1" dirty="0" smtClean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C2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zh-CN" altLang="en-US" dirty="0" smtClean="0"/>
              <a:t>在基因类别中</a:t>
            </a:r>
            <a:r>
              <a:rPr lang="zh-CN" altLang="en-US" dirty="0"/>
              <a:t>具有唯一</a:t>
            </a:r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smtClean="0"/>
              <a:t>EntrezGene:717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3962" y="4274923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解决方法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68259" y="4274922"/>
            <a:ext cx="3581556" cy="1477328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PubTator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根据不同类别识别方法的识别准确度判断，顺序为：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突变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物种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基因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化学分子</a:t>
            </a:r>
            <a:r>
              <a:rPr lang="en-US" altLang="zh-CN" dirty="0"/>
              <a:t>&gt;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55.7%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54616" y="4274922"/>
            <a:ext cx="4021016" cy="1477328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PubTatorCentral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确定可能产生歧义的实体</a:t>
            </a:r>
            <a:r>
              <a:rPr lang="en-US" altLang="zh-CN" dirty="0" smtClean="0">
                <a:solidFill>
                  <a:schemeClr val="tx1"/>
                </a:solidFill>
              </a:rPr>
              <a:t>-&gt;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r>
              <a:rPr lang="zh-CN" altLang="en-US" dirty="0" smtClean="0">
                <a:solidFill>
                  <a:schemeClr val="tx1"/>
                </a:solidFill>
              </a:rPr>
              <a:t>，寻找该实体在人工标注的数据库中最匹配的实体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85.2%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453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BioC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：半结构化文本格式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67432" y="1340960"/>
            <a:ext cx="10004746" cy="2031325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对摘要（</a:t>
            </a:r>
            <a:r>
              <a:rPr lang="en-US" altLang="zh-CN" sz="1400" dirty="0" smtClean="0"/>
              <a:t>PubMed</a:t>
            </a:r>
            <a:r>
              <a:rPr lang="zh-CN" altLang="en-US" sz="1400" dirty="0" smtClean="0"/>
              <a:t>文章）和全文（</a:t>
            </a:r>
            <a:r>
              <a:rPr lang="en-US" altLang="zh-CN" sz="1400" dirty="0" smtClean="0"/>
              <a:t>PMC</a:t>
            </a:r>
            <a:r>
              <a:rPr lang="zh-CN" altLang="en-US" sz="1400" dirty="0" smtClean="0"/>
              <a:t>文章，</a:t>
            </a:r>
            <a:r>
              <a:rPr lang="en-US" altLang="zh-CN" sz="1400" dirty="0" smtClean="0"/>
              <a:t>PubMed</a:t>
            </a:r>
            <a:r>
              <a:rPr lang="zh-CN" altLang="en-US" sz="1400" dirty="0" smtClean="0"/>
              <a:t>文章的子集）进行</a:t>
            </a:r>
            <a:r>
              <a:rPr lang="en-US" altLang="zh-CN" sz="1400" dirty="0" err="1" smtClean="0"/>
              <a:t>BioC</a:t>
            </a:r>
            <a:r>
              <a:rPr lang="zh-CN" altLang="en-US" sz="1400" dirty="0" smtClean="0"/>
              <a:t>半结构化格式转换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可以转换为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格式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编码方式包括</a:t>
            </a:r>
            <a:r>
              <a:rPr lang="en-US" altLang="zh-CN" sz="1400" dirty="0" smtClean="0"/>
              <a:t>Unicode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ASCII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便于后续进行文本挖掘，文本处理，和信息获取研究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127395" y="2321453"/>
            <a:ext cx="768482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Abstract:</a:t>
            </a:r>
            <a:endParaRPr lang="en-US" sz="1400" dirty="0">
              <a:hlinkClick r:id="rId3" invalidUrl="https://www.ncbi.nlm.nih.gov/research/bionlp/RESTful/pubmed.cgi/BioC_[format]/[PMID]/[encoding"/>
            </a:endParaRPr>
          </a:p>
          <a:p>
            <a:r>
              <a:rPr lang="en-US" sz="1400" dirty="0">
                <a:hlinkClick r:id="rId4" invalidUrl="https://www.ncbi.nlm.nih.gov/research/bionlp/RESTful/pubmed.cgi/BioC_[format]/[PMID]/[encoding"/>
              </a:rPr>
              <a:t>https</a:t>
            </a:r>
            <a:r>
              <a:rPr lang="en-US" sz="1400" dirty="0">
                <a:hlinkClick r:id="rId5" invalidUrl="https://www.ncbi.nlm.nih.gov/research/bionlp/RESTful/pubmed.cgi/BioC_[format]/[PMID]/[encoding"/>
              </a:rPr>
              <a:t>://www.ncbi.nlm.nih.gov/research/bionlp/RESTful/pubmed.cgi/BioC_[format]/[PMID]/[encoding</a:t>
            </a:r>
            <a:r>
              <a:rPr lang="en-US" sz="1400" dirty="0"/>
              <a:t>]</a:t>
            </a:r>
          </a:p>
          <a:p>
            <a:r>
              <a:rPr lang="en-US" sz="1400" dirty="0"/>
              <a:t>Full text:</a:t>
            </a:r>
            <a:endParaRPr lang="en-US" sz="1400" dirty="0">
              <a:hlinkClick r:id="rId6" invalidUrl="https://www.ncbi.nlm.nih.gov/research/bionlp/RESTful/pubmed.cgi/BioC_[format]/[PMID]/[encoding"/>
            </a:endParaRPr>
          </a:p>
          <a:p>
            <a:r>
              <a:rPr lang="en-US" sz="1400" dirty="0">
                <a:hlinkClick r:id="rId7" invalidUrl="https://www.ncbi.nlm.nih.gov/research/bionlp/RESTful/pubmed.cgi/BioC_[format]/[PMID]/[encoding"/>
              </a:rPr>
              <a:t>https</a:t>
            </a:r>
            <a:r>
              <a:rPr lang="en-US" sz="1400" dirty="0">
                <a:hlinkClick r:id="rId8" invalidUrl="https://www.ncbi.nlm.nih.gov/research/bionlp/RESTful/pubmed.cgi/BioC_[format]/[PMID]/[encoding"/>
              </a:rPr>
              <a:t>://www.ncbi.nlm.nih.gov/research/bionlp/RESTful/pubmed.cgi/BioC_[format]/[PMID]/[encoding</a:t>
            </a:r>
            <a:r>
              <a:rPr lang="en-US" sz="1400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67769"/>
            <a:ext cx="12192000" cy="6020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5538" y="3659662"/>
            <a:ext cx="14157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段落：作者信息等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50830" y="3798162"/>
            <a:ext cx="1714708" cy="585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07647" y="4076058"/>
            <a:ext cx="100872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段落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：摘要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967432" y="4214558"/>
            <a:ext cx="2240215" cy="340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97170" y="5885361"/>
            <a:ext cx="9674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段落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：正文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7432" y="6038866"/>
            <a:ext cx="1429737" cy="117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570" y="6024872"/>
            <a:ext cx="17280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属性</a:t>
            </a:r>
            <a:r>
              <a:rPr lang="zh-CN" altLang="en-US" sz="1200" b="1" smtClean="0">
                <a:solidFill>
                  <a:srgbClr val="C00000"/>
                </a:solidFill>
              </a:rPr>
              <a:t>：章节类型：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Intro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854833" y="6178377"/>
            <a:ext cx="1429737" cy="117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49944" y="6401651"/>
            <a:ext cx="162095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属性：</a:t>
            </a:r>
            <a:r>
              <a:rPr lang="zh-CN" altLang="en-US" sz="1200" b="1" smtClean="0">
                <a:solidFill>
                  <a:srgbClr val="C00000"/>
                </a:solidFill>
              </a:rPr>
              <a:t>类别：自然段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48607" y="6447085"/>
            <a:ext cx="1501337" cy="108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4570" y="4408483"/>
            <a:ext cx="17280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属性：章节类型：摘要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49944" y="4785262"/>
            <a:ext cx="140546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属性：类别：摘要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587925" y="4806698"/>
            <a:ext cx="1562020" cy="132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78318" y="6466984"/>
            <a:ext cx="87028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正文内容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802374" y="6605484"/>
            <a:ext cx="975944" cy="89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77999" y="3441684"/>
            <a:ext cx="82907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rgbClr val="C00000"/>
                </a:solidFill>
              </a:rPr>
              <a:t>文章信息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846884" y="3580184"/>
            <a:ext cx="1131115" cy="484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1"/>
          </p:cNvCxnSpPr>
          <p:nvPr/>
        </p:nvCxnSpPr>
        <p:spPr>
          <a:xfrm flipH="1">
            <a:off x="3096883" y="4546983"/>
            <a:ext cx="1187687" cy="132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829106" y="1685139"/>
            <a:ext cx="2924071" cy="4538664"/>
          </a:xfrm>
          <a:prstGeom prst="roundRect">
            <a:avLst>
              <a:gd name="adj" fmla="val 5670"/>
            </a:avLst>
          </a:prstGeom>
          <a:solidFill>
            <a:srgbClr val="F4F4F4"/>
          </a:solidFill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445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BioC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支持丰富的注释信息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055193" y="2342689"/>
            <a:ext cx="2516477" cy="3766672"/>
            <a:chOff x="8922935" y="2201685"/>
            <a:chExt cx="2516477" cy="3766672"/>
          </a:xfrm>
        </p:grpSpPr>
        <p:sp>
          <p:nvSpPr>
            <p:cNvPr id="9" name="TextBox 8"/>
            <p:cNvSpPr txBox="1"/>
            <p:nvPr/>
          </p:nvSpPr>
          <p:spPr>
            <a:xfrm>
              <a:off x="8922935" y="2201685"/>
              <a:ext cx="2471895" cy="578882"/>
            </a:xfrm>
            <a:prstGeom prst="roundRect">
              <a:avLst>
                <a:gd name="adj" fmla="val 7988"/>
              </a:avLst>
            </a:prstGeom>
            <a:solidFill>
              <a:schemeClr val="bg1"/>
            </a:solidFill>
            <a:ln>
              <a:solidFill>
                <a:srgbClr val="ED7E2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D7E2F"/>
                  </a:solidFill>
                </a:rPr>
                <a:t>PubMed</a:t>
              </a:r>
              <a:r>
                <a:rPr lang="zh-CN" altLang="en-US" sz="1400" dirty="0" smtClean="0">
                  <a:solidFill>
                    <a:srgbClr val="ED7E2F"/>
                  </a:solidFill>
                </a:rPr>
                <a:t>论文</a:t>
              </a:r>
              <a:endParaRPr lang="en-US" altLang="zh-CN" sz="1400" dirty="0" smtClean="0">
                <a:solidFill>
                  <a:srgbClr val="ED7E2F"/>
                </a:solidFill>
              </a:endParaRPr>
            </a:p>
            <a:p>
              <a:pPr algn="ctr"/>
              <a:r>
                <a:rPr lang="zh-CN" altLang="en-US" sz="1400" dirty="0" smtClean="0"/>
                <a:t>例：</a:t>
              </a:r>
              <a:r>
                <a:rPr lang="en-US" altLang="zh-CN" sz="1400" dirty="0" smtClean="0"/>
                <a:t>pmid1001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67517" y="4674386"/>
              <a:ext cx="2471895" cy="1293971"/>
            </a:xfrm>
            <a:prstGeom prst="roundRect">
              <a:avLst>
                <a:gd name="adj" fmla="val 5795"/>
              </a:avLst>
            </a:prstGeom>
            <a:solidFill>
              <a:schemeClr val="bg1"/>
            </a:solidFill>
            <a:ln>
              <a:solidFill>
                <a:srgbClr val="ED7E2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ED7E2F"/>
                  </a:solidFill>
                </a:rPr>
                <a:t>BioC</a:t>
              </a:r>
              <a:r>
                <a:rPr lang="zh-CN" altLang="en-US" sz="1400" dirty="0" smtClean="0">
                  <a:solidFill>
                    <a:srgbClr val="ED7E2F"/>
                  </a:solidFill>
                </a:rPr>
                <a:t>格式输出</a:t>
              </a:r>
              <a:endParaRPr lang="en-US" altLang="zh-CN" sz="1400" dirty="0" smtClean="0">
                <a:solidFill>
                  <a:srgbClr val="ED7E2F"/>
                </a:solidFill>
              </a:endParaRPr>
            </a:p>
            <a:p>
              <a:r>
                <a:rPr lang="zh-CN" altLang="en-US" sz="1400" dirty="0" smtClean="0"/>
                <a:t>包含论文</a:t>
              </a:r>
              <a:r>
                <a:rPr lang="en-US" altLang="zh-CN" sz="1400" dirty="0" smtClean="0"/>
                <a:t>pmid1001</a:t>
              </a:r>
              <a:r>
                <a:rPr lang="zh-CN" altLang="en-US" sz="1400" dirty="0" smtClean="0"/>
                <a:t>中初步被筛选为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基因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化学分子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疾病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突变</a:t>
              </a:r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物种</a:t>
              </a:r>
              <a:r>
                <a:rPr lang="zh-CN" altLang="en-US" sz="1400" dirty="0" smtClean="0"/>
                <a:t>类别的</a:t>
              </a:r>
              <a:r>
                <a:rPr lang="zh-CN" altLang="en-US" sz="1400" dirty="0" smtClean="0">
                  <a:solidFill>
                    <a:srgbClr val="ED7E2F"/>
                  </a:solidFill>
                </a:rPr>
                <a:t>实体信息</a:t>
              </a:r>
              <a:r>
                <a:rPr lang="zh-CN" altLang="en-US" sz="1400" dirty="0" smtClean="0"/>
                <a:t>（包括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名称，编码，类别</a:t>
              </a:r>
              <a:r>
                <a:rPr lang="zh-CN" altLang="en-US" sz="1400" dirty="0" smtClean="0"/>
                <a:t>）</a:t>
              </a:r>
              <a:endParaRPr lang="en-US" sz="1400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9606224" y="2881686"/>
              <a:ext cx="1088291" cy="173051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52090" y="3277568"/>
              <a:ext cx="1369349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</a:rPr>
                <a:t>PubTatorCentral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实体识别模块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338646" y="1685139"/>
            <a:ext cx="8363536" cy="4538664"/>
          </a:xfrm>
          <a:prstGeom prst="roundRect">
            <a:avLst>
              <a:gd name="adj" fmla="val 5670"/>
            </a:avLst>
          </a:prstGeom>
          <a:noFill/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56622" y="2506288"/>
            <a:ext cx="8101322" cy="3290949"/>
            <a:chOff x="393051" y="1685139"/>
            <a:chExt cx="8101322" cy="3290949"/>
          </a:xfrm>
        </p:grpSpPr>
        <p:grpSp>
          <p:nvGrpSpPr>
            <p:cNvPr id="12" name="Group 11"/>
            <p:cNvGrpSpPr/>
            <p:nvPr/>
          </p:nvGrpSpPr>
          <p:grpSpPr>
            <a:xfrm>
              <a:off x="393051" y="1685139"/>
              <a:ext cx="8101322" cy="3290949"/>
              <a:chOff x="393051" y="1685139"/>
              <a:chExt cx="8101322" cy="32909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l="4525"/>
              <a:stretch/>
            </p:blipFill>
            <p:spPr>
              <a:xfrm>
                <a:off x="393051" y="1685139"/>
                <a:ext cx="4726474" cy="329094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30651" b="17751"/>
              <a:stretch/>
            </p:blipFill>
            <p:spPr>
              <a:xfrm>
                <a:off x="3004457" y="3004145"/>
                <a:ext cx="4854639" cy="1668027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458986" y="3621070"/>
                <a:ext cx="800219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实体编码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02629" y="4107747"/>
                <a:ext cx="1008721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实体名称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4154" y="3330613"/>
                <a:ext cx="800219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实体类别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V="1">
              <a:off x="1493626" y="3074796"/>
              <a:ext cx="1551025" cy="37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81747" y="4384746"/>
              <a:ext cx="1862904" cy="28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80749" y="1728300"/>
            <a:ext cx="2620782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BioC</a:t>
            </a:r>
            <a:r>
              <a:rPr lang="en-US" altLang="zh-CN" sz="1400" dirty="0" smtClean="0">
                <a:solidFill>
                  <a:schemeClr val="bg1"/>
                </a:solidFill>
              </a:rPr>
              <a:t>-formatted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outputs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from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PTC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67313" y="1722350"/>
            <a:ext cx="6160982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Tools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such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PTC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can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generate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BioC</a:t>
            </a:r>
            <a:r>
              <a:rPr lang="en-US" altLang="zh-CN" sz="1400" dirty="0" smtClean="0">
                <a:solidFill>
                  <a:schemeClr val="bg1"/>
                </a:solidFill>
              </a:rPr>
              <a:t>-formatted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file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with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rich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annotations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with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NER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405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PubTatorCentral</a:t>
            </a:r>
            <a:r>
              <a:rPr lang="zh-CN" altLang="en-US" sz="2400" dirty="0" smtClean="0"/>
              <a:t>实体消歧模块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28964" y="4283132"/>
            <a:ext cx="440313" cy="965136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vert="wordArt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预测模型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1" y="3021264"/>
            <a:ext cx="2565058" cy="340519"/>
          </a:xfrm>
          <a:prstGeom prst="roundRect">
            <a:avLst/>
          </a:prstGeom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336" y="2170382"/>
            <a:ext cx="2586098" cy="3167063"/>
          </a:xfrm>
          <a:prstGeom prst="roundRect">
            <a:avLst>
              <a:gd name="adj" fmla="val 6252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r>
              <a:rPr lang="zh-CN" altLang="en-US" sz="1400" dirty="0"/>
              <a:t>读入</a:t>
            </a:r>
            <a:r>
              <a:rPr lang="en-US" altLang="zh-CN" sz="1400" dirty="0"/>
              <a:t>NER</a:t>
            </a:r>
            <a:r>
              <a:rPr lang="zh-CN" altLang="en-US" sz="1400" dirty="0" smtClean="0"/>
              <a:t>模块的</a:t>
            </a:r>
            <a:r>
              <a:rPr lang="en-US" altLang="zh-CN" sz="1400" dirty="0" err="1" smtClean="0"/>
              <a:t>BioC</a:t>
            </a:r>
            <a:r>
              <a:rPr lang="zh-CN" altLang="en-US" sz="1400" dirty="0" smtClean="0"/>
              <a:t>格式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输出文件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/>
          </a:p>
          <a:p>
            <a:pPr algn="ctr"/>
            <a:r>
              <a:rPr lang="zh-CN" altLang="en-US" sz="1400" dirty="0" smtClean="0"/>
              <a:t>实体对应类别统计</a:t>
            </a:r>
            <a:endParaRPr lang="en-US" altLang="zh-CN" sz="1400" dirty="0" smtClean="0"/>
          </a:p>
          <a:p>
            <a:endParaRPr lang="en-US" altLang="zh-CN" sz="600" dirty="0" smtClean="0"/>
          </a:p>
          <a:p>
            <a:r>
              <a:rPr lang="zh-CN" altLang="en-US" sz="1200" dirty="0" smtClean="0"/>
              <a:t>如果一个实体 </a:t>
            </a:r>
            <a:r>
              <a:rPr lang="en-US" altLang="zh-CN" sz="1200" dirty="0" smtClean="0"/>
              <a:t>(target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mention)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NER</a:t>
            </a:r>
            <a:r>
              <a:rPr lang="zh-CN" altLang="en-US" sz="1200" dirty="0" smtClean="0"/>
              <a:t>模块中被识别对应至超过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种类别（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基因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化学分子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疾病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突变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物种</a:t>
            </a:r>
            <a:r>
              <a:rPr lang="zh-CN" altLang="en-US" sz="1200" dirty="0" smtClean="0"/>
              <a:t>）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11892" y="5295374"/>
            <a:ext cx="3090732" cy="935712"/>
          </a:xfrm>
          <a:prstGeom prst="roundRect">
            <a:avLst>
              <a:gd name="adj" fmla="val 8619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写出至</a:t>
            </a:r>
            <a:r>
              <a:rPr lang="en-US" altLang="zh-CN" sz="1400" dirty="0" smtClean="0">
                <a:ea typeface="Cambria" charset="0"/>
                <a:cs typeface="Cambria" charset="0"/>
              </a:rPr>
              <a:t>filename.PMID2Mention</a:t>
            </a:r>
            <a:r>
              <a:rPr lang="zh-CN" altLang="en-US" sz="1400" dirty="0" smtClean="0"/>
              <a:t>文件，格式：</a:t>
            </a:r>
            <a:endParaRPr lang="en-US" altLang="zh-CN" sz="1400" dirty="0" smtClean="0"/>
          </a:p>
          <a:p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PMID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\</a:t>
            </a:r>
            <a:r>
              <a:rPr lang="en-US" altLang="zh-CN" sz="1200" dirty="0" err="1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Target_mention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\</a:t>
            </a:r>
            <a:r>
              <a:rPr lang="en-US" altLang="zh-CN" sz="1200" dirty="0" err="1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type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[0]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|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type[1]</a:t>
            </a:r>
            <a:r>
              <a:rPr lang="en-US" altLang="zh-CN" sz="1200" dirty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 |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type[2]</a:t>
            </a: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5375" y="2269990"/>
            <a:ext cx="1457990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待处理实体提取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62482" y="1563688"/>
            <a:ext cx="3140142" cy="3075633"/>
            <a:chOff x="3911892" y="1708220"/>
            <a:chExt cx="3140142" cy="3075633"/>
          </a:xfrm>
        </p:grpSpPr>
        <p:grpSp>
          <p:nvGrpSpPr>
            <p:cNvPr id="68" name="Group 67"/>
            <p:cNvGrpSpPr/>
            <p:nvPr/>
          </p:nvGrpSpPr>
          <p:grpSpPr>
            <a:xfrm>
              <a:off x="4031439" y="1921431"/>
              <a:ext cx="2877862" cy="2540184"/>
              <a:chOff x="3877207" y="1794710"/>
              <a:chExt cx="2877862" cy="254018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877207" y="2595578"/>
                <a:ext cx="440313" cy="965136"/>
              </a:xfrm>
              <a:prstGeom prst="rect">
                <a:avLst/>
              </a:prstGeom>
              <a:solidFill>
                <a:srgbClr val="ED7E2F"/>
              </a:solidFill>
              <a:ln>
                <a:noFill/>
              </a:ln>
            </p:spPr>
            <p:txBody>
              <a:bodyPr vert="wordArtVert"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/>
                    </a:solidFill>
                  </a:rPr>
                  <a:t>特征生成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568065" y="1794710"/>
                <a:ext cx="1082348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上下文特征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4253" y="2538846"/>
                <a:ext cx="1082348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前后缀特征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78360" y="3282982"/>
                <a:ext cx="1261884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缩写匹配特征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65136" y="4027117"/>
                <a:ext cx="1261884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原始预测特征</a:t>
                </a:r>
                <a:endParaRPr lang="en-US" sz="1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59109" y="1881017"/>
                <a:ext cx="695960" cy="24538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wordArtVert" wrap="none" rtlCol="0">
                <a:spAutoFit/>
              </a:bodyPr>
              <a:lstStyle/>
              <a:p>
                <a:r>
                  <a:rPr lang="zh-CN" altLang="en-US" sz="1400" dirty="0" smtClean="0"/>
                  <a:t>写出至上文特征、下文特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征、其它特征共三个文件</a:t>
                </a:r>
                <a:endParaRPr lang="en-US" sz="1400" dirty="0"/>
              </a:p>
            </p:txBody>
          </p:sp>
          <p:sp>
            <p:nvSpPr>
              <p:cNvPr id="64" name="Left Brace 63"/>
              <p:cNvSpPr/>
              <p:nvPr/>
            </p:nvSpPr>
            <p:spPr>
              <a:xfrm>
                <a:off x="4400334" y="1951322"/>
                <a:ext cx="173919" cy="2253649"/>
              </a:xfrm>
              <a:prstGeom prst="leftBrace">
                <a:avLst>
                  <a:gd name="adj1" fmla="val 8333"/>
                  <a:gd name="adj2" fmla="val 51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Brace 66"/>
              <p:cNvSpPr/>
              <p:nvPr/>
            </p:nvSpPr>
            <p:spPr>
              <a:xfrm flipH="1">
                <a:off x="5838352" y="1951322"/>
                <a:ext cx="173919" cy="2253649"/>
              </a:xfrm>
              <a:prstGeom prst="leftBrace">
                <a:avLst>
                  <a:gd name="adj1" fmla="val 8333"/>
                  <a:gd name="adj2" fmla="val 51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3911892" y="1708220"/>
              <a:ext cx="3140142" cy="3075633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99359" y="3562331"/>
            <a:ext cx="2719881" cy="2668755"/>
            <a:chOff x="9075700" y="3390132"/>
            <a:chExt cx="2719881" cy="2470085"/>
          </a:xfrm>
        </p:grpSpPr>
        <p:sp>
          <p:nvSpPr>
            <p:cNvPr id="27" name="TextBox 26"/>
            <p:cNvSpPr txBox="1"/>
            <p:nvPr/>
          </p:nvSpPr>
          <p:spPr>
            <a:xfrm>
              <a:off x="10068572" y="3552754"/>
              <a:ext cx="918841" cy="307777"/>
            </a:xfrm>
            <a:prstGeom prst="rect">
              <a:avLst/>
            </a:prstGeom>
            <a:solidFill>
              <a:srgbClr val="ED7E2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结果输出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83081" y="4372551"/>
              <a:ext cx="117371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r>
                <a:rPr lang="zh-CN" altLang="en-US" sz="1400" dirty="0" smtClean="0"/>
                <a:t>：疾病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2</a:t>
              </a:r>
              <a:r>
                <a:rPr lang="zh-CN" altLang="en-US" sz="1400" dirty="0" smtClean="0"/>
                <a:t>：基因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3</a:t>
              </a:r>
              <a:r>
                <a:rPr lang="zh-CN" altLang="en-US" sz="1400" dirty="0" smtClean="0"/>
                <a:t>：化学分子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：突变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0</a:t>
              </a:r>
              <a:r>
                <a:rPr lang="zh-CN" altLang="en-US" sz="1400" dirty="0" smtClean="0"/>
                <a:t>：物种</a:t>
              </a:r>
              <a:endParaRPr lang="en-US" sz="1400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10068572" y="4440024"/>
              <a:ext cx="308877" cy="99435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17363" y="4593911"/>
              <a:ext cx="11079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+mn-ea"/>
                  <a:cs typeface="Cambria" charset="0"/>
                </a:rPr>
                <a:t>预测概率矩阵</a:t>
              </a:r>
              <a:endParaRPr lang="en-US" altLang="zh-CN" sz="1200" dirty="0" smtClean="0">
                <a:latin typeface="+mn-ea"/>
                <a:cs typeface="Cambria" charset="0"/>
              </a:endParaRPr>
            </a:p>
            <a:p>
              <a:pPr algn="ctr"/>
              <a:r>
                <a:rPr lang="en-US" altLang="zh-CN" sz="1400" dirty="0" err="1" smtClean="0">
                  <a:latin typeface="Cambria" charset="0"/>
                  <a:ea typeface="Cambria" charset="0"/>
                  <a:cs typeface="Cambria" charset="0"/>
                </a:rPr>
                <a:t>argmax</a:t>
              </a:r>
              <a:endParaRPr lang="en-US" sz="14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83081" y="405818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特殊值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stCxn id="52" idx="3"/>
            </p:cNvCxnSpPr>
            <p:nvPr/>
          </p:nvCxnSpPr>
          <p:spPr>
            <a:xfrm>
              <a:off x="10829869" y="4212073"/>
              <a:ext cx="474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1110874" y="4937201"/>
              <a:ext cx="19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355268" y="4032840"/>
              <a:ext cx="440313" cy="1401538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zh-CN" altLang="en-US" sz="1400" dirty="0" smtClean="0"/>
                <a:t>最终输出类型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13" idx="3"/>
              <a:endCxn id="52" idx="1"/>
            </p:cNvCxnSpPr>
            <p:nvPr/>
          </p:nvCxnSpPr>
          <p:spPr>
            <a:xfrm flipV="1">
              <a:off x="9806356" y="4212073"/>
              <a:ext cx="4797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286130" y="405818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查表</a:t>
              </a:r>
              <a:endParaRPr lang="en-US" sz="14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9075700" y="3390132"/>
              <a:ext cx="2719881" cy="2470085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Striped Right Arrow 71"/>
          <p:cNvSpPr/>
          <p:nvPr/>
        </p:nvSpPr>
        <p:spPr>
          <a:xfrm rot="5400000">
            <a:off x="1521170" y="3506793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triped Right Arrow 73"/>
          <p:cNvSpPr/>
          <p:nvPr/>
        </p:nvSpPr>
        <p:spPr>
          <a:xfrm rot="1775216">
            <a:off x="3285641" y="4956989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riped Right Arrow 76"/>
          <p:cNvSpPr/>
          <p:nvPr/>
        </p:nvSpPr>
        <p:spPr>
          <a:xfrm>
            <a:off x="8453413" y="4500950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riped Right Arrow 77"/>
          <p:cNvSpPr/>
          <p:nvPr/>
        </p:nvSpPr>
        <p:spPr>
          <a:xfrm rot="20063336">
            <a:off x="3242644" y="3902671"/>
            <a:ext cx="536047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/>
          <p:cNvSpPr/>
          <p:nvPr/>
        </p:nvSpPr>
        <p:spPr>
          <a:xfrm rot="2013931">
            <a:off x="7202680" y="1705424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20063336">
            <a:off x="7180232" y="5129149"/>
            <a:ext cx="536047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41711" y="394137"/>
            <a:ext cx="3577529" cy="1169551"/>
          </a:xfrm>
          <a:prstGeom prst="rect">
            <a:avLst/>
          </a:prstGeom>
          <a:solidFill>
            <a:schemeClr val="bg2"/>
          </a:solidFill>
          <a:ln w="19050">
            <a:solidFill>
              <a:srgbClr val="ED7E2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目标：判断</a:t>
            </a:r>
            <a:r>
              <a:rPr lang="en-US" altLang="zh-CN" sz="1400" dirty="0" smtClean="0"/>
              <a:t>NER</a:t>
            </a:r>
            <a:r>
              <a:rPr lang="zh-CN" altLang="en-US" sz="1400" dirty="0" smtClean="0"/>
              <a:t>模块识别出的实体属于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基因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化学分子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疾病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突变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物种</a:t>
            </a:r>
            <a:r>
              <a:rPr lang="zh-CN" altLang="en-US" sz="1400" dirty="0" smtClean="0"/>
              <a:t>中的哪一种类别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zh-CN" altLang="en-US" sz="1400" dirty="0" smtClean="0">
                <a:solidFill>
                  <a:srgbClr val="ED7E2F"/>
                </a:solidFill>
              </a:rPr>
              <a:t>拓展至其它应用场景：需要首先归类出目标实体的可能类别</a:t>
            </a:r>
            <a:endParaRPr lang="en-US" sz="1400" dirty="0">
              <a:solidFill>
                <a:srgbClr val="ED7E2F"/>
              </a:solidFill>
            </a:endParaRPr>
          </a:p>
        </p:txBody>
      </p:sp>
      <p:sp>
        <p:nvSpPr>
          <p:cNvPr id="48" name="Striped Right Arrow 47"/>
          <p:cNvSpPr/>
          <p:nvPr/>
        </p:nvSpPr>
        <p:spPr>
          <a:xfrm rot="5400000">
            <a:off x="7795919" y="3545874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38131" y="2315343"/>
            <a:ext cx="2205905" cy="1046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Text2seq</a:t>
            </a:r>
          </a:p>
          <a:p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Keras.Tokenizer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Keras.sequence.pad_sequences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zh-CN" altLang="en-US" sz="1200" dirty="0" smtClean="0">
                <a:latin typeface="Cambria" charset="0"/>
                <a:ea typeface="Cambria" charset="0"/>
                <a:cs typeface="Cambria" charset="0"/>
              </a:rPr>
              <a:t>⇩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(20000,</a:t>
            </a:r>
            <a:r>
              <a:rPr lang="zh-CN" altLang="en-US" sz="12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1000)</a:t>
            </a: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517" y="179474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（对于每一篇输入文献）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661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PubTatorCentral</a:t>
            </a:r>
            <a:r>
              <a:rPr lang="zh-CN" altLang="en-US" sz="2400" dirty="0" smtClean="0"/>
              <a:t>实体消歧模块中的特征提取规则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34477" y="1982531"/>
            <a:ext cx="43587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dirty="0" smtClean="0"/>
              <a:t>取目标实体</a:t>
            </a:r>
            <a:r>
              <a:rPr lang="zh-CN" altLang="en-US" sz="1200" b="1" dirty="0" smtClean="0"/>
              <a:t>所在句子上文或下文</a:t>
            </a:r>
            <a:r>
              <a:rPr lang="en-US" sz="1200" dirty="0" smtClean="0"/>
              <a:t>NUM_SURROUNDING_TOKEN</a:t>
            </a:r>
            <a:r>
              <a:rPr lang="zh-CN" altLang="en-US" sz="1200" dirty="0" smtClean="0"/>
              <a:t>个相邻词，</a:t>
            </a:r>
            <a:r>
              <a:rPr lang="zh-CN" altLang="en-US" sz="1200" b="1" dirty="0" smtClean="0"/>
              <a:t>与目标实体本身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078113" y="414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0743" y="5416369"/>
            <a:ext cx="4445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/>
              <a:t>去除</a:t>
            </a:r>
            <a:r>
              <a:rPr lang="zh-CN" altLang="en-US" sz="1200" b="1" smtClean="0"/>
              <a:t>空格后：</a:t>
            </a:r>
            <a:r>
              <a:rPr lang="zh-CN" altLang="en-US" sz="1200" smtClean="0"/>
              <a:t>目标</a:t>
            </a:r>
            <a:r>
              <a:rPr lang="zh-CN" altLang="en-US" sz="1200" dirty="0" smtClean="0"/>
              <a:t>实体词，目标实体第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个字符，</a:t>
            </a:r>
            <a:r>
              <a:rPr lang="en-US" altLang="zh-CN" sz="1200" dirty="0" smtClean="0"/>
              <a:t>1-2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1-3</a:t>
            </a:r>
            <a:r>
              <a:rPr lang="zh-CN" altLang="en-US" sz="1200" dirty="0" smtClean="0"/>
              <a:t>个字符，目标实体倒数第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1-2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1-3</a:t>
            </a:r>
            <a:r>
              <a:rPr lang="zh-CN" altLang="en-US" sz="1200" dirty="0" smtClean="0"/>
              <a:t>个字符</a:t>
            </a:r>
            <a:r>
              <a:rPr lang="zh-CN" altLang="en-US" sz="1200" b="1" dirty="0" smtClean="0"/>
              <a:t>分别作为特征输入</a:t>
            </a:r>
            <a:r>
              <a:rPr lang="zh-CN" altLang="en-US" sz="1200" b="1" dirty="0"/>
              <a:t>。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136365" y="1609302"/>
            <a:ext cx="4564627" cy="3075633"/>
            <a:chOff x="6011038" y="1609302"/>
            <a:chExt cx="4564627" cy="3075633"/>
          </a:xfrm>
        </p:grpSpPr>
        <p:sp>
          <p:nvSpPr>
            <p:cNvPr id="2" name="Rectangle 1"/>
            <p:cNvSpPr/>
            <p:nvPr/>
          </p:nvSpPr>
          <p:spPr>
            <a:xfrm>
              <a:off x="6134017" y="2510358"/>
              <a:ext cx="4318667" cy="19512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</a:rPr>
                <a:t>例如：</a:t>
              </a:r>
              <a:endParaRPr lang="en-US" altLang="zh-CN" sz="1200" b="1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若</a:t>
              </a:r>
              <a:r>
                <a:rPr lang="en-US" altLang="zh-CN" sz="1200" dirty="0">
                  <a:solidFill>
                    <a:schemeClr val="tx1"/>
                  </a:solidFill>
                </a:rPr>
                <a:t>Prediction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result</a:t>
              </a:r>
              <a:r>
                <a:rPr lang="zh-CN" altLang="en-US" sz="1200" dirty="0">
                  <a:solidFill>
                    <a:schemeClr val="tx1"/>
                  </a:solidFill>
                </a:rPr>
                <a:t>为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CO2,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carbon </a:t>
              </a:r>
              <a:r>
                <a:rPr lang="en-US" sz="1200" dirty="0" smtClean="0">
                  <a:solidFill>
                    <a:schemeClr val="tx1"/>
                  </a:solidFill>
                </a:rPr>
                <a:t>dioxide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0.4(Made-up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value)</a:t>
              </a:r>
              <a:endParaRPr lang="en-US" altLang="zh-CN" sz="1200" b="1" dirty="0">
                <a:solidFill>
                  <a:srgbClr val="00B050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则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不作为特征输入</a:t>
              </a:r>
              <a:endParaRPr lang="en-US" altLang="zh-CN" sz="12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</a:rPr>
                <a:t>若</a:t>
              </a:r>
              <a:r>
                <a:rPr lang="en-US" altLang="zh-CN" sz="1200" dirty="0">
                  <a:solidFill>
                    <a:schemeClr val="tx1"/>
                  </a:solidFill>
                </a:rPr>
                <a:t>Prediction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result</a:t>
              </a:r>
              <a:r>
                <a:rPr lang="zh-CN" altLang="en-US" sz="1200" dirty="0">
                  <a:solidFill>
                    <a:schemeClr val="tx1"/>
                  </a:solidFill>
                </a:rPr>
                <a:t>为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CO2,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carbon dioxide</a:t>
              </a:r>
              <a:r>
                <a:rPr lang="en-US" altLang="zh-CN" sz="1200" dirty="0">
                  <a:solidFill>
                    <a:schemeClr val="tx1"/>
                  </a:solidFill>
                </a:rPr>
                <a:t>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0.98(Made-up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value)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，则输入特征：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 err="1">
                  <a:solidFill>
                    <a:schemeClr val="accent6">
                      <a:lumMod val="75000"/>
                    </a:schemeClr>
                  </a:solidFill>
                </a:rPr>
                <a:t>F:carbon_dioxide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tx1"/>
                  </a:solidFill>
                </a:rPr>
                <a:t>进一步，若全称在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原文出现</a:t>
              </a:r>
              <a:r>
                <a:rPr lang="zh-CN" altLang="en-US" sz="1200" dirty="0">
                  <a:solidFill>
                    <a:schemeClr val="tx1"/>
                  </a:solidFill>
                </a:rPr>
                <a:t>过并被</a:t>
              </a:r>
              <a:r>
                <a:rPr lang="en-US" altLang="zh-CN" sz="1200" dirty="0">
                  <a:solidFill>
                    <a:schemeClr val="tx1"/>
                  </a:solidFill>
                </a:rPr>
                <a:t>NER</a:t>
              </a:r>
              <a:r>
                <a:rPr lang="zh-CN" altLang="en-US" sz="1200" dirty="0">
                  <a:solidFill>
                    <a:schemeClr val="tx1"/>
                  </a:solidFill>
                </a:rPr>
                <a:t>模块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捕捉并预测了类别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，则输入特征：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 err="1">
                  <a:solidFill>
                    <a:schemeClr val="accent6">
                      <a:lumMod val="75000"/>
                    </a:schemeClr>
                  </a:solidFill>
                </a:rPr>
                <a:t>FT:chemicals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00987" y="168784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61417" y="1968602"/>
              <a:ext cx="4393664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1200" dirty="0" smtClean="0"/>
                <a:t>利用</a:t>
              </a:r>
              <a:r>
                <a:rPr lang="en-US" altLang="zh-CN" sz="1200" dirty="0" smtClean="0"/>
                <a:t>Ab3P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package</a:t>
              </a:r>
              <a:r>
                <a:rPr lang="zh-CN" altLang="en-US" sz="1200" dirty="0" smtClean="0"/>
                <a:t>预测缩写词的全称，若</a:t>
              </a:r>
              <a:r>
                <a:rPr lang="zh-CN" altLang="en-US" sz="1200" b="1" dirty="0" smtClean="0"/>
                <a:t>预测分值超过</a:t>
              </a:r>
              <a:r>
                <a:rPr lang="en-US" altLang="zh-CN" sz="1200" b="1" dirty="0" smtClean="0"/>
                <a:t>0.95</a:t>
              </a:r>
              <a:r>
                <a:rPr lang="zh-CN" altLang="en-US" sz="1200" dirty="0" smtClean="0"/>
                <a:t>，则采取</a:t>
              </a:r>
              <a:r>
                <a:rPr lang="en-US" altLang="zh-CN" sz="1200" dirty="0" smtClean="0"/>
                <a:t>Ab3P</a:t>
              </a:r>
              <a:r>
                <a:rPr lang="zh-CN" altLang="en-US" sz="1200" dirty="0" smtClean="0"/>
                <a:t>预测结果作为特征。</a:t>
              </a:r>
              <a:endParaRPr lang="en-US" altLang="zh-CN" sz="1200" dirty="0" smtClean="0"/>
            </a:p>
            <a:p>
              <a:endParaRPr lang="en-US" altLang="zh-CN" sz="12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86167" y="1630082"/>
              <a:ext cx="126188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none" rtlCol="0">
              <a:spAutoFit/>
            </a:bodyPr>
            <a:lstStyle/>
            <a:p>
              <a:r>
                <a:rPr lang="zh-CN" altLang="en-US" sz="1400" dirty="0"/>
                <a:t>缩写匹配特征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011038" y="1609302"/>
              <a:ext cx="4564627" cy="3075633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60121" y="4934189"/>
            <a:ext cx="4540871" cy="1348150"/>
            <a:chOff x="6011036" y="4934189"/>
            <a:chExt cx="4564629" cy="1348150"/>
          </a:xfrm>
        </p:grpSpPr>
        <p:sp>
          <p:nvSpPr>
            <p:cNvPr id="31" name="TextBox 30"/>
            <p:cNvSpPr txBox="1"/>
            <p:nvPr/>
          </p:nvSpPr>
          <p:spPr>
            <a:xfrm>
              <a:off x="7662410" y="4958676"/>
              <a:ext cx="126188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原始预测特征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8905" y="5249873"/>
              <a:ext cx="435878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1200" dirty="0" smtClean="0"/>
                <a:t>原始预测的类别与</a:t>
              </a:r>
              <a:r>
                <a:rPr lang="en-US" altLang="zh-CN" sz="1200" dirty="0" smtClean="0"/>
                <a:t>ID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11036" y="4934189"/>
              <a:ext cx="4564629" cy="1348150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6365" y="5530475"/>
              <a:ext cx="4316320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例如：（</a:t>
              </a:r>
              <a:r>
                <a:rPr lang="en-US" altLang="zh-CN" sz="1200" dirty="0"/>
                <a:t>CO2</a:t>
              </a:r>
              <a:r>
                <a:rPr lang="zh-CN" altLang="en-US" sz="1200" dirty="0"/>
                <a:t>被</a:t>
              </a:r>
              <a:r>
                <a:rPr lang="en-US" altLang="zh-CN" sz="1200" dirty="0"/>
                <a:t>NER</a:t>
              </a:r>
              <a:r>
                <a:rPr lang="zh-CN" altLang="en-US" sz="1200" dirty="0"/>
                <a:t>模块预测为二氧化碳）</a:t>
              </a:r>
              <a:endParaRPr lang="en-US" altLang="zh-CN" sz="1200" dirty="0"/>
            </a:p>
            <a:p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BID:</a:t>
              </a:r>
              <a:r>
                <a:rPr lang="is-I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D002245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1200" b="1" dirty="0" err="1">
                  <a:solidFill>
                    <a:schemeClr val="accent6">
                      <a:lumMod val="75000"/>
                    </a:schemeClr>
                  </a:solidFill>
                </a:rPr>
                <a:t>Predict:Chemical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54536" y="2510358"/>
            <a:ext cx="4318667" cy="19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例如：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Sentence=“</a:t>
            </a:r>
            <a:r>
              <a:rPr lang="en-US" sz="1200" dirty="0" smtClean="0">
                <a:solidFill>
                  <a:schemeClr val="tx1"/>
                </a:solidFill>
              </a:rPr>
              <a:t>In the model the observed north-south atmospheric concentration gradient can be maintained only if sinks for CO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r>
              <a:rPr lang="en-US" sz="1200" dirty="0" smtClean="0">
                <a:solidFill>
                  <a:schemeClr val="tx1"/>
                </a:solidFill>
              </a:rPr>
              <a:t> are greater in the Northern than in the Southern Hemisphere.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”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NUM_SURROUNDING_TOKE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=3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则包含特征：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</a:rPr>
              <a:t>feature_pre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if: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sinks: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for: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CO2: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</a:rPr>
              <a:t>feature_post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are: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greater: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in: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CO2: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统计全文相邻词，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出现即为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，不计算次数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21506" y="16878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506686" y="1630082"/>
            <a:ext cx="1082348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rtlCol="0">
            <a:spAutoFit/>
          </a:bodyPr>
          <a:lstStyle/>
          <a:p>
            <a:r>
              <a:rPr lang="zh-CN" altLang="en-US" sz="1400" dirty="0"/>
              <a:t>上下文特征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831557" y="1609302"/>
            <a:ext cx="4564627" cy="3075633"/>
          </a:xfrm>
          <a:prstGeom prst="roundRect">
            <a:avLst>
              <a:gd name="adj" fmla="val 2541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31557" y="5012065"/>
            <a:ext cx="4540871" cy="1270274"/>
            <a:chOff x="6011036" y="4934189"/>
            <a:chExt cx="4564629" cy="1270274"/>
          </a:xfrm>
        </p:grpSpPr>
        <p:sp>
          <p:nvSpPr>
            <p:cNvPr id="54" name="TextBox 53"/>
            <p:cNvSpPr txBox="1"/>
            <p:nvPr/>
          </p:nvSpPr>
          <p:spPr>
            <a:xfrm>
              <a:off x="7662410" y="4958676"/>
              <a:ext cx="1088011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前后缀特征</a:t>
              </a:r>
              <a:endParaRPr lang="en-US" sz="14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011036" y="4934189"/>
              <a:ext cx="4564629" cy="1270274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999407" y="5928165"/>
            <a:ext cx="429385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dirty="0"/>
              <a:t>例如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CO2-&gt;</a:t>
            </a:r>
            <a:r>
              <a:rPr lang="zh-CN" altLang="en-US" sz="1200" dirty="0" smtClean="0"/>
              <a:t> 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CO,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CO2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生成时出现三次）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O2,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2]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DAD704CC-2D54-4FE6-9444-39D2154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21" y="1468482"/>
            <a:ext cx="4626754" cy="4867496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589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PubTatorCentral</a:t>
            </a:r>
            <a:r>
              <a:rPr lang="zh-CN" altLang="en-US" sz="2400" dirty="0"/>
              <a:t>实体消歧模块中的匹配模型</a:t>
            </a:r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C906447-57FF-4C0E-A5AE-15DB9663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1" y="2933836"/>
            <a:ext cx="4312057" cy="1244477"/>
          </a:xfrm>
          <a:prstGeom prst="rect">
            <a:avLst/>
          </a:prstGeom>
        </p:spPr>
      </p:pic>
      <p:sp>
        <p:nvSpPr>
          <p:cNvPr id="58" name="Striped Right Arrow 40">
            <a:extLst>
              <a:ext uri="{FF2B5EF4-FFF2-40B4-BE49-F238E27FC236}">
                <a16:creationId xmlns="" xmlns:a16="http://schemas.microsoft.com/office/drawing/2014/main" id="{8DFBF3C4-58B1-49ED-A7D7-9C962E6903A6}"/>
              </a:ext>
            </a:extLst>
          </p:cNvPr>
          <p:cNvSpPr/>
          <p:nvPr/>
        </p:nvSpPr>
        <p:spPr>
          <a:xfrm>
            <a:off x="5175652" y="2952751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60A9A3CE-F442-4A03-A3C0-C7E894B806B9}"/>
              </a:ext>
            </a:extLst>
          </p:cNvPr>
          <p:cNvSpPr txBox="1"/>
          <p:nvPr/>
        </p:nvSpPr>
        <p:spPr>
          <a:xfrm>
            <a:off x="563460" y="1927665"/>
            <a:ext cx="4312058" cy="738664"/>
          </a:xfrm>
          <a:prstGeom prst="rect">
            <a:avLst/>
          </a:prstGeom>
          <a:solidFill>
            <a:schemeClr val="bg2"/>
          </a:solidFill>
          <a:ln w="19050">
            <a:solidFill>
              <a:srgbClr val="ED7E2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开源代码已经将匹配模型封装成</a:t>
            </a:r>
            <a:r>
              <a:rPr lang="en-US" altLang="zh-CN" sz="1400" dirty="0"/>
              <a:t>bin</a:t>
            </a:r>
            <a:r>
              <a:rPr lang="zh-CN" altLang="en-US" sz="1400" dirty="0"/>
              <a:t>文件，因此使用</a:t>
            </a:r>
            <a:r>
              <a:rPr lang="en-US" altLang="zh-CN" sz="1400" dirty="0" err="1"/>
              <a:t>Keras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load_model</a:t>
            </a:r>
            <a:r>
              <a:rPr lang="zh-CN" altLang="en-US" sz="1400" dirty="0"/>
              <a:t>读取模型和使用</a:t>
            </a:r>
            <a:r>
              <a:rPr lang="en-US" altLang="zh-CN" sz="1400" dirty="0" err="1"/>
              <a:t>to_yaml</a:t>
            </a:r>
            <a:r>
              <a:rPr lang="en-US" altLang="zh-CN" sz="1400" dirty="0"/>
              <a:t>()</a:t>
            </a:r>
            <a:r>
              <a:rPr lang="zh-CN" altLang="en-US" sz="1400" dirty="0"/>
              <a:t>解析模型具体结构和其参数</a:t>
            </a:r>
            <a:endParaRPr lang="en-US" sz="1400" dirty="0"/>
          </a:p>
        </p:txBody>
      </p:sp>
      <p:sp>
        <p:nvSpPr>
          <p:cNvPr id="60" name="TextBox 2">
            <a:extLst>
              <a:ext uri="{FF2B5EF4-FFF2-40B4-BE49-F238E27FC236}">
                <a16:creationId xmlns="" xmlns:a16="http://schemas.microsoft.com/office/drawing/2014/main" id="{3130CB81-FC8A-4B1F-AE42-D20FCE9EC697}"/>
              </a:ext>
            </a:extLst>
          </p:cNvPr>
          <p:cNvSpPr txBox="1"/>
          <p:nvPr/>
        </p:nvSpPr>
        <p:spPr>
          <a:xfrm>
            <a:off x="8953273" y="3594453"/>
            <a:ext cx="123463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Name:input_2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1" name="TextBox 2">
            <a:extLst>
              <a:ext uri="{FF2B5EF4-FFF2-40B4-BE49-F238E27FC236}">
                <a16:creationId xmlns="" xmlns:a16="http://schemas.microsoft.com/office/drawing/2014/main" id="{815B1159-65D4-41F9-AA5F-044778E088C3}"/>
              </a:ext>
            </a:extLst>
          </p:cNvPr>
          <p:cNvSpPr txBox="1"/>
          <p:nvPr/>
        </p:nvSpPr>
        <p:spPr>
          <a:xfrm>
            <a:off x="7573729" y="2447493"/>
            <a:ext cx="261417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Batch_input_shape</a:t>
            </a:r>
            <a:r>
              <a:rPr lang="en-US" altLang="zh-CN" sz="1400" dirty="0">
                <a:solidFill>
                  <a:srgbClr val="FF0000"/>
                </a:solidFill>
              </a:rPr>
              <a:t>:(None,1000)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="" xmlns:a16="http://schemas.microsoft.com/office/drawing/2014/main" id="{9527F46C-63C9-4195-8E4D-35A7F49BF75F}"/>
              </a:ext>
            </a:extLst>
          </p:cNvPr>
          <p:cNvCxnSpPr/>
          <p:nvPr/>
        </p:nvCxnSpPr>
        <p:spPr>
          <a:xfrm>
            <a:off x="7176211" y="2601381"/>
            <a:ext cx="39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8E2188CF-0E79-42B4-B4D4-DFB0CC2D135A}"/>
              </a:ext>
            </a:extLst>
          </p:cNvPr>
          <p:cNvCxnSpPr>
            <a:cxnSpLocks/>
          </p:cNvCxnSpPr>
          <p:nvPr/>
        </p:nvCxnSpPr>
        <p:spPr>
          <a:xfrm>
            <a:off x="7763124" y="3824833"/>
            <a:ext cx="11901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9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589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PubTatorCentral</a:t>
            </a:r>
            <a:r>
              <a:rPr lang="zh-CN" altLang="en-US" sz="2400" dirty="0"/>
              <a:t>实体消歧模块中的匹配模型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3332CCB-8C17-4CBC-92D9-B2F2B24BD9A0}"/>
              </a:ext>
            </a:extLst>
          </p:cNvPr>
          <p:cNvSpPr/>
          <p:nvPr/>
        </p:nvSpPr>
        <p:spPr>
          <a:xfrm>
            <a:off x="93786" y="1916227"/>
            <a:ext cx="1366091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Input_1</a:t>
            </a:r>
            <a:r>
              <a:rPr lang="zh-CN" altLang="en-US" sz="1200" dirty="0" smtClean="0"/>
              <a:t>：除上下文特征外的特征</a:t>
            </a:r>
            <a:endParaRPr lang="en-US" altLang="zh-CN" sz="1200" dirty="0"/>
          </a:p>
          <a:p>
            <a:pPr algn="ctr"/>
            <a:r>
              <a:rPr lang="zh-CN" altLang="en-US" sz="1200" dirty="0"/>
              <a:t> (None, 1000),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10D511D-B51A-4851-B2E0-B8E97E992EEB}"/>
              </a:ext>
            </a:extLst>
          </p:cNvPr>
          <p:cNvSpPr/>
          <p:nvPr/>
        </p:nvSpPr>
        <p:spPr>
          <a:xfrm>
            <a:off x="1687536" y="3889880"/>
            <a:ext cx="1589685" cy="893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embedding_1</a:t>
            </a:r>
          </a:p>
          <a:p>
            <a:pPr algn="ctr"/>
            <a:r>
              <a:rPr lang="en-US" altLang="zh-CN" sz="1200" dirty="0" err="1"/>
              <a:t>input_dim</a:t>
            </a:r>
            <a:r>
              <a:rPr lang="en-US" altLang="zh-CN" sz="1200" dirty="0"/>
              <a:t>: 20000</a:t>
            </a:r>
          </a:p>
          <a:p>
            <a:pPr algn="ctr"/>
            <a:r>
              <a:rPr lang="en-US" altLang="zh-CN" sz="1200" dirty="0" err="1"/>
              <a:t>input_length</a:t>
            </a:r>
            <a:r>
              <a:rPr lang="en-US" altLang="zh-CN" sz="1200" dirty="0"/>
              <a:t>: 1000</a:t>
            </a:r>
          </a:p>
          <a:p>
            <a:pPr algn="ctr"/>
            <a:r>
              <a:rPr lang="en-US" altLang="zh-CN" sz="1200" dirty="0" err="1"/>
              <a:t>output_dim</a:t>
            </a:r>
            <a:r>
              <a:rPr lang="en-US" altLang="zh-CN" sz="1200" dirty="0"/>
              <a:t>: 200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C6F7E5E-9493-49A1-BB2D-0E7ABD4D6678}"/>
              </a:ext>
            </a:extLst>
          </p:cNvPr>
          <p:cNvSpPr/>
          <p:nvPr/>
        </p:nvSpPr>
        <p:spPr>
          <a:xfrm>
            <a:off x="1687536" y="1759252"/>
            <a:ext cx="1589685" cy="893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embedding_2</a:t>
            </a:r>
          </a:p>
          <a:p>
            <a:pPr algn="ctr"/>
            <a:r>
              <a:rPr lang="en-US" altLang="zh-CN" sz="1200" dirty="0" err="1"/>
              <a:t>input_dim</a:t>
            </a:r>
            <a:r>
              <a:rPr lang="en-US" altLang="zh-CN" sz="1200" dirty="0"/>
              <a:t>: 20000</a:t>
            </a:r>
          </a:p>
          <a:p>
            <a:pPr algn="ctr"/>
            <a:r>
              <a:rPr lang="en-US" altLang="zh-CN" sz="1200" dirty="0" err="1"/>
              <a:t>input_length</a:t>
            </a:r>
            <a:r>
              <a:rPr lang="en-US" altLang="zh-CN" sz="1200" dirty="0"/>
              <a:t>: 1000</a:t>
            </a:r>
          </a:p>
          <a:p>
            <a:pPr algn="ctr"/>
            <a:r>
              <a:rPr lang="en-US" altLang="zh-CN" sz="1200" dirty="0" err="1"/>
              <a:t>output_dim</a:t>
            </a:r>
            <a:r>
              <a:rPr lang="en-US" altLang="zh-CN" sz="1200" dirty="0"/>
              <a:t>: 200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14FFB411-00C6-43E8-B7EE-071F57991B7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459877" y="2206046"/>
            <a:ext cx="227659" cy="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CFE51E7-F541-40ED-9B0F-EEC86AC8B91F}"/>
              </a:ext>
            </a:extLst>
          </p:cNvPr>
          <p:cNvSpPr/>
          <p:nvPr/>
        </p:nvSpPr>
        <p:spPr>
          <a:xfrm>
            <a:off x="3479290" y="1664412"/>
            <a:ext cx="1378641" cy="1094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conv1d_1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39C91C4-BDFC-477C-960E-FB9D14644CA3}"/>
              </a:ext>
            </a:extLst>
          </p:cNvPr>
          <p:cNvSpPr/>
          <p:nvPr/>
        </p:nvSpPr>
        <p:spPr>
          <a:xfrm>
            <a:off x="93786" y="3126275"/>
            <a:ext cx="1384552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Input_2:</a:t>
            </a:r>
            <a:r>
              <a:rPr lang="zh-CN" altLang="en-US" sz="1200" dirty="0" smtClean="0"/>
              <a:t> 上文特征</a:t>
            </a:r>
            <a:endParaRPr lang="en-US" altLang="zh-CN" sz="1200" dirty="0"/>
          </a:p>
          <a:p>
            <a:pPr algn="ctr"/>
            <a:r>
              <a:rPr lang="zh-CN" altLang="en-US" sz="1200" dirty="0"/>
              <a:t> (None, 1000),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7C9DA2AD-4768-4EBA-A4DB-46070C059C87}"/>
              </a:ext>
            </a:extLst>
          </p:cNvPr>
          <p:cNvSpPr/>
          <p:nvPr/>
        </p:nvSpPr>
        <p:spPr>
          <a:xfrm>
            <a:off x="93786" y="4930294"/>
            <a:ext cx="1373883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Input_3:</a:t>
            </a:r>
            <a:r>
              <a:rPr lang="zh-CN" altLang="en-US" sz="1200" dirty="0" smtClean="0"/>
              <a:t>下文特征</a:t>
            </a:r>
            <a:endParaRPr lang="en-US" altLang="zh-CN" sz="1200" dirty="0"/>
          </a:p>
          <a:p>
            <a:pPr algn="ctr"/>
            <a:r>
              <a:rPr lang="zh-CN" altLang="en-US" sz="1200" dirty="0"/>
              <a:t> (None, 1000),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EC6E7E34-C9A7-4FE0-ADC3-EB0EA7A8940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467669" y="4336871"/>
            <a:ext cx="219867" cy="8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CF73EE3A-AD0D-4D73-A606-14065B763F4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478338" y="3416094"/>
            <a:ext cx="209198" cy="92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62771CA7-C62B-4999-BFE4-76738F0CEE9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277221" y="2206243"/>
            <a:ext cx="202069" cy="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A6AB201-B2B0-465F-836E-DC7755408E55}"/>
              </a:ext>
            </a:extLst>
          </p:cNvPr>
          <p:cNvSpPr/>
          <p:nvPr/>
        </p:nvSpPr>
        <p:spPr>
          <a:xfrm>
            <a:off x="3479289" y="3206777"/>
            <a:ext cx="1378641" cy="1094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conv1d_3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77E40A19-51B0-4C41-9B81-7605662299E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277221" y="3753956"/>
            <a:ext cx="202068" cy="58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69495FBA-3A2F-4463-A316-623A860E58BE}"/>
              </a:ext>
            </a:extLst>
          </p:cNvPr>
          <p:cNvSpPr/>
          <p:nvPr/>
        </p:nvSpPr>
        <p:spPr>
          <a:xfrm>
            <a:off x="3480442" y="4764246"/>
            <a:ext cx="1378641" cy="109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conv1d_5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6D2424D8-C661-4103-9169-8CA6AB910685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277221" y="4336871"/>
            <a:ext cx="203221" cy="9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B5F0553-0646-403A-A0C8-6F127DA367BF}"/>
              </a:ext>
            </a:extLst>
          </p:cNvPr>
          <p:cNvSpPr/>
          <p:nvPr/>
        </p:nvSpPr>
        <p:spPr>
          <a:xfrm>
            <a:off x="5077419" y="1809343"/>
            <a:ext cx="1429422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max_pooling1d_1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488533C7-18B6-4CD2-8B87-85E78422DE22}"/>
              </a:ext>
            </a:extLst>
          </p:cNvPr>
          <p:cNvSpPr/>
          <p:nvPr/>
        </p:nvSpPr>
        <p:spPr>
          <a:xfrm>
            <a:off x="5106870" y="3347587"/>
            <a:ext cx="1429197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max_pooling1d_2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740978CF-9706-4682-99CB-A9F3FB9DF6D0}"/>
              </a:ext>
            </a:extLst>
          </p:cNvPr>
          <p:cNvSpPr/>
          <p:nvPr/>
        </p:nvSpPr>
        <p:spPr>
          <a:xfrm>
            <a:off x="5084916" y="4907308"/>
            <a:ext cx="1429198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max_pooling1d_3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E747638C-3E44-4689-A0EF-A48524AEF21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857931" y="2211591"/>
            <a:ext cx="219488" cy="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454E816A-868F-47A5-B952-DD887CECE8E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857930" y="3751703"/>
            <a:ext cx="248940" cy="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113A709D-A3B8-4BC6-8765-706F3D41F69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859083" y="5311424"/>
            <a:ext cx="225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7E8C5E1A-EA8D-4B11-841A-2EE4E8F48F00}"/>
              </a:ext>
            </a:extLst>
          </p:cNvPr>
          <p:cNvSpPr/>
          <p:nvPr/>
        </p:nvSpPr>
        <p:spPr>
          <a:xfrm>
            <a:off x="6651365" y="1962475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dropout_1</a:t>
            </a:r>
            <a:endParaRPr lang="en-US" altLang="zh-CN" sz="1200" dirty="0"/>
          </a:p>
          <a:p>
            <a:pPr algn="ctr"/>
            <a:r>
              <a:rPr lang="zh-CN" altLang="en-US" sz="1200" dirty="0"/>
              <a:t>rate: 0.2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FDED6C4-5EC2-4A44-99A1-3CAF961BB659}"/>
              </a:ext>
            </a:extLst>
          </p:cNvPr>
          <p:cNvSpPr/>
          <p:nvPr/>
        </p:nvSpPr>
        <p:spPr>
          <a:xfrm>
            <a:off x="6645383" y="5053594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</a:t>
            </a:r>
            <a:r>
              <a:rPr lang="en-US" altLang="zh-CN" sz="1200" dirty="0"/>
              <a:t>3</a:t>
            </a:r>
          </a:p>
          <a:p>
            <a:pPr algn="ctr"/>
            <a:r>
              <a:rPr lang="zh-CN" altLang="en-US" sz="1200" dirty="0"/>
              <a:t>rate: 0.2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9CDA426-353B-47C1-B53C-671D6F30EBC0}"/>
              </a:ext>
            </a:extLst>
          </p:cNvPr>
          <p:cNvSpPr/>
          <p:nvPr/>
        </p:nvSpPr>
        <p:spPr>
          <a:xfrm>
            <a:off x="6697638" y="3500719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</a:t>
            </a:r>
            <a:r>
              <a:rPr lang="en-US" altLang="zh-CN" sz="1200" dirty="0"/>
              <a:t>2</a:t>
            </a:r>
          </a:p>
          <a:p>
            <a:pPr algn="ctr"/>
            <a:r>
              <a:rPr lang="zh-CN" altLang="en-US" sz="1200" dirty="0"/>
              <a:t>rate: 0.2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55566766-0C34-45B4-A0D8-4C94E58F7E9A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506841" y="2213458"/>
            <a:ext cx="144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242A17B1-BCB6-4C89-A108-0A9C3E846239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6536067" y="3751702"/>
            <a:ext cx="161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326A7927-1F34-4268-891B-2824A87A853C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514114" y="5304577"/>
            <a:ext cx="131269" cy="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BA0BB4CC-609F-4B0C-BF4E-CCB068469D21}"/>
              </a:ext>
            </a:extLst>
          </p:cNvPr>
          <p:cNvSpPr/>
          <p:nvPr/>
        </p:nvSpPr>
        <p:spPr>
          <a:xfrm>
            <a:off x="7939200" y="1635527"/>
            <a:ext cx="1257144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conv1d_2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1683D560-0421-424B-AFD1-C367C48674CC}"/>
              </a:ext>
            </a:extLst>
          </p:cNvPr>
          <p:cNvSpPr/>
          <p:nvPr/>
        </p:nvSpPr>
        <p:spPr>
          <a:xfrm>
            <a:off x="7938291" y="3189323"/>
            <a:ext cx="1257144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</a:t>
            </a:r>
            <a:r>
              <a:rPr lang="en-US" altLang="zh-CN" sz="1200" dirty="0"/>
              <a:t>4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A3DD6275-14D4-4344-893F-EFAEB1C8CD6C}"/>
              </a:ext>
            </a:extLst>
          </p:cNvPr>
          <p:cNvSpPr/>
          <p:nvPr/>
        </p:nvSpPr>
        <p:spPr>
          <a:xfrm>
            <a:off x="7921017" y="4736809"/>
            <a:ext cx="1257145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</a:t>
            </a:r>
            <a:r>
              <a:rPr lang="en-US" altLang="zh-CN" sz="1200" dirty="0"/>
              <a:t>6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71F9048F-1ED6-4ADA-96B7-4AF644FB9D2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7730447" y="2210141"/>
            <a:ext cx="208753" cy="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B1154F3C-5636-451F-B5FA-516BB516DF4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7776720" y="3751702"/>
            <a:ext cx="161571" cy="1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F4875982-37B3-445A-A966-D4AB319826B7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7724465" y="5304577"/>
            <a:ext cx="196552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6793DC1B-C2ED-482C-92EC-F2218D779366}"/>
              </a:ext>
            </a:extLst>
          </p:cNvPr>
          <p:cNvSpPr/>
          <p:nvPr/>
        </p:nvSpPr>
        <p:spPr>
          <a:xfrm>
            <a:off x="9351226" y="1913818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05D8FA98-37E9-46D1-8644-A1659BAD6A98}"/>
              </a:ext>
            </a:extLst>
          </p:cNvPr>
          <p:cNvSpPr/>
          <p:nvPr/>
        </p:nvSpPr>
        <p:spPr>
          <a:xfrm>
            <a:off x="9351226" y="3462695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7DEA41E-74B8-4ECC-A8FC-8CDF66AA62B2}"/>
              </a:ext>
            </a:extLst>
          </p:cNvPr>
          <p:cNvSpPr/>
          <p:nvPr/>
        </p:nvSpPr>
        <p:spPr>
          <a:xfrm>
            <a:off x="9342888" y="5008255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E735B3AB-96BB-4463-9AEA-700820750FF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9196344" y="2210140"/>
            <a:ext cx="154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="" xmlns:a16="http://schemas.microsoft.com/office/drawing/2014/main" id="{5C49D0B7-B14D-4738-809E-1BF2CA02765F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9195435" y="3759017"/>
            <a:ext cx="155791" cy="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="" xmlns:a16="http://schemas.microsoft.com/office/drawing/2014/main" id="{16EF3301-17FA-4D0D-9D30-02E2292D18F4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9178162" y="5304577"/>
            <a:ext cx="164726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481892A8-8F73-46B6-852A-156A21179534}"/>
              </a:ext>
            </a:extLst>
          </p:cNvPr>
          <p:cNvSpPr/>
          <p:nvPr/>
        </p:nvSpPr>
        <p:spPr>
          <a:xfrm>
            <a:off x="10639258" y="3612504"/>
            <a:ext cx="1374068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1806DA05-BC17-41D4-ACAE-8D9E21C1304E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>
            <a:off x="10369016" y="2210140"/>
            <a:ext cx="270242" cy="15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="" xmlns:a16="http://schemas.microsoft.com/office/drawing/2014/main" id="{380A1D46-FDB2-4850-AC7D-8A10CBCA9CA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V="1">
            <a:off x="10369016" y="3751004"/>
            <a:ext cx="270242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189DBBEB-D2C3-4CC0-866B-91E42831B0B3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10360678" y="3751004"/>
            <a:ext cx="278580" cy="155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84C08263-A22A-4B15-B925-6121B5CD5291}"/>
              </a:ext>
            </a:extLst>
          </p:cNvPr>
          <p:cNvSpPr/>
          <p:nvPr/>
        </p:nvSpPr>
        <p:spPr>
          <a:xfrm>
            <a:off x="10639258" y="4222597"/>
            <a:ext cx="1374068" cy="83099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dense_1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activation: relu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units: 200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="" xmlns:a16="http://schemas.microsoft.com/office/drawing/2014/main" id="{59DD2AAF-0A65-484F-B15E-0851C52E9BB3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1326292" y="3889503"/>
            <a:ext cx="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C10051B-E19D-43C6-A705-9EB10BEF92F1}"/>
              </a:ext>
            </a:extLst>
          </p:cNvPr>
          <p:cNvSpPr/>
          <p:nvPr/>
        </p:nvSpPr>
        <p:spPr>
          <a:xfrm>
            <a:off x="10639258" y="5470537"/>
            <a:ext cx="1374068" cy="83099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dense_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activation: relu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units: </a:t>
            </a:r>
            <a:r>
              <a:rPr lang="en-US" altLang="zh-CN" sz="1200" dirty="0">
                <a:solidFill>
                  <a:schemeClr val="bg1"/>
                </a:solidFill>
              </a:rPr>
              <a:t>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="" xmlns:a16="http://schemas.microsoft.com/office/drawing/2014/main" id="{13C68D1F-CF89-49DE-A815-8E5583DE33F8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11326292" y="5053594"/>
            <a:ext cx="0" cy="41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94126" y="6361166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基因</a:t>
            </a:r>
            <a:r>
              <a:rPr lang="en-US" altLang="zh-CN" sz="1200" dirty="0"/>
              <a:t>/</a:t>
            </a:r>
            <a:r>
              <a:rPr lang="zh-CN" altLang="en-US" sz="1200" dirty="0"/>
              <a:t>化学分子</a:t>
            </a:r>
            <a:r>
              <a:rPr lang="en-US" altLang="zh-CN" sz="1200" dirty="0"/>
              <a:t>/</a:t>
            </a:r>
            <a:r>
              <a:rPr lang="zh-CN" altLang="en-US" sz="1200" dirty="0"/>
              <a:t>疾病</a:t>
            </a:r>
            <a:r>
              <a:rPr lang="en-US" altLang="zh-CN" sz="1200" dirty="0"/>
              <a:t>/</a:t>
            </a:r>
            <a:r>
              <a:rPr lang="zh-CN" altLang="en-US" sz="1200" dirty="0"/>
              <a:t>突变</a:t>
            </a:r>
            <a:r>
              <a:rPr lang="en-US" altLang="zh-CN" sz="1200" dirty="0"/>
              <a:t>/</a:t>
            </a:r>
            <a:r>
              <a:rPr lang="zh-CN" altLang="en-US" sz="1200" dirty="0"/>
              <a:t>物种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756112" y="595699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1x1000x200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45532" y="5969116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100x996x1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996234" y="596652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100x199x1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109" y="5966522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1000x195x1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806962" y="596652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1000x1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193362" y="595652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100x199x1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302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461" y="2224516"/>
            <a:ext cx="10853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PubTator</a:t>
            </a:r>
            <a:r>
              <a:rPr lang="en-US" dirty="0"/>
              <a:t> central: automated concept annotation for biomedical full text </a:t>
            </a:r>
            <a:r>
              <a:rPr lang="en-US" dirty="0" smtClean="0"/>
              <a:t>articles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/research/</a:t>
            </a:r>
            <a:r>
              <a:rPr lang="en-US" dirty="0" err="1"/>
              <a:t>bionlp</a:t>
            </a:r>
            <a:r>
              <a:rPr lang="en-US" dirty="0"/>
              <a:t>/APIs/</a:t>
            </a:r>
            <a:r>
              <a:rPr lang="en-US" dirty="0" err="1"/>
              <a:t>BioC</a:t>
            </a:r>
            <a:r>
              <a:rPr lang="en-US" dirty="0"/>
              <a:t>-PubMed/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biocreative.bioinformatics.udel.edu</a:t>
            </a:r>
            <a:r>
              <a:rPr lang="en-US" dirty="0"/>
              <a:t>/media/store/files/2014/2_BioC_bc2014_final.pdf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Convolutional </a:t>
            </a:r>
            <a:r>
              <a:rPr lang="en-US" dirty="0"/>
              <a:t>Neural Networks for Sentence Classification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5" name="Rectangle 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2" y="6603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参考资料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1149</Words>
  <Application>Microsoft Macintosh PowerPoint</Application>
  <PresentationFormat>Widescreen</PresentationFormat>
  <Paragraphs>246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DengXian</vt:lpstr>
      <vt:lpstr>DengXian Light</vt:lpstr>
      <vt:lpstr>Office Theme</vt:lpstr>
      <vt:lpstr>PubTator实体消歧方法总结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Pan Deng</cp:lastModifiedBy>
  <cp:revision>76</cp:revision>
  <dcterms:created xsi:type="dcterms:W3CDTF">2019-06-15T10:50:04Z</dcterms:created>
  <dcterms:modified xsi:type="dcterms:W3CDTF">2019-07-29T02:31:27Z</dcterms:modified>
</cp:coreProperties>
</file>