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6" r:id="rId3"/>
    <p:sldId id="259" r:id="rId4"/>
    <p:sldId id="266" r:id="rId5"/>
    <p:sldId id="274" r:id="rId6"/>
    <p:sldId id="268" r:id="rId7"/>
    <p:sldId id="272" r:id="rId8"/>
    <p:sldId id="273" r:id="rId9"/>
    <p:sldId id="25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D47"/>
    <a:srgbClr val="ED7E2F"/>
    <a:srgbClr val="CF6E2E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94586"/>
  </p:normalViewPr>
  <p:slideViewPr>
    <p:cSldViewPr snapToGrid="0" snapToObjects="1">
      <p:cViewPr varScale="1">
        <p:scale>
          <a:sx n="109" d="100"/>
          <a:sy n="109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9B2B9-74C2-BF48-BACA-EF5E722B6795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2DE8-9F60-D449-9ABC-CA1F5AAC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research/bionlp/APIs/BioC-PubMed/" TargetMode="External"/><Relationship Id="rId4" Type="http://schemas.openxmlformats.org/officeDocument/2006/relationships/hyperlink" Target="https://biocreative.bioinformatics.udel.edu/media/store/files/2014/2_BioC_bc2014_final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research/bionlp/APIs/BioC-PubMed/" TargetMode="External"/><Relationship Id="rId4" Type="http://schemas.openxmlformats.org/officeDocument/2006/relationships/hyperlink" Target="https://biocreative.bioinformatics.udel.edu/media/store/files/2014/2_BioC_bc2014_final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www.ncbi.nlm.nih.gov/research/bionlp/APIs/BioC-PubMed/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www.ncbi.nlm.nih.gov/research/bionlp/APIs/BioC-PubMed/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s://www.ncbi.nlm.nih.gov/research/bionlp/APIs/BioC-PubMed/" TargetMode="Externa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PubTator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central: automated concept annotation for biomedical full text articles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https://www.ncbi.nlm.nih.gov/research/bionlp/APIs/BioC-PubMed/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https://biocreative.bioinformatics.udel.edu/media/store/files/2014/2_BioC_bc2014_final.pdf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5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https://www.ncbi.nlm.nih.gov/research/bionlp/APIs/BioC-PubMed/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4"/>
              </a:rPr>
              <a:t>https://biocreative.bioinformatics.udel.edu/media/store/files/2014/2_BioC_bc2014_final.pdf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2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Tokenize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时设定的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vocabulary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数量为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20000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1000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pad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出来的，一般不会有</a:t>
            </a:r>
            <a:r>
              <a:rPr lang="en-US" altLang="zh-CN" dirty="0" smtClean="0">
                <a:solidFill>
                  <a:schemeClr val="tx1"/>
                </a:solidFill>
                <a:hlinkClick r:id="rId3"/>
              </a:rPr>
              <a:t>1000</a:t>
            </a:r>
            <a:r>
              <a:rPr lang="zh-CN" altLang="en-US" dirty="0" smtClean="0">
                <a:solidFill>
                  <a:schemeClr val="tx1"/>
                </a:solidFill>
                <a:hlinkClick r:id="rId3"/>
              </a:rPr>
              <a:t>这么长。</a:t>
            </a:r>
            <a:endParaRPr lang="en-US" dirty="0" smtClean="0">
              <a:solidFill>
                <a:schemeClr val="tx1"/>
              </a:solidFill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2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目标实体词为了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特征存储在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里，无序（自带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排序）。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6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Global_max_pooling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Pool_size</a:t>
            </a:r>
            <a:r>
              <a:rPr lang="en-US" altLang="zh-CN" dirty="0" smtClean="0"/>
              <a:t>=steps.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GlobalMaxPooling1D(_GlobalPooling1D):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"""Global max pooling operation for temporal data.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# Input shape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3D tensor with shape: `(samples, steps, features)`.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# Output shape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2D tensor with shape: `(samples, features)`.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 """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call(self, x, mask=None):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return </a:t>
            </a:r>
            <a:r>
              <a:rPr lang="en-US" dirty="0" err="1" smtClean="0"/>
              <a:t>K.max</a:t>
            </a:r>
            <a:r>
              <a:rPr lang="en-US" dirty="0" smtClean="0"/>
              <a:t>(x, axis=1)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2DE8-9F60-D449-9ABC-CA1F5AACC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9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0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5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093C-0D43-D648-9AA0-6708E2EC6269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BAA9-75CF-DE4F-9AE6-F8BFB9769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davidsbatista.net/blog/2018/03/31/SentenceClassificationConvNe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NULL" TargetMode="External"/><Relationship Id="rId6" Type="http://schemas.openxmlformats.org/officeDocument/2006/relationships/hyperlink" Target="NULL" TargetMode="External"/><Relationship Id="rId7" Type="http://schemas.openxmlformats.org/officeDocument/2006/relationships/hyperlink" Target="NULL" TargetMode="External"/><Relationship Id="rId8" Type="http://schemas.openxmlformats.org/officeDocument/2006/relationships/hyperlink" Target="NULL" TargetMode="Externa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Understanding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Entity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disambiguation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module</a:t>
            </a:r>
            <a:r>
              <a:rPr lang="zh-CN" altLang="en-US" sz="3200" dirty="0" smtClean="0"/>
              <a:t> </a:t>
            </a:r>
            <a:r>
              <a:rPr lang="en-US" altLang="zh-CN" sz="3200" smtClean="0"/>
              <a:t/>
            </a:r>
            <a:br>
              <a:rPr lang="en-US" altLang="zh-CN" sz="3200" smtClean="0"/>
            </a:br>
            <a:r>
              <a:rPr lang="en-US" altLang="zh-CN" sz="3200" smtClean="0"/>
              <a:t>in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/>
              <a:t>PubTatorCentral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2019.06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71663" y="3509963"/>
            <a:ext cx="8672512" cy="45719"/>
          </a:xfrm>
          <a:prstGeom prst="rect">
            <a:avLst/>
          </a:prstGeom>
          <a:solidFill>
            <a:srgbClr val="ED7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461" y="2224516"/>
            <a:ext cx="10853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/>
              <a:t>PubTator</a:t>
            </a:r>
            <a:r>
              <a:rPr lang="en-US" dirty="0"/>
              <a:t> central: automated concept annotation for biomedical full text </a:t>
            </a:r>
            <a:r>
              <a:rPr lang="en-US" dirty="0" smtClean="0"/>
              <a:t>articles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www.ncbi.nlm.nih.gov</a:t>
            </a:r>
            <a:r>
              <a:rPr lang="en-US" dirty="0"/>
              <a:t>/research/</a:t>
            </a:r>
            <a:r>
              <a:rPr lang="en-US" dirty="0" err="1"/>
              <a:t>bionlp</a:t>
            </a:r>
            <a:r>
              <a:rPr lang="en-US" dirty="0"/>
              <a:t>/APIs/</a:t>
            </a:r>
            <a:r>
              <a:rPr lang="en-US" dirty="0" err="1"/>
              <a:t>BioC</a:t>
            </a:r>
            <a:r>
              <a:rPr lang="en-US" dirty="0"/>
              <a:t>-PubMed/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biocreative.bioinformatics.udel.edu</a:t>
            </a:r>
            <a:r>
              <a:rPr lang="en-US" dirty="0"/>
              <a:t>/media/store/files/2014/2_BioC_bc2014_final.pdf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Convolutional </a:t>
            </a:r>
            <a:r>
              <a:rPr lang="en-US" dirty="0"/>
              <a:t>Neural Networks for Sentence </a:t>
            </a:r>
            <a:r>
              <a:rPr lang="en-US" dirty="0" smtClean="0"/>
              <a:t>Classification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3"/>
              </a:rPr>
              <a:t>http://www.davidsbatista.net/blog/2018/03/31/SentenceClassificationConvNets</a:t>
            </a:r>
            <a:r>
              <a:rPr lang="en-US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5" name="Rectangle 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152" y="660380"/>
              <a:ext cx="1561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References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78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38646" y="394137"/>
            <a:ext cx="6204411" cy="1024759"/>
            <a:chOff x="338646" y="394137"/>
            <a:chExt cx="6204411" cy="1024759"/>
          </a:xfrm>
        </p:grpSpPr>
        <p:sp>
          <p:nvSpPr>
            <p:cNvPr id="44" name="Rectangle 43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2152" y="660380"/>
              <a:ext cx="58809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Entity</a:t>
              </a:r>
              <a:r>
                <a:rPr lang="zh-CN" altLang="en-US" sz="2400" dirty="0" smtClean="0"/>
                <a:t> </a:t>
              </a:r>
              <a:r>
                <a:rPr lang="en-US" altLang="zh-CN" sz="2400" dirty="0" smtClean="0"/>
                <a:t>Disambiguation:</a:t>
              </a:r>
              <a:r>
                <a:rPr lang="zh-CN" altLang="en-US" sz="2400" dirty="0" smtClean="0"/>
                <a:t> </a:t>
              </a:r>
              <a:r>
                <a:rPr lang="en-US" altLang="zh-CN" sz="2400" dirty="0" smtClean="0"/>
                <a:t>problem</a:t>
              </a:r>
              <a:r>
                <a:rPr lang="zh-CN" altLang="en-US" sz="2400" dirty="0" smtClean="0"/>
                <a:t> </a:t>
              </a:r>
              <a:r>
                <a:rPr lang="en-US" altLang="zh-CN" sz="2400" dirty="0" smtClean="0"/>
                <a:t>and</a:t>
              </a:r>
              <a:r>
                <a:rPr lang="zh-CN" altLang="en-US" sz="2400" dirty="0" smtClean="0"/>
                <a:t> </a:t>
              </a:r>
              <a:r>
                <a:rPr lang="en-US" altLang="zh-CN" sz="2400" dirty="0" smtClean="0"/>
                <a:t>solutions</a:t>
              </a:r>
              <a:endParaRPr lang="en-US" sz="24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269067" y="2039848"/>
            <a:ext cx="7906564" cy="646331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same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entity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can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be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annotated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more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than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bioconcept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types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(mutations/species/genes/chemicals/diseases).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3962" y="2051096"/>
            <a:ext cx="1649540" cy="369332"/>
          </a:xfrm>
          <a:prstGeom prst="rect">
            <a:avLst/>
          </a:prstGeom>
          <a:noFill/>
          <a:ln>
            <a:solidFill>
              <a:srgbClr val="ED7E2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3962" y="3018886"/>
            <a:ext cx="1649540" cy="369332"/>
          </a:xfrm>
          <a:prstGeom prst="rect">
            <a:avLst/>
          </a:prstGeom>
          <a:noFill/>
          <a:ln>
            <a:solidFill>
              <a:srgbClr val="ED7E2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268259" y="3018886"/>
            <a:ext cx="7907372" cy="923330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can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represent: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chemical ‘carbon dioxide’ (MESH: D002245) </a:t>
            </a:r>
            <a:endParaRPr lang="en-US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gene ‘complement C2’ (EntrezGene:717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63962" y="4274923"/>
            <a:ext cx="1649540" cy="369332"/>
          </a:xfrm>
          <a:prstGeom prst="rect">
            <a:avLst/>
          </a:prstGeom>
          <a:noFill/>
          <a:ln>
            <a:solidFill>
              <a:srgbClr val="ED7E2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Solutions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268259" y="4274922"/>
            <a:ext cx="3581556" cy="1477328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PubTator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en-US" altLang="zh-CN" dirty="0"/>
              <a:t>P</a:t>
            </a:r>
            <a:r>
              <a:rPr lang="en-US" dirty="0" smtClean="0"/>
              <a:t>riority ordering</a:t>
            </a:r>
            <a:r>
              <a:rPr lang="en-US" altLang="zh-CN" dirty="0" smtClean="0"/>
              <a:t>:</a:t>
            </a:r>
            <a:r>
              <a:rPr lang="en-US" dirty="0" smtClean="0"/>
              <a:t> mutation </a:t>
            </a:r>
            <a:r>
              <a:rPr lang="en-US" dirty="0"/>
              <a:t>&gt; species &gt; gene &gt; chemical &gt; disease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altLang="zh-CN" dirty="0" smtClean="0"/>
              <a:t>(B</a:t>
            </a:r>
            <a:r>
              <a:rPr lang="en-US" dirty="0" smtClean="0"/>
              <a:t>ased </a:t>
            </a:r>
            <a:r>
              <a:rPr lang="en-US" dirty="0"/>
              <a:t>on the precision of each </a:t>
            </a:r>
            <a:r>
              <a:rPr lang="en-US" dirty="0" smtClean="0"/>
              <a:t>concept)</a:t>
            </a:r>
            <a:r>
              <a:rPr lang="en-US" altLang="zh-CN" dirty="0" smtClean="0"/>
              <a:t>.</a:t>
            </a:r>
          </a:p>
          <a:p>
            <a:pPr algn="just"/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55.7%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154616" y="4274922"/>
            <a:ext cx="4021016" cy="1477328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PubTatorCentral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Identify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disambiguating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entities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-&gt;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identify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match-most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type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human-curated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database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via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CNN</a:t>
            </a:r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85.2%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152" y="660380"/>
            <a:ext cx="4515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BioC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format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semi-structured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967432" y="1340960"/>
            <a:ext cx="10004746" cy="2031325"/>
          </a:xfrm>
          <a:prstGeom prst="rect">
            <a:avLst/>
          </a:prstGeom>
          <a:noFill/>
          <a:ln>
            <a:solidFill>
              <a:srgbClr val="ED7E2F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Abstracts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(</a:t>
            </a:r>
            <a:r>
              <a:rPr lang="en-US" altLang="zh-CN" sz="1400" dirty="0" smtClean="0"/>
              <a:t>PubMed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publications)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full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text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(PMC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publications,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part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PubMed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publications)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converted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Bio-C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They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converted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XML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JSON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files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with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tools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below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They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encoded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with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Unicodec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ASCII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facilitate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text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mining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text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processing,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well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information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retrieval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research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127395" y="2321453"/>
            <a:ext cx="768482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Abstract:</a:t>
            </a:r>
            <a:endParaRPr lang="en-US" sz="1400" dirty="0">
              <a:hlinkClick r:id="rId3" invalidUrl="https://www.ncbi.nlm.nih.gov/research/bionlp/RESTful/pubmed.cgi/BioC_[format]/[PMID]/[encoding"/>
            </a:endParaRPr>
          </a:p>
          <a:p>
            <a:r>
              <a:rPr lang="en-US" sz="1400" dirty="0">
                <a:hlinkClick r:id="rId4" invalidUrl="https://www.ncbi.nlm.nih.gov/research/bionlp/RESTful/pubmed.cgi/BioC_[format]/[PMID]/[encoding"/>
              </a:rPr>
              <a:t>https</a:t>
            </a:r>
            <a:r>
              <a:rPr lang="en-US" sz="1400" dirty="0">
                <a:hlinkClick r:id="rId5" invalidUrl="https://www.ncbi.nlm.nih.gov/research/bionlp/RESTful/pubmed.cgi/BioC_[format]/[PMID]/[encoding"/>
              </a:rPr>
              <a:t>://www.ncbi.nlm.nih.gov/research/bionlp/RESTful/pubmed.cgi/BioC_[format]/[PMID]/[encoding</a:t>
            </a:r>
            <a:r>
              <a:rPr lang="en-US" sz="1400" dirty="0"/>
              <a:t>]</a:t>
            </a:r>
          </a:p>
          <a:p>
            <a:r>
              <a:rPr lang="en-US" sz="1400" dirty="0"/>
              <a:t>Full text:</a:t>
            </a:r>
            <a:endParaRPr lang="en-US" sz="1400" dirty="0">
              <a:hlinkClick r:id="rId6" invalidUrl="https://www.ncbi.nlm.nih.gov/research/bionlp/RESTful/pubmed.cgi/BioC_[format]/[PMID]/[encoding"/>
            </a:endParaRPr>
          </a:p>
          <a:p>
            <a:r>
              <a:rPr lang="en-US" sz="1400" dirty="0">
                <a:hlinkClick r:id="rId7" invalidUrl="https://www.ncbi.nlm.nih.gov/research/bionlp/RESTful/pubmed.cgi/BioC_[format]/[PMID]/[encoding"/>
              </a:rPr>
              <a:t>https</a:t>
            </a:r>
            <a:r>
              <a:rPr lang="en-US" sz="1400" dirty="0">
                <a:hlinkClick r:id="rId8" invalidUrl="https://www.ncbi.nlm.nih.gov/research/bionlp/RESTful/pubmed.cgi/BioC_[format]/[PMID]/[encoding"/>
              </a:rPr>
              <a:t>://www.ncbi.nlm.nih.gov/research/bionlp/RESTful/pubmed.cgi/BioC_[format]/[PMID]/[encoding</a:t>
            </a:r>
            <a:r>
              <a:rPr lang="en-US" sz="1400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467769"/>
            <a:ext cx="12192000" cy="60201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5538" y="3659662"/>
            <a:ext cx="157966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Passage: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Authors,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etc.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1250830" y="3798162"/>
            <a:ext cx="1714708" cy="5856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07647" y="4076058"/>
            <a:ext cx="133755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Passage</a:t>
            </a:r>
            <a:r>
              <a:rPr lang="en-US" altLang="zh-CN" sz="1200" b="1" smtClean="0">
                <a:solidFill>
                  <a:srgbClr val="C00000"/>
                </a:solidFill>
              </a:rPr>
              <a:t>: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Abstract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967433" y="4214558"/>
            <a:ext cx="2240214" cy="3401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97169" y="5885361"/>
            <a:ext cx="14297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Passage: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Main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text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67432" y="6038866"/>
            <a:ext cx="1429737" cy="1175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84570" y="6024872"/>
            <a:ext cx="209278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</a:rPr>
              <a:t>Property:</a:t>
            </a:r>
            <a:r>
              <a:rPr lang="zh-CN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zh-CN" sz="1200" b="1" dirty="0" err="1">
                <a:solidFill>
                  <a:srgbClr val="C00000"/>
                </a:solidFill>
              </a:rPr>
              <a:t>section_type</a:t>
            </a:r>
            <a:r>
              <a:rPr lang="en-US" altLang="zh-CN" sz="1200" b="1" dirty="0">
                <a:solidFill>
                  <a:srgbClr val="C00000"/>
                </a:solidFill>
              </a:rPr>
              <a:t>:</a:t>
            </a:r>
            <a:r>
              <a:rPr lang="zh-CN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Intro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854833" y="6178377"/>
            <a:ext cx="1429737" cy="1175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149944" y="6401651"/>
            <a:ext cx="185227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</a:rPr>
              <a:t>Property:</a:t>
            </a:r>
            <a:r>
              <a:rPr lang="zh-CN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</a:rPr>
              <a:t>type:</a:t>
            </a:r>
            <a:r>
              <a:rPr lang="zh-CN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Paragraph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648607" y="6447085"/>
            <a:ext cx="1501337" cy="108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84570" y="4408484"/>
            <a:ext cx="22334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Property: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err="1" smtClean="0">
                <a:solidFill>
                  <a:srgbClr val="C00000"/>
                </a:solidFill>
              </a:rPr>
              <a:t>section_type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: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Abstract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49944" y="4785262"/>
            <a:ext cx="17350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Property: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type: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Abstract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2587925" y="4806698"/>
            <a:ext cx="1562020" cy="132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778318" y="6466984"/>
            <a:ext cx="87028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Main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text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>
            <a:off x="802374" y="6605484"/>
            <a:ext cx="975944" cy="89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77999" y="3441684"/>
            <a:ext cx="88851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</a:rPr>
              <a:t>Article</a:t>
            </a:r>
            <a:r>
              <a:rPr lang="zh-CN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200" b="1" dirty="0" smtClean="0">
                <a:solidFill>
                  <a:srgbClr val="C00000"/>
                </a:solidFill>
              </a:rPr>
              <a:t>info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>
            <a:off x="846885" y="3580184"/>
            <a:ext cx="1131114" cy="4845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1"/>
          </p:cNvCxnSpPr>
          <p:nvPr/>
        </p:nvCxnSpPr>
        <p:spPr>
          <a:xfrm flipH="1">
            <a:off x="3096884" y="4546984"/>
            <a:ext cx="1187686" cy="1325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8829106" y="1685139"/>
            <a:ext cx="2924071" cy="4538664"/>
          </a:xfrm>
          <a:prstGeom prst="roundRect">
            <a:avLst>
              <a:gd name="adj" fmla="val 5670"/>
            </a:avLst>
          </a:prstGeom>
          <a:solidFill>
            <a:srgbClr val="F4F4F4"/>
          </a:solidFill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152" y="660380"/>
            <a:ext cx="556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BioC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format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supports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rich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annotation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types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9055193" y="2342689"/>
            <a:ext cx="2516477" cy="3897879"/>
            <a:chOff x="8922935" y="2201685"/>
            <a:chExt cx="2516477" cy="3897879"/>
          </a:xfrm>
        </p:grpSpPr>
        <p:sp>
          <p:nvSpPr>
            <p:cNvPr id="9" name="TextBox 8"/>
            <p:cNvSpPr txBox="1"/>
            <p:nvPr/>
          </p:nvSpPr>
          <p:spPr>
            <a:xfrm>
              <a:off x="8922935" y="2201685"/>
              <a:ext cx="2471895" cy="548521"/>
            </a:xfrm>
            <a:prstGeom prst="roundRect">
              <a:avLst>
                <a:gd name="adj" fmla="val 7988"/>
              </a:avLst>
            </a:prstGeom>
            <a:solidFill>
              <a:schemeClr val="bg1"/>
            </a:solidFill>
            <a:ln>
              <a:solidFill>
                <a:srgbClr val="ED7E2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ED7E2F"/>
                  </a:solidFill>
                </a:rPr>
                <a:t>PubMed</a:t>
              </a:r>
              <a:r>
                <a:rPr lang="zh-CN" altLang="en-US" sz="1400" dirty="0">
                  <a:solidFill>
                    <a:srgbClr val="ED7E2F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ED7E2F"/>
                  </a:solidFill>
                </a:rPr>
                <a:t>Publications</a:t>
              </a:r>
            </a:p>
            <a:p>
              <a:pPr algn="ctr"/>
              <a:r>
                <a:rPr lang="en-US" altLang="zh-CN" sz="1400" dirty="0" smtClean="0"/>
                <a:t>For</a:t>
              </a:r>
              <a:r>
                <a:rPr lang="zh-CN" altLang="en-US" sz="1400" dirty="0" smtClean="0"/>
                <a:t> </a:t>
              </a:r>
              <a:r>
                <a:rPr lang="en-US" altLang="zh-CN" sz="1400" dirty="0" err="1" smtClean="0"/>
                <a:t>eg</a:t>
              </a:r>
              <a:r>
                <a:rPr lang="en-US" altLang="zh-CN" sz="1400" dirty="0" smtClean="0"/>
                <a:t>.:</a:t>
              </a:r>
              <a:r>
                <a:rPr lang="zh-CN" altLang="en-US" sz="1400" dirty="0"/>
                <a:t> </a:t>
              </a:r>
              <a:r>
                <a:rPr lang="en-US" altLang="zh-CN" sz="1400" dirty="0" smtClean="0"/>
                <a:t>PMID1001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67517" y="4674386"/>
              <a:ext cx="2471895" cy="1425178"/>
            </a:xfrm>
            <a:prstGeom prst="roundRect">
              <a:avLst>
                <a:gd name="adj" fmla="val 5795"/>
              </a:avLst>
            </a:prstGeom>
            <a:solidFill>
              <a:schemeClr val="bg1"/>
            </a:solidFill>
            <a:ln>
              <a:solidFill>
                <a:srgbClr val="ED7E2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ED7E2F"/>
                  </a:solidFill>
                </a:rPr>
                <a:t>Bio-C</a:t>
              </a:r>
              <a:r>
                <a:rPr lang="zh-CN" altLang="en-US" sz="1400" dirty="0" smtClean="0">
                  <a:solidFill>
                    <a:srgbClr val="ED7E2F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ED7E2F"/>
                  </a:solidFill>
                </a:rPr>
                <a:t>formatted</a:t>
              </a:r>
              <a:r>
                <a:rPr lang="zh-CN" altLang="en-US" sz="1400" dirty="0" smtClean="0">
                  <a:solidFill>
                    <a:srgbClr val="ED7E2F"/>
                  </a:solidFill>
                </a:rPr>
                <a:t> </a:t>
              </a:r>
              <a:r>
                <a:rPr lang="en-US" altLang="zh-CN" sz="1400" dirty="0" smtClean="0">
                  <a:solidFill>
                    <a:srgbClr val="ED7E2F"/>
                  </a:solidFill>
                </a:rPr>
                <a:t>Outputs</a:t>
              </a:r>
            </a:p>
            <a:p>
              <a:pPr algn="just"/>
              <a:r>
                <a:rPr lang="en-US" altLang="zh-CN" sz="1400" dirty="0" smtClean="0"/>
                <a:t>Including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the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</a:rPr>
                <a:t>mention,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</a:rPr>
                <a:t>ID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</a:rPr>
                <a:t>and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</a:rPr>
                <a:t>type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400" dirty="0" smtClean="0"/>
                <a:t>of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the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entities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annotated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as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</a:rPr>
                <a:t>genes,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</a:rPr>
                <a:t>chemical,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</a:rPr>
                <a:t>diseases,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</a:rPr>
                <a:t>mutations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</a:rPr>
                <a:t>or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</a:rPr>
                <a:t>species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altLang="zh-CN" sz="1400" dirty="0" smtClean="0"/>
                <a:t>with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NER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module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from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PMID1001</a:t>
              </a:r>
              <a:r>
                <a:rPr lang="en-US" altLang="zh-CN" sz="1400" dirty="0"/>
                <a:t>.</a:t>
              </a:r>
              <a:endParaRPr lang="en-US" sz="1400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9606224" y="2881686"/>
              <a:ext cx="1088291" cy="173051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52090" y="3277568"/>
              <a:ext cx="1369349" cy="523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err="1" smtClean="0">
                  <a:solidFill>
                    <a:schemeClr val="bg1"/>
                  </a:solidFill>
                </a:rPr>
                <a:t>PubTatorCentral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</a:rPr>
                <a:t>NER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Module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338646" y="1685139"/>
            <a:ext cx="8363536" cy="4538664"/>
          </a:xfrm>
          <a:prstGeom prst="roundRect">
            <a:avLst>
              <a:gd name="adj" fmla="val 5670"/>
            </a:avLst>
          </a:prstGeom>
          <a:noFill/>
          <a:ln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56622" y="2506288"/>
            <a:ext cx="8180062" cy="3290949"/>
            <a:chOff x="393051" y="1685139"/>
            <a:chExt cx="8180062" cy="3290949"/>
          </a:xfrm>
        </p:grpSpPr>
        <p:grpSp>
          <p:nvGrpSpPr>
            <p:cNvPr id="12" name="Group 11"/>
            <p:cNvGrpSpPr/>
            <p:nvPr/>
          </p:nvGrpSpPr>
          <p:grpSpPr>
            <a:xfrm>
              <a:off x="393051" y="1685139"/>
              <a:ext cx="8180062" cy="3290949"/>
              <a:chOff x="393051" y="1685139"/>
              <a:chExt cx="8180062" cy="329094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/>
              <a:srcRect l="4525"/>
              <a:stretch/>
            </p:blipFill>
            <p:spPr>
              <a:xfrm>
                <a:off x="393051" y="1685139"/>
                <a:ext cx="4726474" cy="329094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/>
              <a:srcRect t="30651" b="17751"/>
              <a:stretch/>
            </p:blipFill>
            <p:spPr>
              <a:xfrm>
                <a:off x="3004457" y="3004145"/>
                <a:ext cx="4854639" cy="1668027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7458986" y="3621070"/>
                <a:ext cx="733086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C00000"/>
                    </a:solidFill>
                  </a:rPr>
                  <a:t>Entity</a:t>
                </a:r>
                <a:r>
                  <a:rPr lang="zh-CN" altLang="en-US" sz="1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1200" b="1" dirty="0" smtClean="0">
                    <a:solidFill>
                      <a:srgbClr val="C00000"/>
                    </a:solidFill>
                  </a:rPr>
                  <a:t>ID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102629" y="4107747"/>
                <a:ext cx="1224846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C00000"/>
                    </a:solidFill>
                  </a:rPr>
                  <a:t>Entity</a:t>
                </a:r>
                <a:r>
                  <a:rPr lang="zh-CN" altLang="en-US" sz="1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1200" b="1" dirty="0" smtClean="0">
                    <a:solidFill>
                      <a:srgbClr val="C00000"/>
                    </a:solidFill>
                  </a:rPr>
                  <a:t>mention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4154" y="3330613"/>
                <a:ext cx="878959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smtClean="0">
                    <a:solidFill>
                      <a:srgbClr val="C00000"/>
                    </a:solidFill>
                  </a:rPr>
                  <a:t>Entity</a:t>
                </a:r>
                <a:r>
                  <a:rPr lang="zh-CN" altLang="en-US" sz="1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1200" b="1" dirty="0" smtClean="0">
                    <a:solidFill>
                      <a:srgbClr val="C00000"/>
                    </a:solidFill>
                  </a:rPr>
                  <a:t>type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 flipV="1">
              <a:off x="1493626" y="3074796"/>
              <a:ext cx="1551025" cy="374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81747" y="4384746"/>
              <a:ext cx="1862904" cy="287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980749" y="1728300"/>
            <a:ext cx="2620782" cy="307777"/>
          </a:xfrm>
          <a:prstGeom prst="rect">
            <a:avLst/>
          </a:prstGeom>
          <a:solidFill>
            <a:srgbClr val="ED7E2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chemeClr val="bg1"/>
                </a:solidFill>
              </a:rPr>
              <a:t>BioC</a:t>
            </a:r>
            <a:r>
              <a:rPr lang="en-US" altLang="zh-CN" sz="1400" dirty="0" smtClean="0">
                <a:solidFill>
                  <a:schemeClr val="bg1"/>
                </a:solidFill>
              </a:rPr>
              <a:t>-formatted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outputs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from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PTC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67313" y="1722350"/>
            <a:ext cx="6160982" cy="307777"/>
          </a:xfrm>
          <a:prstGeom prst="rect">
            <a:avLst/>
          </a:prstGeom>
          <a:solidFill>
            <a:srgbClr val="ED7E2F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Tools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such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as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PTC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can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generate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BioC</a:t>
            </a:r>
            <a:r>
              <a:rPr lang="en-US" altLang="zh-CN" sz="1400" dirty="0" smtClean="0">
                <a:solidFill>
                  <a:schemeClr val="bg1"/>
                </a:solidFill>
              </a:rPr>
              <a:t>-formatted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file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with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rich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annotations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with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NER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152" y="660380"/>
            <a:ext cx="6168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Flowchart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PTC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entity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disambiguation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module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685436" y="4193291"/>
            <a:ext cx="400110" cy="1341970"/>
          </a:xfrm>
          <a:prstGeom prst="rect">
            <a:avLst/>
          </a:prstGeom>
          <a:solidFill>
            <a:srgbClr val="ED7E2F"/>
          </a:solidFill>
          <a:ln>
            <a:noFill/>
          </a:ln>
        </p:spPr>
        <p:txBody>
          <a:bodyPr vert="vert270"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Prediction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model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823" y="2295427"/>
            <a:ext cx="2522136" cy="3198733"/>
          </a:xfrm>
          <a:prstGeom prst="roundRect">
            <a:avLst>
              <a:gd name="adj" fmla="val 6252"/>
            </a:avLst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US" altLang="zh-CN" sz="1400" dirty="0" smtClean="0"/>
          </a:p>
          <a:p>
            <a:pPr algn="just"/>
            <a:endParaRPr lang="en-US" altLang="zh-CN" sz="1400" dirty="0"/>
          </a:p>
          <a:p>
            <a:pPr algn="just"/>
            <a:endParaRPr lang="en-US" altLang="zh-CN" sz="1400" dirty="0" smtClean="0"/>
          </a:p>
          <a:p>
            <a:pPr algn="just"/>
            <a:r>
              <a:rPr lang="en-US" altLang="zh-CN" sz="1400" dirty="0" smtClean="0"/>
              <a:t>Read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Bio-C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formatted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output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PTC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NER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module</a:t>
            </a:r>
          </a:p>
          <a:p>
            <a:pPr algn="just"/>
            <a:endParaRPr lang="en-US" altLang="zh-CN" sz="1400" dirty="0"/>
          </a:p>
          <a:p>
            <a:pPr algn="just"/>
            <a:endParaRPr lang="en-US" altLang="zh-CN" sz="1400" dirty="0" smtClean="0"/>
          </a:p>
          <a:p>
            <a:pPr algn="ctr"/>
            <a:endParaRPr lang="en-US" altLang="zh-CN" sz="1400" dirty="0" smtClean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just"/>
            <a:r>
              <a:rPr lang="en-US" altLang="zh-CN" sz="1400" dirty="0" smtClean="0"/>
              <a:t>Isolate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entities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(target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mention)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annotated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more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than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one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type</a:t>
            </a:r>
            <a:r>
              <a:rPr lang="zh-CN" altLang="en-US" sz="1400" dirty="0"/>
              <a:t> 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(mutations/species/genes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2">
                    <a:lumMod val="50000"/>
                  </a:schemeClr>
                </a:solidFill>
              </a:rPr>
              <a:t>/chemicals/diseases)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64161" y="5295374"/>
            <a:ext cx="2961505" cy="935712"/>
          </a:xfrm>
          <a:prstGeom prst="roundRect">
            <a:avLst>
              <a:gd name="adj" fmla="val 8619"/>
            </a:avLst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 smtClean="0"/>
              <a:t>Write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out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>
                <a:ea typeface="Cambria" charset="0"/>
                <a:cs typeface="Cambria" charset="0"/>
              </a:rPr>
              <a:t>filename.PMID2Mention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with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format:</a:t>
            </a:r>
          </a:p>
          <a:p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PMID</a:t>
            </a:r>
            <a:r>
              <a:rPr lang="en-US" altLang="zh-CN" sz="1200" dirty="0" smtClean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\</a:t>
            </a:r>
            <a:r>
              <a:rPr lang="en-US" altLang="zh-CN" sz="1200" dirty="0" err="1" smtClean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altLang="zh-CN" sz="1200" dirty="0" err="1" smtClean="0">
                <a:latin typeface="Cambria" charset="0"/>
                <a:ea typeface="Cambria" charset="0"/>
                <a:cs typeface="Cambria" charset="0"/>
              </a:rPr>
              <a:t>Target_mention</a:t>
            </a:r>
            <a:r>
              <a:rPr lang="en-US" altLang="zh-CN" sz="1200" dirty="0" smtClean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\</a:t>
            </a:r>
            <a:r>
              <a:rPr lang="en-US" altLang="zh-CN" sz="1200" dirty="0" err="1" smtClean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altLang="zh-CN" sz="1200" dirty="0" err="1" smtClean="0">
                <a:latin typeface="Cambria" charset="0"/>
                <a:ea typeface="Cambria" charset="0"/>
                <a:cs typeface="Cambria" charset="0"/>
              </a:rPr>
              <a:t>type</a:t>
            </a:r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[0]</a:t>
            </a:r>
            <a:r>
              <a:rPr lang="en-US" altLang="zh-CN" sz="1200" dirty="0" smtClean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|</a:t>
            </a:r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type[1]</a:t>
            </a:r>
            <a:r>
              <a:rPr lang="en-US" altLang="zh-CN" sz="1200" dirty="0">
                <a:solidFill>
                  <a:srgbClr val="C00000"/>
                </a:solidFill>
                <a:latin typeface="Cambria" charset="0"/>
                <a:ea typeface="Cambria" charset="0"/>
                <a:cs typeface="Cambria" charset="0"/>
              </a:rPr>
              <a:t> |</a:t>
            </a:r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type[2]</a:t>
            </a:r>
            <a:endParaRPr lang="en-US" sz="12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02708" y="2349353"/>
            <a:ext cx="1457990" cy="307777"/>
          </a:xfrm>
          <a:prstGeom prst="rect">
            <a:avLst/>
          </a:prstGeom>
          <a:solidFill>
            <a:srgbClr val="ED7E2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Entity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Extraction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68378" y="1569819"/>
            <a:ext cx="2957288" cy="3075633"/>
            <a:chOff x="3999965" y="1708220"/>
            <a:chExt cx="2957288" cy="3075633"/>
          </a:xfrm>
        </p:grpSpPr>
        <p:grpSp>
          <p:nvGrpSpPr>
            <p:cNvPr id="68" name="Group 67"/>
            <p:cNvGrpSpPr/>
            <p:nvPr/>
          </p:nvGrpSpPr>
          <p:grpSpPr>
            <a:xfrm>
              <a:off x="4116624" y="1921431"/>
              <a:ext cx="2770463" cy="2540184"/>
              <a:chOff x="3962392" y="1794710"/>
              <a:chExt cx="2770463" cy="2540184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3962392" y="2362053"/>
                <a:ext cx="400110" cy="1515415"/>
              </a:xfrm>
              <a:prstGeom prst="rect">
                <a:avLst/>
              </a:prstGeom>
              <a:solidFill>
                <a:srgbClr val="ED7E2F"/>
              </a:solidFill>
              <a:ln>
                <a:noFill/>
              </a:ln>
            </p:spPr>
            <p:txBody>
              <a:bodyPr vert="vert270" wrap="non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schemeClr val="bg1"/>
                    </a:solidFill>
                  </a:rPr>
                  <a:t>Feature</a:t>
                </a:r>
                <a:r>
                  <a:rPr lang="zh-CN" altLang="en-US" sz="1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bg1"/>
                    </a:solidFill>
                  </a:rPr>
                  <a:t>G</a:t>
                </a:r>
                <a:r>
                  <a:rPr lang="en-US" altLang="zh-CN" sz="1400" dirty="0" smtClean="0">
                    <a:solidFill>
                      <a:schemeClr val="bg1"/>
                    </a:solidFill>
                  </a:rPr>
                  <a:t>eneration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4568065" y="1794710"/>
                <a:ext cx="754437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Context</a:t>
                </a:r>
                <a:endParaRPr lang="en-US" sz="14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74253" y="2538846"/>
                <a:ext cx="1221168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Parse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features</a:t>
                </a:r>
                <a:endParaRPr lang="en-US" sz="14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78360" y="3282982"/>
                <a:ext cx="1197957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Abbreviations</a:t>
                </a:r>
                <a:endParaRPr lang="en-US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65136" y="4027117"/>
                <a:ext cx="895117" cy="307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smtClean="0"/>
                  <a:t>Input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info</a:t>
                </a:r>
                <a:endParaRPr lang="en-US" sz="14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901858" y="1926168"/>
                <a:ext cx="830997" cy="238629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zh-CN" sz="1400" dirty="0" smtClean="0"/>
                  <a:t>Write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out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to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3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feature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files: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Preceding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context,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Succeeding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context,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and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Other</a:t>
                </a:r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features</a:t>
                </a:r>
                <a:r>
                  <a:rPr lang="zh-CN" altLang="en-US" sz="1400" dirty="0" smtClean="0"/>
                  <a:t>  </a:t>
                </a:r>
                <a:endParaRPr lang="en-US" sz="1400" dirty="0"/>
              </a:p>
            </p:txBody>
          </p:sp>
          <p:sp>
            <p:nvSpPr>
              <p:cNvPr id="64" name="Left Brace 63"/>
              <p:cNvSpPr/>
              <p:nvPr/>
            </p:nvSpPr>
            <p:spPr>
              <a:xfrm>
                <a:off x="4400334" y="1951322"/>
                <a:ext cx="173919" cy="2253649"/>
              </a:xfrm>
              <a:prstGeom prst="leftBrace">
                <a:avLst>
                  <a:gd name="adj1" fmla="val 8333"/>
                  <a:gd name="adj2" fmla="val 51338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Left Brace 66"/>
              <p:cNvSpPr/>
              <p:nvPr/>
            </p:nvSpPr>
            <p:spPr>
              <a:xfrm flipH="1">
                <a:off x="5709399" y="1951322"/>
                <a:ext cx="173919" cy="2253649"/>
              </a:xfrm>
              <a:prstGeom prst="leftBrace">
                <a:avLst>
                  <a:gd name="adj1" fmla="val 8333"/>
                  <a:gd name="adj2" fmla="val 51338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ounded Rectangle 68"/>
            <p:cNvSpPr/>
            <p:nvPr/>
          </p:nvSpPr>
          <p:spPr>
            <a:xfrm>
              <a:off x="3999965" y="1708220"/>
              <a:ext cx="2957288" cy="3075633"/>
            </a:xfrm>
            <a:prstGeom prst="roundRect">
              <a:avLst>
                <a:gd name="adj" fmla="val 2541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031008" y="3562331"/>
            <a:ext cx="2724110" cy="2668755"/>
            <a:chOff x="9071471" y="3390132"/>
            <a:chExt cx="2724110" cy="2470085"/>
          </a:xfrm>
        </p:grpSpPr>
        <p:sp>
          <p:nvSpPr>
            <p:cNvPr id="27" name="TextBox 26"/>
            <p:cNvSpPr txBox="1"/>
            <p:nvPr/>
          </p:nvSpPr>
          <p:spPr>
            <a:xfrm>
              <a:off x="9900590" y="3509496"/>
              <a:ext cx="1166601" cy="284865"/>
            </a:xfrm>
            <a:prstGeom prst="rect">
              <a:avLst/>
            </a:prstGeom>
            <a:solidFill>
              <a:srgbClr val="ED7E2F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</a:rPr>
                <a:t>Output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result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71471" y="4403513"/>
              <a:ext cx="1128258" cy="108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1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disease</a:t>
              </a:r>
            </a:p>
            <a:p>
              <a:r>
                <a:rPr lang="en-US" altLang="zh-CN" sz="1400" dirty="0" smtClean="0"/>
                <a:t>2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gene</a:t>
              </a:r>
            </a:p>
            <a:p>
              <a:r>
                <a:rPr lang="en-US" altLang="zh-CN" sz="1400" dirty="0" smtClean="0"/>
                <a:t>3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chemical</a:t>
              </a:r>
            </a:p>
            <a:p>
              <a:r>
                <a:rPr lang="en-US" altLang="zh-CN" sz="1400" dirty="0" smtClean="0"/>
                <a:t>4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mutation</a:t>
              </a:r>
            </a:p>
            <a:p>
              <a:r>
                <a:rPr lang="en-US" altLang="zh-CN" sz="1400" dirty="0" smtClean="0"/>
                <a:t>0</a:t>
              </a:r>
              <a:r>
                <a:rPr lang="zh-CN" altLang="en-US" sz="1400" dirty="0" smtClean="0"/>
                <a:t>：</a:t>
              </a:r>
              <a:r>
                <a:rPr lang="en-US" altLang="zh-CN" sz="1400" dirty="0" smtClean="0"/>
                <a:t>species</a:t>
              </a:r>
              <a:endParaRPr lang="en-US" sz="1400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10068572" y="4440024"/>
              <a:ext cx="308877" cy="99435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37118" y="4776405"/>
              <a:ext cx="1016945" cy="88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err="1">
                  <a:latin typeface="Calibri" charset="0"/>
                  <a:ea typeface="Calibri" charset="0"/>
                  <a:cs typeface="Calibri" charset="0"/>
                </a:rPr>
                <a:t>a</a:t>
              </a:r>
              <a:r>
                <a:rPr lang="en-US" altLang="zh-CN" sz="1400" dirty="0" err="1" smtClean="0">
                  <a:latin typeface="Calibri" charset="0"/>
                  <a:ea typeface="Calibri" charset="0"/>
                  <a:cs typeface="Calibri" charset="0"/>
                </a:rPr>
                <a:t>rgmax</a:t>
              </a:r>
              <a:endParaRPr lang="en-US" altLang="zh-CN" sz="1400" dirty="0" smtClean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(of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probability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bg2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matrix)</a:t>
              </a:r>
              <a:endParaRPr lang="en-US" sz="1400" dirty="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83081" y="3975759"/>
              <a:ext cx="995757" cy="48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Exception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values</a:t>
              </a:r>
              <a:endParaRPr lang="en-US" sz="1400" dirty="0"/>
            </a:p>
          </p:txBody>
        </p:sp>
        <p:cxnSp>
          <p:nvCxnSpPr>
            <p:cNvPr id="42" name="Straight Arrow Connector 41"/>
            <p:cNvCxnSpPr>
              <a:stCxn id="52" idx="3"/>
            </p:cNvCxnSpPr>
            <p:nvPr/>
          </p:nvCxnSpPr>
          <p:spPr>
            <a:xfrm>
              <a:off x="11028529" y="4217894"/>
              <a:ext cx="326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1110874" y="4937201"/>
              <a:ext cx="193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304514" y="4002402"/>
              <a:ext cx="400110" cy="124272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1400" dirty="0" smtClean="0"/>
                <a:t>Output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final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type</a:t>
              </a:r>
              <a:endParaRPr lang="en-US" sz="1400" dirty="0"/>
            </a:p>
          </p:txBody>
        </p:sp>
        <p:cxnSp>
          <p:nvCxnSpPr>
            <p:cNvPr id="51" name="Straight Arrow Connector 50"/>
            <p:cNvCxnSpPr>
              <a:stCxn id="13" idx="3"/>
              <a:endCxn id="52" idx="1"/>
            </p:cNvCxnSpPr>
            <p:nvPr/>
          </p:nvCxnSpPr>
          <p:spPr>
            <a:xfrm>
              <a:off x="10078838" y="4217894"/>
              <a:ext cx="2318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0310640" y="3975759"/>
              <a:ext cx="717889" cy="484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Lookup</a:t>
              </a:r>
            </a:p>
            <a:p>
              <a:r>
                <a:rPr lang="en-US" altLang="zh-CN" sz="1400" dirty="0" smtClean="0"/>
                <a:t>table</a:t>
              </a:r>
              <a:endParaRPr lang="en-US" sz="1400" dirty="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9075700" y="3390132"/>
              <a:ext cx="2719881" cy="2470085"/>
            </a:xfrm>
            <a:prstGeom prst="roundRect">
              <a:avLst>
                <a:gd name="adj" fmla="val 2541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Striped Right Arrow 71"/>
          <p:cNvSpPr/>
          <p:nvPr/>
        </p:nvSpPr>
        <p:spPr>
          <a:xfrm rot="5400000">
            <a:off x="1617673" y="3715739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Striped Right Arrow 73"/>
          <p:cNvSpPr/>
          <p:nvPr/>
        </p:nvSpPr>
        <p:spPr>
          <a:xfrm rot="1775216">
            <a:off x="3285641" y="5121111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triped Right Arrow 76"/>
          <p:cNvSpPr/>
          <p:nvPr/>
        </p:nvSpPr>
        <p:spPr>
          <a:xfrm>
            <a:off x="8289291" y="4500950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triped Right Arrow 77"/>
          <p:cNvSpPr/>
          <p:nvPr/>
        </p:nvSpPr>
        <p:spPr>
          <a:xfrm rot="20063336">
            <a:off x="3242644" y="4066793"/>
            <a:ext cx="536047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iped Right Arrow 40"/>
          <p:cNvSpPr/>
          <p:nvPr/>
        </p:nvSpPr>
        <p:spPr>
          <a:xfrm rot="2013931">
            <a:off x="7038558" y="1705424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iped Right Arrow 42"/>
          <p:cNvSpPr/>
          <p:nvPr/>
        </p:nvSpPr>
        <p:spPr>
          <a:xfrm rot="20063336">
            <a:off x="7016110" y="5129149"/>
            <a:ext cx="536047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iped Right Arrow 47"/>
          <p:cNvSpPr/>
          <p:nvPr/>
        </p:nvSpPr>
        <p:spPr>
          <a:xfrm rot="5400000">
            <a:off x="7631797" y="3545874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74009" y="2315343"/>
            <a:ext cx="2205905" cy="1046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Text2seq</a:t>
            </a:r>
          </a:p>
          <a:p>
            <a:r>
              <a:rPr lang="en-US" altLang="zh-CN" sz="1200" dirty="0" err="1" smtClean="0">
                <a:latin typeface="Cambria" charset="0"/>
                <a:ea typeface="Cambria" charset="0"/>
                <a:cs typeface="Cambria" charset="0"/>
              </a:rPr>
              <a:t>Keras.Tokenizer</a:t>
            </a:r>
            <a:endParaRPr lang="en-US" altLang="zh-CN" sz="1200" dirty="0" smtClean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altLang="zh-CN" sz="1200" dirty="0" err="1" smtClean="0">
                <a:latin typeface="Cambria" charset="0"/>
                <a:ea typeface="Cambria" charset="0"/>
                <a:cs typeface="Cambria" charset="0"/>
              </a:rPr>
              <a:t>Keras.sequence.pad_sequences</a:t>
            </a:r>
            <a:endParaRPr lang="en-US" altLang="zh-CN" sz="1200" dirty="0" smtClean="0">
              <a:latin typeface="Cambria" charset="0"/>
              <a:ea typeface="Cambria" charset="0"/>
              <a:cs typeface="Cambria" charset="0"/>
            </a:endParaRPr>
          </a:p>
          <a:p>
            <a:pPr algn="ctr"/>
            <a:r>
              <a:rPr lang="zh-CN" altLang="en-US" sz="1200" dirty="0" smtClean="0">
                <a:latin typeface="Cambria" charset="0"/>
                <a:ea typeface="Cambria" charset="0"/>
                <a:cs typeface="Cambria" charset="0"/>
              </a:rPr>
              <a:t>⇩</a:t>
            </a:r>
            <a:endParaRPr lang="en-US" altLang="zh-CN" sz="1200" dirty="0" smtClean="0">
              <a:latin typeface="Cambria" charset="0"/>
              <a:ea typeface="Cambria" charset="0"/>
              <a:cs typeface="Cambria" charset="0"/>
            </a:endParaRPr>
          </a:p>
          <a:p>
            <a:pPr algn="ctr"/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(20000,</a:t>
            </a:r>
            <a:r>
              <a:rPr lang="zh-CN" altLang="en-US" sz="1200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en-US" altLang="zh-CN" sz="1200" dirty="0" smtClean="0">
                <a:latin typeface="Cambria" charset="0"/>
                <a:ea typeface="Cambria" charset="0"/>
                <a:cs typeface="Cambria" charset="0"/>
              </a:rPr>
              <a:t>1000)</a:t>
            </a:r>
            <a:endParaRPr lang="en-US" sz="12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7390" y="1899132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article)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152" y="660380"/>
            <a:ext cx="8405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Rules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feature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generation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PTC</a:t>
            </a:r>
            <a:r>
              <a:rPr lang="zh-CN" altLang="en-US" sz="2400" dirty="0"/>
              <a:t> </a:t>
            </a:r>
            <a:r>
              <a:rPr lang="en-US" altLang="zh-CN" sz="2400" dirty="0"/>
              <a:t>entity</a:t>
            </a:r>
            <a:r>
              <a:rPr lang="zh-CN" altLang="en-US" sz="2400" dirty="0"/>
              <a:t> </a:t>
            </a:r>
            <a:r>
              <a:rPr lang="en-US" altLang="zh-CN" sz="2400" dirty="0"/>
              <a:t>disambiguation</a:t>
            </a:r>
            <a:r>
              <a:rPr lang="zh-CN" altLang="en-US" sz="2400" dirty="0"/>
              <a:t> </a:t>
            </a:r>
            <a:r>
              <a:rPr lang="en-US" altLang="zh-CN" sz="2400" dirty="0"/>
              <a:t>module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934477" y="1982531"/>
            <a:ext cx="435878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b="1" dirty="0" smtClean="0"/>
              <a:t>the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sentence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the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targeted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mention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is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in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take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sz="1200" dirty="0" smtClean="0"/>
              <a:t>NUM_SURROUNDING_TOKEN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neighboring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words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b="1" dirty="0" smtClean="0"/>
              <a:t>preceding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and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succeeding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context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b="1" dirty="0" smtClean="0"/>
              <a:t>and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the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targeted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mention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itself.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78113" y="4147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50743" y="5416369"/>
            <a:ext cx="4445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/>
              <a:t>Remove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all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spaces.</a:t>
            </a:r>
            <a:r>
              <a:rPr lang="zh-CN" altLang="en-US" sz="1200" b="1" dirty="0" smtClean="0"/>
              <a:t> </a:t>
            </a:r>
            <a:r>
              <a:rPr lang="en-US" altLang="zh-CN" sz="1200" dirty="0" smtClean="0"/>
              <a:t>Take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target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mention,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</a:t>
            </a:r>
            <a:r>
              <a:rPr lang="en-US" altLang="zh-CN" sz="1200" baseline="30000" dirty="0" smtClean="0"/>
              <a:t>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</a:t>
            </a:r>
            <a:r>
              <a:rPr lang="en-US" altLang="zh-CN" sz="1200" baseline="30000" dirty="0" smtClean="0"/>
              <a:t>st</a:t>
            </a:r>
            <a:r>
              <a:rPr lang="en-US" altLang="zh-CN" sz="1200" dirty="0" smtClean="0"/>
              <a:t>-2</a:t>
            </a:r>
            <a:r>
              <a:rPr lang="en-US" altLang="zh-CN" sz="1200" baseline="30000" dirty="0" smtClean="0"/>
              <a:t>nd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</a:t>
            </a:r>
            <a:r>
              <a:rPr lang="en-US" altLang="zh-CN" sz="1200" baseline="30000" dirty="0" smtClean="0"/>
              <a:t>st</a:t>
            </a:r>
            <a:r>
              <a:rPr lang="en-US" altLang="zh-CN" sz="1200" dirty="0" smtClean="0"/>
              <a:t>-3</a:t>
            </a:r>
            <a:r>
              <a:rPr lang="en-US" altLang="zh-CN" sz="1200" baseline="30000" dirty="0" smtClean="0"/>
              <a:t>rd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chars,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last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second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last-last,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third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last-last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target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mention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features</a:t>
            </a:r>
            <a:r>
              <a:rPr lang="zh-CN" altLang="en-US" sz="1200" dirty="0" smtClean="0"/>
              <a:t> </a:t>
            </a:r>
            <a:r>
              <a:rPr lang="en-US" altLang="zh-CN" sz="1200" b="1" dirty="0" smtClean="0"/>
              <a:t>respectively.</a:t>
            </a:r>
            <a:endParaRPr lang="en-US" sz="1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136365" y="1609302"/>
            <a:ext cx="4564627" cy="3075633"/>
            <a:chOff x="6011038" y="1609302"/>
            <a:chExt cx="4564627" cy="3075633"/>
          </a:xfrm>
        </p:grpSpPr>
        <p:sp>
          <p:nvSpPr>
            <p:cNvPr id="2" name="Rectangle 1"/>
            <p:cNvSpPr/>
            <p:nvPr/>
          </p:nvSpPr>
          <p:spPr>
            <a:xfrm>
              <a:off x="6134017" y="2652788"/>
              <a:ext cx="4318667" cy="19512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For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example</a:t>
              </a:r>
              <a:r>
                <a:rPr lang="zh-CN" altLang="en-US" sz="1200" b="1" dirty="0">
                  <a:solidFill>
                    <a:schemeClr val="tx1"/>
                  </a:solidFill>
                </a:rPr>
                <a:t>：</a:t>
              </a:r>
              <a:endParaRPr lang="en-US" altLang="zh-CN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If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the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Prediction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result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is: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CO2,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carbon </a:t>
              </a:r>
              <a:r>
                <a:rPr lang="en-US" sz="1200" dirty="0" smtClean="0">
                  <a:solidFill>
                    <a:schemeClr val="tx1"/>
                  </a:solidFill>
                </a:rPr>
                <a:t>dioxide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,</a:t>
              </a:r>
              <a:r>
                <a:rPr lang="zh-CN" altLang="en-US" sz="1200" dirty="0" smtClean="0">
                  <a:solidFill>
                    <a:srgbClr val="00B050"/>
                  </a:solidFill>
                </a:rPr>
                <a:t> </a:t>
              </a:r>
              <a:r>
                <a:rPr lang="en-US" altLang="zh-CN" sz="1200" b="1" dirty="0">
                  <a:solidFill>
                    <a:schemeClr val="accent6">
                      <a:lumMod val="75000"/>
                    </a:schemeClr>
                  </a:solidFill>
                </a:rPr>
                <a:t>0.4(Made-up</a:t>
              </a:r>
              <a:r>
                <a:rPr lang="zh-CN" alt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value)</a:t>
              </a:r>
              <a:endParaRPr lang="en-US" altLang="zh-CN" sz="1200" b="1" dirty="0">
                <a:solidFill>
                  <a:srgbClr val="00B050"/>
                </a:solidFill>
              </a:endParaRPr>
            </a:p>
            <a:p>
              <a:r>
                <a:rPr lang="en-US" altLang="zh-CN" sz="1200" b="1" dirty="0">
                  <a:solidFill>
                    <a:schemeClr val="accent6">
                      <a:lumMod val="75000"/>
                    </a:schemeClr>
                  </a:solidFill>
                </a:rPr>
                <a:t>i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not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considered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as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a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feature.</a:t>
              </a:r>
            </a:p>
            <a:p>
              <a:endParaRPr lang="en-US" altLang="zh-CN" sz="1200" dirty="0" smtClean="0">
                <a:solidFill>
                  <a:schemeClr val="tx1"/>
                </a:solidFill>
              </a:endParaRPr>
            </a:p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If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Prediction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result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is: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</a:rPr>
                <a:t>CO2,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>
                  <a:solidFill>
                    <a:schemeClr val="tx1"/>
                  </a:solidFill>
                </a:rPr>
                <a:t>carbon dioxide</a:t>
              </a:r>
              <a:r>
                <a:rPr lang="en-US" altLang="zh-CN" sz="1200" dirty="0">
                  <a:solidFill>
                    <a:schemeClr val="tx1"/>
                  </a:solidFill>
                </a:rPr>
                <a:t>,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200" b="1" dirty="0">
                  <a:solidFill>
                    <a:schemeClr val="accent6">
                      <a:lumMod val="75000"/>
                    </a:schemeClr>
                  </a:solidFill>
                </a:rPr>
                <a:t>0.98(Made-up</a:t>
              </a:r>
              <a:r>
                <a:rPr lang="zh-CN" alt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>
                  <a:solidFill>
                    <a:schemeClr val="accent6">
                      <a:lumMod val="75000"/>
                    </a:schemeClr>
                  </a:solidFill>
                </a:rPr>
                <a:t>value)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Then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include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feature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：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 err="1">
                  <a:solidFill>
                    <a:schemeClr val="accent6">
                      <a:lumMod val="75000"/>
                    </a:schemeClr>
                  </a:solidFill>
                </a:rPr>
                <a:t>F:carbon_dioxide</a:t>
              </a:r>
              <a:endParaRPr lang="en-US" altLang="zh-CN" sz="12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zh-CN" sz="1200" dirty="0" smtClean="0">
                  <a:solidFill>
                    <a:schemeClr val="tx1"/>
                  </a:solidFill>
                </a:rPr>
                <a:t>Further,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if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the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full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name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is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present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in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the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original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article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and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identified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and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annotated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by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PTC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NER</a:t>
              </a:r>
              <a:r>
                <a:rPr lang="zh-CN" alt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module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,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we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include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feature:</a:t>
              </a:r>
            </a:p>
            <a:p>
              <a:r>
                <a:rPr lang="en-US" altLang="zh-CN" sz="12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FT:chemicals</a:t>
              </a:r>
              <a:endParaRPr lang="en-US" altLang="zh-CN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00987" y="168784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61417" y="1968602"/>
              <a:ext cx="4393664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200" dirty="0" smtClean="0"/>
                <a:t>For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abbreviations,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predict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the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full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name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with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Ab3P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package.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If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the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prediction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confidence</a:t>
              </a:r>
              <a:r>
                <a:rPr lang="zh-CN" altLang="en-US" sz="1200" dirty="0" smtClean="0"/>
                <a:t> </a:t>
              </a:r>
              <a:r>
                <a:rPr lang="en-US" altLang="zh-CN" sz="1200" b="1" dirty="0" smtClean="0"/>
                <a:t>score</a:t>
              </a:r>
              <a:r>
                <a:rPr lang="zh-CN" altLang="en-US" sz="1200" b="1" dirty="0" smtClean="0"/>
                <a:t> </a:t>
              </a:r>
              <a:r>
                <a:rPr lang="en-US" altLang="zh-CN" sz="1200" b="1" dirty="0" smtClean="0"/>
                <a:t>is</a:t>
              </a:r>
              <a:r>
                <a:rPr lang="zh-CN" altLang="en-US" sz="1200" b="1" dirty="0" smtClean="0"/>
                <a:t> </a:t>
              </a:r>
              <a:r>
                <a:rPr lang="en-US" altLang="zh-CN" sz="1200" b="1" dirty="0" smtClean="0"/>
                <a:t>larger</a:t>
              </a:r>
              <a:r>
                <a:rPr lang="zh-CN" altLang="en-US" sz="1200" b="1" dirty="0" smtClean="0"/>
                <a:t> </a:t>
              </a:r>
              <a:r>
                <a:rPr lang="en-US" altLang="zh-CN" sz="1200" b="1" dirty="0" smtClean="0"/>
                <a:t>than</a:t>
              </a:r>
              <a:r>
                <a:rPr lang="zh-CN" altLang="en-US" sz="1200" b="1" dirty="0" smtClean="0"/>
                <a:t> </a:t>
              </a:r>
              <a:r>
                <a:rPr lang="en-US" altLang="zh-CN" sz="1200" b="1" dirty="0" smtClean="0"/>
                <a:t>0.95</a:t>
              </a:r>
              <a:r>
                <a:rPr lang="en-US" altLang="zh-CN" sz="1200" dirty="0" smtClean="0"/>
                <a:t>,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the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prediction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result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is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added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as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a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feature.</a:t>
              </a:r>
            </a:p>
            <a:p>
              <a:endParaRPr lang="en-US" altLang="zh-CN" sz="12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57214" y="1630082"/>
              <a:ext cx="2009974" cy="307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none" rtlCol="0">
              <a:spAutoFit/>
            </a:bodyPr>
            <a:lstStyle/>
            <a:p>
              <a:r>
                <a:rPr lang="en-US" altLang="zh-CN" sz="1400" dirty="0" smtClean="0"/>
                <a:t>Abbreviation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confidence</a:t>
              </a:r>
              <a:r>
                <a:rPr lang="zh-CN" altLang="en-US" sz="1400" dirty="0" smtClean="0"/>
                <a:t> </a:t>
              </a:r>
              <a:endParaRPr lang="en-US" sz="14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011038" y="1609302"/>
              <a:ext cx="4564627" cy="3075633"/>
            </a:xfrm>
            <a:prstGeom prst="roundRect">
              <a:avLst>
                <a:gd name="adj" fmla="val 2541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60121" y="4934189"/>
            <a:ext cx="4540871" cy="1607288"/>
            <a:chOff x="6011036" y="4934189"/>
            <a:chExt cx="4564629" cy="1348150"/>
          </a:xfrm>
        </p:grpSpPr>
        <p:sp>
          <p:nvSpPr>
            <p:cNvPr id="31" name="TextBox 30"/>
            <p:cNvSpPr txBox="1"/>
            <p:nvPr/>
          </p:nvSpPr>
          <p:spPr>
            <a:xfrm>
              <a:off x="7843449" y="4963304"/>
              <a:ext cx="899800" cy="25815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Input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info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88905" y="5249873"/>
              <a:ext cx="4358784" cy="3872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200" dirty="0" smtClean="0"/>
                <a:t>Type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and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ID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of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the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target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mention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annotated/predicted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by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NER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module.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011036" y="4934189"/>
              <a:ext cx="4564629" cy="1348150"/>
            </a:xfrm>
            <a:prstGeom prst="roundRect">
              <a:avLst>
                <a:gd name="adj" fmla="val 2541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35189" y="5662444"/>
              <a:ext cx="4316320" cy="542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200" b="1" dirty="0"/>
                <a:t>For</a:t>
              </a:r>
              <a:r>
                <a:rPr lang="zh-CN" altLang="en-US" sz="1200" b="1" dirty="0"/>
                <a:t> </a:t>
              </a:r>
              <a:r>
                <a:rPr lang="en-US" altLang="zh-CN" sz="1200" b="1" dirty="0"/>
                <a:t>example</a:t>
              </a:r>
              <a:r>
                <a:rPr lang="zh-CN" altLang="en-US" sz="1200" b="1" dirty="0"/>
                <a:t>： </a:t>
              </a:r>
              <a:r>
                <a:rPr lang="en-US" altLang="zh-CN" sz="1200" b="1" dirty="0" smtClean="0"/>
                <a:t>(CO2</a:t>
              </a:r>
              <a:r>
                <a:rPr lang="zh-CN" altLang="en-US" sz="1200" b="1" dirty="0" smtClean="0"/>
                <a:t> </a:t>
              </a:r>
              <a:r>
                <a:rPr lang="en-US" altLang="zh-CN" sz="1200" b="1" dirty="0" smtClean="0"/>
                <a:t>annotated</a:t>
              </a:r>
              <a:r>
                <a:rPr lang="zh-CN" altLang="en-US" sz="1200" b="1" dirty="0" smtClean="0"/>
                <a:t> </a:t>
              </a:r>
              <a:r>
                <a:rPr lang="en-US" altLang="zh-CN" sz="1200" b="1" dirty="0" smtClean="0"/>
                <a:t>as</a:t>
              </a:r>
              <a:r>
                <a:rPr lang="zh-CN" altLang="en-US" sz="1200" b="1" dirty="0" smtClean="0"/>
                <a:t> </a:t>
              </a:r>
              <a:r>
                <a:rPr lang="en-US" altLang="zh-CN" sz="1200" b="1" dirty="0" smtClean="0"/>
                <a:t>carbon</a:t>
              </a:r>
              <a:r>
                <a:rPr lang="zh-CN" altLang="en-US" sz="1200" b="1" dirty="0" smtClean="0"/>
                <a:t> </a:t>
              </a:r>
              <a:r>
                <a:rPr lang="en-US" altLang="zh-CN" sz="1200" b="1" dirty="0" smtClean="0"/>
                <a:t>dioxide)</a:t>
              </a:r>
            </a:p>
            <a:p>
              <a:r>
                <a:rPr lang="en-US" altLang="zh-CN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BID:</a:t>
              </a:r>
              <a:r>
                <a:rPr lang="is-IS" altLang="zh-CN" sz="1200" b="1" dirty="0">
                  <a:solidFill>
                    <a:schemeClr val="accent6">
                      <a:lumMod val="75000"/>
                    </a:schemeClr>
                  </a:solidFill>
                </a:rPr>
                <a:t>D002245</a:t>
              </a:r>
              <a:endParaRPr lang="en-US" altLang="zh-CN" sz="12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US" altLang="zh-CN" sz="1200" b="1" dirty="0" err="1">
                  <a:solidFill>
                    <a:schemeClr val="accent6">
                      <a:lumMod val="75000"/>
                    </a:schemeClr>
                  </a:solidFill>
                </a:rPr>
                <a:t>Predict:Chemical</a:t>
              </a:r>
              <a:endParaRPr lang="en-US" altLang="zh-CN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954535" y="2653349"/>
            <a:ext cx="4318667" cy="1951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For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example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：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just"/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Sentence=“</a:t>
            </a:r>
            <a:r>
              <a:rPr lang="en-US" sz="1200" dirty="0" smtClean="0">
                <a:solidFill>
                  <a:schemeClr val="tx1"/>
                </a:solidFill>
              </a:rPr>
              <a:t>In the model the observed north-south atmospheric concentration gradient can be maintained only if sinks for CO</a:t>
            </a:r>
            <a:r>
              <a:rPr lang="en-US" sz="1200" baseline="-25000" dirty="0" smtClean="0">
                <a:solidFill>
                  <a:schemeClr val="tx1"/>
                </a:solidFill>
              </a:rPr>
              <a:t>2</a:t>
            </a:r>
            <a:r>
              <a:rPr lang="en-US" sz="1200" dirty="0" smtClean="0">
                <a:solidFill>
                  <a:schemeClr val="tx1"/>
                </a:solidFill>
              </a:rPr>
              <a:t> are greater in the Northern than in the Southern Hemisphere.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”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NUM_SURROUNDING_TOKE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=3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Generates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features</a:t>
            </a:r>
            <a:r>
              <a:rPr lang="zh-CN" altLang="en-US" sz="1200" dirty="0" smtClean="0">
                <a:solidFill>
                  <a:schemeClr val="tx1"/>
                </a:solidFill>
              </a:rPr>
              <a:t>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en-US" altLang="zh-CN" sz="1200" b="1" dirty="0" err="1" smtClean="0">
                <a:solidFill>
                  <a:schemeClr val="accent6">
                    <a:lumMod val="75000"/>
                  </a:schemeClr>
                </a:solidFill>
              </a:rPr>
              <a:t>feature_pre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zh-CN" altLang="en-US" sz="1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if: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sinks: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for: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CO2: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 err="1" smtClean="0">
                <a:solidFill>
                  <a:schemeClr val="accent6">
                    <a:lumMod val="75000"/>
                  </a:schemeClr>
                </a:solidFill>
              </a:rPr>
              <a:t>feature_post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are: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greater: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in: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1,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CO2:</a:t>
            </a:r>
            <a:r>
              <a:rPr lang="zh-CN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 smtClean="0">
                <a:solidFill>
                  <a:schemeClr val="tx1"/>
                </a:solidFill>
              </a:rPr>
              <a:t>Count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all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neighboring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words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article-wise.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If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one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word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is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present,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it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is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counted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1.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times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presence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counted.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21506" y="168784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925461" y="1641784"/>
            <a:ext cx="2496004" cy="307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none" rtlCol="0">
            <a:spAutoFit/>
          </a:bodyPr>
          <a:lstStyle/>
          <a:p>
            <a:r>
              <a:rPr lang="en-US" altLang="zh-CN" sz="1400" dirty="0" smtClean="0"/>
              <a:t>Context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features: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bags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words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831557" y="1609302"/>
            <a:ext cx="4564627" cy="3075633"/>
          </a:xfrm>
          <a:prstGeom prst="roundRect">
            <a:avLst>
              <a:gd name="adj" fmla="val 2541"/>
            </a:avLst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831557" y="5012065"/>
            <a:ext cx="4540871" cy="1529412"/>
            <a:chOff x="6011036" y="4934189"/>
            <a:chExt cx="4564629" cy="1270274"/>
          </a:xfrm>
        </p:grpSpPr>
        <p:sp>
          <p:nvSpPr>
            <p:cNvPr id="54" name="TextBox 53"/>
            <p:cNvSpPr txBox="1"/>
            <p:nvPr/>
          </p:nvSpPr>
          <p:spPr>
            <a:xfrm>
              <a:off x="7133421" y="4961015"/>
              <a:ext cx="2343735" cy="255628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Parse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features: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Prefix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&amp;</a:t>
              </a:r>
              <a:r>
                <a:rPr lang="zh-CN" altLang="en-US" sz="1400" dirty="0" smtClean="0"/>
                <a:t> </a:t>
              </a:r>
              <a:r>
                <a:rPr lang="en-US" altLang="zh-CN" sz="1400" dirty="0" smtClean="0"/>
                <a:t>Suffix</a:t>
              </a:r>
              <a:endParaRPr lang="en-US" sz="14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011036" y="4934189"/>
              <a:ext cx="4564629" cy="1270274"/>
            </a:xfrm>
            <a:prstGeom prst="roundRect">
              <a:avLst>
                <a:gd name="adj" fmla="val 2541"/>
              </a:avLst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999407" y="6027531"/>
            <a:ext cx="42938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/>
              <a:t>For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example</a:t>
            </a:r>
            <a:r>
              <a:rPr lang="zh-CN" altLang="en-US" sz="1200" b="1" dirty="0" smtClean="0"/>
              <a:t>：</a:t>
            </a:r>
            <a:r>
              <a:rPr lang="en-US" altLang="zh-CN" sz="1200" dirty="0" smtClean="0"/>
              <a:t>CO2-&gt;</a:t>
            </a:r>
            <a:r>
              <a:rPr lang="zh-CN" altLang="en-US" sz="1200" dirty="0" smtClean="0"/>
              <a:t> </a:t>
            </a:r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C,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CO,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CO2,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O2,</a:t>
            </a:r>
            <a:r>
              <a:rPr lang="zh-CN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2]</a:t>
            </a:r>
          </a:p>
          <a:p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CO2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appeared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 sz="1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times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but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we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kept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only</a:t>
            </a:r>
            <a:r>
              <a:rPr lang="zh-CN" altLang="en-US" sz="1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xmlns="" id="{DAD704CC-2D54-4FE6-9444-39D21540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21" y="1468482"/>
            <a:ext cx="4626754" cy="4867496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C906447-57FF-4C0E-A5AE-15DB9663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61" y="2933836"/>
            <a:ext cx="4312057" cy="1244477"/>
          </a:xfrm>
          <a:prstGeom prst="rect">
            <a:avLst/>
          </a:prstGeom>
        </p:spPr>
      </p:pic>
      <p:sp>
        <p:nvSpPr>
          <p:cNvPr id="58" name="Striped Right Arrow 40">
            <a:extLst>
              <a:ext uri="{FF2B5EF4-FFF2-40B4-BE49-F238E27FC236}">
                <a16:creationId xmlns:a16="http://schemas.microsoft.com/office/drawing/2014/main" xmlns="" id="{8DFBF3C4-58B1-49ED-A7D7-9C962E6903A6}"/>
              </a:ext>
            </a:extLst>
          </p:cNvPr>
          <p:cNvSpPr/>
          <p:nvPr/>
        </p:nvSpPr>
        <p:spPr>
          <a:xfrm>
            <a:off x="5175652" y="2952751"/>
            <a:ext cx="506401" cy="553167"/>
          </a:xfrm>
          <a:prstGeom prst="striped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xmlns="" id="{60A9A3CE-F442-4A03-A3C0-C7E894B806B9}"/>
              </a:ext>
            </a:extLst>
          </p:cNvPr>
          <p:cNvSpPr txBox="1"/>
          <p:nvPr/>
        </p:nvSpPr>
        <p:spPr>
          <a:xfrm>
            <a:off x="579978" y="1800103"/>
            <a:ext cx="4312058" cy="954107"/>
          </a:xfrm>
          <a:prstGeom prst="rect">
            <a:avLst/>
          </a:prstGeom>
          <a:solidFill>
            <a:schemeClr val="bg2"/>
          </a:solidFill>
          <a:ln w="19050">
            <a:solidFill>
              <a:srgbClr val="ED7E2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In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original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codebase,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CNN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model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serialized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binary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file.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extracted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model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with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`</a:t>
            </a:r>
            <a:r>
              <a:rPr lang="en-US" altLang="zh-CN" sz="1400" dirty="0" err="1" smtClean="0"/>
              <a:t>keras.models.load_model</a:t>
            </a:r>
            <a:r>
              <a:rPr lang="en-US" altLang="zh-CN" sz="1400" dirty="0" smtClean="0"/>
              <a:t>`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convert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the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model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to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human-readable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format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with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`</a:t>
            </a:r>
            <a:r>
              <a:rPr lang="en-US" altLang="zh-CN" sz="1400" dirty="0" err="1" smtClean="0"/>
              <a:t>to_yaml</a:t>
            </a:r>
            <a:r>
              <a:rPr lang="en-US" altLang="zh-CN" sz="1400" dirty="0" smtClean="0"/>
              <a:t>()`</a:t>
            </a:r>
            <a:endParaRPr lang="en-US" sz="1400" dirty="0"/>
          </a:p>
        </p:txBody>
      </p:sp>
      <p:sp>
        <p:nvSpPr>
          <p:cNvPr id="60" name="TextBox 2">
            <a:extLst>
              <a:ext uri="{FF2B5EF4-FFF2-40B4-BE49-F238E27FC236}">
                <a16:creationId xmlns:a16="http://schemas.microsoft.com/office/drawing/2014/main" xmlns="" id="{3130CB81-FC8A-4B1F-AE42-D20FCE9EC697}"/>
              </a:ext>
            </a:extLst>
          </p:cNvPr>
          <p:cNvSpPr txBox="1"/>
          <p:nvPr/>
        </p:nvSpPr>
        <p:spPr>
          <a:xfrm>
            <a:off x="8953273" y="3594453"/>
            <a:ext cx="1234633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Name:input_2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1" name="TextBox 2">
            <a:extLst>
              <a:ext uri="{FF2B5EF4-FFF2-40B4-BE49-F238E27FC236}">
                <a16:creationId xmlns:a16="http://schemas.microsoft.com/office/drawing/2014/main" xmlns="" id="{815B1159-65D4-41F9-AA5F-044778E088C3}"/>
              </a:ext>
            </a:extLst>
          </p:cNvPr>
          <p:cNvSpPr txBox="1"/>
          <p:nvPr/>
        </p:nvSpPr>
        <p:spPr>
          <a:xfrm>
            <a:off x="7573729" y="2447493"/>
            <a:ext cx="2614177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Batch_input_shape</a:t>
            </a:r>
            <a:r>
              <a:rPr lang="en-US" altLang="zh-CN" sz="1400" dirty="0">
                <a:solidFill>
                  <a:srgbClr val="FF0000"/>
                </a:solidFill>
              </a:rPr>
              <a:t>:(None,1000)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xmlns="" id="{9527F46C-63C9-4195-8E4D-35A7F49BF75F}"/>
              </a:ext>
            </a:extLst>
          </p:cNvPr>
          <p:cNvCxnSpPr/>
          <p:nvPr/>
        </p:nvCxnSpPr>
        <p:spPr>
          <a:xfrm>
            <a:off x="7176211" y="2601381"/>
            <a:ext cx="39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xmlns="" id="{8E2188CF-0E79-42B4-B4D4-DFB0CC2D135A}"/>
              </a:ext>
            </a:extLst>
          </p:cNvPr>
          <p:cNvCxnSpPr>
            <a:cxnSpLocks/>
          </p:cNvCxnSpPr>
          <p:nvPr/>
        </p:nvCxnSpPr>
        <p:spPr>
          <a:xfrm>
            <a:off x="7763124" y="3824833"/>
            <a:ext cx="11901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2152" y="660380"/>
            <a:ext cx="740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CNN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structure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PTC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entity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disambiguation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729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45" name="Rectangle 4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2152" y="66038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62152" y="660380"/>
            <a:ext cx="740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CNN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structure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PTC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entity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disambiguation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module</a:t>
            </a:r>
            <a:endParaRPr 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3332CCB-8C17-4CBC-92D9-B2F2B24BD9A0}"/>
              </a:ext>
            </a:extLst>
          </p:cNvPr>
          <p:cNvSpPr/>
          <p:nvPr/>
        </p:nvSpPr>
        <p:spPr>
          <a:xfrm>
            <a:off x="151078" y="1916227"/>
            <a:ext cx="1121231" cy="57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Input_1</a:t>
            </a:r>
          </a:p>
          <a:p>
            <a:pPr algn="ctr"/>
            <a:r>
              <a:rPr lang="zh-CN" altLang="en-US" sz="1200" dirty="0" smtClean="0"/>
              <a:t> </a:t>
            </a:r>
            <a:r>
              <a:rPr lang="zh-CN" altLang="en-US" sz="1200" dirty="0"/>
              <a:t>(None, 1000),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10D511D-B51A-4851-B2E0-B8E97E992EEB}"/>
              </a:ext>
            </a:extLst>
          </p:cNvPr>
          <p:cNvSpPr/>
          <p:nvPr/>
        </p:nvSpPr>
        <p:spPr>
          <a:xfrm>
            <a:off x="1530187" y="3889503"/>
            <a:ext cx="1589685" cy="893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embedding_1</a:t>
            </a:r>
          </a:p>
          <a:p>
            <a:pPr algn="ctr"/>
            <a:r>
              <a:rPr lang="en-US" altLang="zh-CN" sz="1200" dirty="0" err="1"/>
              <a:t>input_dim</a:t>
            </a:r>
            <a:r>
              <a:rPr lang="en-US" altLang="zh-CN" sz="1200" dirty="0"/>
              <a:t>: 20000</a:t>
            </a:r>
          </a:p>
          <a:p>
            <a:pPr algn="ctr"/>
            <a:r>
              <a:rPr lang="en-US" altLang="zh-CN" sz="1200" dirty="0" err="1"/>
              <a:t>input_length</a:t>
            </a:r>
            <a:r>
              <a:rPr lang="en-US" altLang="zh-CN" sz="1200" dirty="0"/>
              <a:t>: 1000</a:t>
            </a:r>
          </a:p>
          <a:p>
            <a:pPr algn="ctr"/>
            <a:r>
              <a:rPr lang="en-US" altLang="zh-CN" sz="1200" dirty="0" err="1"/>
              <a:t>output_dim</a:t>
            </a:r>
            <a:r>
              <a:rPr lang="en-US" altLang="zh-CN" sz="1200" dirty="0"/>
              <a:t>: 200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C6F7E5E-9493-49A1-BB2D-0E7ABD4D6678}"/>
              </a:ext>
            </a:extLst>
          </p:cNvPr>
          <p:cNvSpPr/>
          <p:nvPr/>
        </p:nvSpPr>
        <p:spPr>
          <a:xfrm>
            <a:off x="1499968" y="1759252"/>
            <a:ext cx="1589685" cy="893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embedding_2</a:t>
            </a:r>
          </a:p>
          <a:p>
            <a:pPr algn="ctr"/>
            <a:r>
              <a:rPr lang="en-US" altLang="zh-CN" sz="1200" dirty="0" err="1"/>
              <a:t>input_dim</a:t>
            </a:r>
            <a:r>
              <a:rPr lang="en-US" altLang="zh-CN" sz="1200" dirty="0"/>
              <a:t>: 20000</a:t>
            </a:r>
          </a:p>
          <a:p>
            <a:pPr algn="ctr"/>
            <a:r>
              <a:rPr lang="en-US" altLang="zh-CN" sz="1200" dirty="0" err="1"/>
              <a:t>input_length</a:t>
            </a:r>
            <a:r>
              <a:rPr lang="en-US" altLang="zh-CN" sz="1200" dirty="0"/>
              <a:t>: 1000</a:t>
            </a:r>
          </a:p>
          <a:p>
            <a:pPr algn="ctr"/>
            <a:r>
              <a:rPr lang="en-US" altLang="zh-CN" sz="1200" dirty="0" err="1"/>
              <a:t>output_dim</a:t>
            </a:r>
            <a:r>
              <a:rPr lang="en-US" altLang="zh-CN" sz="1200" dirty="0"/>
              <a:t>: 200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14FFB411-00C6-43E8-B7EE-071F57991B7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272309" y="2206046"/>
            <a:ext cx="227659" cy="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0CFE51E7-F541-40ED-9B0F-EEC86AC8B91F}"/>
              </a:ext>
            </a:extLst>
          </p:cNvPr>
          <p:cNvSpPr/>
          <p:nvPr/>
        </p:nvSpPr>
        <p:spPr>
          <a:xfrm>
            <a:off x="3291722" y="1664412"/>
            <a:ext cx="1378641" cy="1094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conv1d_1</a:t>
            </a:r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39C91C4-BDFC-477C-960E-FB9D14644CA3}"/>
              </a:ext>
            </a:extLst>
          </p:cNvPr>
          <p:cNvSpPr/>
          <p:nvPr/>
        </p:nvSpPr>
        <p:spPr>
          <a:xfrm>
            <a:off x="151078" y="3126275"/>
            <a:ext cx="1139692" cy="57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Input_2</a:t>
            </a:r>
            <a:r>
              <a:rPr lang="zh-CN" altLang="en-US" sz="1200" dirty="0" smtClean="0"/>
              <a:t> 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(</a:t>
            </a:r>
            <a:r>
              <a:rPr lang="zh-CN" altLang="en-US" sz="1200" dirty="0"/>
              <a:t>None, 1000),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7C9DA2AD-4768-4EBA-A4DB-46070C059C87}"/>
              </a:ext>
            </a:extLst>
          </p:cNvPr>
          <p:cNvSpPr/>
          <p:nvPr/>
        </p:nvSpPr>
        <p:spPr>
          <a:xfrm>
            <a:off x="151078" y="4930294"/>
            <a:ext cx="1129023" cy="57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Input_3</a:t>
            </a:r>
            <a:r>
              <a:rPr lang="zh-CN" altLang="en-US" sz="1200" dirty="0" smtClean="0"/>
              <a:t>(</a:t>
            </a:r>
            <a:r>
              <a:rPr lang="zh-CN" altLang="en-US" sz="1200" dirty="0"/>
              <a:t>None, 1000),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EC6E7E34-C9A7-4FE0-ADC3-EB0EA7A89403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1280101" y="4336494"/>
            <a:ext cx="250086" cy="88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CF73EE3A-AD0D-4D73-A606-14065B763F44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1290770" y="3416094"/>
            <a:ext cx="239417" cy="92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62771CA7-C62B-4999-BFE4-76738F0CEE9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089653" y="2206243"/>
            <a:ext cx="202069" cy="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A6AB201-B2B0-465F-836E-DC7755408E55}"/>
              </a:ext>
            </a:extLst>
          </p:cNvPr>
          <p:cNvSpPr/>
          <p:nvPr/>
        </p:nvSpPr>
        <p:spPr>
          <a:xfrm>
            <a:off x="3291721" y="3206777"/>
            <a:ext cx="1378641" cy="10943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conv1d_3</a:t>
            </a:r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77E40A19-51B0-4C41-9B81-7605662299EB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3119872" y="3753956"/>
            <a:ext cx="171849" cy="58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9495FBA-3A2F-4463-A316-623A860E58BE}"/>
              </a:ext>
            </a:extLst>
          </p:cNvPr>
          <p:cNvSpPr/>
          <p:nvPr/>
        </p:nvSpPr>
        <p:spPr>
          <a:xfrm>
            <a:off x="3292874" y="4764246"/>
            <a:ext cx="1378641" cy="1094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conv1d_5</a:t>
            </a:r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6D2424D8-C661-4103-9169-8CA6AB910685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3119872" y="4336494"/>
            <a:ext cx="173002" cy="97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B5F0553-0646-403A-A0C8-6F127DA367BF}"/>
              </a:ext>
            </a:extLst>
          </p:cNvPr>
          <p:cNvSpPr/>
          <p:nvPr/>
        </p:nvSpPr>
        <p:spPr>
          <a:xfrm>
            <a:off x="4889851" y="1809343"/>
            <a:ext cx="1429422" cy="808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max_pooling1d_1</a:t>
            </a:r>
          </a:p>
          <a:p>
            <a:pPr algn="ctr"/>
            <a:r>
              <a:rPr lang="en-US" altLang="zh-CN" sz="1200" dirty="0"/>
              <a:t>padding: valid</a:t>
            </a:r>
          </a:p>
          <a:p>
            <a:pPr algn="ctr"/>
            <a:r>
              <a:rPr lang="en-US" altLang="zh-CN" sz="1200" dirty="0" err="1"/>
              <a:t>pool_size</a:t>
            </a:r>
            <a:r>
              <a:rPr lang="en-US" altLang="zh-CN" sz="1200" dirty="0"/>
              <a:t>: 5</a:t>
            </a:r>
          </a:p>
          <a:p>
            <a:pPr algn="ctr"/>
            <a:r>
              <a:rPr lang="en-US" altLang="zh-CN" sz="1200" dirty="0"/>
              <a:t>strides: 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88533C7-18B6-4CD2-8B87-85E78422DE22}"/>
              </a:ext>
            </a:extLst>
          </p:cNvPr>
          <p:cNvSpPr/>
          <p:nvPr/>
        </p:nvSpPr>
        <p:spPr>
          <a:xfrm>
            <a:off x="4919302" y="3347587"/>
            <a:ext cx="1429197" cy="808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max_pooling1d_2</a:t>
            </a:r>
          </a:p>
          <a:p>
            <a:pPr algn="ctr"/>
            <a:r>
              <a:rPr lang="en-US" altLang="zh-CN" sz="1200" dirty="0"/>
              <a:t>padding: valid</a:t>
            </a:r>
          </a:p>
          <a:p>
            <a:pPr algn="ctr"/>
            <a:r>
              <a:rPr lang="en-US" altLang="zh-CN" sz="1200" dirty="0" err="1"/>
              <a:t>pool_size</a:t>
            </a:r>
            <a:r>
              <a:rPr lang="en-US" altLang="zh-CN" sz="1200" dirty="0"/>
              <a:t>: 5</a:t>
            </a:r>
          </a:p>
          <a:p>
            <a:pPr algn="ctr"/>
            <a:r>
              <a:rPr lang="en-US" altLang="zh-CN" sz="1200" dirty="0"/>
              <a:t>strides: 5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740978CF-9706-4682-99CB-A9F3FB9DF6D0}"/>
              </a:ext>
            </a:extLst>
          </p:cNvPr>
          <p:cNvSpPr/>
          <p:nvPr/>
        </p:nvSpPr>
        <p:spPr>
          <a:xfrm>
            <a:off x="4897348" y="4907308"/>
            <a:ext cx="1429198" cy="8082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max_pooling1d_3</a:t>
            </a:r>
          </a:p>
          <a:p>
            <a:pPr algn="ctr"/>
            <a:r>
              <a:rPr lang="en-US" altLang="zh-CN" sz="1200" dirty="0"/>
              <a:t>padding: valid</a:t>
            </a:r>
          </a:p>
          <a:p>
            <a:pPr algn="ctr"/>
            <a:r>
              <a:rPr lang="en-US" altLang="zh-CN" sz="1200" dirty="0" err="1"/>
              <a:t>pool_size</a:t>
            </a:r>
            <a:r>
              <a:rPr lang="en-US" altLang="zh-CN" sz="1200" dirty="0"/>
              <a:t>: 5</a:t>
            </a:r>
          </a:p>
          <a:p>
            <a:pPr algn="ctr"/>
            <a:r>
              <a:rPr lang="en-US" altLang="zh-CN" sz="1200" dirty="0"/>
              <a:t>strides: 5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xmlns="" id="{E747638C-3E44-4689-A0EF-A48524AEF21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4670363" y="2211591"/>
            <a:ext cx="219488" cy="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xmlns="" id="{454E816A-868F-47A5-B952-DD887CECE8E6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4670362" y="3751703"/>
            <a:ext cx="248940" cy="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xmlns="" id="{113A709D-A3B8-4BC6-8765-706F3D41F695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4671515" y="5311424"/>
            <a:ext cx="225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7E8C5E1A-EA8D-4B11-841A-2EE4E8F48F00}"/>
              </a:ext>
            </a:extLst>
          </p:cNvPr>
          <p:cNvSpPr/>
          <p:nvPr/>
        </p:nvSpPr>
        <p:spPr>
          <a:xfrm>
            <a:off x="6463797" y="1962475"/>
            <a:ext cx="1079082" cy="501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dropout_1</a:t>
            </a:r>
            <a:endParaRPr lang="en-US" altLang="zh-CN" sz="1200" dirty="0"/>
          </a:p>
          <a:p>
            <a:pPr algn="ctr"/>
            <a:r>
              <a:rPr lang="zh-CN" altLang="en-US" sz="1200" dirty="0"/>
              <a:t>rate: 0.2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8FDED6C4-5EC2-4A44-99A1-3CAF961BB659}"/>
              </a:ext>
            </a:extLst>
          </p:cNvPr>
          <p:cNvSpPr/>
          <p:nvPr/>
        </p:nvSpPr>
        <p:spPr>
          <a:xfrm>
            <a:off x="6457815" y="5053594"/>
            <a:ext cx="1079082" cy="501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dropout_</a:t>
            </a:r>
            <a:r>
              <a:rPr lang="en-US" altLang="zh-CN" sz="1200" dirty="0"/>
              <a:t>3</a:t>
            </a:r>
          </a:p>
          <a:p>
            <a:pPr algn="ctr"/>
            <a:r>
              <a:rPr lang="zh-CN" altLang="en-US" sz="1200" dirty="0"/>
              <a:t>rate: 0.2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9CDA426-353B-47C1-B53C-671D6F30EBC0}"/>
              </a:ext>
            </a:extLst>
          </p:cNvPr>
          <p:cNvSpPr/>
          <p:nvPr/>
        </p:nvSpPr>
        <p:spPr>
          <a:xfrm>
            <a:off x="6510070" y="3500719"/>
            <a:ext cx="1079082" cy="501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001">
            <a:schemeClr val="dk2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dropout_</a:t>
            </a:r>
            <a:r>
              <a:rPr lang="en-US" altLang="zh-CN" sz="1200" dirty="0"/>
              <a:t>2</a:t>
            </a:r>
          </a:p>
          <a:p>
            <a:pPr algn="ctr"/>
            <a:r>
              <a:rPr lang="zh-CN" altLang="en-US" sz="1200" dirty="0"/>
              <a:t>rate: 0.2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55566766-0C34-45B4-A0D8-4C94E58F7E9A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6319273" y="2213458"/>
            <a:ext cx="1445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242A17B1-BCB6-4C89-A108-0A9C3E846239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6348499" y="3751702"/>
            <a:ext cx="1615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326A7927-1F34-4268-891B-2824A87A853C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6326546" y="5304577"/>
            <a:ext cx="131269" cy="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BA0BB4CC-609F-4B0C-BF4E-CCB068469D21}"/>
              </a:ext>
            </a:extLst>
          </p:cNvPr>
          <p:cNvSpPr/>
          <p:nvPr/>
        </p:nvSpPr>
        <p:spPr>
          <a:xfrm>
            <a:off x="7751632" y="1635527"/>
            <a:ext cx="1257144" cy="1149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conv1d_2 </a:t>
            </a:r>
            <a:endParaRPr lang="en-US" altLang="zh-CN" sz="1200" dirty="0"/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1683D560-0421-424B-AFD1-C367C48674CC}"/>
              </a:ext>
            </a:extLst>
          </p:cNvPr>
          <p:cNvSpPr/>
          <p:nvPr/>
        </p:nvSpPr>
        <p:spPr>
          <a:xfrm>
            <a:off x="7750723" y="3189323"/>
            <a:ext cx="1257144" cy="1149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conv1d_</a:t>
            </a:r>
            <a:r>
              <a:rPr lang="en-US" altLang="zh-CN" sz="1200" dirty="0"/>
              <a:t>4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A3DD6275-14D4-4344-893F-EFAEB1C8CD6C}"/>
              </a:ext>
            </a:extLst>
          </p:cNvPr>
          <p:cNvSpPr/>
          <p:nvPr/>
        </p:nvSpPr>
        <p:spPr>
          <a:xfrm>
            <a:off x="7733449" y="4736809"/>
            <a:ext cx="1257145" cy="11492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conv1d_</a:t>
            </a:r>
            <a:r>
              <a:rPr lang="en-US" altLang="zh-CN" sz="1200" dirty="0"/>
              <a:t>6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algn="ctr"/>
            <a:r>
              <a:rPr lang="zh-CN" altLang="en-US" sz="1200" dirty="0"/>
              <a:t>activation: relu</a:t>
            </a:r>
            <a:endParaRPr lang="en-US" altLang="zh-CN" sz="1200" dirty="0"/>
          </a:p>
          <a:p>
            <a:pPr algn="ctr"/>
            <a:r>
              <a:rPr lang="zh-CN" altLang="en-US" sz="1200" dirty="0"/>
              <a:t>kernel_size: 5</a:t>
            </a:r>
            <a:endParaRPr lang="en-US" altLang="zh-CN" sz="1200" dirty="0"/>
          </a:p>
          <a:p>
            <a:pPr algn="ctr"/>
            <a:r>
              <a:rPr lang="zh-CN" altLang="en-US" sz="1200" dirty="0"/>
              <a:t>padding: valid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strides: 1</a:t>
            </a:r>
          </a:p>
          <a:p>
            <a:pPr algn="ctr"/>
            <a:r>
              <a:rPr lang="zh-CN" altLang="en-US" sz="1200" dirty="0"/>
              <a:t>filters: 1000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71F9048F-1ED6-4ADA-96B7-4AF644FB9D21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V="1">
            <a:off x="7542879" y="2210141"/>
            <a:ext cx="208753" cy="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xmlns="" id="{B1154F3C-5636-451F-B5FA-516BB516DF42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7589152" y="3751702"/>
            <a:ext cx="161571" cy="1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F4875982-37B3-445A-A966-D4AB319826B7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7536897" y="5304577"/>
            <a:ext cx="196552" cy="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6793DC1B-C2ED-482C-92EC-F2218D779366}"/>
              </a:ext>
            </a:extLst>
          </p:cNvPr>
          <p:cNvSpPr/>
          <p:nvPr/>
        </p:nvSpPr>
        <p:spPr>
          <a:xfrm>
            <a:off x="9163658" y="1913818"/>
            <a:ext cx="1017790" cy="5926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global_max_pooling1d_1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05D8FA98-37E9-46D1-8644-A1659BAD6A98}"/>
              </a:ext>
            </a:extLst>
          </p:cNvPr>
          <p:cNvSpPr/>
          <p:nvPr/>
        </p:nvSpPr>
        <p:spPr>
          <a:xfrm>
            <a:off x="9163658" y="3462695"/>
            <a:ext cx="1017790" cy="5926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global_max_pooling1d_2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B7DEA41E-74B8-4ECC-A8FC-8CDF66AA62B2}"/>
              </a:ext>
            </a:extLst>
          </p:cNvPr>
          <p:cNvSpPr/>
          <p:nvPr/>
        </p:nvSpPr>
        <p:spPr>
          <a:xfrm>
            <a:off x="9155320" y="5008255"/>
            <a:ext cx="1017790" cy="5926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global_max_pooling1d_3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xmlns="" id="{E735B3AB-96BB-4463-9AEA-700820750FF4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9008776" y="2210140"/>
            <a:ext cx="1548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xmlns="" id="{5C49D0B7-B14D-4738-809E-1BF2CA02765F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 flipV="1">
            <a:off x="9007867" y="3759017"/>
            <a:ext cx="155791" cy="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xmlns="" id="{16EF3301-17FA-4D0D-9D30-02E2292D18F4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8990594" y="5304577"/>
            <a:ext cx="164726" cy="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481892A8-8F73-46B6-852A-156A21179534}"/>
              </a:ext>
            </a:extLst>
          </p:cNvPr>
          <p:cNvSpPr/>
          <p:nvPr/>
        </p:nvSpPr>
        <p:spPr>
          <a:xfrm>
            <a:off x="10451690" y="3612504"/>
            <a:ext cx="1374068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concatenate_1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xmlns="" id="{1806DA05-BC17-41D4-ACAE-8D9E21C1304E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>
            <a:off x="10181448" y="2210140"/>
            <a:ext cx="270242" cy="1540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xmlns="" id="{380A1D46-FDB2-4850-AC7D-8A10CBCA9CA0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 flipV="1">
            <a:off x="10181448" y="3751004"/>
            <a:ext cx="270242" cy="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xmlns="" id="{189DBBEB-D2C3-4CC0-866B-91E42831B0B3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 flipV="1">
            <a:off x="10173110" y="3751004"/>
            <a:ext cx="278580" cy="155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84C08263-A22A-4B15-B925-6121B5CD5291}"/>
              </a:ext>
            </a:extLst>
          </p:cNvPr>
          <p:cNvSpPr/>
          <p:nvPr/>
        </p:nvSpPr>
        <p:spPr>
          <a:xfrm>
            <a:off x="10451690" y="4222597"/>
            <a:ext cx="1374068" cy="83099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dense_1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concatenate_1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activation: relu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units: 200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xmlns="" id="{59DD2AAF-0A65-484F-B15E-0851C52E9BB3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1138724" y="3889503"/>
            <a:ext cx="0" cy="333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7C10051B-E19D-43C6-A705-9EB10BEF92F1}"/>
              </a:ext>
            </a:extLst>
          </p:cNvPr>
          <p:cNvSpPr/>
          <p:nvPr/>
        </p:nvSpPr>
        <p:spPr>
          <a:xfrm>
            <a:off x="10451690" y="5470537"/>
            <a:ext cx="1374068" cy="83099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dense_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concatenate_1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activation: relu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units: </a:t>
            </a:r>
            <a:r>
              <a:rPr lang="en-US" altLang="zh-CN" sz="1200" dirty="0">
                <a:solidFill>
                  <a:schemeClr val="bg1"/>
                </a:solidFill>
              </a:rPr>
              <a:t>5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xmlns="" id="{13C68D1F-CF89-49DE-A815-8E5583DE33F8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>
            <a:off x="11138724" y="5053594"/>
            <a:ext cx="0" cy="41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56112" y="5956994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1x1000x200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345532" y="5969116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100x996x1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996234" y="596652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100x199x1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8599109" y="5966522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1000x195x1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9806962" y="5966522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1000x1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0312400" y="6358316"/>
            <a:ext cx="1748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/>
              <a:t>mutations/species/genes/chemicals/diseases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848241" y="3139095"/>
            <a:ext cx="920637" cy="276999"/>
          </a:xfrm>
          <a:prstGeom prst="rect">
            <a:avLst/>
          </a:prstGeom>
          <a:solidFill>
            <a:srgbClr val="71AD47"/>
          </a:solidFill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(Word2Vec)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9" idx="2"/>
            <a:endCxn id="4" idx="0"/>
          </p:cNvCxnSpPr>
          <p:nvPr/>
        </p:nvCxnSpPr>
        <p:spPr>
          <a:xfrm>
            <a:off x="2294811" y="2653233"/>
            <a:ext cx="13749" cy="485862"/>
          </a:xfrm>
          <a:prstGeom prst="line">
            <a:avLst/>
          </a:prstGeom>
          <a:ln>
            <a:solidFill>
              <a:srgbClr val="71AD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2"/>
            <a:endCxn id="8" idx="0"/>
          </p:cNvCxnSpPr>
          <p:nvPr/>
        </p:nvCxnSpPr>
        <p:spPr>
          <a:xfrm>
            <a:off x="2308560" y="3416094"/>
            <a:ext cx="16470" cy="473409"/>
          </a:xfrm>
          <a:prstGeom prst="line">
            <a:avLst/>
          </a:prstGeom>
          <a:ln>
            <a:solidFill>
              <a:srgbClr val="71AD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7073" y="6166757"/>
            <a:ext cx="3527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Input1: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other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features</a:t>
            </a:r>
          </a:p>
          <a:p>
            <a:r>
              <a:rPr lang="en-US" altLang="zh-CN" sz="1200" dirty="0" smtClean="0"/>
              <a:t>Input2: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preceding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context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features,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bags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words</a:t>
            </a:r>
          </a:p>
          <a:p>
            <a:r>
              <a:rPr lang="en-US" altLang="zh-CN" sz="1200" dirty="0" smtClean="0"/>
              <a:t>Input3: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succeeding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context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features,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bags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words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193362" y="595652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100x199x1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302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3461" y="2224516"/>
            <a:ext cx="108535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Convolutional Neural Networks for NLP</a:t>
            </a:r>
            <a:endParaRPr lang="en-US" dirty="0"/>
          </a:p>
          <a:p>
            <a:r>
              <a:rPr lang="en-US" dirty="0"/>
              <a:t>In the case of NLP tasks, i.e., when applied to text instead of images, we have a 1 dimensional array representing the text. Here the architecture of the </a:t>
            </a:r>
            <a:r>
              <a:rPr lang="en-US" dirty="0" err="1"/>
              <a:t>ConvNets</a:t>
            </a:r>
            <a:r>
              <a:rPr lang="en-US" dirty="0"/>
              <a:t> is changed to 1D convolutional-and-pooling operations.</a:t>
            </a:r>
          </a:p>
          <a:p>
            <a:r>
              <a:rPr lang="en-US" dirty="0"/>
              <a:t>One of the most typically tasks in NLP where </a:t>
            </a:r>
            <a:r>
              <a:rPr lang="en-US" dirty="0" err="1"/>
              <a:t>ConvNet</a:t>
            </a:r>
            <a:r>
              <a:rPr lang="en-US" dirty="0"/>
              <a:t> are used is sentence classification, that is, classifying a sentence into a set of pre-determined categories by considering </a:t>
            </a:r>
            <a:r>
              <a:rPr lang="en-US" dirty="0" err="1"/>
              <a:t>nn</a:t>
            </a:r>
            <a:r>
              <a:rPr lang="en-US" dirty="0"/>
              <a:t>-grams, i.e. it’s words or sequence of words, or also characters or sequence of characters.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8646" y="394137"/>
            <a:ext cx="2309961" cy="1024759"/>
            <a:chOff x="338646" y="394137"/>
            <a:chExt cx="2309961" cy="1024759"/>
          </a:xfrm>
        </p:grpSpPr>
        <p:sp>
          <p:nvSpPr>
            <p:cNvPr id="5" name="Rectangle 4"/>
            <p:cNvSpPr/>
            <p:nvPr/>
          </p:nvSpPr>
          <p:spPr>
            <a:xfrm>
              <a:off x="464770" y="394137"/>
              <a:ext cx="197382" cy="1024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8646" y="1199757"/>
              <a:ext cx="2309961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152" y="660380"/>
              <a:ext cx="1561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References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1159</Words>
  <Application>Microsoft Macintosh PowerPoint</Application>
  <PresentationFormat>Widescreen</PresentationFormat>
  <Paragraphs>251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DengXian</vt:lpstr>
      <vt:lpstr>DengXian Light</vt:lpstr>
      <vt:lpstr>Office Theme</vt:lpstr>
      <vt:lpstr>Understanding the Entity disambiguation module  in PubTatorCentral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Pan Deng</cp:lastModifiedBy>
  <cp:revision>84</cp:revision>
  <dcterms:created xsi:type="dcterms:W3CDTF">2019-06-15T10:50:04Z</dcterms:created>
  <dcterms:modified xsi:type="dcterms:W3CDTF">2019-07-29T02:31:28Z</dcterms:modified>
</cp:coreProperties>
</file>