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7" r:id="rId2"/>
    <p:sldId id="339" r:id="rId3"/>
    <p:sldId id="324" r:id="rId4"/>
    <p:sldId id="329" r:id="rId5"/>
    <p:sldId id="259" r:id="rId6"/>
    <p:sldId id="326" r:id="rId7"/>
    <p:sldId id="328" r:id="rId8"/>
    <p:sldId id="331" r:id="rId9"/>
    <p:sldId id="333" r:id="rId10"/>
    <p:sldId id="334" r:id="rId11"/>
    <p:sldId id="335" r:id="rId12"/>
    <p:sldId id="336" r:id="rId13"/>
    <p:sldId id="337" r:id="rId14"/>
    <p:sldId id="340" r:id="rId15"/>
    <p:sldId id="341" r:id="rId16"/>
    <p:sldId id="342" r:id="rId17"/>
    <p:sldId id="343" r:id="rId18"/>
    <p:sldId id="344" r:id="rId19"/>
    <p:sldId id="345" r:id="rId20"/>
    <p:sldId id="347" r:id="rId21"/>
    <p:sldId id="346" r:id="rId22"/>
    <p:sldId id="348" r:id="rId23"/>
    <p:sldId id="351" r:id="rId24"/>
    <p:sldId id="349" r:id="rId25"/>
    <p:sldId id="350" r:id="rId26"/>
    <p:sldId id="352" r:id="rId27"/>
    <p:sldId id="353" r:id="rId28"/>
    <p:sldId id="355" r:id="rId29"/>
    <p:sldId id="354" r:id="rId30"/>
    <p:sldId id="366" r:id="rId31"/>
    <p:sldId id="357" r:id="rId32"/>
    <p:sldId id="356" r:id="rId33"/>
    <p:sldId id="360" r:id="rId34"/>
    <p:sldId id="361" r:id="rId35"/>
    <p:sldId id="362" r:id="rId36"/>
    <p:sldId id="363" r:id="rId37"/>
    <p:sldId id="364" r:id="rId38"/>
    <p:sldId id="367" r:id="rId39"/>
    <p:sldId id="368" r:id="rId40"/>
    <p:sldId id="365" r:id="rId41"/>
    <p:sldId id="305" r:id="rId4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791" autoAdjust="0"/>
  </p:normalViewPr>
  <p:slideViewPr>
    <p:cSldViewPr snapToGrid="0">
      <p:cViewPr varScale="1">
        <p:scale>
          <a:sx n="101" d="100"/>
          <a:sy n="101" d="100"/>
        </p:scale>
        <p:origin x="9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DD43D-C89F-4D46-982C-8659F5A5FE8A}" type="datetimeFigureOut">
              <a:rPr lang="zh-TW" altLang="en-US" smtClean="0"/>
              <a:t>2021/1/7</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62309D-CD30-47D8-B5DE-205D1E9261B9}" type="slidenum">
              <a:rPr lang="zh-TW" altLang="en-US" smtClean="0"/>
              <a:t>‹#›</a:t>
            </a:fld>
            <a:endParaRPr lang="zh-TW" altLang="en-US"/>
          </a:p>
        </p:txBody>
      </p:sp>
    </p:spTree>
    <p:extLst>
      <p:ext uri="{BB962C8B-B14F-4D97-AF65-F5344CB8AC3E}">
        <p14:creationId xmlns:p14="http://schemas.microsoft.com/office/powerpoint/2010/main" val="361460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8e9c53ea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8e9c53eaa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g8e9c53eaab_0_0:notes"/>
          <p:cNvSpPr txBox="1">
            <a:spLocks noGrp="1"/>
          </p:cNvSpPr>
          <p:nvPr>
            <p:ph type="sldNum" idx="12"/>
          </p:nvPr>
        </p:nvSpPr>
        <p:spPr>
          <a:xfrm>
            <a:off x="3884612"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a:t>
            </a:fld>
            <a:endParaRPr sz="1400">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8d59c4822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8d59c4822d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620" name="Google Shape;620;g8d59c4822d_2_0:notes"/>
          <p:cNvSpPr txBox="1">
            <a:spLocks noGrp="1"/>
          </p:cNvSpPr>
          <p:nvPr>
            <p:ph type="sldNum" idx="12"/>
          </p:nvPr>
        </p:nvSpPr>
        <p:spPr>
          <a:xfrm>
            <a:off x="3884612"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fld id="{00000000-1234-1234-1234-123412341234}" type="slidenum">
              <a:rPr lang="en"/>
              <a:t>10</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855146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8d59c4822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8d59c4822d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620" name="Google Shape;620;g8d59c4822d_2_0:notes"/>
          <p:cNvSpPr txBox="1">
            <a:spLocks noGrp="1"/>
          </p:cNvSpPr>
          <p:nvPr>
            <p:ph type="sldNum" idx="12"/>
          </p:nvPr>
        </p:nvSpPr>
        <p:spPr>
          <a:xfrm>
            <a:off x="3884612"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fld id="{00000000-1234-1234-1234-123412341234}" type="slidenum">
              <a:rPr lang="en"/>
              <a:t>11</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763417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8d59c4822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8d59c4822d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620" name="Google Shape;620;g8d59c4822d_2_0:notes"/>
          <p:cNvSpPr txBox="1">
            <a:spLocks noGrp="1"/>
          </p:cNvSpPr>
          <p:nvPr>
            <p:ph type="sldNum" idx="12"/>
          </p:nvPr>
        </p:nvSpPr>
        <p:spPr>
          <a:xfrm>
            <a:off x="3884612"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fld id="{00000000-1234-1234-1234-123412341234}" type="slidenum">
              <a:rPr lang="en"/>
              <a:t>12</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32166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8d59c4822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8d59c4822d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620" name="Google Shape;620;g8d59c4822d_2_0:notes"/>
          <p:cNvSpPr txBox="1">
            <a:spLocks noGrp="1"/>
          </p:cNvSpPr>
          <p:nvPr>
            <p:ph type="sldNum" idx="12"/>
          </p:nvPr>
        </p:nvSpPr>
        <p:spPr>
          <a:xfrm>
            <a:off x="3884612"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fld id="{00000000-1234-1234-1234-123412341234}" type="slidenum">
              <a:rPr lang="en"/>
              <a:t>13</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9383972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8d59c4822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8d59c4822d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620" name="Google Shape;620;g8d59c4822d_2_0:notes"/>
          <p:cNvSpPr txBox="1">
            <a:spLocks noGrp="1"/>
          </p:cNvSpPr>
          <p:nvPr>
            <p:ph type="sldNum" idx="12"/>
          </p:nvPr>
        </p:nvSpPr>
        <p:spPr>
          <a:xfrm>
            <a:off x="3884612"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fld id="{00000000-1234-1234-1234-123412341234}" type="slidenum">
              <a:rPr lang="en"/>
              <a:t>14</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537728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8d59c4822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8d59c4822d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620" name="Google Shape;620;g8d59c4822d_2_0:notes"/>
          <p:cNvSpPr txBox="1">
            <a:spLocks noGrp="1"/>
          </p:cNvSpPr>
          <p:nvPr>
            <p:ph type="sldNum" idx="12"/>
          </p:nvPr>
        </p:nvSpPr>
        <p:spPr>
          <a:xfrm>
            <a:off x="3884612"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fld id="{00000000-1234-1234-1234-123412341234}" type="slidenum">
              <a:rPr lang="en"/>
              <a:t>15</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997550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8d59c4822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8d59c4822d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620" name="Google Shape;620;g8d59c4822d_2_0:notes"/>
          <p:cNvSpPr txBox="1">
            <a:spLocks noGrp="1"/>
          </p:cNvSpPr>
          <p:nvPr>
            <p:ph type="sldNum" idx="12"/>
          </p:nvPr>
        </p:nvSpPr>
        <p:spPr>
          <a:xfrm>
            <a:off x="3884612"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fld id="{00000000-1234-1234-1234-123412341234}" type="slidenum">
              <a:rPr lang="en"/>
              <a:t>16</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219929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8d59c4822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8d59c4822d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620" name="Google Shape;620;g8d59c4822d_2_0:notes"/>
          <p:cNvSpPr txBox="1">
            <a:spLocks noGrp="1"/>
          </p:cNvSpPr>
          <p:nvPr>
            <p:ph type="sldNum" idx="12"/>
          </p:nvPr>
        </p:nvSpPr>
        <p:spPr>
          <a:xfrm>
            <a:off x="3884612"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fld id="{00000000-1234-1234-1234-123412341234}" type="slidenum">
              <a:rPr lang="en"/>
              <a:t>17</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643811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8d59c4822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8d59c4822d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620" name="Google Shape;620;g8d59c4822d_2_0:notes"/>
          <p:cNvSpPr txBox="1">
            <a:spLocks noGrp="1"/>
          </p:cNvSpPr>
          <p:nvPr>
            <p:ph type="sldNum" idx="12"/>
          </p:nvPr>
        </p:nvSpPr>
        <p:spPr>
          <a:xfrm>
            <a:off x="3884612"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fld id="{00000000-1234-1234-1234-123412341234}" type="slidenum">
              <a:rPr lang="en"/>
              <a:t>18</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0466093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8d59c4822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8d59c4822d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620" name="Google Shape;620;g8d59c4822d_2_0:notes"/>
          <p:cNvSpPr txBox="1">
            <a:spLocks noGrp="1"/>
          </p:cNvSpPr>
          <p:nvPr>
            <p:ph type="sldNum" idx="12"/>
          </p:nvPr>
        </p:nvSpPr>
        <p:spPr>
          <a:xfrm>
            <a:off x="3884612"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fld id="{00000000-1234-1234-1234-123412341234}" type="slidenum">
              <a:rPr lang="en"/>
              <a:t>19</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114110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8d59c4822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8d59c4822d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620" name="Google Shape;620;g8d59c4822d_2_0:notes"/>
          <p:cNvSpPr txBox="1">
            <a:spLocks noGrp="1"/>
          </p:cNvSpPr>
          <p:nvPr>
            <p:ph type="sldNum" idx="12"/>
          </p:nvPr>
        </p:nvSpPr>
        <p:spPr>
          <a:xfrm>
            <a:off x="3884612"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fld id="{00000000-1234-1234-1234-123412341234}" type="slidenum">
              <a:rPr lang="en"/>
              <a:t>2</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7269524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8d59c4822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8d59c4822d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620" name="Google Shape;620;g8d59c4822d_2_0:notes"/>
          <p:cNvSpPr txBox="1">
            <a:spLocks noGrp="1"/>
          </p:cNvSpPr>
          <p:nvPr>
            <p:ph type="sldNum" idx="12"/>
          </p:nvPr>
        </p:nvSpPr>
        <p:spPr>
          <a:xfrm>
            <a:off x="3884612"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fld id="{00000000-1234-1234-1234-123412341234}" type="slidenum">
              <a:rPr lang="en"/>
              <a:t>20</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9251564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8d59c4822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8d59c4822d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620" name="Google Shape;620;g8d59c4822d_2_0:notes"/>
          <p:cNvSpPr txBox="1">
            <a:spLocks noGrp="1"/>
          </p:cNvSpPr>
          <p:nvPr>
            <p:ph type="sldNum" idx="12"/>
          </p:nvPr>
        </p:nvSpPr>
        <p:spPr>
          <a:xfrm>
            <a:off x="3884612"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fld id="{00000000-1234-1234-1234-123412341234}" type="slidenum">
              <a:rPr lang="en"/>
              <a:t>21</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59145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8d59c4822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8d59c4822d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620" name="Google Shape;620;g8d59c4822d_2_0:notes"/>
          <p:cNvSpPr txBox="1">
            <a:spLocks noGrp="1"/>
          </p:cNvSpPr>
          <p:nvPr>
            <p:ph type="sldNum" idx="12"/>
          </p:nvPr>
        </p:nvSpPr>
        <p:spPr>
          <a:xfrm>
            <a:off x="3884612"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fld id="{00000000-1234-1234-1234-123412341234}" type="slidenum">
              <a:rPr lang="en"/>
              <a:t>22</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6284079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8d59c4822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8d59c4822d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620" name="Google Shape;620;g8d59c4822d_2_0:notes"/>
          <p:cNvSpPr txBox="1">
            <a:spLocks noGrp="1"/>
          </p:cNvSpPr>
          <p:nvPr>
            <p:ph type="sldNum" idx="12"/>
          </p:nvPr>
        </p:nvSpPr>
        <p:spPr>
          <a:xfrm>
            <a:off x="3884612"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fld id="{00000000-1234-1234-1234-123412341234}" type="slidenum">
              <a:rPr lang="en"/>
              <a:t>23</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93568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8d59c4822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8d59c4822d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620" name="Google Shape;620;g8d59c4822d_2_0:notes"/>
          <p:cNvSpPr txBox="1">
            <a:spLocks noGrp="1"/>
          </p:cNvSpPr>
          <p:nvPr>
            <p:ph type="sldNum" idx="12"/>
          </p:nvPr>
        </p:nvSpPr>
        <p:spPr>
          <a:xfrm>
            <a:off x="3884612"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fld id="{00000000-1234-1234-1234-123412341234}" type="slidenum">
              <a:rPr lang="en"/>
              <a:t>24</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42784622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8d59c4822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8d59c4822d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620" name="Google Shape;620;g8d59c4822d_2_0:notes"/>
          <p:cNvSpPr txBox="1">
            <a:spLocks noGrp="1"/>
          </p:cNvSpPr>
          <p:nvPr>
            <p:ph type="sldNum" idx="12"/>
          </p:nvPr>
        </p:nvSpPr>
        <p:spPr>
          <a:xfrm>
            <a:off x="3884612"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fld id="{00000000-1234-1234-1234-123412341234}" type="slidenum">
              <a:rPr lang="en"/>
              <a:t>25</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4494977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8d59c4822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8d59c4822d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620" name="Google Shape;620;g8d59c4822d_2_0:notes"/>
          <p:cNvSpPr txBox="1">
            <a:spLocks noGrp="1"/>
          </p:cNvSpPr>
          <p:nvPr>
            <p:ph type="sldNum" idx="12"/>
          </p:nvPr>
        </p:nvSpPr>
        <p:spPr>
          <a:xfrm>
            <a:off x="3884612"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fld id="{00000000-1234-1234-1234-123412341234}" type="slidenum">
              <a:rPr lang="en"/>
              <a:t>26</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1743262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8d59c4822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8d59c4822d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620" name="Google Shape;620;g8d59c4822d_2_0:notes"/>
          <p:cNvSpPr txBox="1">
            <a:spLocks noGrp="1"/>
          </p:cNvSpPr>
          <p:nvPr>
            <p:ph type="sldNum" idx="12"/>
          </p:nvPr>
        </p:nvSpPr>
        <p:spPr>
          <a:xfrm>
            <a:off x="3884612"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fld id="{00000000-1234-1234-1234-123412341234}" type="slidenum">
              <a:rPr lang="en"/>
              <a:t>27</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8971995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8d59c4822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8d59c4822d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620" name="Google Shape;620;g8d59c4822d_2_0:notes"/>
          <p:cNvSpPr txBox="1">
            <a:spLocks noGrp="1"/>
          </p:cNvSpPr>
          <p:nvPr>
            <p:ph type="sldNum" idx="12"/>
          </p:nvPr>
        </p:nvSpPr>
        <p:spPr>
          <a:xfrm>
            <a:off x="3884612"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fld id="{00000000-1234-1234-1234-123412341234}" type="slidenum">
              <a:rPr lang="en"/>
              <a:t>28</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5758047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8d59c4822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8d59c4822d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Change first 2 titles</a:t>
            </a:r>
          </a:p>
        </p:txBody>
      </p:sp>
      <p:sp>
        <p:nvSpPr>
          <p:cNvPr id="620" name="Google Shape;620;g8d59c4822d_2_0:notes"/>
          <p:cNvSpPr txBox="1">
            <a:spLocks noGrp="1"/>
          </p:cNvSpPr>
          <p:nvPr>
            <p:ph type="sldNum" idx="12"/>
          </p:nvPr>
        </p:nvSpPr>
        <p:spPr>
          <a:xfrm>
            <a:off x="3884612"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fld id="{00000000-1234-1234-1234-123412341234}" type="slidenum">
              <a:rPr lang="en"/>
              <a:t>29</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052087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8d59c4822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8d59c4822d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620" name="Google Shape;620;g8d59c4822d_2_0:notes"/>
          <p:cNvSpPr txBox="1">
            <a:spLocks noGrp="1"/>
          </p:cNvSpPr>
          <p:nvPr>
            <p:ph type="sldNum" idx="12"/>
          </p:nvPr>
        </p:nvSpPr>
        <p:spPr>
          <a:xfrm>
            <a:off x="3884612"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fld id="{00000000-1234-1234-1234-123412341234}" type="slidenum">
              <a:rPr lang="en"/>
              <a:t>3</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89928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8d59c4822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8d59c4822d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620" name="Google Shape;620;g8d59c4822d_2_0:notes"/>
          <p:cNvSpPr txBox="1">
            <a:spLocks noGrp="1"/>
          </p:cNvSpPr>
          <p:nvPr>
            <p:ph type="sldNum" idx="12"/>
          </p:nvPr>
        </p:nvSpPr>
        <p:spPr>
          <a:xfrm>
            <a:off x="3884612"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fld id="{00000000-1234-1234-1234-123412341234}" type="slidenum">
              <a:rPr lang="en"/>
              <a:t>30</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021639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8d59c4822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8d59c4822d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620" name="Google Shape;620;g8d59c4822d_2_0:notes"/>
          <p:cNvSpPr txBox="1">
            <a:spLocks noGrp="1"/>
          </p:cNvSpPr>
          <p:nvPr>
            <p:ph type="sldNum" idx="12"/>
          </p:nvPr>
        </p:nvSpPr>
        <p:spPr>
          <a:xfrm>
            <a:off x="3884612"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fld id="{00000000-1234-1234-1234-123412341234}" type="slidenum">
              <a:rPr lang="en"/>
              <a:t>31</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4316071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8d59c4822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8d59c4822d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r>
              <a:rPr lang="zh-TW" altLang="en-US" dirty="0"/>
              <a:t>這個 </a:t>
            </a:r>
            <a:r>
              <a:rPr lang="en-US" altLang="zh-TW" dirty="0"/>
              <a:t>test</a:t>
            </a:r>
            <a:r>
              <a:rPr lang="zh-TW" altLang="en-US" dirty="0"/>
              <a:t> </a:t>
            </a:r>
            <a:r>
              <a:rPr lang="en-US" altLang="zh-TW" dirty="0"/>
              <a:t>focus </a:t>
            </a:r>
            <a:r>
              <a:rPr lang="zh-TW" altLang="en-US" dirty="0"/>
              <a:t>在累積總和 </a:t>
            </a:r>
            <a:r>
              <a:rPr lang="en-US" altLang="zh-TW" dirty="0"/>
              <a:t>random walk</a:t>
            </a:r>
            <a:r>
              <a:rPr lang="zh-TW" altLang="en-US" dirty="0"/>
              <a:t> 中恰好有</a:t>
            </a:r>
            <a:r>
              <a:rPr lang="en-US" altLang="zh-TW" dirty="0"/>
              <a:t>K</a:t>
            </a:r>
            <a:r>
              <a:rPr lang="zh-TW" altLang="en-US" dirty="0"/>
              <a:t>次訪問的週期數。累積總和 </a:t>
            </a:r>
            <a:r>
              <a:rPr lang="en-US" altLang="zh-TW" dirty="0"/>
              <a:t>random walk</a:t>
            </a:r>
            <a:r>
              <a:rPr lang="zh-TW" altLang="en-US" dirty="0"/>
              <a:t> 是從</a:t>
            </a:r>
            <a:r>
              <a:rPr lang="en-US" altLang="zh-TW" dirty="0"/>
              <a:t>(0,1) sequence </a:t>
            </a:r>
            <a:r>
              <a:rPr lang="zh-TW" altLang="en-US" dirty="0"/>
              <a:t>轉成</a:t>
            </a:r>
            <a:r>
              <a:rPr lang="en-US" altLang="zh-TW" dirty="0"/>
              <a:t>(-1, +1) sequence</a:t>
            </a:r>
            <a:r>
              <a:rPr lang="zh-TW" altLang="en-US" dirty="0"/>
              <a:t> 後的 </a:t>
            </a:r>
            <a:r>
              <a:rPr lang="en-US" altLang="zh-TW" dirty="0"/>
              <a:t>partial sums </a:t>
            </a:r>
            <a:r>
              <a:rPr lang="zh-TW" altLang="en-US" dirty="0"/>
              <a:t>衍生而來。</a:t>
            </a:r>
            <a:endParaRPr lang="en-US" altLang="zh-TW" dirty="0"/>
          </a:p>
          <a:p>
            <a:r>
              <a:rPr lang="zh-TW" altLang="en-US" dirty="0"/>
              <a:t>一個</a:t>
            </a:r>
            <a:r>
              <a:rPr lang="en-US" altLang="zh-TW" dirty="0"/>
              <a:t>random walk</a:t>
            </a:r>
            <a:r>
              <a:rPr lang="zh-TW" altLang="en-US" dirty="0"/>
              <a:t> 的週期是由從原點開始並返回原點，隨機採取的單位長度的一連串步驟組成。</a:t>
            </a:r>
          </a:p>
        </p:txBody>
      </p:sp>
      <p:sp>
        <p:nvSpPr>
          <p:cNvPr id="620" name="Google Shape;620;g8d59c4822d_2_0:notes"/>
          <p:cNvSpPr txBox="1">
            <a:spLocks noGrp="1"/>
          </p:cNvSpPr>
          <p:nvPr>
            <p:ph type="sldNum" idx="12"/>
          </p:nvPr>
        </p:nvSpPr>
        <p:spPr>
          <a:xfrm>
            <a:off x="3884612"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fld id="{00000000-1234-1234-1234-123412341234}" type="slidenum">
              <a:rPr lang="en"/>
              <a:t>32</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8307928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8d59c4822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8d59c4822d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620" name="Google Shape;620;g8d59c4822d_2_0:notes"/>
          <p:cNvSpPr txBox="1">
            <a:spLocks noGrp="1"/>
          </p:cNvSpPr>
          <p:nvPr>
            <p:ph type="sldNum" idx="12"/>
          </p:nvPr>
        </p:nvSpPr>
        <p:spPr>
          <a:xfrm>
            <a:off x="3884612"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fld id="{00000000-1234-1234-1234-123412341234}" type="slidenum">
              <a:rPr lang="en"/>
              <a:t>33</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0688864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8d59c4822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8d59c4822d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620" name="Google Shape;620;g8d59c4822d_2_0:notes"/>
          <p:cNvSpPr txBox="1">
            <a:spLocks noGrp="1"/>
          </p:cNvSpPr>
          <p:nvPr>
            <p:ph type="sldNum" idx="12"/>
          </p:nvPr>
        </p:nvSpPr>
        <p:spPr>
          <a:xfrm>
            <a:off x="3884612"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fld id="{00000000-1234-1234-1234-123412341234}" type="slidenum">
              <a:rPr lang="en"/>
              <a:t>34</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6742797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8d59c4822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8d59c4822d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Change</a:t>
            </a:r>
            <a:r>
              <a:rPr lang="en-US" baseline="0" dirty="0"/>
              <a:t> </a:t>
            </a:r>
            <a:r>
              <a:rPr lang="en-US" dirty="0"/>
              <a:t>Some </a:t>
            </a:r>
            <a:r>
              <a:rPr lang="en-US"/>
              <a:t>inaccurate words</a:t>
            </a:r>
            <a:endParaRPr lang="en-US" dirty="0"/>
          </a:p>
        </p:txBody>
      </p:sp>
      <p:sp>
        <p:nvSpPr>
          <p:cNvPr id="620" name="Google Shape;620;g8d59c4822d_2_0:notes"/>
          <p:cNvSpPr txBox="1">
            <a:spLocks noGrp="1"/>
          </p:cNvSpPr>
          <p:nvPr>
            <p:ph type="sldNum" idx="12"/>
          </p:nvPr>
        </p:nvSpPr>
        <p:spPr>
          <a:xfrm>
            <a:off x="3884612"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fld id="{00000000-1234-1234-1234-123412341234}" type="slidenum">
              <a:rPr lang="en"/>
              <a:t>35</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8719161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8d59c4822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8d59c4822d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620" name="Google Shape;620;g8d59c4822d_2_0:notes"/>
          <p:cNvSpPr txBox="1">
            <a:spLocks noGrp="1"/>
          </p:cNvSpPr>
          <p:nvPr>
            <p:ph type="sldNum" idx="12"/>
          </p:nvPr>
        </p:nvSpPr>
        <p:spPr>
          <a:xfrm>
            <a:off x="3884612"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fld id="{00000000-1234-1234-1234-123412341234}" type="slidenum">
              <a:rPr lang="en"/>
              <a:t>36</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7151321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8d59c4822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8d59c4822d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620" name="Google Shape;620;g8d59c4822d_2_0:notes"/>
          <p:cNvSpPr txBox="1">
            <a:spLocks noGrp="1"/>
          </p:cNvSpPr>
          <p:nvPr>
            <p:ph type="sldNum" idx="12"/>
          </p:nvPr>
        </p:nvSpPr>
        <p:spPr>
          <a:xfrm>
            <a:off x="3884612"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fld id="{00000000-1234-1234-1234-123412341234}" type="slidenum">
              <a:rPr lang="en"/>
              <a:t>37</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3775351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8d59c4822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8d59c4822d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620" name="Google Shape;620;g8d59c4822d_2_0:notes"/>
          <p:cNvSpPr txBox="1">
            <a:spLocks noGrp="1"/>
          </p:cNvSpPr>
          <p:nvPr>
            <p:ph type="sldNum" idx="12"/>
          </p:nvPr>
        </p:nvSpPr>
        <p:spPr>
          <a:xfrm>
            <a:off x="3884612" y="8685213"/>
            <a:ext cx="2971800" cy="457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prstClr val="black"/>
              </a:buClr>
              <a:buSzTx/>
              <a:buFont typeface="Calibri"/>
              <a:buNone/>
              <a:tabLst/>
              <a:defRPr/>
            </a:pPr>
            <a:fld id="{00000000-1234-1234-1234-123412341234}" type="slidenum">
              <a:rPr kumimoji="0" lang="en"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
                  <a:prstClr val="black"/>
                </a:buClr>
                <a:buSzTx/>
                <a:buFont typeface="Calibri"/>
                <a:buNone/>
                <a:tabLst/>
                <a:defRPr/>
              </a:pPr>
              <a:t>39</a:t>
            </a:fld>
            <a:endParaRPr kumimoji="0" sz="1400" b="0" i="0" u="none" strike="noStrike" kern="120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3596089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8d59c4822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8d59c4822d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620" name="Google Shape;620;g8d59c4822d_2_0:notes"/>
          <p:cNvSpPr txBox="1">
            <a:spLocks noGrp="1"/>
          </p:cNvSpPr>
          <p:nvPr>
            <p:ph type="sldNum" idx="12"/>
          </p:nvPr>
        </p:nvSpPr>
        <p:spPr>
          <a:xfrm>
            <a:off x="3884612"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fld id="{00000000-1234-1234-1234-123412341234}" type="slidenum">
              <a:rPr lang="en"/>
              <a:t>40</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982924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8ea31d22a5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8ea31d22a5_0_3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indent="0">
              <a:buNone/>
            </a:pPr>
            <a:endParaRPr dirty="0"/>
          </a:p>
        </p:txBody>
      </p:sp>
      <p:sp>
        <p:nvSpPr>
          <p:cNvPr id="357" name="Google Shape;357;g8ea31d22a5_0_306:notes"/>
          <p:cNvSpPr txBox="1">
            <a:spLocks noGrp="1"/>
          </p:cNvSpPr>
          <p:nvPr>
            <p:ph type="sldNum" idx="12"/>
          </p:nvPr>
        </p:nvSpPr>
        <p:spPr>
          <a:xfrm>
            <a:off x="3884612"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fld id="{00000000-1234-1234-1234-123412341234}" type="slidenum">
              <a:rPr lang="en"/>
              <a:t>4</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2638333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8ea31d22a5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8ea31d22a5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3958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8ea31d22a5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8ea31d22a5_0_3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indent="0">
              <a:buNone/>
            </a:pPr>
            <a:endParaRPr dirty="0"/>
          </a:p>
        </p:txBody>
      </p:sp>
      <p:sp>
        <p:nvSpPr>
          <p:cNvPr id="357" name="Google Shape;357;g8ea31d22a5_0_306:notes"/>
          <p:cNvSpPr txBox="1">
            <a:spLocks noGrp="1"/>
          </p:cNvSpPr>
          <p:nvPr>
            <p:ph type="sldNum" idx="12"/>
          </p:nvPr>
        </p:nvSpPr>
        <p:spPr>
          <a:xfrm>
            <a:off x="3884612"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fld id="{00000000-1234-1234-1234-123412341234}" type="slidenum">
              <a:rPr lang="en"/>
              <a:t>5</a:t>
            </a:fld>
            <a:endParaRPr sz="1400">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8ea31d22a5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8ea31d22a5_0_3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indent="0">
              <a:buNone/>
            </a:pPr>
            <a:r>
              <a:rPr lang="en-US" dirty="0"/>
              <a:t>Title switch</a:t>
            </a:r>
            <a:endParaRPr dirty="0"/>
          </a:p>
        </p:txBody>
      </p:sp>
      <p:sp>
        <p:nvSpPr>
          <p:cNvPr id="357" name="Google Shape;357;g8ea31d22a5_0_306:notes"/>
          <p:cNvSpPr txBox="1">
            <a:spLocks noGrp="1"/>
          </p:cNvSpPr>
          <p:nvPr>
            <p:ph type="sldNum" idx="12"/>
          </p:nvPr>
        </p:nvSpPr>
        <p:spPr>
          <a:xfrm>
            <a:off x="3884612"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fld id="{00000000-1234-1234-1234-123412341234}" type="slidenum">
              <a:rPr lang="en"/>
              <a:t>6</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975621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8ea31d22a5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8ea31d22a5_0_3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indent="0">
              <a:buNone/>
            </a:pPr>
            <a:endParaRPr dirty="0"/>
          </a:p>
        </p:txBody>
      </p:sp>
      <p:sp>
        <p:nvSpPr>
          <p:cNvPr id="357" name="Google Shape;357;g8ea31d22a5_0_306:notes"/>
          <p:cNvSpPr txBox="1">
            <a:spLocks noGrp="1"/>
          </p:cNvSpPr>
          <p:nvPr>
            <p:ph type="sldNum" idx="12"/>
          </p:nvPr>
        </p:nvSpPr>
        <p:spPr>
          <a:xfrm>
            <a:off x="3884612"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fld id="{00000000-1234-1234-1234-123412341234}" type="slidenum">
              <a:rPr lang="en"/>
              <a:t>7</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748120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8ea31d22a5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8ea31d22a5_0_3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indent="0">
              <a:buNone/>
            </a:pPr>
            <a:endParaRPr dirty="0"/>
          </a:p>
        </p:txBody>
      </p:sp>
      <p:sp>
        <p:nvSpPr>
          <p:cNvPr id="357" name="Google Shape;357;g8ea31d22a5_0_306:notes"/>
          <p:cNvSpPr txBox="1">
            <a:spLocks noGrp="1"/>
          </p:cNvSpPr>
          <p:nvPr>
            <p:ph type="sldNum" idx="12"/>
          </p:nvPr>
        </p:nvSpPr>
        <p:spPr>
          <a:xfrm>
            <a:off x="3884612"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fld id="{00000000-1234-1234-1234-123412341234}" type="slidenum">
              <a:rPr lang="en"/>
              <a:t>8</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442805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8ea31d22a5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8ea31d22a5_0_3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indent="0">
              <a:buNone/>
            </a:pPr>
            <a:r>
              <a:rPr lang="en-US" dirty="0"/>
              <a:t>I’m not sure what’s sample </a:t>
            </a:r>
            <a:r>
              <a:rPr lang="en-US" dirty="0" err="1"/>
              <a:t>sie</a:t>
            </a:r>
            <a:endParaRPr dirty="0"/>
          </a:p>
        </p:txBody>
      </p:sp>
      <p:sp>
        <p:nvSpPr>
          <p:cNvPr id="357" name="Google Shape;357;g8ea31d22a5_0_306:notes"/>
          <p:cNvSpPr txBox="1">
            <a:spLocks noGrp="1"/>
          </p:cNvSpPr>
          <p:nvPr>
            <p:ph type="sldNum" idx="12"/>
          </p:nvPr>
        </p:nvSpPr>
        <p:spPr>
          <a:xfrm>
            <a:off x="3884612"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Calibri"/>
              <a:buNone/>
            </a:pPr>
            <a:fld id="{00000000-1234-1234-1234-123412341234}" type="slidenum">
              <a:rPr lang="en"/>
              <a:t>9</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4242998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3C8018-3B5C-415C-9C53-7D68107D0744}"/>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EBAF9E89-0581-4FA2-963D-B940396679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C18E3D7-0793-478D-AF0F-726AFD535D71}"/>
              </a:ext>
            </a:extLst>
          </p:cNvPr>
          <p:cNvSpPr>
            <a:spLocks noGrp="1"/>
          </p:cNvSpPr>
          <p:nvPr>
            <p:ph type="dt" sz="half" idx="10"/>
          </p:nvPr>
        </p:nvSpPr>
        <p:spPr/>
        <p:txBody>
          <a:bodyPr/>
          <a:lstStyle/>
          <a:p>
            <a:endParaRPr lang="zh-TW" altLang="en-US"/>
          </a:p>
        </p:txBody>
      </p:sp>
      <p:sp>
        <p:nvSpPr>
          <p:cNvPr id="5" name="頁尾版面配置區 4">
            <a:extLst>
              <a:ext uri="{FF2B5EF4-FFF2-40B4-BE49-F238E27FC236}">
                <a16:creationId xmlns:a16="http://schemas.microsoft.com/office/drawing/2014/main" id="{0CA719C6-D44E-4248-ACFE-2F24B2D7BB4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E3E76AA-7B2B-483E-9BDA-BC188BE47BFD}"/>
              </a:ext>
            </a:extLst>
          </p:cNvPr>
          <p:cNvSpPr>
            <a:spLocks noGrp="1"/>
          </p:cNvSpPr>
          <p:nvPr>
            <p:ph type="sldNum" sz="quarter" idx="12"/>
          </p:nvPr>
        </p:nvSpPr>
        <p:spPr/>
        <p:txBody>
          <a:bodyPr/>
          <a:lstStyle/>
          <a:p>
            <a:fld id="{AA242935-8807-4226-BB59-43F56BF7DF46}" type="slidenum">
              <a:rPr lang="zh-TW" altLang="en-US" smtClean="0"/>
              <a:t>‹#›</a:t>
            </a:fld>
            <a:endParaRPr lang="zh-TW" altLang="en-US"/>
          </a:p>
        </p:txBody>
      </p:sp>
    </p:spTree>
    <p:extLst>
      <p:ext uri="{BB962C8B-B14F-4D97-AF65-F5344CB8AC3E}">
        <p14:creationId xmlns:p14="http://schemas.microsoft.com/office/powerpoint/2010/main" val="3965365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7819CD-D62F-4F83-84D8-B90B99008028}"/>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A031B8F8-F930-4137-A908-A786C99A8048}"/>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B08F08D-D7A4-464E-A809-67CB26B1F719}"/>
              </a:ext>
            </a:extLst>
          </p:cNvPr>
          <p:cNvSpPr>
            <a:spLocks noGrp="1"/>
          </p:cNvSpPr>
          <p:nvPr>
            <p:ph type="dt" sz="half" idx="10"/>
          </p:nvPr>
        </p:nvSpPr>
        <p:spPr/>
        <p:txBody>
          <a:bodyPr/>
          <a:lstStyle/>
          <a:p>
            <a:endParaRPr lang="zh-TW" altLang="en-US"/>
          </a:p>
        </p:txBody>
      </p:sp>
      <p:sp>
        <p:nvSpPr>
          <p:cNvPr id="5" name="頁尾版面配置區 4">
            <a:extLst>
              <a:ext uri="{FF2B5EF4-FFF2-40B4-BE49-F238E27FC236}">
                <a16:creationId xmlns:a16="http://schemas.microsoft.com/office/drawing/2014/main" id="{A3DE8FF5-734C-4C94-BEC5-1AA3B5B09CC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DFD0BF2-EE1D-4947-8CC3-55BE1D3BBECD}"/>
              </a:ext>
            </a:extLst>
          </p:cNvPr>
          <p:cNvSpPr>
            <a:spLocks noGrp="1"/>
          </p:cNvSpPr>
          <p:nvPr>
            <p:ph type="sldNum" sz="quarter" idx="12"/>
          </p:nvPr>
        </p:nvSpPr>
        <p:spPr/>
        <p:txBody>
          <a:bodyPr/>
          <a:lstStyle/>
          <a:p>
            <a:fld id="{AA242935-8807-4226-BB59-43F56BF7DF46}" type="slidenum">
              <a:rPr lang="zh-TW" altLang="en-US" smtClean="0"/>
              <a:t>‹#›</a:t>
            </a:fld>
            <a:endParaRPr lang="zh-TW" altLang="en-US"/>
          </a:p>
        </p:txBody>
      </p:sp>
    </p:spTree>
    <p:extLst>
      <p:ext uri="{BB962C8B-B14F-4D97-AF65-F5344CB8AC3E}">
        <p14:creationId xmlns:p14="http://schemas.microsoft.com/office/powerpoint/2010/main" val="3286369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3446AAC7-A6EE-4508-AABF-4249DBECE8C1}"/>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90312594-1F56-4956-8185-853D34FC0260}"/>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75A5677-70F5-4A7F-AF20-0CAB6DB79406}"/>
              </a:ext>
            </a:extLst>
          </p:cNvPr>
          <p:cNvSpPr>
            <a:spLocks noGrp="1"/>
          </p:cNvSpPr>
          <p:nvPr>
            <p:ph type="dt" sz="half" idx="10"/>
          </p:nvPr>
        </p:nvSpPr>
        <p:spPr/>
        <p:txBody>
          <a:bodyPr/>
          <a:lstStyle/>
          <a:p>
            <a:endParaRPr lang="zh-TW" altLang="en-US"/>
          </a:p>
        </p:txBody>
      </p:sp>
      <p:sp>
        <p:nvSpPr>
          <p:cNvPr id="5" name="頁尾版面配置區 4">
            <a:extLst>
              <a:ext uri="{FF2B5EF4-FFF2-40B4-BE49-F238E27FC236}">
                <a16:creationId xmlns:a16="http://schemas.microsoft.com/office/drawing/2014/main" id="{C9377B74-1A4B-4228-BE40-26584148EB8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8D3B438-87B5-4CF0-8BD5-F14E52E31BCD}"/>
              </a:ext>
            </a:extLst>
          </p:cNvPr>
          <p:cNvSpPr>
            <a:spLocks noGrp="1"/>
          </p:cNvSpPr>
          <p:nvPr>
            <p:ph type="sldNum" sz="quarter" idx="12"/>
          </p:nvPr>
        </p:nvSpPr>
        <p:spPr/>
        <p:txBody>
          <a:bodyPr/>
          <a:lstStyle/>
          <a:p>
            <a:fld id="{AA242935-8807-4226-BB59-43F56BF7DF46}" type="slidenum">
              <a:rPr lang="zh-TW" altLang="en-US" smtClean="0"/>
              <a:t>‹#›</a:t>
            </a:fld>
            <a:endParaRPr lang="zh-TW" altLang="en-US"/>
          </a:p>
        </p:txBody>
      </p:sp>
    </p:spTree>
    <p:extLst>
      <p:ext uri="{BB962C8B-B14F-4D97-AF65-F5344CB8AC3E}">
        <p14:creationId xmlns:p14="http://schemas.microsoft.com/office/powerpoint/2010/main" val="4118692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ogitech Title Slide">
  <p:cSld name="Logitech Title Slide">
    <p:bg>
      <p:bgPr>
        <a:solidFill>
          <a:srgbClr val="D9D9D9"/>
        </a:solidFill>
        <a:effectLst/>
      </p:bgPr>
    </p:bg>
    <p:spTree>
      <p:nvGrpSpPr>
        <p:cNvPr id="1" name="Shape 52"/>
        <p:cNvGrpSpPr/>
        <p:nvPr/>
      </p:nvGrpSpPr>
      <p:grpSpPr>
        <a:xfrm>
          <a:off x="0" y="0"/>
          <a:ext cx="0" cy="0"/>
          <a:chOff x="0" y="0"/>
          <a:chExt cx="0" cy="0"/>
        </a:xfrm>
      </p:grpSpPr>
    </p:spTree>
    <p:extLst>
      <p:ext uri="{BB962C8B-B14F-4D97-AF65-F5344CB8AC3E}">
        <p14:creationId xmlns:p14="http://schemas.microsoft.com/office/powerpoint/2010/main" val="9720024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py - Green">
  <p:cSld name="Copy - Green">
    <p:spTree>
      <p:nvGrpSpPr>
        <p:cNvPr id="1" name="Shape 54"/>
        <p:cNvGrpSpPr/>
        <p:nvPr/>
      </p:nvGrpSpPr>
      <p:grpSpPr>
        <a:xfrm>
          <a:off x="0" y="0"/>
          <a:ext cx="0" cy="0"/>
          <a:chOff x="0" y="0"/>
          <a:chExt cx="0" cy="0"/>
        </a:xfrm>
      </p:grpSpPr>
      <p:sp>
        <p:nvSpPr>
          <p:cNvPr id="55" name="Google Shape;55;p15"/>
          <p:cNvSpPr txBox="1">
            <a:spLocks noGrp="1"/>
          </p:cNvSpPr>
          <p:nvPr>
            <p:ph type="sldNum" idx="12"/>
          </p:nvPr>
        </p:nvSpPr>
        <p:spPr>
          <a:xfrm>
            <a:off x="8737600" y="6356349"/>
            <a:ext cx="2844800" cy="365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Font typeface="Arial"/>
              <a:buNone/>
              <a:defRPr sz="1067"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1067"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1067"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1067"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1067"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1067"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1067"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1067"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1067" b="0" i="0" u="none" strike="noStrike" cap="none">
                <a:solidFill>
                  <a:schemeClr val="dk1"/>
                </a:solidFill>
                <a:latin typeface="Arial"/>
                <a:ea typeface="Arial"/>
                <a:cs typeface="Arial"/>
                <a:sym typeface="Arial"/>
              </a:defRPr>
            </a:lvl9pPr>
          </a:lstStyle>
          <a:p>
            <a:fld id="{00000000-1234-1234-1234-123412341234}" type="slidenum">
              <a:rPr lang="en" smtClean="0"/>
              <a:pPr/>
              <a:t>‹#›</a:t>
            </a:fld>
            <a:endParaRPr lang="en" sz="1333">
              <a:solidFill>
                <a:schemeClr val="dk2"/>
              </a:solidFill>
            </a:endParaRPr>
          </a:p>
        </p:txBody>
      </p:sp>
      <p:sp>
        <p:nvSpPr>
          <p:cNvPr id="57" name="Google Shape;57;p15"/>
          <p:cNvSpPr txBox="1">
            <a:spLocks noGrp="1"/>
          </p:cNvSpPr>
          <p:nvPr>
            <p:ph type="body" idx="1"/>
          </p:nvPr>
        </p:nvSpPr>
        <p:spPr>
          <a:xfrm>
            <a:off x="609600" y="1546224"/>
            <a:ext cx="10972800" cy="4600400"/>
          </a:xfrm>
          <a:prstGeom prst="rect">
            <a:avLst/>
          </a:prstGeom>
          <a:noFill/>
          <a:ln>
            <a:noFill/>
          </a:ln>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Font typeface="Courier New"/>
              <a:buChar char="o"/>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33550593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3"/>
        </a:solidFill>
        <a:effectLst/>
      </p:bgPr>
    </p:bg>
    <p:spTree>
      <p:nvGrpSpPr>
        <p:cNvPr id="1" name="Shape 99"/>
        <p:cNvGrpSpPr/>
        <p:nvPr/>
      </p:nvGrpSpPr>
      <p:grpSpPr>
        <a:xfrm>
          <a:off x="0" y="0"/>
          <a:ext cx="0" cy="0"/>
          <a:chOff x="0" y="0"/>
          <a:chExt cx="0" cy="0"/>
        </a:xfrm>
      </p:grpSpPr>
      <p:sp>
        <p:nvSpPr>
          <p:cNvPr id="100" name="Google Shape;100;p24"/>
          <p:cNvSpPr txBox="1">
            <a:spLocks noGrp="1"/>
          </p:cNvSpPr>
          <p:nvPr>
            <p:ph type="title"/>
          </p:nvPr>
        </p:nvSpPr>
        <p:spPr>
          <a:xfrm>
            <a:off x="653667" y="701800"/>
            <a:ext cx="7491600" cy="5454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5400"/>
              <a:buFont typeface="Playfair Display"/>
              <a:buNone/>
              <a:defRPr sz="7200">
                <a:solidFill>
                  <a:schemeClr val="lt1"/>
                </a:solidFill>
                <a:latin typeface="Playfair Display"/>
                <a:ea typeface="Playfair Display"/>
                <a:cs typeface="Playfair Display"/>
                <a:sym typeface="Playfair Display"/>
              </a:defRPr>
            </a:lvl1pPr>
            <a:lvl2pPr lvl="1" rtl="0">
              <a:spcBef>
                <a:spcPts val="0"/>
              </a:spcBef>
              <a:spcAft>
                <a:spcPts val="0"/>
              </a:spcAft>
              <a:buClr>
                <a:schemeClr val="lt1"/>
              </a:buClr>
              <a:buSzPts val="5400"/>
              <a:buFont typeface="Playfair Display"/>
              <a:buNone/>
              <a:defRPr sz="7200">
                <a:solidFill>
                  <a:schemeClr val="lt1"/>
                </a:solidFill>
                <a:latin typeface="Playfair Display"/>
                <a:ea typeface="Playfair Display"/>
                <a:cs typeface="Playfair Display"/>
                <a:sym typeface="Playfair Display"/>
              </a:defRPr>
            </a:lvl2pPr>
            <a:lvl3pPr lvl="2" rtl="0">
              <a:spcBef>
                <a:spcPts val="0"/>
              </a:spcBef>
              <a:spcAft>
                <a:spcPts val="0"/>
              </a:spcAft>
              <a:buClr>
                <a:schemeClr val="lt1"/>
              </a:buClr>
              <a:buSzPts val="5400"/>
              <a:buFont typeface="Playfair Display"/>
              <a:buNone/>
              <a:defRPr sz="7200">
                <a:solidFill>
                  <a:schemeClr val="lt1"/>
                </a:solidFill>
                <a:latin typeface="Playfair Display"/>
                <a:ea typeface="Playfair Display"/>
                <a:cs typeface="Playfair Display"/>
                <a:sym typeface="Playfair Display"/>
              </a:defRPr>
            </a:lvl3pPr>
            <a:lvl4pPr lvl="3" rtl="0">
              <a:spcBef>
                <a:spcPts val="0"/>
              </a:spcBef>
              <a:spcAft>
                <a:spcPts val="0"/>
              </a:spcAft>
              <a:buClr>
                <a:schemeClr val="lt1"/>
              </a:buClr>
              <a:buSzPts val="5400"/>
              <a:buFont typeface="Playfair Display"/>
              <a:buNone/>
              <a:defRPr sz="7200">
                <a:solidFill>
                  <a:schemeClr val="lt1"/>
                </a:solidFill>
                <a:latin typeface="Playfair Display"/>
                <a:ea typeface="Playfair Display"/>
                <a:cs typeface="Playfair Display"/>
                <a:sym typeface="Playfair Display"/>
              </a:defRPr>
            </a:lvl4pPr>
            <a:lvl5pPr lvl="4" rtl="0">
              <a:spcBef>
                <a:spcPts val="0"/>
              </a:spcBef>
              <a:spcAft>
                <a:spcPts val="0"/>
              </a:spcAft>
              <a:buClr>
                <a:schemeClr val="lt1"/>
              </a:buClr>
              <a:buSzPts val="5400"/>
              <a:buFont typeface="Playfair Display"/>
              <a:buNone/>
              <a:defRPr sz="7200">
                <a:solidFill>
                  <a:schemeClr val="lt1"/>
                </a:solidFill>
                <a:latin typeface="Playfair Display"/>
                <a:ea typeface="Playfair Display"/>
                <a:cs typeface="Playfair Display"/>
                <a:sym typeface="Playfair Display"/>
              </a:defRPr>
            </a:lvl5pPr>
            <a:lvl6pPr lvl="5" rtl="0">
              <a:spcBef>
                <a:spcPts val="0"/>
              </a:spcBef>
              <a:spcAft>
                <a:spcPts val="0"/>
              </a:spcAft>
              <a:buClr>
                <a:schemeClr val="lt1"/>
              </a:buClr>
              <a:buSzPts val="5400"/>
              <a:buFont typeface="Playfair Display"/>
              <a:buNone/>
              <a:defRPr sz="7200">
                <a:solidFill>
                  <a:schemeClr val="lt1"/>
                </a:solidFill>
                <a:latin typeface="Playfair Display"/>
                <a:ea typeface="Playfair Display"/>
                <a:cs typeface="Playfair Display"/>
                <a:sym typeface="Playfair Display"/>
              </a:defRPr>
            </a:lvl6pPr>
            <a:lvl7pPr lvl="6" rtl="0">
              <a:spcBef>
                <a:spcPts val="0"/>
              </a:spcBef>
              <a:spcAft>
                <a:spcPts val="0"/>
              </a:spcAft>
              <a:buClr>
                <a:schemeClr val="lt1"/>
              </a:buClr>
              <a:buSzPts val="5400"/>
              <a:buFont typeface="Playfair Display"/>
              <a:buNone/>
              <a:defRPr sz="7200">
                <a:solidFill>
                  <a:schemeClr val="lt1"/>
                </a:solidFill>
                <a:latin typeface="Playfair Display"/>
                <a:ea typeface="Playfair Display"/>
                <a:cs typeface="Playfair Display"/>
                <a:sym typeface="Playfair Display"/>
              </a:defRPr>
            </a:lvl7pPr>
            <a:lvl8pPr lvl="7" rtl="0">
              <a:spcBef>
                <a:spcPts val="0"/>
              </a:spcBef>
              <a:spcAft>
                <a:spcPts val="0"/>
              </a:spcAft>
              <a:buClr>
                <a:schemeClr val="lt1"/>
              </a:buClr>
              <a:buSzPts val="5400"/>
              <a:buFont typeface="Playfair Display"/>
              <a:buNone/>
              <a:defRPr sz="7200">
                <a:solidFill>
                  <a:schemeClr val="lt1"/>
                </a:solidFill>
                <a:latin typeface="Playfair Display"/>
                <a:ea typeface="Playfair Display"/>
                <a:cs typeface="Playfair Display"/>
                <a:sym typeface="Playfair Display"/>
              </a:defRPr>
            </a:lvl8pPr>
            <a:lvl9pPr lvl="8" rtl="0">
              <a:spcBef>
                <a:spcPts val="0"/>
              </a:spcBef>
              <a:spcAft>
                <a:spcPts val="0"/>
              </a:spcAft>
              <a:buClr>
                <a:schemeClr val="lt1"/>
              </a:buClr>
              <a:buSzPts val="5400"/>
              <a:buFont typeface="Playfair Display"/>
              <a:buNone/>
              <a:defRPr sz="7200">
                <a:solidFill>
                  <a:schemeClr val="lt1"/>
                </a:solidFill>
                <a:latin typeface="Playfair Display"/>
                <a:ea typeface="Playfair Display"/>
                <a:cs typeface="Playfair Display"/>
                <a:sym typeface="Playfair Display"/>
              </a:defRPr>
            </a:lvl9pPr>
          </a:lstStyle>
          <a:p>
            <a:endParaRPr/>
          </a:p>
        </p:txBody>
      </p:sp>
      <p:sp>
        <p:nvSpPr>
          <p:cNvPr id="101" name="Google Shape;101;p24"/>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130518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2FCB7E-5563-4D8C-9F72-8FF9A6962C9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5CF939C-18EE-44A8-919C-C9C8D5C181D7}"/>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0BE3B6D-38E3-4EA6-BC87-23DE57136A0E}"/>
              </a:ext>
            </a:extLst>
          </p:cNvPr>
          <p:cNvSpPr>
            <a:spLocks noGrp="1"/>
          </p:cNvSpPr>
          <p:nvPr>
            <p:ph type="dt" sz="half" idx="10"/>
          </p:nvPr>
        </p:nvSpPr>
        <p:spPr/>
        <p:txBody>
          <a:bodyPr/>
          <a:lstStyle/>
          <a:p>
            <a:endParaRPr lang="zh-TW" altLang="en-US"/>
          </a:p>
        </p:txBody>
      </p:sp>
      <p:sp>
        <p:nvSpPr>
          <p:cNvPr id="5" name="頁尾版面配置區 4">
            <a:extLst>
              <a:ext uri="{FF2B5EF4-FFF2-40B4-BE49-F238E27FC236}">
                <a16:creationId xmlns:a16="http://schemas.microsoft.com/office/drawing/2014/main" id="{4B65C984-D3B4-4EAA-B663-28663261684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39B2919-C7E9-4A43-BDCB-ABA6B37DCF50}"/>
              </a:ext>
            </a:extLst>
          </p:cNvPr>
          <p:cNvSpPr>
            <a:spLocks noGrp="1"/>
          </p:cNvSpPr>
          <p:nvPr>
            <p:ph type="sldNum" sz="quarter" idx="12"/>
          </p:nvPr>
        </p:nvSpPr>
        <p:spPr/>
        <p:txBody>
          <a:bodyPr/>
          <a:lstStyle/>
          <a:p>
            <a:fld id="{AA242935-8807-4226-BB59-43F56BF7DF46}" type="slidenum">
              <a:rPr lang="zh-TW" altLang="en-US" smtClean="0"/>
              <a:t>‹#›</a:t>
            </a:fld>
            <a:endParaRPr lang="zh-TW" altLang="en-US"/>
          </a:p>
        </p:txBody>
      </p:sp>
    </p:spTree>
    <p:extLst>
      <p:ext uri="{BB962C8B-B14F-4D97-AF65-F5344CB8AC3E}">
        <p14:creationId xmlns:p14="http://schemas.microsoft.com/office/powerpoint/2010/main" val="404115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5B203B-68B9-4DE1-BF04-A325461DBD0E}"/>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B349EFC2-D9A9-4811-A36A-F069BFC24F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9F5057F-BD9E-46C0-BCD1-30EB06F89FE8}"/>
              </a:ext>
            </a:extLst>
          </p:cNvPr>
          <p:cNvSpPr>
            <a:spLocks noGrp="1"/>
          </p:cNvSpPr>
          <p:nvPr>
            <p:ph type="dt" sz="half" idx="10"/>
          </p:nvPr>
        </p:nvSpPr>
        <p:spPr/>
        <p:txBody>
          <a:bodyPr/>
          <a:lstStyle/>
          <a:p>
            <a:endParaRPr lang="zh-TW" altLang="en-US"/>
          </a:p>
        </p:txBody>
      </p:sp>
      <p:sp>
        <p:nvSpPr>
          <p:cNvPr id="5" name="頁尾版面配置區 4">
            <a:extLst>
              <a:ext uri="{FF2B5EF4-FFF2-40B4-BE49-F238E27FC236}">
                <a16:creationId xmlns:a16="http://schemas.microsoft.com/office/drawing/2014/main" id="{739A5278-0FA0-40E3-8B6B-8202ABB5F30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9F0B0D3-EA36-4AA5-97A1-179F244BDA75}"/>
              </a:ext>
            </a:extLst>
          </p:cNvPr>
          <p:cNvSpPr>
            <a:spLocks noGrp="1"/>
          </p:cNvSpPr>
          <p:nvPr>
            <p:ph type="sldNum" sz="quarter" idx="12"/>
          </p:nvPr>
        </p:nvSpPr>
        <p:spPr/>
        <p:txBody>
          <a:bodyPr/>
          <a:lstStyle/>
          <a:p>
            <a:fld id="{AA242935-8807-4226-BB59-43F56BF7DF46}" type="slidenum">
              <a:rPr lang="zh-TW" altLang="en-US" smtClean="0"/>
              <a:t>‹#›</a:t>
            </a:fld>
            <a:endParaRPr lang="zh-TW" altLang="en-US"/>
          </a:p>
        </p:txBody>
      </p:sp>
    </p:spTree>
    <p:extLst>
      <p:ext uri="{BB962C8B-B14F-4D97-AF65-F5344CB8AC3E}">
        <p14:creationId xmlns:p14="http://schemas.microsoft.com/office/powerpoint/2010/main" val="2843828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A01BB4-AFBC-4FC7-8B6C-648C4CDE4B8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A7C7E2E-E571-4F30-9A31-C19BC16C0F41}"/>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8DF41842-020D-4C31-8454-0ED2D9CA57BD}"/>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1B8C850C-F696-48FD-AFAC-32423214E424}"/>
              </a:ext>
            </a:extLst>
          </p:cNvPr>
          <p:cNvSpPr>
            <a:spLocks noGrp="1"/>
          </p:cNvSpPr>
          <p:nvPr>
            <p:ph type="dt" sz="half" idx="10"/>
          </p:nvPr>
        </p:nvSpPr>
        <p:spPr/>
        <p:txBody>
          <a:bodyPr/>
          <a:lstStyle/>
          <a:p>
            <a:endParaRPr lang="zh-TW" altLang="en-US"/>
          </a:p>
        </p:txBody>
      </p:sp>
      <p:sp>
        <p:nvSpPr>
          <p:cNvPr id="6" name="頁尾版面配置區 5">
            <a:extLst>
              <a:ext uri="{FF2B5EF4-FFF2-40B4-BE49-F238E27FC236}">
                <a16:creationId xmlns:a16="http://schemas.microsoft.com/office/drawing/2014/main" id="{1BD4B950-F250-4C6C-9DDB-1221A9A70B8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4F49EF8-CA3B-4687-800E-082B0EEC5C3A}"/>
              </a:ext>
            </a:extLst>
          </p:cNvPr>
          <p:cNvSpPr>
            <a:spLocks noGrp="1"/>
          </p:cNvSpPr>
          <p:nvPr>
            <p:ph type="sldNum" sz="quarter" idx="12"/>
          </p:nvPr>
        </p:nvSpPr>
        <p:spPr/>
        <p:txBody>
          <a:bodyPr/>
          <a:lstStyle/>
          <a:p>
            <a:fld id="{AA242935-8807-4226-BB59-43F56BF7DF46}" type="slidenum">
              <a:rPr lang="zh-TW" altLang="en-US" smtClean="0"/>
              <a:t>‹#›</a:t>
            </a:fld>
            <a:endParaRPr lang="zh-TW" altLang="en-US"/>
          </a:p>
        </p:txBody>
      </p:sp>
    </p:spTree>
    <p:extLst>
      <p:ext uri="{BB962C8B-B14F-4D97-AF65-F5344CB8AC3E}">
        <p14:creationId xmlns:p14="http://schemas.microsoft.com/office/powerpoint/2010/main" val="83907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6D3E30-68A8-4190-83D8-36E901E32286}"/>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9783E43-C8C4-4D4E-9701-45F1766C91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A2CE5802-64C6-4504-A526-77ADE243CBE1}"/>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98C25534-5F37-46F0-845C-994A0401A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D781625E-7486-478C-9053-81B6183294BA}"/>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DC679491-1392-433C-85F6-1FA4E36F508A}"/>
              </a:ext>
            </a:extLst>
          </p:cNvPr>
          <p:cNvSpPr>
            <a:spLocks noGrp="1"/>
          </p:cNvSpPr>
          <p:nvPr>
            <p:ph type="dt" sz="half" idx="10"/>
          </p:nvPr>
        </p:nvSpPr>
        <p:spPr/>
        <p:txBody>
          <a:bodyPr/>
          <a:lstStyle/>
          <a:p>
            <a:endParaRPr lang="zh-TW" altLang="en-US"/>
          </a:p>
        </p:txBody>
      </p:sp>
      <p:sp>
        <p:nvSpPr>
          <p:cNvPr id="8" name="頁尾版面配置區 7">
            <a:extLst>
              <a:ext uri="{FF2B5EF4-FFF2-40B4-BE49-F238E27FC236}">
                <a16:creationId xmlns:a16="http://schemas.microsoft.com/office/drawing/2014/main" id="{04662109-4DD1-42A9-A293-BC46B7846CFF}"/>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7A758DF2-092C-4187-907D-1A42DA16A4BA}"/>
              </a:ext>
            </a:extLst>
          </p:cNvPr>
          <p:cNvSpPr>
            <a:spLocks noGrp="1"/>
          </p:cNvSpPr>
          <p:nvPr>
            <p:ph type="sldNum" sz="quarter" idx="12"/>
          </p:nvPr>
        </p:nvSpPr>
        <p:spPr/>
        <p:txBody>
          <a:bodyPr/>
          <a:lstStyle/>
          <a:p>
            <a:fld id="{AA242935-8807-4226-BB59-43F56BF7DF46}" type="slidenum">
              <a:rPr lang="zh-TW" altLang="en-US" smtClean="0"/>
              <a:t>‹#›</a:t>
            </a:fld>
            <a:endParaRPr lang="zh-TW" altLang="en-US"/>
          </a:p>
        </p:txBody>
      </p:sp>
    </p:spTree>
    <p:extLst>
      <p:ext uri="{BB962C8B-B14F-4D97-AF65-F5344CB8AC3E}">
        <p14:creationId xmlns:p14="http://schemas.microsoft.com/office/powerpoint/2010/main" val="2158081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8C86C3-B0BA-455E-8236-A6DFF3E2C890}"/>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48B5D95C-1263-4FA3-BA28-6DD05EF5E404}"/>
              </a:ext>
            </a:extLst>
          </p:cNvPr>
          <p:cNvSpPr>
            <a:spLocks noGrp="1"/>
          </p:cNvSpPr>
          <p:nvPr>
            <p:ph type="dt" sz="half" idx="10"/>
          </p:nvPr>
        </p:nvSpPr>
        <p:spPr/>
        <p:txBody>
          <a:bodyPr/>
          <a:lstStyle/>
          <a:p>
            <a:endParaRPr lang="zh-TW" altLang="en-US"/>
          </a:p>
        </p:txBody>
      </p:sp>
      <p:sp>
        <p:nvSpPr>
          <p:cNvPr id="4" name="頁尾版面配置區 3">
            <a:extLst>
              <a:ext uri="{FF2B5EF4-FFF2-40B4-BE49-F238E27FC236}">
                <a16:creationId xmlns:a16="http://schemas.microsoft.com/office/drawing/2014/main" id="{E913F259-3919-4580-84F6-6E46F10D35CA}"/>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5A21E527-4E15-4248-AA41-3C8D2FB84B12}"/>
              </a:ext>
            </a:extLst>
          </p:cNvPr>
          <p:cNvSpPr>
            <a:spLocks noGrp="1"/>
          </p:cNvSpPr>
          <p:nvPr>
            <p:ph type="sldNum" sz="quarter" idx="12"/>
          </p:nvPr>
        </p:nvSpPr>
        <p:spPr/>
        <p:txBody>
          <a:bodyPr/>
          <a:lstStyle/>
          <a:p>
            <a:fld id="{AA242935-8807-4226-BB59-43F56BF7DF46}" type="slidenum">
              <a:rPr lang="zh-TW" altLang="en-US" smtClean="0"/>
              <a:t>‹#›</a:t>
            </a:fld>
            <a:endParaRPr lang="zh-TW" altLang="en-US"/>
          </a:p>
        </p:txBody>
      </p:sp>
    </p:spTree>
    <p:extLst>
      <p:ext uri="{BB962C8B-B14F-4D97-AF65-F5344CB8AC3E}">
        <p14:creationId xmlns:p14="http://schemas.microsoft.com/office/powerpoint/2010/main" val="1424904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21D49DF-7554-4007-A67A-3EA139A3A4C9}"/>
              </a:ext>
            </a:extLst>
          </p:cNvPr>
          <p:cNvSpPr>
            <a:spLocks noGrp="1"/>
          </p:cNvSpPr>
          <p:nvPr>
            <p:ph type="dt" sz="half" idx="10"/>
          </p:nvPr>
        </p:nvSpPr>
        <p:spPr/>
        <p:txBody>
          <a:bodyPr/>
          <a:lstStyle/>
          <a:p>
            <a:endParaRPr lang="zh-TW" altLang="en-US"/>
          </a:p>
        </p:txBody>
      </p:sp>
      <p:sp>
        <p:nvSpPr>
          <p:cNvPr id="3" name="頁尾版面配置區 2">
            <a:extLst>
              <a:ext uri="{FF2B5EF4-FFF2-40B4-BE49-F238E27FC236}">
                <a16:creationId xmlns:a16="http://schemas.microsoft.com/office/drawing/2014/main" id="{DB20D7DE-17B2-4BE1-BA3A-76CE745FAF13}"/>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6C4C7B84-B395-4E16-AF0C-ED2BBF74A8D1}"/>
              </a:ext>
            </a:extLst>
          </p:cNvPr>
          <p:cNvSpPr>
            <a:spLocks noGrp="1"/>
          </p:cNvSpPr>
          <p:nvPr>
            <p:ph type="sldNum" sz="quarter" idx="12"/>
          </p:nvPr>
        </p:nvSpPr>
        <p:spPr/>
        <p:txBody>
          <a:bodyPr/>
          <a:lstStyle/>
          <a:p>
            <a:fld id="{AA242935-8807-4226-BB59-43F56BF7DF46}" type="slidenum">
              <a:rPr lang="zh-TW" altLang="en-US" smtClean="0"/>
              <a:t>‹#›</a:t>
            </a:fld>
            <a:endParaRPr lang="zh-TW" altLang="en-US"/>
          </a:p>
        </p:txBody>
      </p:sp>
    </p:spTree>
    <p:extLst>
      <p:ext uri="{BB962C8B-B14F-4D97-AF65-F5344CB8AC3E}">
        <p14:creationId xmlns:p14="http://schemas.microsoft.com/office/powerpoint/2010/main" val="2241010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A07369-173C-4CA0-97ED-36CF748A3F1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D0C90BA6-D84D-4150-8C62-AC256FD133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6C912490-7BCB-47DD-9455-A695357EA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C0A930F-1932-4C2E-9F7E-792F25D26094}"/>
              </a:ext>
            </a:extLst>
          </p:cNvPr>
          <p:cNvSpPr>
            <a:spLocks noGrp="1"/>
          </p:cNvSpPr>
          <p:nvPr>
            <p:ph type="dt" sz="half" idx="10"/>
          </p:nvPr>
        </p:nvSpPr>
        <p:spPr/>
        <p:txBody>
          <a:bodyPr/>
          <a:lstStyle/>
          <a:p>
            <a:endParaRPr lang="zh-TW" altLang="en-US"/>
          </a:p>
        </p:txBody>
      </p:sp>
      <p:sp>
        <p:nvSpPr>
          <p:cNvPr id="6" name="頁尾版面配置區 5">
            <a:extLst>
              <a:ext uri="{FF2B5EF4-FFF2-40B4-BE49-F238E27FC236}">
                <a16:creationId xmlns:a16="http://schemas.microsoft.com/office/drawing/2014/main" id="{4BE2488C-7ABF-4A90-A0A7-3C96CF53AFF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D03795A-CAA0-4DD9-8E4A-5A98DB8D3EAF}"/>
              </a:ext>
            </a:extLst>
          </p:cNvPr>
          <p:cNvSpPr>
            <a:spLocks noGrp="1"/>
          </p:cNvSpPr>
          <p:nvPr>
            <p:ph type="sldNum" sz="quarter" idx="12"/>
          </p:nvPr>
        </p:nvSpPr>
        <p:spPr/>
        <p:txBody>
          <a:bodyPr/>
          <a:lstStyle/>
          <a:p>
            <a:fld id="{AA242935-8807-4226-BB59-43F56BF7DF46}" type="slidenum">
              <a:rPr lang="zh-TW" altLang="en-US" smtClean="0"/>
              <a:t>‹#›</a:t>
            </a:fld>
            <a:endParaRPr lang="zh-TW" altLang="en-US"/>
          </a:p>
        </p:txBody>
      </p:sp>
    </p:spTree>
    <p:extLst>
      <p:ext uri="{BB962C8B-B14F-4D97-AF65-F5344CB8AC3E}">
        <p14:creationId xmlns:p14="http://schemas.microsoft.com/office/powerpoint/2010/main" val="1975347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B416D9-638D-4D12-801D-D71879194A9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78DAE56B-6718-4292-9C46-1D9C19C2D3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ABC55903-E166-48CA-89FB-D8F438AEA7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D5B86D2-03AF-4A9B-8B8B-D8B03F834626}"/>
              </a:ext>
            </a:extLst>
          </p:cNvPr>
          <p:cNvSpPr>
            <a:spLocks noGrp="1"/>
          </p:cNvSpPr>
          <p:nvPr>
            <p:ph type="dt" sz="half" idx="10"/>
          </p:nvPr>
        </p:nvSpPr>
        <p:spPr/>
        <p:txBody>
          <a:bodyPr/>
          <a:lstStyle/>
          <a:p>
            <a:endParaRPr lang="zh-TW" altLang="en-US"/>
          </a:p>
        </p:txBody>
      </p:sp>
      <p:sp>
        <p:nvSpPr>
          <p:cNvPr id="6" name="頁尾版面配置區 5">
            <a:extLst>
              <a:ext uri="{FF2B5EF4-FFF2-40B4-BE49-F238E27FC236}">
                <a16:creationId xmlns:a16="http://schemas.microsoft.com/office/drawing/2014/main" id="{C8C4ACE1-23BE-4DB0-8820-02F40F1AA95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9481383-8925-459E-8F73-2C20D8C82D0B}"/>
              </a:ext>
            </a:extLst>
          </p:cNvPr>
          <p:cNvSpPr>
            <a:spLocks noGrp="1"/>
          </p:cNvSpPr>
          <p:nvPr>
            <p:ph type="sldNum" sz="quarter" idx="12"/>
          </p:nvPr>
        </p:nvSpPr>
        <p:spPr/>
        <p:txBody>
          <a:bodyPr/>
          <a:lstStyle/>
          <a:p>
            <a:fld id="{AA242935-8807-4226-BB59-43F56BF7DF46}" type="slidenum">
              <a:rPr lang="zh-TW" altLang="en-US" smtClean="0"/>
              <a:t>‹#›</a:t>
            </a:fld>
            <a:endParaRPr lang="zh-TW" altLang="en-US"/>
          </a:p>
        </p:txBody>
      </p:sp>
    </p:spTree>
    <p:extLst>
      <p:ext uri="{BB962C8B-B14F-4D97-AF65-F5344CB8AC3E}">
        <p14:creationId xmlns:p14="http://schemas.microsoft.com/office/powerpoint/2010/main" val="3836815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D3218FA-112E-4130-B752-04CBD86A5F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894D597-30F0-4D0E-9E61-6BFA718FA5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C1CEF25-B79B-464E-903E-CECB93B1FD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TW" altLang="en-US"/>
          </a:p>
        </p:txBody>
      </p:sp>
      <p:sp>
        <p:nvSpPr>
          <p:cNvPr id="5" name="頁尾版面配置區 4">
            <a:extLst>
              <a:ext uri="{FF2B5EF4-FFF2-40B4-BE49-F238E27FC236}">
                <a16:creationId xmlns:a16="http://schemas.microsoft.com/office/drawing/2014/main" id="{423E8F53-15CE-4A77-ADF9-C061EA296B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2D86DE7A-1A7A-4EEE-9543-98961D8616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242935-8807-4226-BB59-43F56BF7DF46}" type="slidenum">
              <a:rPr lang="zh-TW" altLang="en-US" smtClean="0"/>
              <a:t>‹#›</a:t>
            </a:fld>
            <a:endParaRPr lang="zh-TW" altLang="en-US"/>
          </a:p>
        </p:txBody>
      </p:sp>
    </p:spTree>
    <p:extLst>
      <p:ext uri="{BB962C8B-B14F-4D97-AF65-F5344CB8AC3E}">
        <p14:creationId xmlns:p14="http://schemas.microsoft.com/office/powerpoint/2010/main" val="3726513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20.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25.emf"/><Relationship Id="rId5" Type="http://schemas.openxmlformats.org/officeDocument/2006/relationships/package" Target="../embeddings/Microsoft_Excel_Worksheet2.xlsx"/><Relationship Id="rId4" Type="http://schemas.openxmlformats.org/officeDocument/2006/relationships/image" Target="../media/image24.emf"/></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8" Type="http://schemas.openxmlformats.org/officeDocument/2006/relationships/image" Target="../media/image300.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1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13.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0.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79"/>
          <p:cNvSpPr txBox="1"/>
          <p:nvPr/>
        </p:nvSpPr>
        <p:spPr>
          <a:xfrm>
            <a:off x="660200" y="1947900"/>
            <a:ext cx="10871600" cy="900400"/>
          </a:xfrm>
          <a:prstGeom prst="rect">
            <a:avLst/>
          </a:prstGeom>
          <a:noFill/>
          <a:ln>
            <a:noFill/>
          </a:ln>
        </p:spPr>
        <p:txBody>
          <a:bodyPr spcFirstLastPara="1" wrap="square" lIns="121900" tIns="121900" rIns="121900" bIns="121900" anchor="t" anchorCtr="0">
            <a:noAutofit/>
          </a:bodyPr>
          <a:lstStyle/>
          <a:p>
            <a:pPr algn="ctr"/>
            <a:r>
              <a:rPr lang="zh-TW" altLang="en-US" sz="4000" b="1" dirty="0">
                <a:latin typeface="Poppins"/>
                <a:ea typeface="Poppins"/>
                <a:cs typeface="Poppins"/>
                <a:sym typeface="Poppins"/>
              </a:rPr>
              <a:t>硬體安全導論</a:t>
            </a:r>
            <a:endParaRPr lang="en-US" altLang="zh-TW" sz="4000" b="1" dirty="0">
              <a:latin typeface="Poppins"/>
              <a:ea typeface="Poppins"/>
              <a:cs typeface="Poppins"/>
              <a:sym typeface="Poppins"/>
            </a:endParaRPr>
          </a:p>
          <a:p>
            <a:pPr algn="ctr"/>
            <a:r>
              <a:rPr lang="en-US" sz="4000" b="1" dirty="0">
                <a:latin typeface="Poppins"/>
                <a:ea typeface="Poppins"/>
                <a:cs typeface="Poppins"/>
                <a:sym typeface="Poppins"/>
              </a:rPr>
              <a:t>Final  Project</a:t>
            </a:r>
            <a:endParaRPr sz="4000" b="1" dirty="0">
              <a:latin typeface="Poppins"/>
              <a:ea typeface="Poppins"/>
              <a:cs typeface="Poppins"/>
              <a:sym typeface="Poppins"/>
            </a:endParaRPr>
          </a:p>
        </p:txBody>
      </p:sp>
      <p:sp>
        <p:nvSpPr>
          <p:cNvPr id="309" name="Google Shape;309;p79"/>
          <p:cNvSpPr txBox="1"/>
          <p:nvPr/>
        </p:nvSpPr>
        <p:spPr>
          <a:xfrm>
            <a:off x="2369800" y="3500500"/>
            <a:ext cx="7452400" cy="1008400"/>
          </a:xfrm>
          <a:prstGeom prst="rect">
            <a:avLst/>
          </a:prstGeom>
          <a:noFill/>
          <a:ln>
            <a:noFill/>
          </a:ln>
        </p:spPr>
        <p:txBody>
          <a:bodyPr spcFirstLastPara="1" wrap="square" lIns="121900" tIns="121900" rIns="121900" bIns="121900" anchor="t" anchorCtr="0">
            <a:noAutofit/>
          </a:bodyPr>
          <a:lstStyle/>
          <a:p>
            <a:pPr algn="ctr">
              <a:spcBef>
                <a:spcPts val="533"/>
              </a:spcBef>
            </a:pPr>
            <a:r>
              <a:rPr lang="zh-TW" altLang="en-US" sz="2400" dirty="0">
                <a:latin typeface="Poppins"/>
                <a:ea typeface="Poppins"/>
                <a:cs typeface="Poppins"/>
                <a:sym typeface="Poppins"/>
              </a:rPr>
              <a:t>第二組</a:t>
            </a:r>
            <a:endParaRPr sz="2400" dirty="0">
              <a:latin typeface="Poppins"/>
              <a:ea typeface="Poppins"/>
              <a:cs typeface="Poppins"/>
              <a:sym typeface="Poppins"/>
            </a:endParaRPr>
          </a:p>
        </p:txBody>
      </p:sp>
      <p:sp>
        <p:nvSpPr>
          <p:cNvPr id="310" name="Google Shape;310;p79"/>
          <p:cNvSpPr txBox="1"/>
          <p:nvPr/>
        </p:nvSpPr>
        <p:spPr>
          <a:xfrm>
            <a:off x="-2584" y="4508900"/>
            <a:ext cx="12194583" cy="4000000"/>
          </a:xfrm>
          <a:prstGeom prst="rect">
            <a:avLst/>
          </a:prstGeom>
          <a:noFill/>
          <a:ln>
            <a:noFill/>
          </a:ln>
        </p:spPr>
        <p:txBody>
          <a:bodyPr spcFirstLastPara="1" wrap="square" lIns="121900" tIns="121900" rIns="121900" bIns="121900" anchor="t" anchorCtr="0">
            <a:noAutofit/>
          </a:bodyPr>
          <a:lstStyle/>
          <a:p>
            <a:pPr algn="ctr">
              <a:spcBef>
                <a:spcPts val="533"/>
              </a:spcBef>
            </a:pPr>
            <a:r>
              <a:rPr lang="en-US" sz="2400" dirty="0"/>
              <a:t>106000147 </a:t>
            </a:r>
            <a:r>
              <a:rPr lang="zh-TW" altLang="en-US" sz="2400" dirty="0"/>
              <a:t>沈永聖　</a:t>
            </a:r>
            <a:r>
              <a:rPr lang="en-US" altLang="zh-TW" sz="2400" dirty="0"/>
              <a:t>106061247</a:t>
            </a:r>
            <a:r>
              <a:rPr lang="zh-TW" altLang="en-US" sz="2400" dirty="0"/>
              <a:t> 林均容　</a:t>
            </a:r>
            <a:r>
              <a:rPr lang="en-US" altLang="zh-TW" sz="2400" dirty="0"/>
              <a:t>106061252</a:t>
            </a:r>
            <a:r>
              <a:rPr lang="zh-TW" altLang="en-US" sz="2400" dirty="0"/>
              <a:t>劉育瑋　</a:t>
            </a:r>
            <a:r>
              <a:rPr lang="en-US" altLang="zh-TW" sz="2400" dirty="0"/>
              <a:t>106061255</a:t>
            </a:r>
            <a:r>
              <a:rPr lang="zh-TW" altLang="en-US" sz="2400" dirty="0"/>
              <a:t> 陳孟泰　</a:t>
            </a:r>
            <a:endParaRPr sz="2400" dirty="0"/>
          </a:p>
        </p:txBody>
      </p:sp>
      <p:sp>
        <p:nvSpPr>
          <p:cNvPr id="31" name="矩形 30">
            <a:extLst>
              <a:ext uri="{FF2B5EF4-FFF2-40B4-BE49-F238E27FC236}">
                <a16:creationId xmlns:a16="http://schemas.microsoft.com/office/drawing/2014/main" id="{24A1E3F5-1430-4A05-8121-D1207713D16F}"/>
              </a:ext>
            </a:extLst>
          </p:cNvPr>
          <p:cNvSpPr/>
          <p:nvPr/>
        </p:nvSpPr>
        <p:spPr>
          <a:xfrm>
            <a:off x="-2584" y="-152745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ea typeface="新細明體"/>
                <a:cs typeface="Arial"/>
              </a:rPr>
              <a:t>01</a:t>
            </a:r>
            <a:endParaRPr lang="zh-TW" altLang="en-US" sz="3733" dirty="0"/>
          </a:p>
        </p:txBody>
      </p:sp>
      <p:grpSp>
        <p:nvGrpSpPr>
          <p:cNvPr id="32" name="群組 31">
            <a:extLst>
              <a:ext uri="{FF2B5EF4-FFF2-40B4-BE49-F238E27FC236}">
                <a16:creationId xmlns:a16="http://schemas.microsoft.com/office/drawing/2014/main" id="{B280FB2A-62C8-48F6-A47B-B0E784C5E18C}"/>
              </a:ext>
            </a:extLst>
          </p:cNvPr>
          <p:cNvGrpSpPr/>
          <p:nvPr/>
        </p:nvGrpSpPr>
        <p:grpSpPr>
          <a:xfrm>
            <a:off x="1159789" y="-1527451"/>
            <a:ext cx="9161777" cy="1217267"/>
            <a:chOff x="1159789" y="1634849"/>
            <a:chExt cx="9161777" cy="1217267"/>
          </a:xfrm>
        </p:grpSpPr>
        <p:sp>
          <p:nvSpPr>
            <p:cNvPr id="33" name="矩形 32">
              <a:extLst>
                <a:ext uri="{FF2B5EF4-FFF2-40B4-BE49-F238E27FC236}">
                  <a16:creationId xmlns:a16="http://schemas.microsoft.com/office/drawing/2014/main" id="{562F4CD9-136C-43C0-9C9D-F47CA134254C}"/>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zh-TW" altLang="en-US" sz="2133" dirty="0">
                  <a:solidFill>
                    <a:schemeClr val="bg1"/>
                  </a:solidFill>
                  <a:ea typeface="新細明體"/>
                  <a:cs typeface="Arial"/>
                </a:rPr>
                <a:t>資料蒐集</a:t>
              </a:r>
            </a:p>
          </p:txBody>
        </p:sp>
        <p:sp>
          <p:nvSpPr>
            <p:cNvPr id="34" name="矩形 33">
              <a:extLst>
                <a:ext uri="{FF2B5EF4-FFF2-40B4-BE49-F238E27FC236}">
                  <a16:creationId xmlns:a16="http://schemas.microsoft.com/office/drawing/2014/main" id="{53133F91-13B1-4ED2-850D-7B8BBC86CA8E}"/>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35" name="群組 34">
              <a:extLst>
                <a:ext uri="{FF2B5EF4-FFF2-40B4-BE49-F238E27FC236}">
                  <a16:creationId xmlns:a16="http://schemas.microsoft.com/office/drawing/2014/main" id="{3BC1BCA3-D611-4C27-BAB0-A84A3585A1DD}"/>
                </a:ext>
              </a:extLst>
            </p:cNvPr>
            <p:cNvGrpSpPr/>
            <p:nvPr/>
          </p:nvGrpSpPr>
          <p:grpSpPr>
            <a:xfrm>
              <a:off x="3820330" y="1634849"/>
              <a:ext cx="2178779" cy="1217267"/>
              <a:chOff x="2923366" y="3228488"/>
              <a:chExt cx="1634084" cy="912950"/>
            </a:xfrm>
          </p:grpSpPr>
          <p:sp>
            <p:nvSpPr>
              <p:cNvPr id="46" name="等腰三角形 45">
                <a:extLst>
                  <a:ext uri="{FF2B5EF4-FFF2-40B4-BE49-F238E27FC236}">
                    <a16:creationId xmlns:a16="http://schemas.microsoft.com/office/drawing/2014/main" id="{CD26DDAC-52F2-4CB5-9C64-1054761D0939}"/>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47" name="矩形 46">
                <a:extLst>
                  <a:ext uri="{FF2B5EF4-FFF2-40B4-BE49-F238E27FC236}">
                    <a16:creationId xmlns:a16="http://schemas.microsoft.com/office/drawing/2014/main" id="{33CF7EB4-23EA-40BB-B5DF-4C6BDACCEAF4}"/>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45" name="矩形 44">
              <a:extLst>
                <a:ext uri="{FF2B5EF4-FFF2-40B4-BE49-F238E27FC236}">
                  <a16:creationId xmlns:a16="http://schemas.microsoft.com/office/drawing/2014/main" id="{0468A912-B4A4-4714-97EF-FF05667221CB}"/>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en-US" altLang="zh-TW" sz="2400" dirty="0">
                  <a:solidFill>
                    <a:schemeClr val="tx1"/>
                  </a:solidFill>
                  <a:ea typeface="新細明體"/>
                  <a:cs typeface="Arial"/>
                </a:rPr>
                <a:t>Sample size</a:t>
              </a:r>
            </a:p>
            <a:p>
              <a:pPr marL="380990" indent="-380990">
                <a:buChar char="•"/>
              </a:pPr>
              <a:r>
                <a:rPr lang="zh-TW" altLang="en-US" sz="2400" dirty="0">
                  <a:solidFill>
                    <a:schemeClr val="tx1"/>
                  </a:solidFill>
                  <a:ea typeface="新細明體"/>
                  <a:cs typeface="Arial"/>
                </a:rPr>
                <a:t>蒐集方法</a:t>
              </a:r>
            </a:p>
          </p:txBody>
        </p:sp>
      </p:grpSp>
      <p:sp>
        <p:nvSpPr>
          <p:cNvPr id="48" name="矩形 47">
            <a:extLst>
              <a:ext uri="{FF2B5EF4-FFF2-40B4-BE49-F238E27FC236}">
                <a16:creationId xmlns:a16="http://schemas.microsoft.com/office/drawing/2014/main" id="{C1C08366-21C4-48EC-B708-E4A07E1BCCFE}"/>
              </a:ext>
            </a:extLst>
          </p:cNvPr>
          <p:cNvSpPr/>
          <p:nvPr/>
        </p:nvSpPr>
        <p:spPr>
          <a:xfrm>
            <a:off x="-11353800" y="2962907"/>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ea typeface="新細明體"/>
                <a:cs typeface="Arial"/>
              </a:rPr>
              <a:t>0</a:t>
            </a:r>
            <a:r>
              <a:rPr lang="en-US" altLang="zh-TW" sz="3733" dirty="0">
                <a:ea typeface="新細明體"/>
                <a:cs typeface="Arial"/>
              </a:rPr>
              <a:t>2</a:t>
            </a:r>
            <a:endParaRPr lang="zh-TW" altLang="en-US" sz="3733" dirty="0"/>
          </a:p>
        </p:txBody>
      </p:sp>
      <p:grpSp>
        <p:nvGrpSpPr>
          <p:cNvPr id="49" name="群組 48">
            <a:extLst>
              <a:ext uri="{FF2B5EF4-FFF2-40B4-BE49-F238E27FC236}">
                <a16:creationId xmlns:a16="http://schemas.microsoft.com/office/drawing/2014/main" id="{9A2B70A1-EDF5-4F48-BF5F-817BD5063BA5}"/>
              </a:ext>
            </a:extLst>
          </p:cNvPr>
          <p:cNvGrpSpPr/>
          <p:nvPr/>
        </p:nvGrpSpPr>
        <p:grpSpPr>
          <a:xfrm>
            <a:off x="-10191427" y="2962906"/>
            <a:ext cx="9161777" cy="1217267"/>
            <a:chOff x="1159789" y="1634849"/>
            <a:chExt cx="9161777" cy="1217267"/>
          </a:xfrm>
        </p:grpSpPr>
        <p:sp>
          <p:nvSpPr>
            <p:cNvPr id="50" name="矩形 49">
              <a:extLst>
                <a:ext uri="{FF2B5EF4-FFF2-40B4-BE49-F238E27FC236}">
                  <a16:creationId xmlns:a16="http://schemas.microsoft.com/office/drawing/2014/main" id="{1D698188-3484-4B16-A401-CFDD923E11A3}"/>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zh-TW" altLang="en-US" sz="2133" dirty="0">
                  <a:solidFill>
                    <a:schemeClr val="bg1"/>
                  </a:solidFill>
                  <a:ea typeface="新細明體"/>
                  <a:cs typeface="Arial"/>
                </a:rPr>
                <a:t>參數設定</a:t>
              </a:r>
            </a:p>
          </p:txBody>
        </p:sp>
        <p:sp>
          <p:nvSpPr>
            <p:cNvPr id="51" name="矩形 50">
              <a:extLst>
                <a:ext uri="{FF2B5EF4-FFF2-40B4-BE49-F238E27FC236}">
                  <a16:creationId xmlns:a16="http://schemas.microsoft.com/office/drawing/2014/main" id="{DE81A9D0-BD14-433C-855B-DFFF4DDA22E5}"/>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52" name="群組 51">
              <a:extLst>
                <a:ext uri="{FF2B5EF4-FFF2-40B4-BE49-F238E27FC236}">
                  <a16:creationId xmlns:a16="http://schemas.microsoft.com/office/drawing/2014/main" id="{B228C674-11CF-4ED2-B770-A1FBBBF3270D}"/>
                </a:ext>
              </a:extLst>
            </p:cNvPr>
            <p:cNvGrpSpPr/>
            <p:nvPr/>
          </p:nvGrpSpPr>
          <p:grpSpPr>
            <a:xfrm>
              <a:off x="3820330" y="1634849"/>
              <a:ext cx="2178779" cy="1217267"/>
              <a:chOff x="2923366" y="3228488"/>
              <a:chExt cx="1634084" cy="912950"/>
            </a:xfrm>
          </p:grpSpPr>
          <p:sp>
            <p:nvSpPr>
              <p:cNvPr id="54" name="等腰三角形 53">
                <a:extLst>
                  <a:ext uri="{FF2B5EF4-FFF2-40B4-BE49-F238E27FC236}">
                    <a16:creationId xmlns:a16="http://schemas.microsoft.com/office/drawing/2014/main" id="{79892113-59D3-4E2D-BE77-F36B1118E51E}"/>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55" name="矩形 54">
                <a:extLst>
                  <a:ext uri="{FF2B5EF4-FFF2-40B4-BE49-F238E27FC236}">
                    <a16:creationId xmlns:a16="http://schemas.microsoft.com/office/drawing/2014/main" id="{1FD5AFED-B346-4421-B9E3-9CC3FB609564}"/>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53" name="矩形 52">
              <a:extLst>
                <a:ext uri="{FF2B5EF4-FFF2-40B4-BE49-F238E27FC236}">
                  <a16:creationId xmlns:a16="http://schemas.microsoft.com/office/drawing/2014/main" id="{42FDD7BD-7846-48F0-950A-ACB24428360B}"/>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zh-TW" altLang="en-US" sz="2400" dirty="0">
                  <a:solidFill>
                    <a:schemeClr val="tx1"/>
                  </a:solidFill>
                  <a:ea typeface="新細明體"/>
                  <a:cs typeface="Arial"/>
                </a:rPr>
                <a:t>參數設定</a:t>
              </a:r>
            </a:p>
          </p:txBody>
        </p:sp>
      </p:grpSp>
      <p:sp>
        <p:nvSpPr>
          <p:cNvPr id="56" name="矩形 55">
            <a:extLst>
              <a:ext uri="{FF2B5EF4-FFF2-40B4-BE49-F238E27FC236}">
                <a16:creationId xmlns:a16="http://schemas.microsoft.com/office/drawing/2014/main" id="{06666146-045C-49D3-AB9C-8820B0DE8B79}"/>
              </a:ext>
            </a:extLst>
          </p:cNvPr>
          <p:cNvSpPr/>
          <p:nvPr/>
        </p:nvSpPr>
        <p:spPr>
          <a:xfrm>
            <a:off x="12684716" y="4287731"/>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ea typeface="新細明體"/>
                <a:cs typeface="Arial"/>
              </a:rPr>
              <a:t>0</a:t>
            </a:r>
            <a:r>
              <a:rPr lang="en-US" altLang="zh-TW" sz="3733" dirty="0">
                <a:ea typeface="新細明體"/>
                <a:cs typeface="Arial"/>
              </a:rPr>
              <a:t>3</a:t>
            </a:r>
            <a:endParaRPr lang="zh-TW" altLang="en-US" sz="3733" dirty="0"/>
          </a:p>
        </p:txBody>
      </p:sp>
      <p:grpSp>
        <p:nvGrpSpPr>
          <p:cNvPr id="57" name="群組 56">
            <a:extLst>
              <a:ext uri="{FF2B5EF4-FFF2-40B4-BE49-F238E27FC236}">
                <a16:creationId xmlns:a16="http://schemas.microsoft.com/office/drawing/2014/main" id="{E2D0D492-69F3-40EA-9E9A-9A86AF21F89A}"/>
              </a:ext>
            </a:extLst>
          </p:cNvPr>
          <p:cNvGrpSpPr/>
          <p:nvPr/>
        </p:nvGrpSpPr>
        <p:grpSpPr>
          <a:xfrm>
            <a:off x="13847089" y="4287730"/>
            <a:ext cx="9161777" cy="1217267"/>
            <a:chOff x="1159789" y="1634849"/>
            <a:chExt cx="9161777" cy="1217267"/>
          </a:xfrm>
        </p:grpSpPr>
        <p:sp>
          <p:nvSpPr>
            <p:cNvPr id="58" name="矩形 57">
              <a:extLst>
                <a:ext uri="{FF2B5EF4-FFF2-40B4-BE49-F238E27FC236}">
                  <a16:creationId xmlns:a16="http://schemas.microsoft.com/office/drawing/2014/main" id="{64505DCC-7A12-4C8B-8118-09F6691D5045}"/>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zh-TW" altLang="en-US" sz="2133" dirty="0">
                  <a:solidFill>
                    <a:schemeClr val="bg1"/>
                  </a:solidFill>
                  <a:ea typeface="新細明體"/>
                  <a:cs typeface="Arial"/>
                </a:rPr>
                <a:t>結果與分析</a:t>
              </a:r>
            </a:p>
          </p:txBody>
        </p:sp>
        <p:sp>
          <p:nvSpPr>
            <p:cNvPr id="59" name="矩形 58">
              <a:extLst>
                <a:ext uri="{FF2B5EF4-FFF2-40B4-BE49-F238E27FC236}">
                  <a16:creationId xmlns:a16="http://schemas.microsoft.com/office/drawing/2014/main" id="{3152E49B-ACA3-4FA8-9A22-5EC2FFD5E443}"/>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60" name="群組 59">
              <a:extLst>
                <a:ext uri="{FF2B5EF4-FFF2-40B4-BE49-F238E27FC236}">
                  <a16:creationId xmlns:a16="http://schemas.microsoft.com/office/drawing/2014/main" id="{DAD7A196-1591-4F22-915A-618505B3C39E}"/>
                </a:ext>
              </a:extLst>
            </p:cNvPr>
            <p:cNvGrpSpPr/>
            <p:nvPr/>
          </p:nvGrpSpPr>
          <p:grpSpPr>
            <a:xfrm>
              <a:off x="3820330" y="1634849"/>
              <a:ext cx="2178779" cy="1217267"/>
              <a:chOff x="2923366" y="3228488"/>
              <a:chExt cx="1634084" cy="912950"/>
            </a:xfrm>
          </p:grpSpPr>
          <p:sp>
            <p:nvSpPr>
              <p:cNvPr id="75" name="等腰三角形 74">
                <a:extLst>
                  <a:ext uri="{FF2B5EF4-FFF2-40B4-BE49-F238E27FC236}">
                    <a16:creationId xmlns:a16="http://schemas.microsoft.com/office/drawing/2014/main" id="{384E345A-F0A5-4F37-832F-F036F4A40F99}"/>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76" name="矩形 75">
                <a:extLst>
                  <a:ext uri="{FF2B5EF4-FFF2-40B4-BE49-F238E27FC236}">
                    <a16:creationId xmlns:a16="http://schemas.microsoft.com/office/drawing/2014/main" id="{240CEC12-FB67-4BE4-8E20-A4CA3EBF31D1}"/>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74" name="矩形 73">
              <a:extLst>
                <a:ext uri="{FF2B5EF4-FFF2-40B4-BE49-F238E27FC236}">
                  <a16:creationId xmlns:a16="http://schemas.microsoft.com/office/drawing/2014/main" id="{3B2CC3FB-6729-45AA-B16F-7FC1B578F039}"/>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en-US" altLang="zh-TW" sz="2400" dirty="0">
                  <a:solidFill>
                    <a:schemeClr val="tx1"/>
                  </a:solidFill>
                  <a:ea typeface="新細明體"/>
                  <a:cs typeface="Arial"/>
                </a:rPr>
                <a:t>Pass rate</a:t>
              </a:r>
            </a:p>
            <a:p>
              <a:pPr marL="380990" indent="-380990">
                <a:buChar char="•"/>
              </a:pPr>
              <a:r>
                <a:rPr lang="zh-TW" altLang="en-US" sz="2400" dirty="0">
                  <a:solidFill>
                    <a:schemeClr val="tx1"/>
                  </a:solidFill>
                  <a:ea typeface="新細明體"/>
                  <a:cs typeface="Arial"/>
                </a:rPr>
                <a:t>分析</a:t>
              </a:r>
            </a:p>
          </p:txBody>
        </p:sp>
      </p:grpSp>
      <p:sp>
        <p:nvSpPr>
          <p:cNvPr id="77" name="矩形 76">
            <a:extLst>
              <a:ext uri="{FF2B5EF4-FFF2-40B4-BE49-F238E27FC236}">
                <a16:creationId xmlns:a16="http://schemas.microsoft.com/office/drawing/2014/main" id="{A697E308-1864-4128-AABC-1017CCD6BEE7}"/>
              </a:ext>
            </a:extLst>
          </p:cNvPr>
          <p:cNvSpPr/>
          <p:nvPr/>
        </p:nvSpPr>
        <p:spPr>
          <a:xfrm>
            <a:off x="-2584" y="7533371"/>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ea typeface="新細明體"/>
                <a:cs typeface="Arial"/>
              </a:rPr>
              <a:t>0</a:t>
            </a:r>
            <a:r>
              <a:rPr lang="en-US" altLang="zh-TW" sz="3733" dirty="0">
                <a:ea typeface="新細明體"/>
                <a:cs typeface="Arial"/>
              </a:rPr>
              <a:t>4</a:t>
            </a:r>
            <a:endParaRPr lang="zh-TW" altLang="en-US" sz="3733" dirty="0"/>
          </a:p>
        </p:txBody>
      </p:sp>
      <p:grpSp>
        <p:nvGrpSpPr>
          <p:cNvPr id="78" name="群組 77">
            <a:extLst>
              <a:ext uri="{FF2B5EF4-FFF2-40B4-BE49-F238E27FC236}">
                <a16:creationId xmlns:a16="http://schemas.microsoft.com/office/drawing/2014/main" id="{9E7C0470-DDE9-40F7-A100-7E20E39CA24A}"/>
              </a:ext>
            </a:extLst>
          </p:cNvPr>
          <p:cNvGrpSpPr/>
          <p:nvPr/>
        </p:nvGrpSpPr>
        <p:grpSpPr>
          <a:xfrm>
            <a:off x="1159789" y="7533370"/>
            <a:ext cx="9161777" cy="1217267"/>
            <a:chOff x="1159789" y="1634849"/>
            <a:chExt cx="9161777" cy="1217267"/>
          </a:xfrm>
        </p:grpSpPr>
        <p:sp>
          <p:nvSpPr>
            <p:cNvPr id="79" name="矩形 78">
              <a:extLst>
                <a:ext uri="{FF2B5EF4-FFF2-40B4-BE49-F238E27FC236}">
                  <a16:creationId xmlns:a16="http://schemas.microsoft.com/office/drawing/2014/main" id="{3CF5E670-EC75-45F2-91FC-67C99E38F636}"/>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en-US" altLang="zh-TW" sz="2133" dirty="0">
                  <a:solidFill>
                    <a:schemeClr val="bg1"/>
                  </a:solidFill>
                  <a:ea typeface="新細明體"/>
                  <a:cs typeface="Arial"/>
                </a:rPr>
                <a:t>Quality of TRNG</a:t>
              </a:r>
              <a:endParaRPr lang="zh-TW" altLang="en-US" sz="2133" dirty="0">
                <a:solidFill>
                  <a:schemeClr val="bg1"/>
                </a:solidFill>
                <a:ea typeface="新細明體"/>
                <a:cs typeface="Arial"/>
              </a:endParaRPr>
            </a:p>
          </p:txBody>
        </p:sp>
        <p:sp>
          <p:nvSpPr>
            <p:cNvPr id="80" name="矩形 79">
              <a:extLst>
                <a:ext uri="{FF2B5EF4-FFF2-40B4-BE49-F238E27FC236}">
                  <a16:creationId xmlns:a16="http://schemas.microsoft.com/office/drawing/2014/main" id="{5B29E6D3-CCB1-4BC5-851D-D7C7C77F5AB5}"/>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81" name="群組 80">
              <a:extLst>
                <a:ext uri="{FF2B5EF4-FFF2-40B4-BE49-F238E27FC236}">
                  <a16:creationId xmlns:a16="http://schemas.microsoft.com/office/drawing/2014/main" id="{89B1AF0A-E938-4067-AB3A-F86802421008}"/>
                </a:ext>
              </a:extLst>
            </p:cNvPr>
            <p:cNvGrpSpPr/>
            <p:nvPr/>
          </p:nvGrpSpPr>
          <p:grpSpPr>
            <a:xfrm>
              <a:off x="3820330" y="1634849"/>
              <a:ext cx="2178779" cy="1217267"/>
              <a:chOff x="2923366" y="3228488"/>
              <a:chExt cx="1634084" cy="912950"/>
            </a:xfrm>
          </p:grpSpPr>
          <p:sp>
            <p:nvSpPr>
              <p:cNvPr id="83" name="等腰三角形 82">
                <a:extLst>
                  <a:ext uri="{FF2B5EF4-FFF2-40B4-BE49-F238E27FC236}">
                    <a16:creationId xmlns:a16="http://schemas.microsoft.com/office/drawing/2014/main" id="{4C99381D-406B-432D-98B8-FCEEAE2D0FF6}"/>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84" name="矩形 83">
                <a:extLst>
                  <a:ext uri="{FF2B5EF4-FFF2-40B4-BE49-F238E27FC236}">
                    <a16:creationId xmlns:a16="http://schemas.microsoft.com/office/drawing/2014/main" id="{3DF7B251-5BB1-43FB-8C36-AE7EF81AD89A}"/>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82" name="矩形 81">
              <a:extLst>
                <a:ext uri="{FF2B5EF4-FFF2-40B4-BE49-F238E27FC236}">
                  <a16:creationId xmlns:a16="http://schemas.microsoft.com/office/drawing/2014/main" id="{AFB44165-F259-4813-8489-6E70916AACB7}"/>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en-US" altLang="zh-TW" sz="2400" dirty="0">
                  <a:solidFill>
                    <a:schemeClr val="tx1"/>
                  </a:solidFill>
                  <a:ea typeface="新細明體"/>
                  <a:cs typeface="Arial"/>
                </a:rPr>
                <a:t>Quality of TRNG</a:t>
              </a: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96"/>
          <p:cNvSpPr txBox="1"/>
          <p:nvPr/>
        </p:nvSpPr>
        <p:spPr>
          <a:xfrm>
            <a:off x="0" y="0"/>
            <a:ext cx="12192000" cy="1139200"/>
          </a:xfrm>
          <a:prstGeom prst="rect">
            <a:avLst/>
          </a:prstGeom>
          <a:solidFill>
            <a:srgbClr val="D9D9D9"/>
          </a:solidFill>
          <a:ln>
            <a:noFill/>
          </a:ln>
        </p:spPr>
        <p:txBody>
          <a:bodyPr spcFirstLastPara="1" wrap="square" lIns="121900" tIns="121900" rIns="121900" bIns="121900" anchor="ctr" anchorCtr="0">
            <a:noAutofit/>
          </a:bodyPr>
          <a:lstStyle/>
          <a:p>
            <a:endParaRPr sz="4000" b="1" dirty="0"/>
          </a:p>
        </p:txBody>
      </p:sp>
      <p:sp>
        <p:nvSpPr>
          <p:cNvPr id="5" name="矩形 4">
            <a:extLst>
              <a:ext uri="{FF2B5EF4-FFF2-40B4-BE49-F238E27FC236}">
                <a16:creationId xmlns:a16="http://schemas.microsoft.com/office/drawing/2014/main" id="{98AE572F-A9D5-4412-866D-72224008F647}"/>
              </a:ext>
            </a:extLst>
          </p:cNvPr>
          <p:cNvSpPr/>
          <p:nvPr/>
        </p:nvSpPr>
        <p:spPr>
          <a:xfrm>
            <a:off x="-2584" y="163485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2"/>
                </a:solidFill>
                <a:ea typeface="新細明體"/>
                <a:cs typeface="Arial"/>
              </a:rPr>
              <a:t>01</a:t>
            </a:r>
            <a:endParaRPr lang="zh-TW" altLang="en-US" sz="3733" dirty="0">
              <a:solidFill>
                <a:schemeClr val="bg2"/>
              </a:solidFill>
            </a:endParaRPr>
          </a:p>
        </p:txBody>
      </p:sp>
      <p:grpSp>
        <p:nvGrpSpPr>
          <p:cNvPr id="4" name="群組 3">
            <a:extLst>
              <a:ext uri="{FF2B5EF4-FFF2-40B4-BE49-F238E27FC236}">
                <a16:creationId xmlns:a16="http://schemas.microsoft.com/office/drawing/2014/main" id="{B9F553D8-66C2-4A86-9AC5-B0079798DF7A}"/>
              </a:ext>
            </a:extLst>
          </p:cNvPr>
          <p:cNvGrpSpPr/>
          <p:nvPr/>
        </p:nvGrpSpPr>
        <p:grpSpPr>
          <a:xfrm>
            <a:off x="1159789" y="1634849"/>
            <a:ext cx="9161777" cy="1217267"/>
            <a:chOff x="1159789" y="1634849"/>
            <a:chExt cx="9161777" cy="1217267"/>
          </a:xfrm>
        </p:grpSpPr>
        <p:sp>
          <p:nvSpPr>
            <p:cNvPr id="9" name="矩形 8">
              <a:extLst>
                <a:ext uri="{FF2B5EF4-FFF2-40B4-BE49-F238E27FC236}">
                  <a16:creationId xmlns:a16="http://schemas.microsoft.com/office/drawing/2014/main" id="{02F32897-0885-4A2A-A178-B2D56D619929}"/>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zh-TW" altLang="en-US" sz="2133" dirty="0">
                  <a:solidFill>
                    <a:schemeClr val="bg2"/>
                  </a:solidFill>
                  <a:ea typeface="新細明體"/>
                  <a:cs typeface="Arial"/>
                </a:rPr>
                <a:t>資料蒐集</a:t>
              </a:r>
            </a:p>
          </p:txBody>
        </p:sp>
        <p:sp>
          <p:nvSpPr>
            <p:cNvPr id="12" name="矩形 11">
              <a:extLst>
                <a:ext uri="{FF2B5EF4-FFF2-40B4-BE49-F238E27FC236}">
                  <a16:creationId xmlns:a16="http://schemas.microsoft.com/office/drawing/2014/main" id="{CD56E6CC-B761-46B3-BE63-6D2465DA4CB0}"/>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10" name="群組 9">
              <a:extLst>
                <a:ext uri="{FF2B5EF4-FFF2-40B4-BE49-F238E27FC236}">
                  <a16:creationId xmlns:a16="http://schemas.microsoft.com/office/drawing/2014/main" id="{DB3CE51B-2DE6-41EC-A8D1-206B846BA368}"/>
                </a:ext>
              </a:extLst>
            </p:cNvPr>
            <p:cNvGrpSpPr/>
            <p:nvPr/>
          </p:nvGrpSpPr>
          <p:grpSpPr>
            <a:xfrm>
              <a:off x="3820330" y="1634849"/>
              <a:ext cx="2178779" cy="1217267"/>
              <a:chOff x="2923366" y="3228488"/>
              <a:chExt cx="1634084" cy="912950"/>
            </a:xfrm>
          </p:grpSpPr>
          <p:sp>
            <p:nvSpPr>
              <p:cNvPr id="8" name="等腰三角形 7">
                <a:extLst>
                  <a:ext uri="{FF2B5EF4-FFF2-40B4-BE49-F238E27FC236}">
                    <a16:creationId xmlns:a16="http://schemas.microsoft.com/office/drawing/2014/main" id="{03E3A20C-2882-45DF-A2A4-77B6D8FF03BC}"/>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11" name="矩形 10">
                <a:extLst>
                  <a:ext uri="{FF2B5EF4-FFF2-40B4-BE49-F238E27FC236}">
                    <a16:creationId xmlns:a16="http://schemas.microsoft.com/office/drawing/2014/main" id="{F2DD3C5E-8C65-4EB3-8823-4A8B2B5952F3}"/>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14" name="矩形 13">
              <a:extLst>
                <a:ext uri="{FF2B5EF4-FFF2-40B4-BE49-F238E27FC236}">
                  <a16:creationId xmlns:a16="http://schemas.microsoft.com/office/drawing/2014/main" id="{88B7AD41-F6A4-49C4-907D-C6C08AFA3FA5}"/>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en-US" altLang="zh-TW" sz="2400" dirty="0">
                  <a:solidFill>
                    <a:schemeClr val="bg2">
                      <a:lumMod val="90000"/>
                    </a:schemeClr>
                  </a:solidFill>
                  <a:ea typeface="新細明體"/>
                  <a:cs typeface="Arial"/>
                </a:rPr>
                <a:t>Sample size</a:t>
              </a:r>
            </a:p>
            <a:p>
              <a:pPr marL="380990" indent="-380990">
                <a:buChar char="•"/>
              </a:pPr>
              <a:r>
                <a:rPr lang="zh-TW" altLang="en-US" sz="2400" dirty="0">
                  <a:solidFill>
                    <a:schemeClr val="bg2">
                      <a:lumMod val="90000"/>
                    </a:schemeClr>
                  </a:solidFill>
                  <a:ea typeface="新細明體"/>
                  <a:cs typeface="Arial"/>
                </a:rPr>
                <a:t>蒐集方法</a:t>
              </a:r>
            </a:p>
          </p:txBody>
        </p:sp>
      </p:grpSp>
      <p:sp>
        <p:nvSpPr>
          <p:cNvPr id="46" name="矩形 45">
            <a:extLst>
              <a:ext uri="{FF2B5EF4-FFF2-40B4-BE49-F238E27FC236}">
                <a16:creationId xmlns:a16="http://schemas.microsoft.com/office/drawing/2014/main" id="{A2AE5782-AF93-49AD-991A-01F8A245E15A}"/>
              </a:ext>
            </a:extLst>
          </p:cNvPr>
          <p:cNvSpPr/>
          <p:nvPr/>
        </p:nvSpPr>
        <p:spPr>
          <a:xfrm>
            <a:off x="0" y="2962907"/>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ea typeface="新細明體"/>
                <a:cs typeface="Arial"/>
              </a:rPr>
              <a:t>0</a:t>
            </a:r>
            <a:r>
              <a:rPr lang="en-US" altLang="zh-TW" sz="3733" dirty="0">
                <a:ea typeface="新細明體"/>
                <a:cs typeface="Arial"/>
              </a:rPr>
              <a:t>2</a:t>
            </a:r>
            <a:endParaRPr lang="zh-TW" altLang="en-US" sz="3733" dirty="0"/>
          </a:p>
        </p:txBody>
      </p:sp>
      <p:grpSp>
        <p:nvGrpSpPr>
          <p:cNvPr id="47" name="群組 46">
            <a:extLst>
              <a:ext uri="{FF2B5EF4-FFF2-40B4-BE49-F238E27FC236}">
                <a16:creationId xmlns:a16="http://schemas.microsoft.com/office/drawing/2014/main" id="{DF9BBA71-7477-459D-9459-79F089F1007E}"/>
              </a:ext>
            </a:extLst>
          </p:cNvPr>
          <p:cNvGrpSpPr/>
          <p:nvPr/>
        </p:nvGrpSpPr>
        <p:grpSpPr>
          <a:xfrm>
            <a:off x="1162373" y="2962906"/>
            <a:ext cx="9161777" cy="1217267"/>
            <a:chOff x="1159789" y="1634849"/>
            <a:chExt cx="9161777" cy="1217267"/>
          </a:xfrm>
        </p:grpSpPr>
        <p:sp>
          <p:nvSpPr>
            <p:cNvPr id="48" name="矩形 47">
              <a:extLst>
                <a:ext uri="{FF2B5EF4-FFF2-40B4-BE49-F238E27FC236}">
                  <a16:creationId xmlns:a16="http://schemas.microsoft.com/office/drawing/2014/main" id="{2CABE2A4-BC41-45D0-9CCE-816C8EC270B7}"/>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zh-TW" altLang="en-US" sz="2133" dirty="0">
                  <a:solidFill>
                    <a:schemeClr val="bg1"/>
                  </a:solidFill>
                  <a:ea typeface="新細明體"/>
                  <a:cs typeface="Arial"/>
                </a:rPr>
                <a:t>參數設定</a:t>
              </a:r>
            </a:p>
          </p:txBody>
        </p:sp>
        <p:sp>
          <p:nvSpPr>
            <p:cNvPr id="49" name="矩形 48">
              <a:extLst>
                <a:ext uri="{FF2B5EF4-FFF2-40B4-BE49-F238E27FC236}">
                  <a16:creationId xmlns:a16="http://schemas.microsoft.com/office/drawing/2014/main" id="{32F090D5-21B5-4672-8C53-22DF21518819}"/>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50" name="群組 49">
              <a:extLst>
                <a:ext uri="{FF2B5EF4-FFF2-40B4-BE49-F238E27FC236}">
                  <a16:creationId xmlns:a16="http://schemas.microsoft.com/office/drawing/2014/main" id="{DC42363D-0523-4691-8510-92399F5C7E2A}"/>
                </a:ext>
              </a:extLst>
            </p:cNvPr>
            <p:cNvGrpSpPr/>
            <p:nvPr/>
          </p:nvGrpSpPr>
          <p:grpSpPr>
            <a:xfrm>
              <a:off x="3820330" y="1634849"/>
              <a:ext cx="2178779" cy="1217267"/>
              <a:chOff x="2923366" y="3228488"/>
              <a:chExt cx="1634084" cy="912950"/>
            </a:xfrm>
          </p:grpSpPr>
          <p:sp>
            <p:nvSpPr>
              <p:cNvPr id="52" name="等腰三角形 51">
                <a:extLst>
                  <a:ext uri="{FF2B5EF4-FFF2-40B4-BE49-F238E27FC236}">
                    <a16:creationId xmlns:a16="http://schemas.microsoft.com/office/drawing/2014/main" id="{2DB21977-D363-465D-8D54-231E2DA54AD6}"/>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53" name="矩形 52">
                <a:extLst>
                  <a:ext uri="{FF2B5EF4-FFF2-40B4-BE49-F238E27FC236}">
                    <a16:creationId xmlns:a16="http://schemas.microsoft.com/office/drawing/2014/main" id="{A7334C59-8615-4D54-863C-6D658998EEBD}"/>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51" name="矩形 50">
              <a:extLst>
                <a:ext uri="{FF2B5EF4-FFF2-40B4-BE49-F238E27FC236}">
                  <a16:creationId xmlns:a16="http://schemas.microsoft.com/office/drawing/2014/main" id="{98816AA9-505F-4BD3-8A4B-C091B0811895}"/>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zh-TW" altLang="en-US" sz="2400" dirty="0">
                  <a:solidFill>
                    <a:schemeClr val="bg2">
                      <a:lumMod val="90000"/>
                    </a:schemeClr>
                  </a:solidFill>
                  <a:ea typeface="新細明體"/>
                  <a:cs typeface="Arial"/>
                </a:rPr>
                <a:t>參數設定</a:t>
              </a:r>
            </a:p>
          </p:txBody>
        </p:sp>
      </p:grpSp>
      <p:sp>
        <p:nvSpPr>
          <p:cNvPr id="54" name="矩形 53">
            <a:extLst>
              <a:ext uri="{FF2B5EF4-FFF2-40B4-BE49-F238E27FC236}">
                <a16:creationId xmlns:a16="http://schemas.microsoft.com/office/drawing/2014/main" id="{EE9CBFCC-6308-4B4C-B31E-5AEAE70EC908}"/>
              </a:ext>
            </a:extLst>
          </p:cNvPr>
          <p:cNvSpPr/>
          <p:nvPr/>
        </p:nvSpPr>
        <p:spPr>
          <a:xfrm>
            <a:off x="-2584" y="4287731"/>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2"/>
                </a:solidFill>
                <a:ea typeface="新細明體"/>
                <a:cs typeface="Arial"/>
              </a:rPr>
              <a:t>0</a:t>
            </a:r>
            <a:r>
              <a:rPr lang="en-US" altLang="zh-TW" sz="3733" dirty="0">
                <a:solidFill>
                  <a:schemeClr val="bg2"/>
                </a:solidFill>
                <a:ea typeface="新細明體"/>
                <a:cs typeface="Arial"/>
              </a:rPr>
              <a:t>3</a:t>
            </a:r>
            <a:endParaRPr lang="zh-TW" altLang="en-US" sz="3733" dirty="0">
              <a:solidFill>
                <a:schemeClr val="bg2"/>
              </a:solidFill>
            </a:endParaRPr>
          </a:p>
        </p:txBody>
      </p:sp>
      <p:grpSp>
        <p:nvGrpSpPr>
          <p:cNvPr id="55" name="群組 54">
            <a:extLst>
              <a:ext uri="{FF2B5EF4-FFF2-40B4-BE49-F238E27FC236}">
                <a16:creationId xmlns:a16="http://schemas.microsoft.com/office/drawing/2014/main" id="{4F7FFA7F-39BB-4C41-BA58-DEEC55783FEF}"/>
              </a:ext>
            </a:extLst>
          </p:cNvPr>
          <p:cNvGrpSpPr/>
          <p:nvPr/>
        </p:nvGrpSpPr>
        <p:grpSpPr>
          <a:xfrm>
            <a:off x="1159789" y="4287730"/>
            <a:ext cx="9161777" cy="1217267"/>
            <a:chOff x="1159789" y="1634849"/>
            <a:chExt cx="9161777" cy="1217267"/>
          </a:xfrm>
        </p:grpSpPr>
        <p:sp>
          <p:nvSpPr>
            <p:cNvPr id="80" name="矩形 79">
              <a:extLst>
                <a:ext uri="{FF2B5EF4-FFF2-40B4-BE49-F238E27FC236}">
                  <a16:creationId xmlns:a16="http://schemas.microsoft.com/office/drawing/2014/main" id="{8663D0EF-DA15-4CB1-AA12-82F6A9B7E157}"/>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zh-TW" altLang="en-US" sz="2133" dirty="0">
                  <a:solidFill>
                    <a:schemeClr val="bg2"/>
                  </a:solidFill>
                  <a:ea typeface="新細明體"/>
                  <a:cs typeface="Arial"/>
                </a:rPr>
                <a:t>結果與分析</a:t>
              </a:r>
            </a:p>
          </p:txBody>
        </p:sp>
        <p:sp>
          <p:nvSpPr>
            <p:cNvPr id="81" name="矩形 80">
              <a:extLst>
                <a:ext uri="{FF2B5EF4-FFF2-40B4-BE49-F238E27FC236}">
                  <a16:creationId xmlns:a16="http://schemas.microsoft.com/office/drawing/2014/main" id="{E774B80F-EBF9-49FF-9FA8-0C3CF593CB16}"/>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82" name="群組 81">
              <a:extLst>
                <a:ext uri="{FF2B5EF4-FFF2-40B4-BE49-F238E27FC236}">
                  <a16:creationId xmlns:a16="http://schemas.microsoft.com/office/drawing/2014/main" id="{4ED68984-0ED0-4DE9-9F4A-ED4835D6DEEE}"/>
                </a:ext>
              </a:extLst>
            </p:cNvPr>
            <p:cNvGrpSpPr/>
            <p:nvPr/>
          </p:nvGrpSpPr>
          <p:grpSpPr>
            <a:xfrm>
              <a:off x="3820330" y="1634849"/>
              <a:ext cx="2178779" cy="1217267"/>
              <a:chOff x="2923366" y="3228488"/>
              <a:chExt cx="1634084" cy="912950"/>
            </a:xfrm>
          </p:grpSpPr>
          <p:sp>
            <p:nvSpPr>
              <p:cNvPr id="84" name="等腰三角形 83">
                <a:extLst>
                  <a:ext uri="{FF2B5EF4-FFF2-40B4-BE49-F238E27FC236}">
                    <a16:creationId xmlns:a16="http://schemas.microsoft.com/office/drawing/2014/main" id="{F8EBF6C9-7414-465F-8867-C9DB8BB851C0}"/>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85" name="矩形 84">
                <a:extLst>
                  <a:ext uri="{FF2B5EF4-FFF2-40B4-BE49-F238E27FC236}">
                    <a16:creationId xmlns:a16="http://schemas.microsoft.com/office/drawing/2014/main" id="{CB5EB7AC-511A-4AAE-A851-17D741E8F4A2}"/>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83" name="矩形 82">
              <a:extLst>
                <a:ext uri="{FF2B5EF4-FFF2-40B4-BE49-F238E27FC236}">
                  <a16:creationId xmlns:a16="http://schemas.microsoft.com/office/drawing/2014/main" id="{342A3EB9-8837-4796-9EE2-FEE3897CD65D}"/>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en-US" altLang="zh-TW" sz="2400" dirty="0">
                  <a:solidFill>
                    <a:schemeClr val="bg2">
                      <a:lumMod val="90000"/>
                    </a:schemeClr>
                  </a:solidFill>
                  <a:ea typeface="新細明體"/>
                  <a:cs typeface="Arial"/>
                </a:rPr>
                <a:t>Pass rate</a:t>
              </a:r>
            </a:p>
            <a:p>
              <a:pPr marL="380990" indent="-380990">
                <a:buChar char="•"/>
              </a:pPr>
              <a:r>
                <a:rPr lang="zh-TW" altLang="en-US" sz="2400" dirty="0">
                  <a:solidFill>
                    <a:schemeClr val="bg2">
                      <a:lumMod val="90000"/>
                    </a:schemeClr>
                  </a:solidFill>
                  <a:ea typeface="新細明體"/>
                  <a:cs typeface="Arial"/>
                </a:rPr>
                <a:t>分析</a:t>
              </a:r>
            </a:p>
          </p:txBody>
        </p:sp>
      </p:grpSp>
      <p:sp>
        <p:nvSpPr>
          <p:cNvPr id="86" name="矩形 85">
            <a:extLst>
              <a:ext uri="{FF2B5EF4-FFF2-40B4-BE49-F238E27FC236}">
                <a16:creationId xmlns:a16="http://schemas.microsoft.com/office/drawing/2014/main" id="{B620DDD7-69A5-4C00-A4A7-C7DB275A37DE}"/>
              </a:ext>
            </a:extLst>
          </p:cNvPr>
          <p:cNvSpPr/>
          <p:nvPr/>
        </p:nvSpPr>
        <p:spPr>
          <a:xfrm>
            <a:off x="-2584" y="5609321"/>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2"/>
                </a:solidFill>
                <a:ea typeface="新細明體"/>
                <a:cs typeface="Arial"/>
              </a:rPr>
              <a:t>0</a:t>
            </a:r>
            <a:r>
              <a:rPr lang="en-US" altLang="zh-TW" sz="3733" dirty="0">
                <a:solidFill>
                  <a:schemeClr val="bg2"/>
                </a:solidFill>
                <a:ea typeface="新細明體"/>
                <a:cs typeface="Arial"/>
              </a:rPr>
              <a:t>4</a:t>
            </a:r>
            <a:endParaRPr lang="zh-TW" altLang="en-US" sz="3733" dirty="0">
              <a:solidFill>
                <a:schemeClr val="bg2"/>
              </a:solidFill>
            </a:endParaRPr>
          </a:p>
        </p:txBody>
      </p:sp>
      <p:grpSp>
        <p:nvGrpSpPr>
          <p:cNvPr id="87" name="群組 86">
            <a:extLst>
              <a:ext uri="{FF2B5EF4-FFF2-40B4-BE49-F238E27FC236}">
                <a16:creationId xmlns:a16="http://schemas.microsoft.com/office/drawing/2014/main" id="{CC796FAF-E0FF-410D-979F-65F2229F3C19}"/>
              </a:ext>
            </a:extLst>
          </p:cNvPr>
          <p:cNvGrpSpPr/>
          <p:nvPr/>
        </p:nvGrpSpPr>
        <p:grpSpPr>
          <a:xfrm>
            <a:off x="1159789" y="5609320"/>
            <a:ext cx="9161777" cy="1217267"/>
            <a:chOff x="1159789" y="1634849"/>
            <a:chExt cx="9161777" cy="1217267"/>
          </a:xfrm>
        </p:grpSpPr>
        <p:sp>
          <p:nvSpPr>
            <p:cNvPr id="88" name="矩形 87">
              <a:extLst>
                <a:ext uri="{FF2B5EF4-FFF2-40B4-BE49-F238E27FC236}">
                  <a16:creationId xmlns:a16="http://schemas.microsoft.com/office/drawing/2014/main" id="{B7F9F5CB-3D17-47CE-AAC2-778D5464457B}"/>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en-US" altLang="zh-TW" sz="2133" dirty="0">
                  <a:solidFill>
                    <a:schemeClr val="bg2"/>
                  </a:solidFill>
                  <a:ea typeface="新細明體"/>
                  <a:cs typeface="Arial"/>
                </a:rPr>
                <a:t>Quality of TRNG</a:t>
              </a:r>
              <a:endParaRPr lang="zh-TW" altLang="en-US" sz="2133" dirty="0">
                <a:solidFill>
                  <a:schemeClr val="bg2"/>
                </a:solidFill>
                <a:ea typeface="新細明體"/>
                <a:cs typeface="Arial"/>
              </a:endParaRPr>
            </a:p>
          </p:txBody>
        </p:sp>
        <p:sp>
          <p:nvSpPr>
            <p:cNvPr id="89" name="矩形 88">
              <a:extLst>
                <a:ext uri="{FF2B5EF4-FFF2-40B4-BE49-F238E27FC236}">
                  <a16:creationId xmlns:a16="http://schemas.microsoft.com/office/drawing/2014/main" id="{6D200731-35A6-4855-B735-CF3843EA7292}"/>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90" name="群組 89">
              <a:extLst>
                <a:ext uri="{FF2B5EF4-FFF2-40B4-BE49-F238E27FC236}">
                  <a16:creationId xmlns:a16="http://schemas.microsoft.com/office/drawing/2014/main" id="{EDD550F0-2E45-453B-99B1-14F283CFEB42}"/>
                </a:ext>
              </a:extLst>
            </p:cNvPr>
            <p:cNvGrpSpPr/>
            <p:nvPr/>
          </p:nvGrpSpPr>
          <p:grpSpPr>
            <a:xfrm>
              <a:off x="3820330" y="1634849"/>
              <a:ext cx="2178779" cy="1217267"/>
              <a:chOff x="2923366" y="3228488"/>
              <a:chExt cx="1634084" cy="912950"/>
            </a:xfrm>
          </p:grpSpPr>
          <p:sp>
            <p:nvSpPr>
              <p:cNvPr id="92" name="等腰三角形 91">
                <a:extLst>
                  <a:ext uri="{FF2B5EF4-FFF2-40B4-BE49-F238E27FC236}">
                    <a16:creationId xmlns:a16="http://schemas.microsoft.com/office/drawing/2014/main" id="{2DC93CDD-1F9E-4087-9AC4-8881DBCFC20D}"/>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93" name="矩形 92">
                <a:extLst>
                  <a:ext uri="{FF2B5EF4-FFF2-40B4-BE49-F238E27FC236}">
                    <a16:creationId xmlns:a16="http://schemas.microsoft.com/office/drawing/2014/main" id="{92ED6408-A88E-4367-B192-51FF561D55A3}"/>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91" name="矩形 90">
              <a:extLst>
                <a:ext uri="{FF2B5EF4-FFF2-40B4-BE49-F238E27FC236}">
                  <a16:creationId xmlns:a16="http://schemas.microsoft.com/office/drawing/2014/main" id="{38A5F705-F5D4-4B84-9B39-8DD798B153EE}"/>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en-US" altLang="zh-TW" sz="2400" dirty="0">
                  <a:solidFill>
                    <a:schemeClr val="bg2">
                      <a:lumMod val="90000"/>
                    </a:schemeClr>
                  </a:solidFill>
                  <a:ea typeface="新細明體"/>
                  <a:cs typeface="Arial"/>
                </a:rPr>
                <a:t>Quality of TRNG</a:t>
              </a:r>
            </a:p>
          </p:txBody>
        </p:sp>
      </p:grpSp>
      <p:sp>
        <p:nvSpPr>
          <p:cNvPr id="2" name="投影片編號版面配置區 1">
            <a:extLst>
              <a:ext uri="{FF2B5EF4-FFF2-40B4-BE49-F238E27FC236}">
                <a16:creationId xmlns:a16="http://schemas.microsoft.com/office/drawing/2014/main" id="{5F591B29-1CB7-4083-93C0-9903F49CD165}"/>
              </a:ext>
            </a:extLst>
          </p:cNvPr>
          <p:cNvSpPr>
            <a:spLocks noGrp="1"/>
          </p:cNvSpPr>
          <p:nvPr>
            <p:ph type="sldNum" idx="12"/>
          </p:nvPr>
        </p:nvSpPr>
        <p:spPr/>
        <p:txBody>
          <a:bodyPr/>
          <a:lstStyle/>
          <a:p>
            <a:fld id="{00000000-1234-1234-1234-123412341234}" type="slidenum">
              <a:rPr lang="en" smtClean="0"/>
              <a:pPr/>
              <a:t>10</a:t>
            </a:fld>
            <a:endParaRPr lang="en" sz="1333">
              <a:solidFill>
                <a:schemeClr val="dk2"/>
              </a:solidFill>
            </a:endParaRPr>
          </a:p>
        </p:txBody>
      </p:sp>
      <p:pic>
        <p:nvPicPr>
          <p:cNvPr id="36" name="圖片 35">
            <a:extLst>
              <a:ext uri="{FF2B5EF4-FFF2-40B4-BE49-F238E27FC236}">
                <a16:creationId xmlns:a16="http://schemas.microsoft.com/office/drawing/2014/main" id="{0C26A769-F64C-4B13-B32C-00FDBA24FE5F}"/>
              </a:ext>
            </a:extLst>
          </p:cNvPr>
          <p:cNvPicPr>
            <a:picLocks noChangeAspect="1"/>
          </p:cNvPicPr>
          <p:nvPr/>
        </p:nvPicPr>
        <p:blipFill>
          <a:blip r:embed="rId3"/>
          <a:stretch>
            <a:fillRect/>
          </a:stretch>
        </p:blipFill>
        <p:spPr>
          <a:xfrm>
            <a:off x="1394442" y="-2975261"/>
            <a:ext cx="9403116" cy="2780052"/>
          </a:xfrm>
          <a:prstGeom prst="rect">
            <a:avLst/>
          </a:prstGeom>
        </p:spPr>
      </p:pic>
    </p:spTree>
    <p:extLst>
      <p:ext uri="{BB962C8B-B14F-4D97-AF65-F5344CB8AC3E}">
        <p14:creationId xmlns:p14="http://schemas.microsoft.com/office/powerpoint/2010/main" val="12535871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96"/>
          <p:cNvSpPr txBox="1"/>
          <p:nvPr/>
        </p:nvSpPr>
        <p:spPr>
          <a:xfrm>
            <a:off x="0" y="0"/>
            <a:ext cx="12192000" cy="1139200"/>
          </a:xfrm>
          <a:prstGeom prst="rect">
            <a:avLst/>
          </a:prstGeom>
          <a:solidFill>
            <a:srgbClr val="D9D9D9"/>
          </a:solidFill>
          <a:ln>
            <a:noFill/>
          </a:ln>
        </p:spPr>
        <p:txBody>
          <a:bodyPr spcFirstLastPara="1" wrap="square" lIns="121900" tIns="121900" rIns="121900" bIns="121900" anchor="ctr" anchorCtr="0">
            <a:noAutofit/>
          </a:bodyPr>
          <a:lstStyle/>
          <a:p>
            <a:r>
              <a:rPr lang="zh-TW" altLang="en-US" sz="4000" b="1" dirty="0"/>
              <a:t>參數設定</a:t>
            </a:r>
            <a:endParaRPr sz="4000" b="1" dirty="0"/>
          </a:p>
        </p:txBody>
      </p:sp>
      <p:sp>
        <p:nvSpPr>
          <p:cNvPr id="5" name="矩形 4">
            <a:extLst>
              <a:ext uri="{FF2B5EF4-FFF2-40B4-BE49-F238E27FC236}">
                <a16:creationId xmlns:a16="http://schemas.microsoft.com/office/drawing/2014/main" id="{98AE572F-A9D5-4412-866D-72224008F647}"/>
              </a:ext>
            </a:extLst>
          </p:cNvPr>
          <p:cNvSpPr/>
          <p:nvPr/>
        </p:nvSpPr>
        <p:spPr>
          <a:xfrm>
            <a:off x="13141907" y="163485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ea typeface="新細明體"/>
                <a:cs typeface="Arial"/>
              </a:rPr>
              <a:t>01</a:t>
            </a:r>
            <a:endParaRPr lang="zh-TW" altLang="en-US" sz="3733" dirty="0"/>
          </a:p>
        </p:txBody>
      </p:sp>
      <p:grpSp>
        <p:nvGrpSpPr>
          <p:cNvPr id="4" name="群組 3">
            <a:extLst>
              <a:ext uri="{FF2B5EF4-FFF2-40B4-BE49-F238E27FC236}">
                <a16:creationId xmlns:a16="http://schemas.microsoft.com/office/drawing/2014/main" id="{B9F553D8-66C2-4A86-9AC5-B0079798DF7A}"/>
              </a:ext>
            </a:extLst>
          </p:cNvPr>
          <p:cNvGrpSpPr/>
          <p:nvPr/>
        </p:nvGrpSpPr>
        <p:grpSpPr>
          <a:xfrm>
            <a:off x="14304280" y="1634849"/>
            <a:ext cx="9161777" cy="1217267"/>
            <a:chOff x="1159789" y="1634849"/>
            <a:chExt cx="9161777" cy="1217267"/>
          </a:xfrm>
        </p:grpSpPr>
        <p:sp>
          <p:nvSpPr>
            <p:cNvPr id="9" name="矩形 8">
              <a:extLst>
                <a:ext uri="{FF2B5EF4-FFF2-40B4-BE49-F238E27FC236}">
                  <a16:creationId xmlns:a16="http://schemas.microsoft.com/office/drawing/2014/main" id="{02F32897-0885-4A2A-A178-B2D56D619929}"/>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zh-TW" altLang="en-US" sz="2133" dirty="0">
                  <a:solidFill>
                    <a:schemeClr val="bg2"/>
                  </a:solidFill>
                  <a:ea typeface="新細明體"/>
                  <a:cs typeface="Arial"/>
                </a:rPr>
                <a:t>資料蒐集</a:t>
              </a:r>
            </a:p>
          </p:txBody>
        </p:sp>
        <p:sp>
          <p:nvSpPr>
            <p:cNvPr id="12" name="矩形 11">
              <a:extLst>
                <a:ext uri="{FF2B5EF4-FFF2-40B4-BE49-F238E27FC236}">
                  <a16:creationId xmlns:a16="http://schemas.microsoft.com/office/drawing/2014/main" id="{CD56E6CC-B761-46B3-BE63-6D2465DA4CB0}"/>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10" name="群組 9">
              <a:extLst>
                <a:ext uri="{FF2B5EF4-FFF2-40B4-BE49-F238E27FC236}">
                  <a16:creationId xmlns:a16="http://schemas.microsoft.com/office/drawing/2014/main" id="{DB3CE51B-2DE6-41EC-A8D1-206B846BA368}"/>
                </a:ext>
              </a:extLst>
            </p:cNvPr>
            <p:cNvGrpSpPr/>
            <p:nvPr/>
          </p:nvGrpSpPr>
          <p:grpSpPr>
            <a:xfrm>
              <a:off x="3820330" y="1634849"/>
              <a:ext cx="2178779" cy="1217267"/>
              <a:chOff x="2923366" y="3228488"/>
              <a:chExt cx="1634084" cy="912950"/>
            </a:xfrm>
          </p:grpSpPr>
          <p:sp>
            <p:nvSpPr>
              <p:cNvPr id="8" name="等腰三角形 7">
                <a:extLst>
                  <a:ext uri="{FF2B5EF4-FFF2-40B4-BE49-F238E27FC236}">
                    <a16:creationId xmlns:a16="http://schemas.microsoft.com/office/drawing/2014/main" id="{03E3A20C-2882-45DF-A2A4-77B6D8FF03BC}"/>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11" name="矩形 10">
                <a:extLst>
                  <a:ext uri="{FF2B5EF4-FFF2-40B4-BE49-F238E27FC236}">
                    <a16:creationId xmlns:a16="http://schemas.microsoft.com/office/drawing/2014/main" id="{F2DD3C5E-8C65-4EB3-8823-4A8B2B5952F3}"/>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14" name="矩形 13">
              <a:extLst>
                <a:ext uri="{FF2B5EF4-FFF2-40B4-BE49-F238E27FC236}">
                  <a16:creationId xmlns:a16="http://schemas.microsoft.com/office/drawing/2014/main" id="{88B7AD41-F6A4-49C4-907D-C6C08AFA3FA5}"/>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en-US" altLang="zh-TW" sz="2400" dirty="0">
                  <a:solidFill>
                    <a:schemeClr val="bg2">
                      <a:lumMod val="90000"/>
                    </a:schemeClr>
                  </a:solidFill>
                  <a:ea typeface="新細明體"/>
                  <a:cs typeface="Arial"/>
                </a:rPr>
                <a:t>Sample size</a:t>
              </a:r>
            </a:p>
            <a:p>
              <a:pPr marL="380990" indent="-380990">
                <a:buChar char="•"/>
              </a:pPr>
              <a:r>
                <a:rPr lang="zh-TW" altLang="en-US" sz="2400" dirty="0">
                  <a:solidFill>
                    <a:schemeClr val="bg2">
                      <a:lumMod val="90000"/>
                    </a:schemeClr>
                  </a:solidFill>
                  <a:ea typeface="新細明體"/>
                  <a:cs typeface="Arial"/>
                </a:rPr>
                <a:t>蒐集方法</a:t>
              </a:r>
            </a:p>
          </p:txBody>
        </p:sp>
      </p:grpSp>
      <p:sp>
        <p:nvSpPr>
          <p:cNvPr id="46" name="矩形 45">
            <a:extLst>
              <a:ext uri="{FF2B5EF4-FFF2-40B4-BE49-F238E27FC236}">
                <a16:creationId xmlns:a16="http://schemas.microsoft.com/office/drawing/2014/main" id="{A2AE5782-AF93-49AD-991A-01F8A245E15A}"/>
              </a:ext>
            </a:extLst>
          </p:cNvPr>
          <p:cNvSpPr/>
          <p:nvPr/>
        </p:nvSpPr>
        <p:spPr>
          <a:xfrm>
            <a:off x="-354821" y="113920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ea typeface="新細明體"/>
                <a:cs typeface="Arial"/>
              </a:rPr>
              <a:t>0</a:t>
            </a:r>
            <a:r>
              <a:rPr lang="en-US" altLang="zh-TW" sz="3733" dirty="0">
                <a:ea typeface="新細明體"/>
                <a:cs typeface="Arial"/>
              </a:rPr>
              <a:t>2</a:t>
            </a:r>
            <a:endParaRPr lang="zh-TW" altLang="en-US" sz="3733" dirty="0"/>
          </a:p>
        </p:txBody>
      </p:sp>
      <p:grpSp>
        <p:nvGrpSpPr>
          <p:cNvPr id="47" name="群組 46">
            <a:extLst>
              <a:ext uri="{FF2B5EF4-FFF2-40B4-BE49-F238E27FC236}">
                <a16:creationId xmlns:a16="http://schemas.microsoft.com/office/drawing/2014/main" id="{DF9BBA71-7477-459D-9459-79F089F1007E}"/>
              </a:ext>
            </a:extLst>
          </p:cNvPr>
          <p:cNvGrpSpPr/>
          <p:nvPr/>
        </p:nvGrpSpPr>
        <p:grpSpPr>
          <a:xfrm>
            <a:off x="14306864" y="2962906"/>
            <a:ext cx="9161777" cy="1217267"/>
            <a:chOff x="1159789" y="1634849"/>
            <a:chExt cx="9161777" cy="1217267"/>
          </a:xfrm>
        </p:grpSpPr>
        <p:sp>
          <p:nvSpPr>
            <p:cNvPr id="48" name="矩形 47">
              <a:extLst>
                <a:ext uri="{FF2B5EF4-FFF2-40B4-BE49-F238E27FC236}">
                  <a16:creationId xmlns:a16="http://schemas.microsoft.com/office/drawing/2014/main" id="{2CABE2A4-BC41-45D0-9CCE-816C8EC270B7}"/>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zh-TW" altLang="en-US" sz="2133" dirty="0">
                  <a:solidFill>
                    <a:schemeClr val="bg1"/>
                  </a:solidFill>
                  <a:ea typeface="新細明體"/>
                  <a:cs typeface="Arial"/>
                </a:rPr>
                <a:t>參數設定</a:t>
              </a:r>
            </a:p>
          </p:txBody>
        </p:sp>
        <p:sp>
          <p:nvSpPr>
            <p:cNvPr id="49" name="矩形 48">
              <a:extLst>
                <a:ext uri="{FF2B5EF4-FFF2-40B4-BE49-F238E27FC236}">
                  <a16:creationId xmlns:a16="http://schemas.microsoft.com/office/drawing/2014/main" id="{32F090D5-21B5-4672-8C53-22DF21518819}"/>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50" name="群組 49">
              <a:extLst>
                <a:ext uri="{FF2B5EF4-FFF2-40B4-BE49-F238E27FC236}">
                  <a16:creationId xmlns:a16="http://schemas.microsoft.com/office/drawing/2014/main" id="{DC42363D-0523-4691-8510-92399F5C7E2A}"/>
                </a:ext>
              </a:extLst>
            </p:cNvPr>
            <p:cNvGrpSpPr/>
            <p:nvPr/>
          </p:nvGrpSpPr>
          <p:grpSpPr>
            <a:xfrm>
              <a:off x="3820330" y="1634849"/>
              <a:ext cx="2178779" cy="1217267"/>
              <a:chOff x="2923366" y="3228488"/>
              <a:chExt cx="1634084" cy="912950"/>
            </a:xfrm>
          </p:grpSpPr>
          <p:sp>
            <p:nvSpPr>
              <p:cNvPr id="52" name="等腰三角形 51">
                <a:extLst>
                  <a:ext uri="{FF2B5EF4-FFF2-40B4-BE49-F238E27FC236}">
                    <a16:creationId xmlns:a16="http://schemas.microsoft.com/office/drawing/2014/main" id="{2DB21977-D363-465D-8D54-231E2DA54AD6}"/>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53" name="矩形 52">
                <a:extLst>
                  <a:ext uri="{FF2B5EF4-FFF2-40B4-BE49-F238E27FC236}">
                    <a16:creationId xmlns:a16="http://schemas.microsoft.com/office/drawing/2014/main" id="{A7334C59-8615-4D54-863C-6D658998EEBD}"/>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51" name="矩形 50">
              <a:extLst>
                <a:ext uri="{FF2B5EF4-FFF2-40B4-BE49-F238E27FC236}">
                  <a16:creationId xmlns:a16="http://schemas.microsoft.com/office/drawing/2014/main" id="{98816AA9-505F-4BD3-8A4B-C091B0811895}"/>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zh-TW" altLang="en-US" sz="2400" dirty="0">
                  <a:solidFill>
                    <a:schemeClr val="tx1"/>
                  </a:solidFill>
                  <a:ea typeface="新細明體"/>
                  <a:cs typeface="Arial"/>
                </a:rPr>
                <a:t>參數設定</a:t>
              </a:r>
            </a:p>
          </p:txBody>
        </p:sp>
      </p:grpSp>
      <p:sp>
        <p:nvSpPr>
          <p:cNvPr id="54" name="矩形 53">
            <a:extLst>
              <a:ext uri="{FF2B5EF4-FFF2-40B4-BE49-F238E27FC236}">
                <a16:creationId xmlns:a16="http://schemas.microsoft.com/office/drawing/2014/main" id="{EE9CBFCC-6308-4B4C-B31E-5AEAE70EC908}"/>
              </a:ext>
            </a:extLst>
          </p:cNvPr>
          <p:cNvSpPr/>
          <p:nvPr/>
        </p:nvSpPr>
        <p:spPr>
          <a:xfrm>
            <a:off x="13141907" y="4287731"/>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ea typeface="新細明體"/>
                <a:cs typeface="Arial"/>
              </a:rPr>
              <a:t>0</a:t>
            </a:r>
            <a:r>
              <a:rPr lang="en-US" altLang="zh-TW" sz="3733" dirty="0">
                <a:ea typeface="新細明體"/>
                <a:cs typeface="Arial"/>
              </a:rPr>
              <a:t>3</a:t>
            </a:r>
            <a:endParaRPr lang="zh-TW" altLang="en-US" sz="3733" dirty="0"/>
          </a:p>
        </p:txBody>
      </p:sp>
      <p:grpSp>
        <p:nvGrpSpPr>
          <p:cNvPr id="55" name="群組 54">
            <a:extLst>
              <a:ext uri="{FF2B5EF4-FFF2-40B4-BE49-F238E27FC236}">
                <a16:creationId xmlns:a16="http://schemas.microsoft.com/office/drawing/2014/main" id="{4F7FFA7F-39BB-4C41-BA58-DEEC55783FEF}"/>
              </a:ext>
            </a:extLst>
          </p:cNvPr>
          <p:cNvGrpSpPr/>
          <p:nvPr/>
        </p:nvGrpSpPr>
        <p:grpSpPr>
          <a:xfrm>
            <a:off x="14304280" y="4287730"/>
            <a:ext cx="9161777" cy="1217267"/>
            <a:chOff x="1159789" y="1634849"/>
            <a:chExt cx="9161777" cy="1217267"/>
          </a:xfrm>
        </p:grpSpPr>
        <p:sp>
          <p:nvSpPr>
            <p:cNvPr id="80" name="矩形 79">
              <a:extLst>
                <a:ext uri="{FF2B5EF4-FFF2-40B4-BE49-F238E27FC236}">
                  <a16:creationId xmlns:a16="http://schemas.microsoft.com/office/drawing/2014/main" id="{8663D0EF-DA15-4CB1-AA12-82F6A9B7E157}"/>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zh-TW" altLang="en-US" sz="2133" dirty="0">
                  <a:solidFill>
                    <a:schemeClr val="bg2"/>
                  </a:solidFill>
                  <a:ea typeface="新細明體"/>
                  <a:cs typeface="Arial"/>
                </a:rPr>
                <a:t>結果與分析</a:t>
              </a:r>
            </a:p>
          </p:txBody>
        </p:sp>
        <p:sp>
          <p:nvSpPr>
            <p:cNvPr id="81" name="矩形 80">
              <a:extLst>
                <a:ext uri="{FF2B5EF4-FFF2-40B4-BE49-F238E27FC236}">
                  <a16:creationId xmlns:a16="http://schemas.microsoft.com/office/drawing/2014/main" id="{E774B80F-EBF9-49FF-9FA8-0C3CF593CB16}"/>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82" name="群組 81">
              <a:extLst>
                <a:ext uri="{FF2B5EF4-FFF2-40B4-BE49-F238E27FC236}">
                  <a16:creationId xmlns:a16="http://schemas.microsoft.com/office/drawing/2014/main" id="{4ED68984-0ED0-4DE9-9F4A-ED4835D6DEEE}"/>
                </a:ext>
              </a:extLst>
            </p:cNvPr>
            <p:cNvGrpSpPr/>
            <p:nvPr/>
          </p:nvGrpSpPr>
          <p:grpSpPr>
            <a:xfrm>
              <a:off x="3820330" y="1634849"/>
              <a:ext cx="2178779" cy="1217267"/>
              <a:chOff x="2923366" y="3228488"/>
              <a:chExt cx="1634084" cy="912950"/>
            </a:xfrm>
          </p:grpSpPr>
          <p:sp>
            <p:nvSpPr>
              <p:cNvPr id="84" name="等腰三角形 83">
                <a:extLst>
                  <a:ext uri="{FF2B5EF4-FFF2-40B4-BE49-F238E27FC236}">
                    <a16:creationId xmlns:a16="http://schemas.microsoft.com/office/drawing/2014/main" id="{F8EBF6C9-7414-465F-8867-C9DB8BB851C0}"/>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85" name="矩形 84">
                <a:extLst>
                  <a:ext uri="{FF2B5EF4-FFF2-40B4-BE49-F238E27FC236}">
                    <a16:creationId xmlns:a16="http://schemas.microsoft.com/office/drawing/2014/main" id="{CB5EB7AC-511A-4AAE-A851-17D741E8F4A2}"/>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83" name="矩形 82">
              <a:extLst>
                <a:ext uri="{FF2B5EF4-FFF2-40B4-BE49-F238E27FC236}">
                  <a16:creationId xmlns:a16="http://schemas.microsoft.com/office/drawing/2014/main" id="{342A3EB9-8837-4796-9EE2-FEE3897CD65D}"/>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en-US" altLang="zh-TW" sz="2400" dirty="0">
                  <a:solidFill>
                    <a:schemeClr val="bg2">
                      <a:lumMod val="90000"/>
                    </a:schemeClr>
                  </a:solidFill>
                  <a:ea typeface="新細明體"/>
                  <a:cs typeface="Arial"/>
                </a:rPr>
                <a:t>Pass rate</a:t>
              </a:r>
            </a:p>
            <a:p>
              <a:pPr marL="380990" indent="-380990">
                <a:buChar char="•"/>
              </a:pPr>
              <a:r>
                <a:rPr lang="zh-TW" altLang="en-US" sz="2400" dirty="0">
                  <a:solidFill>
                    <a:schemeClr val="bg2">
                      <a:lumMod val="90000"/>
                    </a:schemeClr>
                  </a:solidFill>
                  <a:ea typeface="新細明體"/>
                  <a:cs typeface="Arial"/>
                </a:rPr>
                <a:t>分析</a:t>
              </a:r>
            </a:p>
          </p:txBody>
        </p:sp>
      </p:grpSp>
      <p:sp>
        <p:nvSpPr>
          <p:cNvPr id="86" name="矩形 85">
            <a:extLst>
              <a:ext uri="{FF2B5EF4-FFF2-40B4-BE49-F238E27FC236}">
                <a16:creationId xmlns:a16="http://schemas.microsoft.com/office/drawing/2014/main" id="{B620DDD7-69A5-4C00-A4A7-C7DB275A37DE}"/>
              </a:ext>
            </a:extLst>
          </p:cNvPr>
          <p:cNvSpPr/>
          <p:nvPr/>
        </p:nvSpPr>
        <p:spPr>
          <a:xfrm>
            <a:off x="13141907" y="5609321"/>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ea typeface="新細明體"/>
                <a:cs typeface="Arial"/>
              </a:rPr>
              <a:t>0</a:t>
            </a:r>
            <a:r>
              <a:rPr lang="en-US" altLang="zh-TW" sz="3733" dirty="0">
                <a:ea typeface="新細明體"/>
                <a:cs typeface="Arial"/>
              </a:rPr>
              <a:t>4</a:t>
            </a:r>
            <a:endParaRPr lang="zh-TW" altLang="en-US" sz="3733" dirty="0"/>
          </a:p>
        </p:txBody>
      </p:sp>
      <p:grpSp>
        <p:nvGrpSpPr>
          <p:cNvPr id="87" name="群組 86">
            <a:extLst>
              <a:ext uri="{FF2B5EF4-FFF2-40B4-BE49-F238E27FC236}">
                <a16:creationId xmlns:a16="http://schemas.microsoft.com/office/drawing/2014/main" id="{CC796FAF-E0FF-410D-979F-65F2229F3C19}"/>
              </a:ext>
            </a:extLst>
          </p:cNvPr>
          <p:cNvGrpSpPr/>
          <p:nvPr/>
        </p:nvGrpSpPr>
        <p:grpSpPr>
          <a:xfrm>
            <a:off x="14304280" y="5609320"/>
            <a:ext cx="9161777" cy="1217267"/>
            <a:chOff x="1159789" y="1634849"/>
            <a:chExt cx="9161777" cy="1217267"/>
          </a:xfrm>
        </p:grpSpPr>
        <p:sp>
          <p:nvSpPr>
            <p:cNvPr id="88" name="矩形 87">
              <a:extLst>
                <a:ext uri="{FF2B5EF4-FFF2-40B4-BE49-F238E27FC236}">
                  <a16:creationId xmlns:a16="http://schemas.microsoft.com/office/drawing/2014/main" id="{B7F9F5CB-3D17-47CE-AAC2-778D5464457B}"/>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en-US" altLang="zh-TW" sz="2133" dirty="0">
                  <a:solidFill>
                    <a:schemeClr val="bg2"/>
                  </a:solidFill>
                  <a:ea typeface="新細明體"/>
                  <a:cs typeface="Arial"/>
                </a:rPr>
                <a:t>Quality of TRNG</a:t>
              </a:r>
              <a:endParaRPr lang="zh-TW" altLang="en-US" sz="2133" dirty="0">
                <a:solidFill>
                  <a:schemeClr val="bg2"/>
                </a:solidFill>
                <a:ea typeface="新細明體"/>
                <a:cs typeface="Arial"/>
              </a:endParaRPr>
            </a:p>
          </p:txBody>
        </p:sp>
        <p:sp>
          <p:nvSpPr>
            <p:cNvPr id="89" name="矩形 88">
              <a:extLst>
                <a:ext uri="{FF2B5EF4-FFF2-40B4-BE49-F238E27FC236}">
                  <a16:creationId xmlns:a16="http://schemas.microsoft.com/office/drawing/2014/main" id="{6D200731-35A6-4855-B735-CF3843EA7292}"/>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90" name="群組 89">
              <a:extLst>
                <a:ext uri="{FF2B5EF4-FFF2-40B4-BE49-F238E27FC236}">
                  <a16:creationId xmlns:a16="http://schemas.microsoft.com/office/drawing/2014/main" id="{EDD550F0-2E45-453B-99B1-14F283CFEB42}"/>
                </a:ext>
              </a:extLst>
            </p:cNvPr>
            <p:cNvGrpSpPr/>
            <p:nvPr/>
          </p:nvGrpSpPr>
          <p:grpSpPr>
            <a:xfrm>
              <a:off x="3820330" y="1634849"/>
              <a:ext cx="2178779" cy="1217267"/>
              <a:chOff x="2923366" y="3228488"/>
              <a:chExt cx="1634084" cy="912950"/>
            </a:xfrm>
          </p:grpSpPr>
          <p:sp>
            <p:nvSpPr>
              <p:cNvPr id="92" name="等腰三角形 91">
                <a:extLst>
                  <a:ext uri="{FF2B5EF4-FFF2-40B4-BE49-F238E27FC236}">
                    <a16:creationId xmlns:a16="http://schemas.microsoft.com/office/drawing/2014/main" id="{2DC93CDD-1F9E-4087-9AC4-8881DBCFC20D}"/>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93" name="矩形 92">
                <a:extLst>
                  <a:ext uri="{FF2B5EF4-FFF2-40B4-BE49-F238E27FC236}">
                    <a16:creationId xmlns:a16="http://schemas.microsoft.com/office/drawing/2014/main" id="{92ED6408-A88E-4367-B192-51FF561D55A3}"/>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91" name="矩形 90">
              <a:extLst>
                <a:ext uri="{FF2B5EF4-FFF2-40B4-BE49-F238E27FC236}">
                  <a16:creationId xmlns:a16="http://schemas.microsoft.com/office/drawing/2014/main" id="{38A5F705-F5D4-4B84-9B39-8DD798B153EE}"/>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en-US" altLang="zh-TW" sz="2400" dirty="0">
                  <a:solidFill>
                    <a:schemeClr val="bg2">
                      <a:lumMod val="90000"/>
                    </a:schemeClr>
                  </a:solidFill>
                  <a:ea typeface="新細明體"/>
                  <a:cs typeface="Arial"/>
                </a:rPr>
                <a:t>Quality of TRNG</a:t>
              </a:r>
            </a:p>
          </p:txBody>
        </p:sp>
      </p:grpSp>
      <p:sp>
        <p:nvSpPr>
          <p:cNvPr id="2" name="投影片編號版面配置區 1">
            <a:extLst>
              <a:ext uri="{FF2B5EF4-FFF2-40B4-BE49-F238E27FC236}">
                <a16:creationId xmlns:a16="http://schemas.microsoft.com/office/drawing/2014/main" id="{5F591B29-1CB7-4083-93C0-9903F49CD165}"/>
              </a:ext>
            </a:extLst>
          </p:cNvPr>
          <p:cNvSpPr>
            <a:spLocks noGrp="1"/>
          </p:cNvSpPr>
          <p:nvPr>
            <p:ph type="sldNum" idx="12"/>
          </p:nvPr>
        </p:nvSpPr>
        <p:spPr/>
        <p:txBody>
          <a:bodyPr/>
          <a:lstStyle/>
          <a:p>
            <a:fld id="{00000000-1234-1234-1234-123412341234}" type="slidenum">
              <a:rPr lang="en" smtClean="0"/>
              <a:pPr/>
              <a:t>11</a:t>
            </a:fld>
            <a:endParaRPr lang="en" sz="1333">
              <a:solidFill>
                <a:schemeClr val="dk2"/>
              </a:solidFill>
            </a:endParaRPr>
          </a:p>
        </p:txBody>
      </p:sp>
      <p:pic>
        <p:nvPicPr>
          <p:cNvPr id="6" name="圖片 5">
            <a:extLst>
              <a:ext uri="{FF2B5EF4-FFF2-40B4-BE49-F238E27FC236}">
                <a16:creationId xmlns:a16="http://schemas.microsoft.com/office/drawing/2014/main" id="{EBC494CE-7607-42DD-AC4F-99BFA095975B}"/>
              </a:ext>
            </a:extLst>
          </p:cNvPr>
          <p:cNvPicPr>
            <a:picLocks noChangeAspect="1"/>
          </p:cNvPicPr>
          <p:nvPr/>
        </p:nvPicPr>
        <p:blipFill>
          <a:blip r:embed="rId3"/>
          <a:stretch>
            <a:fillRect/>
          </a:stretch>
        </p:blipFill>
        <p:spPr>
          <a:xfrm>
            <a:off x="1394442" y="2786914"/>
            <a:ext cx="9403116" cy="2780052"/>
          </a:xfrm>
          <a:prstGeom prst="rect">
            <a:avLst/>
          </a:prstGeom>
        </p:spPr>
      </p:pic>
    </p:spTree>
    <p:extLst>
      <p:ext uri="{BB962C8B-B14F-4D97-AF65-F5344CB8AC3E}">
        <p14:creationId xmlns:p14="http://schemas.microsoft.com/office/powerpoint/2010/main" val="22602290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39" name="表格 38">
                <a:extLst>
                  <a:ext uri="{FF2B5EF4-FFF2-40B4-BE49-F238E27FC236}">
                    <a16:creationId xmlns:a16="http://schemas.microsoft.com/office/drawing/2014/main" id="{B7BDDC70-E753-4424-8518-B46D65F4A70F}"/>
                  </a:ext>
                </a:extLst>
              </p:cNvPr>
              <p:cNvGraphicFramePr>
                <a:graphicFrameLocks noGrp="1"/>
              </p:cNvGraphicFramePr>
              <p:nvPr>
                <p:extLst>
                  <p:ext uri="{D42A27DB-BD31-4B8C-83A1-F6EECF244321}">
                    <p14:modId xmlns:p14="http://schemas.microsoft.com/office/powerpoint/2010/main" val="1901508990"/>
                  </p:ext>
                </p:extLst>
              </p:nvPr>
            </p:nvGraphicFramePr>
            <p:xfrm>
              <a:off x="838200" y="1909541"/>
              <a:ext cx="10515601" cy="4349280"/>
            </p:xfrm>
            <a:graphic>
              <a:graphicData uri="http://schemas.openxmlformats.org/drawingml/2006/table">
                <a:tbl>
                  <a:tblPr firstRow="1" bandRow="1">
                    <a:tableStyleId>{3B4B98B0-60AC-42C2-AFA5-B58CD77FA1E5}</a:tableStyleId>
                  </a:tblPr>
                  <a:tblGrid>
                    <a:gridCol w="3617983">
                      <a:extLst>
                        <a:ext uri="{9D8B030D-6E8A-4147-A177-3AD203B41FA5}">
                          <a16:colId xmlns:a16="http://schemas.microsoft.com/office/drawing/2014/main" val="1042207669"/>
                        </a:ext>
                      </a:extLst>
                    </a:gridCol>
                    <a:gridCol w="2299206">
                      <a:extLst>
                        <a:ext uri="{9D8B030D-6E8A-4147-A177-3AD203B41FA5}">
                          <a16:colId xmlns:a16="http://schemas.microsoft.com/office/drawing/2014/main" val="3097823636"/>
                        </a:ext>
                      </a:extLst>
                    </a:gridCol>
                    <a:gridCol w="2299206">
                      <a:extLst>
                        <a:ext uri="{9D8B030D-6E8A-4147-A177-3AD203B41FA5}">
                          <a16:colId xmlns:a16="http://schemas.microsoft.com/office/drawing/2014/main" val="2477815947"/>
                        </a:ext>
                      </a:extLst>
                    </a:gridCol>
                    <a:gridCol w="2299206">
                      <a:extLst>
                        <a:ext uri="{9D8B030D-6E8A-4147-A177-3AD203B41FA5}">
                          <a16:colId xmlns:a16="http://schemas.microsoft.com/office/drawing/2014/main" val="1232307477"/>
                        </a:ext>
                      </a:extLst>
                    </a:gridCol>
                  </a:tblGrid>
                  <a:tr h="271830">
                    <a:tc>
                      <a:txBody>
                        <a:bodyPr/>
                        <a:lstStyle/>
                        <a:p>
                          <a:pPr algn="ctr" fontAlgn="b"/>
                          <a:r>
                            <a:rPr lang="en-US" sz="1400" u="none" strike="noStrike" dirty="0">
                              <a:effectLst/>
                            </a:rPr>
                            <a:t>Test</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Length of sequence(n)</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block size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length of template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extLst>
                      <a:ext uri="{0D108BD9-81ED-4DB2-BD59-A6C34878D82A}">
                        <a16:rowId xmlns:a16="http://schemas.microsoft.com/office/drawing/2014/main" val="898289830"/>
                      </a:ext>
                    </a:extLst>
                  </a:tr>
                  <a:tr h="271830">
                    <a:tc>
                      <a:txBody>
                        <a:bodyPr/>
                        <a:lstStyle/>
                        <a:p>
                          <a:pPr algn="ctr" fontAlgn="b"/>
                          <a:r>
                            <a:rPr lang="en-US" sz="1400" u="none" strike="noStrike">
                              <a:effectLst/>
                            </a:rPr>
                            <a:t>Frequency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2083038360"/>
                      </a:ext>
                    </a:extLst>
                  </a:tr>
                  <a:tr h="271830">
                    <a:tc>
                      <a:txBody>
                        <a:bodyPr/>
                        <a:lstStyle/>
                        <a:p>
                          <a:pPr algn="ctr" fontAlgn="b"/>
                          <a:r>
                            <a:rPr lang="en-US" sz="1400" u="none" strike="noStrike">
                              <a:effectLst/>
                            </a:rPr>
                            <a:t>Frequency Test within a Block </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M&gt;=20, M &gt; 0.01n</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3785808035"/>
                      </a:ext>
                    </a:extLst>
                  </a:tr>
                  <a:tr h="271830">
                    <a:tc>
                      <a:txBody>
                        <a:bodyPr/>
                        <a:lstStyle/>
                        <a:p>
                          <a:pPr algn="ctr" fontAlgn="b"/>
                          <a:r>
                            <a:rPr lang="en-US" sz="1400" u="none" strike="noStrike">
                              <a:effectLst/>
                            </a:rPr>
                            <a:t>Runs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3413407297"/>
                      </a:ext>
                    </a:extLst>
                  </a:tr>
                  <a:tr h="271830">
                    <a:tc>
                      <a:txBody>
                        <a:bodyPr/>
                        <a:lstStyle/>
                        <a:p>
                          <a:pPr algn="ctr" fontAlgn="b"/>
                          <a:r>
                            <a:rPr lang="en-US" sz="1400" u="none" strike="noStrike">
                              <a:effectLst/>
                            </a:rPr>
                            <a:t>Longest-Run-of-Ones in a Block</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看圖</a:t>
                          </a:r>
                        </a:p>
                      </a:txBody>
                      <a:tcPr marL="12114" marR="12114" marT="12114" marB="0" anchor="b"/>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1046479483"/>
                      </a:ext>
                    </a:extLst>
                  </a:tr>
                  <a:tr h="271830">
                    <a:tc>
                      <a:txBody>
                        <a:bodyPr/>
                        <a:lstStyle/>
                        <a:p>
                          <a:pPr algn="ctr" fontAlgn="b"/>
                          <a:r>
                            <a:rPr lang="en-US" sz="1400" u="none" strike="noStrike">
                              <a:effectLst/>
                            </a:rPr>
                            <a:t>Rank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&gt;=38912(QM)</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1165371762"/>
                      </a:ext>
                    </a:extLst>
                  </a:tr>
                  <a:tr h="271830">
                    <a:tc>
                      <a:txBody>
                        <a:bodyPr/>
                        <a:lstStyle/>
                        <a:p>
                          <a:pPr algn="ctr" fontAlgn="b"/>
                          <a:r>
                            <a:rPr lang="en-US" sz="1400" u="none" strike="noStrike">
                              <a:effectLst/>
                            </a:rPr>
                            <a:t>DFT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3380940289"/>
                      </a:ext>
                    </a:extLst>
                  </a:tr>
                  <a:tr h="271830">
                    <a:tc>
                      <a:txBody>
                        <a:bodyPr/>
                        <a:lstStyle/>
                        <a:p>
                          <a:pPr algn="ctr" fontAlgn="b"/>
                          <a:r>
                            <a:rPr lang="en-US" sz="1400" u="none" strike="noStrike">
                              <a:effectLst/>
                            </a:rPr>
                            <a:t>Non-overlapping Template Matching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dirty="0">
                              <a:effectLst/>
                            </a:rPr>
                            <a:t>M &gt; 0.01n</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m = 9, 10</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extLst>
                      <a:ext uri="{0D108BD9-81ED-4DB2-BD59-A6C34878D82A}">
                        <a16:rowId xmlns:a16="http://schemas.microsoft.com/office/drawing/2014/main" val="4148111255"/>
                      </a:ext>
                    </a:extLst>
                  </a:tr>
                  <a:tr h="271830">
                    <a:tc>
                      <a:txBody>
                        <a:bodyPr/>
                        <a:lstStyle/>
                        <a:p>
                          <a:pPr algn="ctr" fontAlgn="b"/>
                          <a:r>
                            <a:rPr lang="en-US" sz="1400" u="none" strike="noStrike">
                              <a:effectLst/>
                            </a:rPr>
                            <a:t>Overlapping Template Matching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a:effectLst/>
                            </a:rPr>
                            <a:t>&gt;10^6</a:t>
                          </a:r>
                          <a:endParaRPr lang="en-US" altLang="zh-TW"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m = 9, 10</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extLst>
                      <a:ext uri="{0D108BD9-81ED-4DB2-BD59-A6C34878D82A}">
                        <a16:rowId xmlns:a16="http://schemas.microsoft.com/office/drawing/2014/main" val="771740600"/>
                      </a:ext>
                    </a:extLst>
                  </a:tr>
                  <a:tr h="271830">
                    <a:tc>
                      <a:txBody>
                        <a:bodyPr/>
                        <a:lstStyle/>
                        <a:p>
                          <a:pPr algn="ctr" fontAlgn="b"/>
                          <a:r>
                            <a:rPr lang="en-US" sz="1400" u="none" strike="noStrike">
                              <a:effectLst/>
                            </a:rPr>
                            <a:t>Universal Statistical"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看圖</a:t>
                          </a: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2204006851"/>
                      </a:ext>
                    </a:extLst>
                  </a:tr>
                  <a:tr h="271830">
                    <a:tc>
                      <a:txBody>
                        <a:bodyPr/>
                        <a:lstStyle/>
                        <a:p>
                          <a:pPr algn="ctr" fontAlgn="b"/>
                          <a:r>
                            <a:rPr lang="en-US" sz="1400" u="none" strike="noStrike">
                              <a:effectLst/>
                            </a:rPr>
                            <a:t>Linear Complexity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a:effectLst/>
                            </a:rPr>
                            <a:t>&gt;10^6</a:t>
                          </a:r>
                          <a:endParaRPr lang="en-US" altLang="zh-TW"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a:effectLst/>
                            </a:rPr>
                            <a:t>500~5000</a:t>
                          </a:r>
                          <a:endParaRPr lang="en-US" altLang="zh-TW"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1648785075"/>
                      </a:ext>
                    </a:extLst>
                  </a:tr>
                  <a:tr h="271830">
                    <a:tc>
                      <a:txBody>
                        <a:bodyPr/>
                        <a:lstStyle/>
                        <a:p>
                          <a:pPr algn="ctr" fontAlgn="b"/>
                          <a:r>
                            <a:rPr lang="en-US" sz="1400" u="none" strike="noStrike">
                              <a:effectLst/>
                            </a:rPr>
                            <a:t>Serial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pt-BR" sz="1400" u="none" strike="noStrike" dirty="0">
                              <a:effectLst/>
                            </a:rPr>
                            <a:t>m &lt; </a:t>
                          </a:r>
                          <a14:m>
                            <m:oMath xmlns:m="http://schemas.openxmlformats.org/officeDocument/2006/math">
                              <m:func>
                                <m:funcPr>
                                  <m:ctrlPr>
                                    <a:rPr lang="pt-BR" sz="1400" i="1" u="none" strike="noStrike" dirty="0" smtClean="0">
                                      <a:effectLst/>
                                      <a:latin typeface="Cambria Math" panose="02040503050406030204" pitchFamily="18" charset="0"/>
                                    </a:rPr>
                                  </m:ctrlPr>
                                </m:funcPr>
                                <m:fName>
                                  <m:sSub>
                                    <m:sSubPr>
                                      <m:ctrlPr>
                                        <a:rPr lang="pt-BR" sz="1400" i="1" u="none" strike="noStrike" dirty="0" smtClean="0">
                                          <a:effectLst/>
                                          <a:latin typeface="Cambria Math" panose="02040503050406030204" pitchFamily="18" charset="0"/>
                                        </a:rPr>
                                      </m:ctrlPr>
                                    </m:sSubPr>
                                    <m:e>
                                      <m:r>
                                        <m:rPr>
                                          <m:sty m:val="p"/>
                                        </m:rPr>
                                        <a:rPr lang="pt-BR" sz="1400" i="0" u="none" strike="noStrike" dirty="0" smtClean="0">
                                          <a:effectLst/>
                                          <a:latin typeface="Cambria Math" panose="02040503050406030204" pitchFamily="18" charset="0"/>
                                        </a:rPr>
                                        <m:t>log</m:t>
                                      </m:r>
                                    </m:e>
                                    <m:sub>
                                      <m:r>
                                        <a:rPr lang="pt-BR" sz="1400" i="1" u="none" strike="noStrike" dirty="0" smtClean="0">
                                          <a:effectLst/>
                                          <a:latin typeface="Cambria Math" panose="02040503050406030204" pitchFamily="18" charset="0"/>
                                        </a:rPr>
                                        <m:t>2</m:t>
                                      </m:r>
                                    </m:sub>
                                  </m:sSub>
                                </m:fName>
                                <m:e>
                                  <m:r>
                                    <a:rPr lang="en-US" sz="1400" b="0" i="1" u="none" strike="noStrike" dirty="0" smtClean="0">
                                      <a:effectLst/>
                                      <a:latin typeface="Cambria Math" panose="02040503050406030204" pitchFamily="18" charset="0"/>
                                    </a:rPr>
                                    <m:t>𝑛</m:t>
                                  </m:r>
                                </m:e>
                              </m:func>
                            </m:oMath>
                          </a14:m>
                          <a:r>
                            <a:rPr lang="pt-BR" sz="1400" u="none" strike="noStrike" dirty="0">
                              <a:effectLst/>
                            </a:rPr>
                            <a:t> - 2 = </a:t>
                          </a:r>
                          <a:r>
                            <a:rPr lang="pt-BR" sz="1400" u="none" strike="noStrike" dirty="0">
                              <a:solidFill>
                                <a:srgbClr val="FF0000"/>
                              </a:solidFill>
                              <a:effectLst/>
                            </a:rPr>
                            <a:t>18</a:t>
                          </a:r>
                          <a:endParaRPr lang="pt-BR" sz="1400" b="0" i="0" u="none" strike="noStrike" dirty="0">
                            <a:solidFill>
                              <a:srgbClr val="FF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3605992613"/>
                      </a:ext>
                    </a:extLst>
                  </a:tr>
                  <a:tr h="271830">
                    <a:tc>
                      <a:txBody>
                        <a:bodyPr/>
                        <a:lstStyle/>
                        <a:p>
                          <a:pPr algn="ctr" fontAlgn="b"/>
                          <a:r>
                            <a:rPr lang="en-US" sz="1400" u="none" strike="noStrike">
                              <a:effectLst/>
                            </a:rPr>
                            <a:t>Approximate Entropy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pt-BR" sz="1400" u="none" strike="noStrike" dirty="0">
                              <a:effectLst/>
                            </a:rPr>
                            <a:t>m &lt; </a:t>
                          </a:r>
                          <a14:m>
                            <m:oMath xmlns:m="http://schemas.openxmlformats.org/officeDocument/2006/math">
                              <m:func>
                                <m:funcPr>
                                  <m:ctrlPr>
                                    <a:rPr lang="pt-BR" sz="1400" i="1" u="none" strike="noStrike" dirty="0" smtClean="0">
                                      <a:effectLst/>
                                      <a:latin typeface="Cambria Math" panose="02040503050406030204" pitchFamily="18" charset="0"/>
                                    </a:rPr>
                                  </m:ctrlPr>
                                </m:funcPr>
                                <m:fName>
                                  <m:sSub>
                                    <m:sSubPr>
                                      <m:ctrlPr>
                                        <a:rPr lang="pt-BR" sz="1400" i="1" u="none" strike="noStrike" dirty="0" smtClean="0">
                                          <a:effectLst/>
                                          <a:latin typeface="Cambria Math" panose="02040503050406030204" pitchFamily="18" charset="0"/>
                                        </a:rPr>
                                      </m:ctrlPr>
                                    </m:sSubPr>
                                    <m:e>
                                      <m:r>
                                        <m:rPr>
                                          <m:sty m:val="p"/>
                                        </m:rPr>
                                        <a:rPr lang="pt-BR" sz="1400" i="0" u="none" strike="noStrike" dirty="0" smtClean="0">
                                          <a:effectLst/>
                                          <a:latin typeface="Cambria Math" panose="02040503050406030204" pitchFamily="18" charset="0"/>
                                        </a:rPr>
                                        <m:t>log</m:t>
                                      </m:r>
                                    </m:e>
                                    <m:sub>
                                      <m:r>
                                        <a:rPr lang="pt-BR" sz="1400" i="1" u="none" strike="noStrike" dirty="0" smtClean="0">
                                          <a:effectLst/>
                                          <a:latin typeface="Cambria Math" panose="02040503050406030204" pitchFamily="18" charset="0"/>
                                        </a:rPr>
                                        <m:t>2</m:t>
                                      </m:r>
                                    </m:sub>
                                  </m:sSub>
                                </m:fName>
                                <m:e>
                                  <m:r>
                                    <a:rPr lang="en-US" sz="1400" b="0" i="1" u="none" strike="noStrike" dirty="0" smtClean="0">
                                      <a:effectLst/>
                                      <a:latin typeface="Cambria Math" panose="02040503050406030204" pitchFamily="18" charset="0"/>
                                    </a:rPr>
                                    <m:t>𝑛</m:t>
                                  </m:r>
                                </m:e>
                              </m:func>
                            </m:oMath>
                          </a14:m>
                          <a:r>
                            <a:rPr lang="pt-BR" sz="1400" u="none" strike="noStrike" dirty="0">
                              <a:effectLst/>
                            </a:rPr>
                            <a:t> - 5 = </a:t>
                          </a:r>
                          <a:r>
                            <a:rPr lang="pt-BR" sz="1400" u="none" strike="noStrike" dirty="0">
                              <a:solidFill>
                                <a:srgbClr val="FF0000"/>
                              </a:solidFill>
                              <a:effectLst/>
                            </a:rPr>
                            <a:t>15</a:t>
                          </a:r>
                          <a:endParaRPr lang="pt-BR" sz="1400" b="0" i="0" u="none" strike="noStrike" dirty="0">
                            <a:solidFill>
                              <a:srgbClr val="FF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2709409228"/>
                      </a:ext>
                    </a:extLst>
                  </a:tr>
                  <a:tr h="271830">
                    <a:tc>
                      <a:txBody>
                        <a:bodyPr/>
                        <a:lstStyle/>
                        <a:p>
                          <a:pPr algn="ctr" fontAlgn="b"/>
                          <a:r>
                            <a:rPr lang="en-US" sz="1400" u="none" strike="noStrike">
                              <a:effectLst/>
                            </a:rPr>
                            <a:t>Cumulative Sums (Cusums)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4011946343"/>
                      </a:ext>
                    </a:extLst>
                  </a:tr>
                  <a:tr h="271830">
                    <a:tc>
                      <a:txBody>
                        <a:bodyPr/>
                        <a:lstStyle/>
                        <a:p>
                          <a:pPr algn="ctr" fontAlgn="b"/>
                          <a:r>
                            <a:rPr lang="en-US" sz="1400" u="none" strike="noStrike">
                              <a:effectLst/>
                            </a:rPr>
                            <a:t>Random Excursions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a:effectLst/>
                            </a:rPr>
                            <a:t>&gt;10^6</a:t>
                          </a:r>
                          <a:endParaRPr lang="en-US" altLang="zh-TW"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44391177"/>
                      </a:ext>
                    </a:extLst>
                  </a:tr>
                  <a:tr h="271830">
                    <a:tc>
                      <a:txBody>
                        <a:bodyPr/>
                        <a:lstStyle/>
                        <a:p>
                          <a:pPr algn="ctr" fontAlgn="b"/>
                          <a:r>
                            <a:rPr lang="en-US" sz="1400" u="none" strike="noStrike">
                              <a:effectLst/>
                            </a:rPr>
                            <a:t>Random Excursions Variant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a:effectLst/>
                            </a:rPr>
                            <a:t>&gt;10^6</a:t>
                          </a:r>
                          <a:endParaRPr lang="en-US" altLang="zh-TW"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4215350903"/>
                      </a:ext>
                    </a:extLst>
                  </a:tr>
                </a:tbl>
              </a:graphicData>
            </a:graphic>
          </p:graphicFrame>
        </mc:Choice>
        <mc:Fallback>
          <p:graphicFrame>
            <p:nvGraphicFramePr>
              <p:cNvPr id="39" name="表格 38">
                <a:extLst>
                  <a:ext uri="{FF2B5EF4-FFF2-40B4-BE49-F238E27FC236}">
                    <a16:creationId xmlns:a16="http://schemas.microsoft.com/office/drawing/2014/main" id="{B7BDDC70-E753-4424-8518-B46D65F4A70F}"/>
                  </a:ext>
                </a:extLst>
              </p:cNvPr>
              <p:cNvGraphicFramePr>
                <a:graphicFrameLocks noGrp="1"/>
              </p:cNvGraphicFramePr>
              <p:nvPr>
                <p:extLst>
                  <p:ext uri="{D42A27DB-BD31-4B8C-83A1-F6EECF244321}">
                    <p14:modId xmlns:p14="http://schemas.microsoft.com/office/powerpoint/2010/main" val="1901508990"/>
                  </p:ext>
                </p:extLst>
              </p:nvPr>
            </p:nvGraphicFramePr>
            <p:xfrm>
              <a:off x="838200" y="1909541"/>
              <a:ext cx="10515601" cy="4349280"/>
            </p:xfrm>
            <a:graphic>
              <a:graphicData uri="http://schemas.openxmlformats.org/drawingml/2006/table">
                <a:tbl>
                  <a:tblPr firstRow="1" bandRow="1">
                    <a:tableStyleId>{3B4B98B0-60AC-42C2-AFA5-B58CD77FA1E5}</a:tableStyleId>
                  </a:tblPr>
                  <a:tblGrid>
                    <a:gridCol w="3617983">
                      <a:extLst>
                        <a:ext uri="{9D8B030D-6E8A-4147-A177-3AD203B41FA5}">
                          <a16:colId xmlns:a16="http://schemas.microsoft.com/office/drawing/2014/main" val="1042207669"/>
                        </a:ext>
                      </a:extLst>
                    </a:gridCol>
                    <a:gridCol w="2299206">
                      <a:extLst>
                        <a:ext uri="{9D8B030D-6E8A-4147-A177-3AD203B41FA5}">
                          <a16:colId xmlns:a16="http://schemas.microsoft.com/office/drawing/2014/main" val="3097823636"/>
                        </a:ext>
                      </a:extLst>
                    </a:gridCol>
                    <a:gridCol w="2299206">
                      <a:extLst>
                        <a:ext uri="{9D8B030D-6E8A-4147-A177-3AD203B41FA5}">
                          <a16:colId xmlns:a16="http://schemas.microsoft.com/office/drawing/2014/main" val="2477815947"/>
                        </a:ext>
                      </a:extLst>
                    </a:gridCol>
                    <a:gridCol w="2299206">
                      <a:extLst>
                        <a:ext uri="{9D8B030D-6E8A-4147-A177-3AD203B41FA5}">
                          <a16:colId xmlns:a16="http://schemas.microsoft.com/office/drawing/2014/main" val="1232307477"/>
                        </a:ext>
                      </a:extLst>
                    </a:gridCol>
                  </a:tblGrid>
                  <a:tr h="271830">
                    <a:tc>
                      <a:txBody>
                        <a:bodyPr/>
                        <a:lstStyle/>
                        <a:p>
                          <a:pPr algn="ctr" fontAlgn="b"/>
                          <a:r>
                            <a:rPr lang="en-US" sz="1400" u="none" strike="noStrike" dirty="0">
                              <a:effectLst/>
                            </a:rPr>
                            <a:t>Test</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Length of sequence(n)</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block size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length of template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extLst>
                      <a:ext uri="{0D108BD9-81ED-4DB2-BD59-A6C34878D82A}">
                        <a16:rowId xmlns:a16="http://schemas.microsoft.com/office/drawing/2014/main" val="898289830"/>
                      </a:ext>
                    </a:extLst>
                  </a:tr>
                  <a:tr h="271830">
                    <a:tc>
                      <a:txBody>
                        <a:bodyPr/>
                        <a:lstStyle/>
                        <a:p>
                          <a:pPr algn="ctr" fontAlgn="b"/>
                          <a:r>
                            <a:rPr lang="en-US" sz="1400" u="none" strike="noStrike">
                              <a:effectLst/>
                            </a:rPr>
                            <a:t>Frequency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2083038360"/>
                      </a:ext>
                    </a:extLst>
                  </a:tr>
                  <a:tr h="271830">
                    <a:tc>
                      <a:txBody>
                        <a:bodyPr/>
                        <a:lstStyle/>
                        <a:p>
                          <a:pPr algn="ctr" fontAlgn="b"/>
                          <a:r>
                            <a:rPr lang="en-US" sz="1400" u="none" strike="noStrike">
                              <a:effectLst/>
                            </a:rPr>
                            <a:t>Frequency Test within a Block </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M&gt;=20, M &gt; 0.01n</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3785808035"/>
                      </a:ext>
                    </a:extLst>
                  </a:tr>
                  <a:tr h="271830">
                    <a:tc>
                      <a:txBody>
                        <a:bodyPr/>
                        <a:lstStyle/>
                        <a:p>
                          <a:pPr algn="ctr" fontAlgn="b"/>
                          <a:r>
                            <a:rPr lang="en-US" sz="1400" u="none" strike="noStrike">
                              <a:effectLst/>
                            </a:rPr>
                            <a:t>Runs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3413407297"/>
                      </a:ext>
                    </a:extLst>
                  </a:tr>
                  <a:tr h="271830">
                    <a:tc>
                      <a:txBody>
                        <a:bodyPr/>
                        <a:lstStyle/>
                        <a:p>
                          <a:pPr algn="ctr" fontAlgn="b"/>
                          <a:r>
                            <a:rPr lang="en-US" sz="1400" u="none" strike="noStrike">
                              <a:effectLst/>
                            </a:rPr>
                            <a:t>Longest-Run-of-Ones in a Block</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看圖</a:t>
                          </a:r>
                        </a:p>
                      </a:txBody>
                      <a:tcPr marL="12114" marR="12114" marT="12114" marB="0" anchor="b"/>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1046479483"/>
                      </a:ext>
                    </a:extLst>
                  </a:tr>
                  <a:tr h="271830">
                    <a:tc>
                      <a:txBody>
                        <a:bodyPr/>
                        <a:lstStyle/>
                        <a:p>
                          <a:pPr algn="ctr" fontAlgn="b"/>
                          <a:r>
                            <a:rPr lang="en-US" sz="1400" u="none" strike="noStrike">
                              <a:effectLst/>
                            </a:rPr>
                            <a:t>Rank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&gt;=38912(QM)</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1165371762"/>
                      </a:ext>
                    </a:extLst>
                  </a:tr>
                  <a:tr h="271830">
                    <a:tc>
                      <a:txBody>
                        <a:bodyPr/>
                        <a:lstStyle/>
                        <a:p>
                          <a:pPr algn="ctr" fontAlgn="b"/>
                          <a:r>
                            <a:rPr lang="en-US" sz="1400" u="none" strike="noStrike">
                              <a:effectLst/>
                            </a:rPr>
                            <a:t>DFT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3380940289"/>
                      </a:ext>
                    </a:extLst>
                  </a:tr>
                  <a:tr h="271830">
                    <a:tc>
                      <a:txBody>
                        <a:bodyPr/>
                        <a:lstStyle/>
                        <a:p>
                          <a:pPr algn="ctr" fontAlgn="b"/>
                          <a:r>
                            <a:rPr lang="en-US" sz="1400" u="none" strike="noStrike">
                              <a:effectLst/>
                            </a:rPr>
                            <a:t>Non-overlapping Template Matching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dirty="0">
                              <a:effectLst/>
                            </a:rPr>
                            <a:t>M &gt; 0.01n</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m = 9, 10</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extLst>
                      <a:ext uri="{0D108BD9-81ED-4DB2-BD59-A6C34878D82A}">
                        <a16:rowId xmlns:a16="http://schemas.microsoft.com/office/drawing/2014/main" val="4148111255"/>
                      </a:ext>
                    </a:extLst>
                  </a:tr>
                  <a:tr h="271830">
                    <a:tc>
                      <a:txBody>
                        <a:bodyPr/>
                        <a:lstStyle/>
                        <a:p>
                          <a:pPr algn="ctr" fontAlgn="b"/>
                          <a:r>
                            <a:rPr lang="en-US" sz="1400" u="none" strike="noStrike">
                              <a:effectLst/>
                            </a:rPr>
                            <a:t>Overlapping Template Matching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a:effectLst/>
                            </a:rPr>
                            <a:t>&gt;10^6</a:t>
                          </a:r>
                          <a:endParaRPr lang="en-US" altLang="zh-TW"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m = 9, 10</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extLst>
                      <a:ext uri="{0D108BD9-81ED-4DB2-BD59-A6C34878D82A}">
                        <a16:rowId xmlns:a16="http://schemas.microsoft.com/office/drawing/2014/main" val="771740600"/>
                      </a:ext>
                    </a:extLst>
                  </a:tr>
                  <a:tr h="271830">
                    <a:tc>
                      <a:txBody>
                        <a:bodyPr/>
                        <a:lstStyle/>
                        <a:p>
                          <a:pPr algn="ctr" fontAlgn="b"/>
                          <a:r>
                            <a:rPr lang="en-US" sz="1400" u="none" strike="noStrike">
                              <a:effectLst/>
                            </a:rPr>
                            <a:t>Universal Statistical"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看圖</a:t>
                          </a: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2204006851"/>
                      </a:ext>
                    </a:extLst>
                  </a:tr>
                  <a:tr h="271830">
                    <a:tc>
                      <a:txBody>
                        <a:bodyPr/>
                        <a:lstStyle/>
                        <a:p>
                          <a:pPr algn="ctr" fontAlgn="b"/>
                          <a:r>
                            <a:rPr lang="en-US" sz="1400" u="none" strike="noStrike">
                              <a:effectLst/>
                            </a:rPr>
                            <a:t>Linear Complexity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a:effectLst/>
                            </a:rPr>
                            <a:t>&gt;10^6</a:t>
                          </a:r>
                          <a:endParaRPr lang="en-US" altLang="zh-TW"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a:effectLst/>
                            </a:rPr>
                            <a:t>500~5000</a:t>
                          </a:r>
                          <a:endParaRPr lang="en-US" altLang="zh-TW"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1648785075"/>
                      </a:ext>
                    </a:extLst>
                  </a:tr>
                  <a:tr h="271830">
                    <a:tc>
                      <a:txBody>
                        <a:bodyPr/>
                        <a:lstStyle/>
                        <a:p>
                          <a:pPr algn="ctr" fontAlgn="b"/>
                          <a:r>
                            <a:rPr lang="en-US" sz="1400" u="none" strike="noStrike">
                              <a:effectLst/>
                            </a:rPr>
                            <a:t>Serial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endParaRPr lang="zh-TW"/>
                        </a:p>
                      </a:txBody>
                      <a:tcPr marL="12114" marR="12114" marT="12114" marB="0" anchor="b">
                        <a:blipFill>
                          <a:blip r:embed="rId3"/>
                          <a:stretch>
                            <a:fillRect l="-256878" t="-1093333" r="-100000" b="-435556"/>
                          </a:stretch>
                        </a:blip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3605992613"/>
                      </a:ext>
                    </a:extLst>
                  </a:tr>
                  <a:tr h="271830">
                    <a:tc>
                      <a:txBody>
                        <a:bodyPr/>
                        <a:lstStyle/>
                        <a:p>
                          <a:pPr algn="ctr" fontAlgn="b"/>
                          <a:r>
                            <a:rPr lang="en-US" sz="1400" u="none" strike="noStrike">
                              <a:effectLst/>
                            </a:rPr>
                            <a:t>Approximate Entropy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endParaRPr lang="zh-TW"/>
                        </a:p>
                      </a:txBody>
                      <a:tcPr marL="12114" marR="12114" marT="12114" marB="0" anchor="b">
                        <a:blipFill>
                          <a:blip r:embed="rId3"/>
                          <a:stretch>
                            <a:fillRect l="-256878" t="-1220455" r="-100000" b="-345455"/>
                          </a:stretch>
                        </a:blip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2709409228"/>
                      </a:ext>
                    </a:extLst>
                  </a:tr>
                  <a:tr h="271830">
                    <a:tc>
                      <a:txBody>
                        <a:bodyPr/>
                        <a:lstStyle/>
                        <a:p>
                          <a:pPr algn="ctr" fontAlgn="b"/>
                          <a:r>
                            <a:rPr lang="en-US" sz="1400" u="none" strike="noStrike">
                              <a:effectLst/>
                            </a:rPr>
                            <a:t>Cumulative Sums (Cusums)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4011946343"/>
                      </a:ext>
                    </a:extLst>
                  </a:tr>
                  <a:tr h="271830">
                    <a:tc>
                      <a:txBody>
                        <a:bodyPr/>
                        <a:lstStyle/>
                        <a:p>
                          <a:pPr algn="ctr" fontAlgn="b"/>
                          <a:r>
                            <a:rPr lang="en-US" sz="1400" u="none" strike="noStrike">
                              <a:effectLst/>
                            </a:rPr>
                            <a:t>Random Excursions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a:effectLst/>
                            </a:rPr>
                            <a:t>&gt;10^6</a:t>
                          </a:r>
                          <a:endParaRPr lang="en-US" altLang="zh-TW"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44391177"/>
                      </a:ext>
                    </a:extLst>
                  </a:tr>
                  <a:tr h="271830">
                    <a:tc>
                      <a:txBody>
                        <a:bodyPr/>
                        <a:lstStyle/>
                        <a:p>
                          <a:pPr algn="ctr" fontAlgn="b"/>
                          <a:r>
                            <a:rPr lang="en-US" sz="1400" u="none" strike="noStrike">
                              <a:effectLst/>
                            </a:rPr>
                            <a:t>Random Excursions Variant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a:effectLst/>
                            </a:rPr>
                            <a:t>&gt;10^6</a:t>
                          </a:r>
                          <a:endParaRPr lang="en-US" altLang="zh-TW"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4215350903"/>
                      </a:ext>
                    </a:extLst>
                  </a:tr>
                </a:tbl>
              </a:graphicData>
            </a:graphic>
          </p:graphicFrame>
        </mc:Fallback>
      </mc:AlternateContent>
      <p:sp>
        <p:nvSpPr>
          <p:cNvPr id="622" name="Google Shape;622;p96"/>
          <p:cNvSpPr txBox="1"/>
          <p:nvPr/>
        </p:nvSpPr>
        <p:spPr>
          <a:xfrm>
            <a:off x="0" y="0"/>
            <a:ext cx="12192000" cy="1139200"/>
          </a:xfrm>
          <a:prstGeom prst="rect">
            <a:avLst/>
          </a:prstGeom>
          <a:solidFill>
            <a:srgbClr val="D9D9D9"/>
          </a:solidFill>
          <a:ln>
            <a:noFill/>
          </a:ln>
        </p:spPr>
        <p:txBody>
          <a:bodyPr spcFirstLastPara="1" wrap="square" lIns="121900" tIns="121900" rIns="121900" bIns="121900" anchor="ctr" anchorCtr="0">
            <a:noAutofit/>
          </a:bodyPr>
          <a:lstStyle/>
          <a:p>
            <a:r>
              <a:rPr lang="zh-TW" altLang="en-US" sz="4000" b="1" dirty="0"/>
              <a:t>參數設定</a:t>
            </a:r>
            <a:endParaRPr sz="4000" b="1" dirty="0"/>
          </a:p>
        </p:txBody>
      </p:sp>
      <p:sp>
        <p:nvSpPr>
          <p:cNvPr id="46" name="矩形 45">
            <a:extLst>
              <a:ext uri="{FF2B5EF4-FFF2-40B4-BE49-F238E27FC236}">
                <a16:creationId xmlns:a16="http://schemas.microsoft.com/office/drawing/2014/main" id="{A2AE5782-AF93-49AD-991A-01F8A245E15A}"/>
              </a:ext>
            </a:extLst>
          </p:cNvPr>
          <p:cNvSpPr/>
          <p:nvPr/>
        </p:nvSpPr>
        <p:spPr>
          <a:xfrm>
            <a:off x="-354821" y="113920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ea typeface="新細明體"/>
                <a:cs typeface="Arial"/>
              </a:rPr>
              <a:t>0</a:t>
            </a:r>
            <a:r>
              <a:rPr lang="en-US" altLang="zh-TW" sz="3733" dirty="0">
                <a:ea typeface="新細明體"/>
                <a:cs typeface="Arial"/>
              </a:rPr>
              <a:t>2</a:t>
            </a:r>
            <a:endParaRPr lang="zh-TW" altLang="en-US" sz="3733" dirty="0"/>
          </a:p>
        </p:txBody>
      </p:sp>
      <p:sp>
        <p:nvSpPr>
          <p:cNvPr id="2" name="投影片編號版面配置區 1">
            <a:extLst>
              <a:ext uri="{FF2B5EF4-FFF2-40B4-BE49-F238E27FC236}">
                <a16:creationId xmlns:a16="http://schemas.microsoft.com/office/drawing/2014/main" id="{5F591B29-1CB7-4083-93C0-9903F49CD165}"/>
              </a:ext>
            </a:extLst>
          </p:cNvPr>
          <p:cNvSpPr>
            <a:spLocks noGrp="1"/>
          </p:cNvSpPr>
          <p:nvPr>
            <p:ph type="sldNum" idx="12"/>
          </p:nvPr>
        </p:nvSpPr>
        <p:spPr/>
        <p:txBody>
          <a:bodyPr/>
          <a:lstStyle/>
          <a:p>
            <a:fld id="{00000000-1234-1234-1234-123412341234}" type="slidenum">
              <a:rPr lang="en" smtClean="0"/>
              <a:pPr/>
              <a:t>12</a:t>
            </a:fld>
            <a:endParaRPr lang="en" sz="1333">
              <a:solidFill>
                <a:schemeClr val="dk2"/>
              </a:solidFill>
            </a:endParaRPr>
          </a:p>
        </p:txBody>
      </p:sp>
      <p:sp>
        <p:nvSpPr>
          <p:cNvPr id="38" name="橢圓 37">
            <a:extLst>
              <a:ext uri="{FF2B5EF4-FFF2-40B4-BE49-F238E27FC236}">
                <a16:creationId xmlns:a16="http://schemas.microsoft.com/office/drawing/2014/main" id="{05617209-60DA-40DC-A785-4C4A04085BED}"/>
              </a:ext>
            </a:extLst>
          </p:cNvPr>
          <p:cNvSpPr/>
          <p:nvPr/>
        </p:nvSpPr>
        <p:spPr>
          <a:xfrm>
            <a:off x="10057916" y="3802036"/>
            <a:ext cx="576072" cy="34747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橢圓 39">
            <a:extLst>
              <a:ext uri="{FF2B5EF4-FFF2-40B4-BE49-F238E27FC236}">
                <a16:creationId xmlns:a16="http://schemas.microsoft.com/office/drawing/2014/main" id="{C596E3B1-0782-4A5C-A068-A168397769D6}"/>
              </a:ext>
            </a:extLst>
          </p:cNvPr>
          <p:cNvSpPr/>
          <p:nvPr/>
        </p:nvSpPr>
        <p:spPr>
          <a:xfrm>
            <a:off x="10062004" y="4051162"/>
            <a:ext cx="576072" cy="34747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橢圓 40">
            <a:extLst>
              <a:ext uri="{FF2B5EF4-FFF2-40B4-BE49-F238E27FC236}">
                <a16:creationId xmlns:a16="http://schemas.microsoft.com/office/drawing/2014/main" id="{20548C47-826A-40E2-8C37-2DADC2A076E2}"/>
              </a:ext>
            </a:extLst>
          </p:cNvPr>
          <p:cNvSpPr/>
          <p:nvPr/>
        </p:nvSpPr>
        <p:spPr>
          <a:xfrm>
            <a:off x="8061754" y="2441437"/>
            <a:ext cx="576072" cy="34747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橢圓 41">
            <a:extLst>
              <a:ext uri="{FF2B5EF4-FFF2-40B4-BE49-F238E27FC236}">
                <a16:creationId xmlns:a16="http://schemas.microsoft.com/office/drawing/2014/main" id="{B58C0BFA-B516-435A-9F22-E08B9FB3B5AB}"/>
              </a:ext>
            </a:extLst>
          </p:cNvPr>
          <p:cNvSpPr/>
          <p:nvPr/>
        </p:nvSpPr>
        <p:spPr>
          <a:xfrm>
            <a:off x="7623604" y="4584562"/>
            <a:ext cx="576072" cy="34747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橢圓 42">
            <a:extLst>
              <a:ext uri="{FF2B5EF4-FFF2-40B4-BE49-F238E27FC236}">
                <a16:creationId xmlns:a16="http://schemas.microsoft.com/office/drawing/2014/main" id="{B95829E5-E109-4A9D-B2CE-9FB127943F00}"/>
              </a:ext>
            </a:extLst>
          </p:cNvPr>
          <p:cNvSpPr/>
          <p:nvPr/>
        </p:nvSpPr>
        <p:spPr>
          <a:xfrm>
            <a:off x="7623604" y="5209855"/>
            <a:ext cx="576072" cy="34747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橢圓 43">
            <a:extLst>
              <a:ext uri="{FF2B5EF4-FFF2-40B4-BE49-F238E27FC236}">
                <a16:creationId xmlns:a16="http://schemas.microsoft.com/office/drawing/2014/main" id="{219FCC13-5829-4DC1-892B-37F52E7F4910}"/>
              </a:ext>
            </a:extLst>
          </p:cNvPr>
          <p:cNvSpPr/>
          <p:nvPr/>
        </p:nvSpPr>
        <p:spPr>
          <a:xfrm>
            <a:off x="7623604" y="4897209"/>
            <a:ext cx="576072" cy="34747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730557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96"/>
          <p:cNvSpPr txBox="1"/>
          <p:nvPr/>
        </p:nvSpPr>
        <p:spPr>
          <a:xfrm>
            <a:off x="0" y="0"/>
            <a:ext cx="12192000" cy="1139200"/>
          </a:xfrm>
          <a:prstGeom prst="rect">
            <a:avLst/>
          </a:prstGeom>
          <a:solidFill>
            <a:srgbClr val="D9D9D9"/>
          </a:solidFill>
          <a:ln>
            <a:noFill/>
          </a:ln>
        </p:spPr>
        <p:txBody>
          <a:bodyPr spcFirstLastPara="1" wrap="square" lIns="121900" tIns="121900" rIns="121900" bIns="121900" anchor="ctr" anchorCtr="0">
            <a:noAutofit/>
          </a:bodyPr>
          <a:lstStyle/>
          <a:p>
            <a:r>
              <a:rPr lang="zh-TW" altLang="en-US" sz="4000" b="1" dirty="0"/>
              <a:t>參數設定</a:t>
            </a:r>
            <a:endParaRPr sz="4000" b="1" dirty="0"/>
          </a:p>
        </p:txBody>
      </p:sp>
      <p:sp>
        <p:nvSpPr>
          <p:cNvPr id="46" name="矩形 45">
            <a:extLst>
              <a:ext uri="{FF2B5EF4-FFF2-40B4-BE49-F238E27FC236}">
                <a16:creationId xmlns:a16="http://schemas.microsoft.com/office/drawing/2014/main" id="{A2AE5782-AF93-49AD-991A-01F8A245E15A}"/>
              </a:ext>
            </a:extLst>
          </p:cNvPr>
          <p:cNvSpPr/>
          <p:nvPr/>
        </p:nvSpPr>
        <p:spPr>
          <a:xfrm>
            <a:off x="-354821" y="113920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ea typeface="新細明體"/>
                <a:cs typeface="Arial"/>
              </a:rPr>
              <a:t>0</a:t>
            </a:r>
            <a:r>
              <a:rPr lang="en-US" altLang="zh-TW" sz="3733" dirty="0">
                <a:ea typeface="新細明體"/>
                <a:cs typeface="Arial"/>
              </a:rPr>
              <a:t>2</a:t>
            </a:r>
            <a:endParaRPr lang="zh-TW" altLang="en-US" sz="3733" dirty="0"/>
          </a:p>
        </p:txBody>
      </p:sp>
      <p:sp>
        <p:nvSpPr>
          <p:cNvPr id="2" name="投影片編號版面配置區 1">
            <a:extLst>
              <a:ext uri="{FF2B5EF4-FFF2-40B4-BE49-F238E27FC236}">
                <a16:creationId xmlns:a16="http://schemas.microsoft.com/office/drawing/2014/main" id="{5F591B29-1CB7-4083-93C0-9903F49CD165}"/>
              </a:ext>
            </a:extLst>
          </p:cNvPr>
          <p:cNvSpPr>
            <a:spLocks noGrp="1"/>
          </p:cNvSpPr>
          <p:nvPr>
            <p:ph type="sldNum" idx="12"/>
          </p:nvPr>
        </p:nvSpPr>
        <p:spPr/>
        <p:txBody>
          <a:bodyPr/>
          <a:lstStyle/>
          <a:p>
            <a:fld id="{00000000-1234-1234-1234-123412341234}" type="slidenum">
              <a:rPr lang="en" smtClean="0"/>
              <a:pPr/>
              <a:t>13</a:t>
            </a:fld>
            <a:endParaRPr lang="en" sz="1333">
              <a:solidFill>
                <a:schemeClr val="dk2"/>
              </a:solidFill>
            </a:endParaRPr>
          </a:p>
        </p:txBody>
      </p:sp>
      <p:pic>
        <p:nvPicPr>
          <p:cNvPr id="12" name="圖片 11">
            <a:extLst>
              <a:ext uri="{FF2B5EF4-FFF2-40B4-BE49-F238E27FC236}">
                <a16:creationId xmlns:a16="http://schemas.microsoft.com/office/drawing/2014/main" id="{057C8863-FE47-4DAF-8180-EEB60F95CE45}"/>
              </a:ext>
            </a:extLst>
          </p:cNvPr>
          <p:cNvPicPr/>
          <p:nvPr/>
        </p:nvPicPr>
        <p:blipFill>
          <a:blip r:embed="rId3"/>
          <a:stretch>
            <a:fillRect/>
          </a:stretch>
        </p:blipFill>
        <p:spPr>
          <a:xfrm>
            <a:off x="2110105" y="2647482"/>
            <a:ext cx="7971790" cy="2877017"/>
          </a:xfrm>
          <a:prstGeom prst="rect">
            <a:avLst/>
          </a:prstGeom>
        </p:spPr>
      </p:pic>
    </p:spTree>
    <p:extLst>
      <p:ext uri="{BB962C8B-B14F-4D97-AF65-F5344CB8AC3E}">
        <p14:creationId xmlns:p14="http://schemas.microsoft.com/office/powerpoint/2010/main" val="20365093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96"/>
          <p:cNvSpPr txBox="1"/>
          <p:nvPr/>
        </p:nvSpPr>
        <p:spPr>
          <a:xfrm>
            <a:off x="0" y="0"/>
            <a:ext cx="12192000" cy="1139200"/>
          </a:xfrm>
          <a:prstGeom prst="rect">
            <a:avLst/>
          </a:prstGeom>
          <a:solidFill>
            <a:srgbClr val="D9D9D9"/>
          </a:solidFill>
          <a:ln>
            <a:noFill/>
          </a:ln>
        </p:spPr>
        <p:txBody>
          <a:bodyPr spcFirstLastPara="1" wrap="square" lIns="121900" tIns="121900" rIns="121900" bIns="121900" anchor="ctr" anchorCtr="0">
            <a:noAutofit/>
          </a:bodyPr>
          <a:lstStyle/>
          <a:p>
            <a:endParaRPr sz="4000" b="1" dirty="0"/>
          </a:p>
        </p:txBody>
      </p:sp>
      <p:sp>
        <p:nvSpPr>
          <p:cNvPr id="5" name="矩形 4">
            <a:extLst>
              <a:ext uri="{FF2B5EF4-FFF2-40B4-BE49-F238E27FC236}">
                <a16:creationId xmlns:a16="http://schemas.microsoft.com/office/drawing/2014/main" id="{98AE572F-A9D5-4412-866D-72224008F647}"/>
              </a:ext>
            </a:extLst>
          </p:cNvPr>
          <p:cNvSpPr/>
          <p:nvPr/>
        </p:nvSpPr>
        <p:spPr>
          <a:xfrm>
            <a:off x="-2584" y="163485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2"/>
                </a:solidFill>
                <a:ea typeface="新細明體"/>
                <a:cs typeface="Arial"/>
              </a:rPr>
              <a:t>01</a:t>
            </a:r>
            <a:endParaRPr lang="zh-TW" altLang="en-US" sz="3733" dirty="0">
              <a:solidFill>
                <a:schemeClr val="bg2"/>
              </a:solidFill>
            </a:endParaRPr>
          </a:p>
        </p:txBody>
      </p:sp>
      <p:grpSp>
        <p:nvGrpSpPr>
          <p:cNvPr id="4" name="群組 3">
            <a:extLst>
              <a:ext uri="{FF2B5EF4-FFF2-40B4-BE49-F238E27FC236}">
                <a16:creationId xmlns:a16="http://schemas.microsoft.com/office/drawing/2014/main" id="{B9F553D8-66C2-4A86-9AC5-B0079798DF7A}"/>
              </a:ext>
            </a:extLst>
          </p:cNvPr>
          <p:cNvGrpSpPr/>
          <p:nvPr/>
        </p:nvGrpSpPr>
        <p:grpSpPr>
          <a:xfrm>
            <a:off x="1159789" y="1634849"/>
            <a:ext cx="9161777" cy="1217267"/>
            <a:chOff x="1159789" y="1634849"/>
            <a:chExt cx="9161777" cy="1217267"/>
          </a:xfrm>
        </p:grpSpPr>
        <p:sp>
          <p:nvSpPr>
            <p:cNvPr id="9" name="矩形 8">
              <a:extLst>
                <a:ext uri="{FF2B5EF4-FFF2-40B4-BE49-F238E27FC236}">
                  <a16:creationId xmlns:a16="http://schemas.microsoft.com/office/drawing/2014/main" id="{02F32897-0885-4A2A-A178-B2D56D619929}"/>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zh-TW" altLang="en-US" sz="2133" dirty="0">
                  <a:solidFill>
                    <a:schemeClr val="bg2"/>
                  </a:solidFill>
                  <a:ea typeface="新細明體"/>
                  <a:cs typeface="Arial"/>
                </a:rPr>
                <a:t>資料蒐集</a:t>
              </a:r>
            </a:p>
          </p:txBody>
        </p:sp>
        <p:sp>
          <p:nvSpPr>
            <p:cNvPr id="12" name="矩形 11">
              <a:extLst>
                <a:ext uri="{FF2B5EF4-FFF2-40B4-BE49-F238E27FC236}">
                  <a16:creationId xmlns:a16="http://schemas.microsoft.com/office/drawing/2014/main" id="{CD56E6CC-B761-46B3-BE63-6D2465DA4CB0}"/>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10" name="群組 9">
              <a:extLst>
                <a:ext uri="{FF2B5EF4-FFF2-40B4-BE49-F238E27FC236}">
                  <a16:creationId xmlns:a16="http://schemas.microsoft.com/office/drawing/2014/main" id="{DB3CE51B-2DE6-41EC-A8D1-206B846BA368}"/>
                </a:ext>
              </a:extLst>
            </p:cNvPr>
            <p:cNvGrpSpPr/>
            <p:nvPr/>
          </p:nvGrpSpPr>
          <p:grpSpPr>
            <a:xfrm>
              <a:off x="3820330" y="1634849"/>
              <a:ext cx="2178779" cy="1217267"/>
              <a:chOff x="2923366" y="3228488"/>
              <a:chExt cx="1634084" cy="912950"/>
            </a:xfrm>
          </p:grpSpPr>
          <p:sp>
            <p:nvSpPr>
              <p:cNvPr id="8" name="等腰三角形 7">
                <a:extLst>
                  <a:ext uri="{FF2B5EF4-FFF2-40B4-BE49-F238E27FC236}">
                    <a16:creationId xmlns:a16="http://schemas.microsoft.com/office/drawing/2014/main" id="{03E3A20C-2882-45DF-A2A4-77B6D8FF03BC}"/>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11" name="矩形 10">
                <a:extLst>
                  <a:ext uri="{FF2B5EF4-FFF2-40B4-BE49-F238E27FC236}">
                    <a16:creationId xmlns:a16="http://schemas.microsoft.com/office/drawing/2014/main" id="{F2DD3C5E-8C65-4EB3-8823-4A8B2B5952F3}"/>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14" name="矩形 13">
              <a:extLst>
                <a:ext uri="{FF2B5EF4-FFF2-40B4-BE49-F238E27FC236}">
                  <a16:creationId xmlns:a16="http://schemas.microsoft.com/office/drawing/2014/main" id="{88B7AD41-F6A4-49C4-907D-C6C08AFA3FA5}"/>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en-US" altLang="zh-TW" sz="2400" dirty="0">
                  <a:solidFill>
                    <a:schemeClr val="bg2">
                      <a:lumMod val="90000"/>
                    </a:schemeClr>
                  </a:solidFill>
                  <a:ea typeface="新細明體"/>
                  <a:cs typeface="Arial"/>
                </a:rPr>
                <a:t>Sample size</a:t>
              </a:r>
            </a:p>
            <a:p>
              <a:pPr marL="380990" indent="-380990">
                <a:buChar char="•"/>
              </a:pPr>
              <a:r>
                <a:rPr lang="zh-TW" altLang="en-US" sz="2400" dirty="0">
                  <a:solidFill>
                    <a:schemeClr val="bg2">
                      <a:lumMod val="90000"/>
                    </a:schemeClr>
                  </a:solidFill>
                  <a:ea typeface="新細明體"/>
                  <a:cs typeface="Arial"/>
                </a:rPr>
                <a:t>蒐集方法</a:t>
              </a:r>
            </a:p>
          </p:txBody>
        </p:sp>
      </p:grpSp>
      <p:sp>
        <p:nvSpPr>
          <p:cNvPr id="46" name="矩形 45">
            <a:extLst>
              <a:ext uri="{FF2B5EF4-FFF2-40B4-BE49-F238E27FC236}">
                <a16:creationId xmlns:a16="http://schemas.microsoft.com/office/drawing/2014/main" id="{A2AE5782-AF93-49AD-991A-01F8A245E15A}"/>
              </a:ext>
            </a:extLst>
          </p:cNvPr>
          <p:cNvSpPr/>
          <p:nvPr/>
        </p:nvSpPr>
        <p:spPr>
          <a:xfrm>
            <a:off x="0" y="2962907"/>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2"/>
                </a:solidFill>
                <a:ea typeface="新細明體"/>
                <a:cs typeface="Arial"/>
              </a:rPr>
              <a:t>0</a:t>
            </a:r>
            <a:r>
              <a:rPr lang="en-US" altLang="zh-TW" sz="3733" dirty="0">
                <a:solidFill>
                  <a:schemeClr val="bg2"/>
                </a:solidFill>
                <a:ea typeface="新細明體"/>
                <a:cs typeface="Arial"/>
              </a:rPr>
              <a:t>2</a:t>
            </a:r>
            <a:endParaRPr lang="zh-TW" altLang="en-US" sz="3733" dirty="0">
              <a:solidFill>
                <a:schemeClr val="bg2"/>
              </a:solidFill>
            </a:endParaRPr>
          </a:p>
        </p:txBody>
      </p:sp>
      <p:grpSp>
        <p:nvGrpSpPr>
          <p:cNvPr id="47" name="群組 46">
            <a:extLst>
              <a:ext uri="{FF2B5EF4-FFF2-40B4-BE49-F238E27FC236}">
                <a16:creationId xmlns:a16="http://schemas.microsoft.com/office/drawing/2014/main" id="{DF9BBA71-7477-459D-9459-79F089F1007E}"/>
              </a:ext>
            </a:extLst>
          </p:cNvPr>
          <p:cNvGrpSpPr/>
          <p:nvPr/>
        </p:nvGrpSpPr>
        <p:grpSpPr>
          <a:xfrm>
            <a:off x="1162373" y="2962906"/>
            <a:ext cx="9161777" cy="1217267"/>
            <a:chOff x="1159789" y="1634849"/>
            <a:chExt cx="9161777" cy="1217267"/>
          </a:xfrm>
        </p:grpSpPr>
        <p:sp>
          <p:nvSpPr>
            <p:cNvPr id="48" name="矩形 47">
              <a:extLst>
                <a:ext uri="{FF2B5EF4-FFF2-40B4-BE49-F238E27FC236}">
                  <a16:creationId xmlns:a16="http://schemas.microsoft.com/office/drawing/2014/main" id="{2CABE2A4-BC41-45D0-9CCE-816C8EC270B7}"/>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zh-TW" altLang="en-US" sz="2133" dirty="0">
                  <a:solidFill>
                    <a:schemeClr val="bg2"/>
                  </a:solidFill>
                  <a:ea typeface="新細明體"/>
                  <a:cs typeface="Arial"/>
                </a:rPr>
                <a:t>參數設定</a:t>
              </a:r>
            </a:p>
          </p:txBody>
        </p:sp>
        <p:sp>
          <p:nvSpPr>
            <p:cNvPr id="49" name="矩形 48">
              <a:extLst>
                <a:ext uri="{FF2B5EF4-FFF2-40B4-BE49-F238E27FC236}">
                  <a16:creationId xmlns:a16="http://schemas.microsoft.com/office/drawing/2014/main" id="{32F090D5-21B5-4672-8C53-22DF21518819}"/>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50" name="群組 49">
              <a:extLst>
                <a:ext uri="{FF2B5EF4-FFF2-40B4-BE49-F238E27FC236}">
                  <a16:creationId xmlns:a16="http://schemas.microsoft.com/office/drawing/2014/main" id="{DC42363D-0523-4691-8510-92399F5C7E2A}"/>
                </a:ext>
              </a:extLst>
            </p:cNvPr>
            <p:cNvGrpSpPr/>
            <p:nvPr/>
          </p:nvGrpSpPr>
          <p:grpSpPr>
            <a:xfrm>
              <a:off x="3820330" y="1634849"/>
              <a:ext cx="2178779" cy="1217267"/>
              <a:chOff x="2923366" y="3228488"/>
              <a:chExt cx="1634084" cy="912950"/>
            </a:xfrm>
          </p:grpSpPr>
          <p:sp>
            <p:nvSpPr>
              <p:cNvPr id="52" name="等腰三角形 51">
                <a:extLst>
                  <a:ext uri="{FF2B5EF4-FFF2-40B4-BE49-F238E27FC236}">
                    <a16:creationId xmlns:a16="http://schemas.microsoft.com/office/drawing/2014/main" id="{2DB21977-D363-465D-8D54-231E2DA54AD6}"/>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53" name="矩形 52">
                <a:extLst>
                  <a:ext uri="{FF2B5EF4-FFF2-40B4-BE49-F238E27FC236}">
                    <a16:creationId xmlns:a16="http://schemas.microsoft.com/office/drawing/2014/main" id="{A7334C59-8615-4D54-863C-6D658998EEBD}"/>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51" name="矩形 50">
              <a:extLst>
                <a:ext uri="{FF2B5EF4-FFF2-40B4-BE49-F238E27FC236}">
                  <a16:creationId xmlns:a16="http://schemas.microsoft.com/office/drawing/2014/main" id="{98816AA9-505F-4BD3-8A4B-C091B0811895}"/>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zh-TW" altLang="en-US" sz="2400" dirty="0">
                  <a:solidFill>
                    <a:schemeClr val="bg2">
                      <a:lumMod val="90000"/>
                    </a:schemeClr>
                  </a:solidFill>
                  <a:ea typeface="新細明體"/>
                  <a:cs typeface="Arial"/>
                </a:rPr>
                <a:t>參數設定</a:t>
              </a:r>
            </a:p>
          </p:txBody>
        </p:sp>
      </p:grpSp>
      <p:sp>
        <p:nvSpPr>
          <p:cNvPr id="54" name="矩形 53">
            <a:extLst>
              <a:ext uri="{FF2B5EF4-FFF2-40B4-BE49-F238E27FC236}">
                <a16:creationId xmlns:a16="http://schemas.microsoft.com/office/drawing/2014/main" id="{EE9CBFCC-6308-4B4C-B31E-5AEAE70EC908}"/>
              </a:ext>
            </a:extLst>
          </p:cNvPr>
          <p:cNvSpPr/>
          <p:nvPr/>
        </p:nvSpPr>
        <p:spPr>
          <a:xfrm>
            <a:off x="-2584" y="4287731"/>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1"/>
                </a:solidFill>
                <a:ea typeface="新細明體"/>
                <a:cs typeface="Arial"/>
              </a:rPr>
              <a:t>0</a:t>
            </a:r>
            <a:r>
              <a:rPr lang="en-US" altLang="zh-TW" sz="3733" dirty="0">
                <a:solidFill>
                  <a:schemeClr val="bg1"/>
                </a:solidFill>
                <a:ea typeface="新細明體"/>
                <a:cs typeface="Arial"/>
              </a:rPr>
              <a:t>3</a:t>
            </a:r>
            <a:endParaRPr lang="zh-TW" altLang="en-US" sz="3733" dirty="0">
              <a:solidFill>
                <a:schemeClr val="bg1"/>
              </a:solidFill>
            </a:endParaRPr>
          </a:p>
        </p:txBody>
      </p:sp>
      <p:grpSp>
        <p:nvGrpSpPr>
          <p:cNvPr id="55" name="群組 54">
            <a:extLst>
              <a:ext uri="{FF2B5EF4-FFF2-40B4-BE49-F238E27FC236}">
                <a16:creationId xmlns:a16="http://schemas.microsoft.com/office/drawing/2014/main" id="{4F7FFA7F-39BB-4C41-BA58-DEEC55783FEF}"/>
              </a:ext>
            </a:extLst>
          </p:cNvPr>
          <p:cNvGrpSpPr/>
          <p:nvPr/>
        </p:nvGrpSpPr>
        <p:grpSpPr>
          <a:xfrm>
            <a:off x="1159789" y="4287730"/>
            <a:ext cx="9161777" cy="1217267"/>
            <a:chOff x="1159789" y="1634849"/>
            <a:chExt cx="9161777" cy="1217267"/>
          </a:xfrm>
        </p:grpSpPr>
        <p:sp>
          <p:nvSpPr>
            <p:cNvPr id="80" name="矩形 79">
              <a:extLst>
                <a:ext uri="{FF2B5EF4-FFF2-40B4-BE49-F238E27FC236}">
                  <a16:creationId xmlns:a16="http://schemas.microsoft.com/office/drawing/2014/main" id="{8663D0EF-DA15-4CB1-AA12-82F6A9B7E157}"/>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zh-TW" altLang="en-US" sz="2133" dirty="0">
                  <a:solidFill>
                    <a:schemeClr val="bg1"/>
                  </a:solidFill>
                  <a:ea typeface="新細明體"/>
                  <a:cs typeface="Arial"/>
                </a:rPr>
                <a:t>結果與分析</a:t>
              </a:r>
            </a:p>
          </p:txBody>
        </p:sp>
        <p:sp>
          <p:nvSpPr>
            <p:cNvPr id="81" name="矩形 80">
              <a:extLst>
                <a:ext uri="{FF2B5EF4-FFF2-40B4-BE49-F238E27FC236}">
                  <a16:creationId xmlns:a16="http://schemas.microsoft.com/office/drawing/2014/main" id="{E774B80F-EBF9-49FF-9FA8-0C3CF593CB16}"/>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82" name="群組 81">
              <a:extLst>
                <a:ext uri="{FF2B5EF4-FFF2-40B4-BE49-F238E27FC236}">
                  <a16:creationId xmlns:a16="http://schemas.microsoft.com/office/drawing/2014/main" id="{4ED68984-0ED0-4DE9-9F4A-ED4835D6DEEE}"/>
                </a:ext>
              </a:extLst>
            </p:cNvPr>
            <p:cNvGrpSpPr/>
            <p:nvPr/>
          </p:nvGrpSpPr>
          <p:grpSpPr>
            <a:xfrm>
              <a:off x="3820330" y="1634849"/>
              <a:ext cx="2178779" cy="1217267"/>
              <a:chOff x="2923366" y="3228488"/>
              <a:chExt cx="1634084" cy="912950"/>
            </a:xfrm>
          </p:grpSpPr>
          <p:sp>
            <p:nvSpPr>
              <p:cNvPr id="84" name="等腰三角形 83">
                <a:extLst>
                  <a:ext uri="{FF2B5EF4-FFF2-40B4-BE49-F238E27FC236}">
                    <a16:creationId xmlns:a16="http://schemas.microsoft.com/office/drawing/2014/main" id="{F8EBF6C9-7414-465F-8867-C9DB8BB851C0}"/>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85" name="矩形 84">
                <a:extLst>
                  <a:ext uri="{FF2B5EF4-FFF2-40B4-BE49-F238E27FC236}">
                    <a16:creationId xmlns:a16="http://schemas.microsoft.com/office/drawing/2014/main" id="{CB5EB7AC-511A-4AAE-A851-17D741E8F4A2}"/>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83" name="矩形 82">
              <a:extLst>
                <a:ext uri="{FF2B5EF4-FFF2-40B4-BE49-F238E27FC236}">
                  <a16:creationId xmlns:a16="http://schemas.microsoft.com/office/drawing/2014/main" id="{342A3EB9-8837-4796-9EE2-FEE3897CD65D}"/>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en-US" altLang="zh-TW" sz="2400" dirty="0">
                  <a:solidFill>
                    <a:schemeClr val="tx1"/>
                  </a:solidFill>
                  <a:ea typeface="新細明體"/>
                  <a:cs typeface="Arial"/>
                </a:rPr>
                <a:t>Pass rate</a:t>
              </a:r>
            </a:p>
            <a:p>
              <a:pPr marL="380990" indent="-380990">
                <a:buChar char="•"/>
              </a:pPr>
              <a:r>
                <a:rPr lang="zh-TW" altLang="en-US" sz="2400" dirty="0">
                  <a:solidFill>
                    <a:schemeClr val="tx1"/>
                  </a:solidFill>
                  <a:ea typeface="新細明體"/>
                  <a:cs typeface="Arial"/>
                </a:rPr>
                <a:t>分析</a:t>
              </a:r>
            </a:p>
          </p:txBody>
        </p:sp>
      </p:grpSp>
      <p:sp>
        <p:nvSpPr>
          <p:cNvPr id="86" name="矩形 85">
            <a:extLst>
              <a:ext uri="{FF2B5EF4-FFF2-40B4-BE49-F238E27FC236}">
                <a16:creationId xmlns:a16="http://schemas.microsoft.com/office/drawing/2014/main" id="{B620DDD7-69A5-4C00-A4A7-C7DB275A37DE}"/>
              </a:ext>
            </a:extLst>
          </p:cNvPr>
          <p:cNvSpPr/>
          <p:nvPr/>
        </p:nvSpPr>
        <p:spPr>
          <a:xfrm>
            <a:off x="-2584" y="5609321"/>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2"/>
                </a:solidFill>
                <a:ea typeface="新細明體"/>
                <a:cs typeface="Arial"/>
              </a:rPr>
              <a:t>0</a:t>
            </a:r>
            <a:r>
              <a:rPr lang="en-US" altLang="zh-TW" sz="3733" dirty="0">
                <a:solidFill>
                  <a:schemeClr val="bg2"/>
                </a:solidFill>
                <a:ea typeface="新細明體"/>
                <a:cs typeface="Arial"/>
              </a:rPr>
              <a:t>4</a:t>
            </a:r>
            <a:endParaRPr lang="zh-TW" altLang="en-US" sz="3733" dirty="0">
              <a:solidFill>
                <a:schemeClr val="bg2"/>
              </a:solidFill>
            </a:endParaRPr>
          </a:p>
        </p:txBody>
      </p:sp>
      <p:grpSp>
        <p:nvGrpSpPr>
          <p:cNvPr id="87" name="群組 86">
            <a:extLst>
              <a:ext uri="{FF2B5EF4-FFF2-40B4-BE49-F238E27FC236}">
                <a16:creationId xmlns:a16="http://schemas.microsoft.com/office/drawing/2014/main" id="{CC796FAF-E0FF-410D-979F-65F2229F3C19}"/>
              </a:ext>
            </a:extLst>
          </p:cNvPr>
          <p:cNvGrpSpPr/>
          <p:nvPr/>
        </p:nvGrpSpPr>
        <p:grpSpPr>
          <a:xfrm>
            <a:off x="1159789" y="5609320"/>
            <a:ext cx="9161777" cy="1217267"/>
            <a:chOff x="1159789" y="1634849"/>
            <a:chExt cx="9161777" cy="1217267"/>
          </a:xfrm>
        </p:grpSpPr>
        <p:sp>
          <p:nvSpPr>
            <p:cNvPr id="88" name="矩形 87">
              <a:extLst>
                <a:ext uri="{FF2B5EF4-FFF2-40B4-BE49-F238E27FC236}">
                  <a16:creationId xmlns:a16="http://schemas.microsoft.com/office/drawing/2014/main" id="{B7F9F5CB-3D17-47CE-AAC2-778D5464457B}"/>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en-US" altLang="zh-TW" sz="2133" dirty="0">
                  <a:solidFill>
                    <a:schemeClr val="bg2"/>
                  </a:solidFill>
                  <a:ea typeface="新細明體"/>
                  <a:cs typeface="Arial"/>
                </a:rPr>
                <a:t>Quality of TRNG</a:t>
              </a:r>
              <a:endParaRPr lang="zh-TW" altLang="en-US" sz="2133" dirty="0">
                <a:solidFill>
                  <a:schemeClr val="bg2"/>
                </a:solidFill>
                <a:ea typeface="新細明體"/>
                <a:cs typeface="Arial"/>
              </a:endParaRPr>
            </a:p>
          </p:txBody>
        </p:sp>
        <p:sp>
          <p:nvSpPr>
            <p:cNvPr id="89" name="矩形 88">
              <a:extLst>
                <a:ext uri="{FF2B5EF4-FFF2-40B4-BE49-F238E27FC236}">
                  <a16:creationId xmlns:a16="http://schemas.microsoft.com/office/drawing/2014/main" id="{6D200731-35A6-4855-B735-CF3843EA7292}"/>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90" name="群組 89">
              <a:extLst>
                <a:ext uri="{FF2B5EF4-FFF2-40B4-BE49-F238E27FC236}">
                  <a16:creationId xmlns:a16="http://schemas.microsoft.com/office/drawing/2014/main" id="{EDD550F0-2E45-453B-99B1-14F283CFEB42}"/>
                </a:ext>
              </a:extLst>
            </p:cNvPr>
            <p:cNvGrpSpPr/>
            <p:nvPr/>
          </p:nvGrpSpPr>
          <p:grpSpPr>
            <a:xfrm>
              <a:off x="3820330" y="1634849"/>
              <a:ext cx="2178779" cy="1217267"/>
              <a:chOff x="2923366" y="3228488"/>
              <a:chExt cx="1634084" cy="912950"/>
            </a:xfrm>
          </p:grpSpPr>
          <p:sp>
            <p:nvSpPr>
              <p:cNvPr id="92" name="等腰三角形 91">
                <a:extLst>
                  <a:ext uri="{FF2B5EF4-FFF2-40B4-BE49-F238E27FC236}">
                    <a16:creationId xmlns:a16="http://schemas.microsoft.com/office/drawing/2014/main" id="{2DC93CDD-1F9E-4087-9AC4-8881DBCFC20D}"/>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93" name="矩形 92">
                <a:extLst>
                  <a:ext uri="{FF2B5EF4-FFF2-40B4-BE49-F238E27FC236}">
                    <a16:creationId xmlns:a16="http://schemas.microsoft.com/office/drawing/2014/main" id="{92ED6408-A88E-4367-B192-51FF561D55A3}"/>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91" name="矩形 90">
              <a:extLst>
                <a:ext uri="{FF2B5EF4-FFF2-40B4-BE49-F238E27FC236}">
                  <a16:creationId xmlns:a16="http://schemas.microsoft.com/office/drawing/2014/main" id="{38A5F705-F5D4-4B84-9B39-8DD798B153EE}"/>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en-US" altLang="zh-TW" sz="2400" dirty="0">
                  <a:solidFill>
                    <a:schemeClr val="bg2">
                      <a:lumMod val="90000"/>
                    </a:schemeClr>
                  </a:solidFill>
                  <a:ea typeface="新細明體"/>
                  <a:cs typeface="Arial"/>
                </a:rPr>
                <a:t>Quality of TRNG</a:t>
              </a:r>
            </a:p>
          </p:txBody>
        </p:sp>
      </p:grpSp>
      <p:sp>
        <p:nvSpPr>
          <p:cNvPr id="6" name="投影片編號版面配置區 5">
            <a:extLst>
              <a:ext uri="{FF2B5EF4-FFF2-40B4-BE49-F238E27FC236}">
                <a16:creationId xmlns:a16="http://schemas.microsoft.com/office/drawing/2014/main" id="{B38A57FE-BF87-463F-A47F-D459E303F568}"/>
              </a:ext>
            </a:extLst>
          </p:cNvPr>
          <p:cNvSpPr>
            <a:spLocks noGrp="1"/>
          </p:cNvSpPr>
          <p:nvPr>
            <p:ph type="sldNum" idx="12"/>
          </p:nvPr>
        </p:nvSpPr>
        <p:spPr/>
        <p:txBody>
          <a:bodyPr/>
          <a:lstStyle/>
          <a:p>
            <a:fld id="{00000000-1234-1234-1234-123412341234}" type="slidenum">
              <a:rPr lang="en" smtClean="0"/>
              <a:pPr/>
              <a:t>14</a:t>
            </a:fld>
            <a:endParaRPr lang="en" sz="1333">
              <a:solidFill>
                <a:schemeClr val="dk2"/>
              </a:solidFill>
            </a:endParaRPr>
          </a:p>
        </p:txBody>
      </p:sp>
    </p:spTree>
    <p:extLst>
      <p:ext uri="{BB962C8B-B14F-4D97-AF65-F5344CB8AC3E}">
        <p14:creationId xmlns:p14="http://schemas.microsoft.com/office/powerpoint/2010/main" val="40887820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 name="矩形 5">
            <a:extLst>
              <a:ext uri="{FF2B5EF4-FFF2-40B4-BE49-F238E27FC236}">
                <a16:creationId xmlns:a16="http://schemas.microsoft.com/office/drawing/2014/main" id="{EC8709E6-D23E-46ED-A627-E89447DF118A}"/>
              </a:ext>
            </a:extLst>
          </p:cNvPr>
          <p:cNvSpPr/>
          <p:nvPr/>
        </p:nvSpPr>
        <p:spPr>
          <a:xfrm>
            <a:off x="-354821" y="113920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1"/>
                </a:solidFill>
                <a:ea typeface="新細明體"/>
                <a:cs typeface="Arial"/>
              </a:rPr>
              <a:t>0</a:t>
            </a:r>
            <a:r>
              <a:rPr lang="en-US" altLang="zh-TW" sz="3733" dirty="0">
                <a:solidFill>
                  <a:schemeClr val="bg1"/>
                </a:solidFill>
                <a:ea typeface="新細明體"/>
                <a:cs typeface="Arial"/>
              </a:rPr>
              <a:t>3</a:t>
            </a:r>
            <a:endParaRPr lang="zh-TW" altLang="en-US" sz="3733" dirty="0">
              <a:solidFill>
                <a:schemeClr val="bg1"/>
              </a:solidFill>
            </a:endParaRPr>
          </a:p>
        </p:txBody>
      </p:sp>
      <p:sp>
        <p:nvSpPr>
          <p:cNvPr id="622" name="Google Shape;622;p96"/>
          <p:cNvSpPr txBox="1"/>
          <p:nvPr/>
        </p:nvSpPr>
        <p:spPr>
          <a:xfrm>
            <a:off x="0" y="0"/>
            <a:ext cx="12192000" cy="1139200"/>
          </a:xfrm>
          <a:prstGeom prst="rect">
            <a:avLst/>
          </a:prstGeom>
          <a:solidFill>
            <a:srgbClr val="D9D9D9"/>
          </a:solidFill>
          <a:ln>
            <a:noFill/>
          </a:ln>
        </p:spPr>
        <p:txBody>
          <a:bodyPr spcFirstLastPara="1" wrap="square" lIns="121900" tIns="121900" rIns="121900" bIns="121900" anchor="ctr" anchorCtr="0">
            <a:noAutofit/>
          </a:bodyPr>
          <a:lstStyle/>
          <a:p>
            <a:r>
              <a:rPr lang="en-US" altLang="zh-TW" sz="4000" dirty="0"/>
              <a:t>Pass? Fail? For a Specific subtest</a:t>
            </a:r>
            <a:endParaRPr sz="4000" b="1" dirty="0"/>
          </a:p>
        </p:txBody>
      </p:sp>
      <p:sp>
        <p:nvSpPr>
          <p:cNvPr id="2" name="投影片編號版面配置區 1">
            <a:extLst>
              <a:ext uri="{FF2B5EF4-FFF2-40B4-BE49-F238E27FC236}">
                <a16:creationId xmlns:a16="http://schemas.microsoft.com/office/drawing/2014/main" id="{5F591B29-1CB7-4083-93C0-9903F49CD165}"/>
              </a:ext>
            </a:extLst>
          </p:cNvPr>
          <p:cNvSpPr>
            <a:spLocks noGrp="1"/>
          </p:cNvSpPr>
          <p:nvPr>
            <p:ph type="sldNum" idx="12"/>
          </p:nvPr>
        </p:nvSpPr>
        <p:spPr/>
        <p:txBody>
          <a:bodyPr/>
          <a:lstStyle/>
          <a:p>
            <a:fld id="{00000000-1234-1234-1234-123412341234}" type="slidenum">
              <a:rPr lang="en" smtClean="0"/>
              <a:pPr/>
              <a:t>15</a:t>
            </a:fld>
            <a:endParaRPr lang="en" sz="1333">
              <a:solidFill>
                <a:schemeClr val="dk2"/>
              </a:solidFill>
            </a:endParaRPr>
          </a:p>
        </p:txBody>
      </p:sp>
      <mc:AlternateContent xmlns:mc="http://schemas.openxmlformats.org/markup-compatibility/2006" xmlns:a14="http://schemas.microsoft.com/office/drawing/2010/main">
        <mc:Choice Requires="a14">
          <p:sp>
            <p:nvSpPr>
              <p:cNvPr id="11" name="內容版面配置區 4">
                <a:extLst>
                  <a:ext uri="{FF2B5EF4-FFF2-40B4-BE49-F238E27FC236}">
                    <a16:creationId xmlns:a16="http://schemas.microsoft.com/office/drawing/2014/main" id="{E78BEDC8-E1D0-431E-9475-CA702850D8B8}"/>
                  </a:ext>
                </a:extLst>
              </p:cNvPr>
              <p:cNvSpPr txBox="1">
                <a:spLocks/>
              </p:cNvSpPr>
              <p:nvPr/>
            </p:nvSpPr>
            <p:spPr>
              <a:xfrm>
                <a:off x="859212" y="2370211"/>
                <a:ext cx="10515600" cy="4351338"/>
              </a:xfrm>
              <a:prstGeom prst="rect">
                <a:avLst/>
              </a:prstGeom>
              <a:noFill/>
              <a:ln>
                <a:noFill/>
              </a:ln>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Courier New"/>
                  <a:buChar char="o"/>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en-US" altLang="zh-TW" dirty="0"/>
                  <a:t>188 subtests for each binary sequence (file)</a:t>
                </a:r>
              </a:p>
              <a:p>
                <a:r>
                  <a:rPr lang="en-US" altLang="zh-TW" dirty="0"/>
                  <a:t>P-value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0.01 </m:t>
                    </m:r>
                  </m:oMath>
                </a14:m>
                <a:r>
                  <a:rPr lang="en-US" altLang="zh-TW" dirty="0"/>
                  <a:t>for a subsequence: a subsequence passes a subtest</a:t>
                </a:r>
              </a:p>
              <a:p>
                <a:r>
                  <a:rPr lang="en-US" altLang="zh-TW" dirty="0"/>
                  <a:t>Proportion of (sub)Sequences Passing a (sub)Test </a:t>
                </a:r>
              </a:p>
              <a:p>
                <a:r>
                  <a:rPr lang="en-US" altLang="zh-TW" dirty="0"/>
                  <a:t>Confidence Interval:</a:t>
                </a:r>
              </a:p>
              <a:p>
                <a:endParaRPr lang="en-US" altLang="zh-TW" dirty="0"/>
              </a:p>
              <a:p>
                <a:endParaRPr lang="en-US" altLang="zh-TW" dirty="0"/>
              </a:p>
              <a:p>
                <a:pPr>
                  <a:buFont typeface="Arial" panose="020B0604020202020204" pitchFamily="34" charset="0"/>
                  <a:buNone/>
                </a:pPr>
                <a:endParaRPr lang="en-US" altLang="zh-TW" dirty="0"/>
              </a:p>
              <a:p>
                <a:endParaRPr lang="en-US" altLang="zh-TW" dirty="0"/>
              </a:p>
              <a:p>
                <a:r>
                  <a:rPr lang="en-US" altLang="zh-TW" dirty="0"/>
                  <a:t>Uniform Distribution of P-values</a:t>
                </a:r>
              </a:p>
              <a:p>
                <a:endParaRPr lang="en-US" altLang="zh-TW" dirty="0"/>
              </a:p>
            </p:txBody>
          </p:sp>
        </mc:Choice>
        <mc:Fallback xmlns="">
          <p:sp>
            <p:nvSpPr>
              <p:cNvPr id="11" name="內容版面配置區 4">
                <a:extLst>
                  <a:ext uri="{FF2B5EF4-FFF2-40B4-BE49-F238E27FC236}">
                    <a16:creationId xmlns:a16="http://schemas.microsoft.com/office/drawing/2014/main" id="{E78BEDC8-E1D0-431E-9475-CA702850D8B8}"/>
                  </a:ext>
                </a:extLst>
              </p:cNvPr>
              <p:cNvSpPr txBox="1">
                <a:spLocks noRot="1" noChangeAspect="1" noMove="1" noResize="1" noEditPoints="1" noAdjustHandles="1" noChangeArrowheads="1" noChangeShapeType="1" noTextEdit="1"/>
              </p:cNvSpPr>
              <p:nvPr/>
            </p:nvSpPr>
            <p:spPr>
              <a:xfrm>
                <a:off x="859212" y="2370211"/>
                <a:ext cx="10515600" cy="4351338"/>
              </a:xfrm>
              <a:prstGeom prst="rect">
                <a:avLst/>
              </a:prstGeom>
              <a:blipFill>
                <a:blip r:embed="rId3"/>
                <a:stretch>
                  <a:fillRect t="-1261" r="-174"/>
                </a:stretch>
              </a:blipFill>
              <a:ln>
                <a:noFill/>
              </a:ln>
            </p:spPr>
            <p:txBody>
              <a:bodyPr/>
              <a:lstStyle/>
              <a:p>
                <a:r>
                  <a:rPr lang="zh-TW" altLang="en-US">
                    <a:noFill/>
                  </a:rPr>
                  <a:t> </a:t>
                </a:r>
              </a:p>
            </p:txBody>
          </p:sp>
        </mc:Fallback>
      </mc:AlternateContent>
      <p:pic>
        <p:nvPicPr>
          <p:cNvPr id="14" name="Picture 15">
            <a:extLst>
              <a:ext uri="{FF2B5EF4-FFF2-40B4-BE49-F238E27FC236}">
                <a16:creationId xmlns:a16="http://schemas.microsoft.com/office/drawing/2014/main" id="{A8168BB7-446A-4F9F-A98F-4D810BCCF47C}"/>
              </a:ext>
            </a:extLst>
          </p:cNvPr>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462844" y="5891667"/>
            <a:ext cx="3768470" cy="554477"/>
          </a:xfrm>
          <a:prstGeom prst="rect">
            <a:avLst/>
          </a:prstGeom>
          <a:noFill/>
        </p:spPr>
      </p:pic>
      <p:sp>
        <p:nvSpPr>
          <p:cNvPr id="15" name="矩形 14">
            <a:extLst>
              <a:ext uri="{FF2B5EF4-FFF2-40B4-BE49-F238E27FC236}">
                <a16:creationId xmlns:a16="http://schemas.microsoft.com/office/drawing/2014/main" id="{DFF0134E-C231-47D3-9E0E-B9621F4A8B33}"/>
              </a:ext>
            </a:extLst>
          </p:cNvPr>
          <p:cNvSpPr/>
          <p:nvPr/>
        </p:nvSpPr>
        <p:spPr>
          <a:xfrm>
            <a:off x="12760916" y="163485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2"/>
                </a:solidFill>
                <a:ea typeface="新細明體"/>
                <a:cs typeface="Arial"/>
              </a:rPr>
              <a:t>01</a:t>
            </a:r>
            <a:endParaRPr lang="zh-TW" altLang="en-US" sz="3733" dirty="0">
              <a:solidFill>
                <a:schemeClr val="bg2"/>
              </a:solidFill>
            </a:endParaRPr>
          </a:p>
        </p:txBody>
      </p:sp>
      <p:grpSp>
        <p:nvGrpSpPr>
          <p:cNvPr id="16" name="群組 15">
            <a:extLst>
              <a:ext uri="{FF2B5EF4-FFF2-40B4-BE49-F238E27FC236}">
                <a16:creationId xmlns:a16="http://schemas.microsoft.com/office/drawing/2014/main" id="{98BBACBB-8F36-4C5F-8EC0-F5E89992FBAA}"/>
              </a:ext>
            </a:extLst>
          </p:cNvPr>
          <p:cNvGrpSpPr/>
          <p:nvPr/>
        </p:nvGrpSpPr>
        <p:grpSpPr>
          <a:xfrm>
            <a:off x="13923289" y="1634849"/>
            <a:ext cx="9161777" cy="1217267"/>
            <a:chOff x="1159789" y="1634849"/>
            <a:chExt cx="9161777" cy="1217267"/>
          </a:xfrm>
        </p:grpSpPr>
        <p:sp>
          <p:nvSpPr>
            <p:cNvPr id="17" name="矩形 16">
              <a:extLst>
                <a:ext uri="{FF2B5EF4-FFF2-40B4-BE49-F238E27FC236}">
                  <a16:creationId xmlns:a16="http://schemas.microsoft.com/office/drawing/2014/main" id="{8D6E3908-A81B-4C34-91B7-084E89709E1C}"/>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zh-TW" altLang="en-US" sz="2133" dirty="0">
                  <a:solidFill>
                    <a:schemeClr val="bg2"/>
                  </a:solidFill>
                  <a:ea typeface="新細明體"/>
                  <a:cs typeface="Arial"/>
                </a:rPr>
                <a:t>資料蒐集</a:t>
              </a:r>
            </a:p>
          </p:txBody>
        </p:sp>
        <p:sp>
          <p:nvSpPr>
            <p:cNvPr id="18" name="矩形 17">
              <a:extLst>
                <a:ext uri="{FF2B5EF4-FFF2-40B4-BE49-F238E27FC236}">
                  <a16:creationId xmlns:a16="http://schemas.microsoft.com/office/drawing/2014/main" id="{447E1632-EDFE-4043-9D78-63710E79342C}"/>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19" name="群組 18">
              <a:extLst>
                <a:ext uri="{FF2B5EF4-FFF2-40B4-BE49-F238E27FC236}">
                  <a16:creationId xmlns:a16="http://schemas.microsoft.com/office/drawing/2014/main" id="{B685AA5E-FF7E-4EC5-85DE-49E21EE77011}"/>
                </a:ext>
              </a:extLst>
            </p:cNvPr>
            <p:cNvGrpSpPr/>
            <p:nvPr/>
          </p:nvGrpSpPr>
          <p:grpSpPr>
            <a:xfrm>
              <a:off x="3820330" y="1634849"/>
              <a:ext cx="2178779" cy="1217267"/>
              <a:chOff x="2923366" y="3228488"/>
              <a:chExt cx="1634084" cy="912950"/>
            </a:xfrm>
          </p:grpSpPr>
          <p:sp>
            <p:nvSpPr>
              <p:cNvPr id="21" name="等腰三角形 20">
                <a:extLst>
                  <a:ext uri="{FF2B5EF4-FFF2-40B4-BE49-F238E27FC236}">
                    <a16:creationId xmlns:a16="http://schemas.microsoft.com/office/drawing/2014/main" id="{CE5D491C-209E-4D0A-9335-7E3E322BCD3F}"/>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矩形 21">
                <a:extLst>
                  <a:ext uri="{FF2B5EF4-FFF2-40B4-BE49-F238E27FC236}">
                    <a16:creationId xmlns:a16="http://schemas.microsoft.com/office/drawing/2014/main" id="{59BEE021-2368-4D3E-9539-15AF0F0BEBE0}"/>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20" name="矩形 19">
              <a:extLst>
                <a:ext uri="{FF2B5EF4-FFF2-40B4-BE49-F238E27FC236}">
                  <a16:creationId xmlns:a16="http://schemas.microsoft.com/office/drawing/2014/main" id="{17210AEF-F90C-4635-A1B8-AA987011D95F}"/>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en-US" altLang="zh-TW" sz="2400" dirty="0">
                  <a:solidFill>
                    <a:schemeClr val="bg2">
                      <a:lumMod val="90000"/>
                    </a:schemeClr>
                  </a:solidFill>
                  <a:ea typeface="新細明體"/>
                  <a:cs typeface="Arial"/>
                </a:rPr>
                <a:t>Sample size</a:t>
              </a:r>
            </a:p>
            <a:p>
              <a:pPr marL="380990" indent="-380990">
                <a:buChar char="•"/>
              </a:pPr>
              <a:r>
                <a:rPr lang="zh-TW" altLang="en-US" sz="2400" dirty="0">
                  <a:solidFill>
                    <a:schemeClr val="bg2">
                      <a:lumMod val="90000"/>
                    </a:schemeClr>
                  </a:solidFill>
                  <a:ea typeface="新細明體"/>
                  <a:cs typeface="Arial"/>
                </a:rPr>
                <a:t>蒐集方法</a:t>
              </a:r>
            </a:p>
          </p:txBody>
        </p:sp>
      </p:grpSp>
      <p:sp>
        <p:nvSpPr>
          <p:cNvPr id="23" name="矩形 22">
            <a:extLst>
              <a:ext uri="{FF2B5EF4-FFF2-40B4-BE49-F238E27FC236}">
                <a16:creationId xmlns:a16="http://schemas.microsoft.com/office/drawing/2014/main" id="{2188A16E-BAC6-4B6D-B4CB-2F4014219025}"/>
              </a:ext>
            </a:extLst>
          </p:cNvPr>
          <p:cNvSpPr/>
          <p:nvPr/>
        </p:nvSpPr>
        <p:spPr>
          <a:xfrm>
            <a:off x="12763500" y="2962907"/>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2"/>
                </a:solidFill>
                <a:ea typeface="新細明體"/>
                <a:cs typeface="Arial"/>
              </a:rPr>
              <a:t>0</a:t>
            </a:r>
            <a:r>
              <a:rPr lang="en-US" altLang="zh-TW" sz="3733" dirty="0">
                <a:solidFill>
                  <a:schemeClr val="bg2"/>
                </a:solidFill>
                <a:ea typeface="新細明體"/>
                <a:cs typeface="Arial"/>
              </a:rPr>
              <a:t>2</a:t>
            </a:r>
            <a:endParaRPr lang="zh-TW" altLang="en-US" sz="3733" dirty="0">
              <a:solidFill>
                <a:schemeClr val="bg2"/>
              </a:solidFill>
            </a:endParaRPr>
          </a:p>
        </p:txBody>
      </p:sp>
      <p:grpSp>
        <p:nvGrpSpPr>
          <p:cNvPr id="24" name="群組 23">
            <a:extLst>
              <a:ext uri="{FF2B5EF4-FFF2-40B4-BE49-F238E27FC236}">
                <a16:creationId xmlns:a16="http://schemas.microsoft.com/office/drawing/2014/main" id="{2DD8091B-6243-480E-A8E8-CDAD63CD3C87}"/>
              </a:ext>
            </a:extLst>
          </p:cNvPr>
          <p:cNvGrpSpPr/>
          <p:nvPr/>
        </p:nvGrpSpPr>
        <p:grpSpPr>
          <a:xfrm>
            <a:off x="13925873" y="2962906"/>
            <a:ext cx="9161777" cy="1217267"/>
            <a:chOff x="1159789" y="1634849"/>
            <a:chExt cx="9161777" cy="1217267"/>
          </a:xfrm>
        </p:grpSpPr>
        <p:sp>
          <p:nvSpPr>
            <p:cNvPr id="25" name="矩形 24">
              <a:extLst>
                <a:ext uri="{FF2B5EF4-FFF2-40B4-BE49-F238E27FC236}">
                  <a16:creationId xmlns:a16="http://schemas.microsoft.com/office/drawing/2014/main" id="{DBE6150B-BA3D-403C-ACB3-27791EFD8150}"/>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zh-TW" altLang="en-US" sz="2133" dirty="0">
                  <a:solidFill>
                    <a:schemeClr val="bg2"/>
                  </a:solidFill>
                  <a:ea typeface="新細明體"/>
                  <a:cs typeface="Arial"/>
                </a:rPr>
                <a:t>參數設定</a:t>
              </a:r>
            </a:p>
          </p:txBody>
        </p:sp>
        <p:sp>
          <p:nvSpPr>
            <p:cNvPr id="26" name="矩形 25">
              <a:extLst>
                <a:ext uri="{FF2B5EF4-FFF2-40B4-BE49-F238E27FC236}">
                  <a16:creationId xmlns:a16="http://schemas.microsoft.com/office/drawing/2014/main" id="{338C988A-76A2-4102-9114-1ED16BF731C0}"/>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27" name="群組 26">
              <a:extLst>
                <a:ext uri="{FF2B5EF4-FFF2-40B4-BE49-F238E27FC236}">
                  <a16:creationId xmlns:a16="http://schemas.microsoft.com/office/drawing/2014/main" id="{AB78A3F3-1D3B-47D1-882A-12F7A9BE295D}"/>
                </a:ext>
              </a:extLst>
            </p:cNvPr>
            <p:cNvGrpSpPr/>
            <p:nvPr/>
          </p:nvGrpSpPr>
          <p:grpSpPr>
            <a:xfrm>
              <a:off x="3820330" y="1634849"/>
              <a:ext cx="2178779" cy="1217267"/>
              <a:chOff x="2923366" y="3228488"/>
              <a:chExt cx="1634084" cy="912950"/>
            </a:xfrm>
          </p:grpSpPr>
          <p:sp>
            <p:nvSpPr>
              <p:cNvPr id="29" name="等腰三角形 28">
                <a:extLst>
                  <a:ext uri="{FF2B5EF4-FFF2-40B4-BE49-F238E27FC236}">
                    <a16:creationId xmlns:a16="http://schemas.microsoft.com/office/drawing/2014/main" id="{9C4CDBC8-D513-4E3E-9B12-BC5A9D0F0CE7}"/>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30" name="矩形 29">
                <a:extLst>
                  <a:ext uri="{FF2B5EF4-FFF2-40B4-BE49-F238E27FC236}">
                    <a16:creationId xmlns:a16="http://schemas.microsoft.com/office/drawing/2014/main" id="{E424A24C-3108-45B3-8A4B-229A4BE87F42}"/>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28" name="矩形 27">
              <a:extLst>
                <a:ext uri="{FF2B5EF4-FFF2-40B4-BE49-F238E27FC236}">
                  <a16:creationId xmlns:a16="http://schemas.microsoft.com/office/drawing/2014/main" id="{EAA3C7AA-640E-4BCE-AC21-CB2AE84D67D3}"/>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zh-TW" altLang="en-US" sz="2400" dirty="0">
                  <a:solidFill>
                    <a:schemeClr val="bg2">
                      <a:lumMod val="90000"/>
                    </a:schemeClr>
                  </a:solidFill>
                  <a:ea typeface="新細明體"/>
                  <a:cs typeface="Arial"/>
                </a:rPr>
                <a:t>參數設定</a:t>
              </a:r>
            </a:p>
          </p:txBody>
        </p:sp>
      </p:grpSp>
      <p:grpSp>
        <p:nvGrpSpPr>
          <p:cNvPr id="32" name="群組 31">
            <a:extLst>
              <a:ext uri="{FF2B5EF4-FFF2-40B4-BE49-F238E27FC236}">
                <a16:creationId xmlns:a16="http://schemas.microsoft.com/office/drawing/2014/main" id="{8A7FA52A-3E27-4540-9070-39A6614BDFF0}"/>
              </a:ext>
            </a:extLst>
          </p:cNvPr>
          <p:cNvGrpSpPr/>
          <p:nvPr/>
        </p:nvGrpSpPr>
        <p:grpSpPr>
          <a:xfrm>
            <a:off x="13923289" y="4287730"/>
            <a:ext cx="9161777" cy="1217267"/>
            <a:chOff x="1159789" y="1634849"/>
            <a:chExt cx="9161777" cy="1217267"/>
          </a:xfrm>
        </p:grpSpPr>
        <p:sp>
          <p:nvSpPr>
            <p:cNvPr id="33" name="矩形 32">
              <a:extLst>
                <a:ext uri="{FF2B5EF4-FFF2-40B4-BE49-F238E27FC236}">
                  <a16:creationId xmlns:a16="http://schemas.microsoft.com/office/drawing/2014/main" id="{0B0E1364-D5FD-4864-9070-72ECCB9EE848}"/>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zh-TW" altLang="en-US" sz="2133" dirty="0">
                  <a:solidFill>
                    <a:schemeClr val="bg1"/>
                  </a:solidFill>
                  <a:ea typeface="新細明體"/>
                  <a:cs typeface="Arial"/>
                </a:rPr>
                <a:t>結果與分析</a:t>
              </a:r>
            </a:p>
          </p:txBody>
        </p:sp>
        <p:sp>
          <p:nvSpPr>
            <p:cNvPr id="34" name="矩形 33">
              <a:extLst>
                <a:ext uri="{FF2B5EF4-FFF2-40B4-BE49-F238E27FC236}">
                  <a16:creationId xmlns:a16="http://schemas.microsoft.com/office/drawing/2014/main" id="{E4D50114-5332-42A8-964B-33546A26094A}"/>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35" name="群組 34">
              <a:extLst>
                <a:ext uri="{FF2B5EF4-FFF2-40B4-BE49-F238E27FC236}">
                  <a16:creationId xmlns:a16="http://schemas.microsoft.com/office/drawing/2014/main" id="{05AC9A45-66A9-45D3-844B-ED689350D51F}"/>
                </a:ext>
              </a:extLst>
            </p:cNvPr>
            <p:cNvGrpSpPr/>
            <p:nvPr/>
          </p:nvGrpSpPr>
          <p:grpSpPr>
            <a:xfrm>
              <a:off x="3820330" y="1634849"/>
              <a:ext cx="2178779" cy="1217267"/>
              <a:chOff x="2923366" y="3228488"/>
              <a:chExt cx="1634084" cy="912950"/>
            </a:xfrm>
          </p:grpSpPr>
          <p:sp>
            <p:nvSpPr>
              <p:cNvPr id="37" name="等腰三角形 36">
                <a:extLst>
                  <a:ext uri="{FF2B5EF4-FFF2-40B4-BE49-F238E27FC236}">
                    <a16:creationId xmlns:a16="http://schemas.microsoft.com/office/drawing/2014/main" id="{DC80833A-6EC6-4FFF-9AE1-E8817AF5F9C6}"/>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38" name="矩形 37">
                <a:extLst>
                  <a:ext uri="{FF2B5EF4-FFF2-40B4-BE49-F238E27FC236}">
                    <a16:creationId xmlns:a16="http://schemas.microsoft.com/office/drawing/2014/main" id="{51CE4C81-0C45-4E93-ABF1-83DBCDD05B1F}"/>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36" name="矩形 35">
              <a:extLst>
                <a:ext uri="{FF2B5EF4-FFF2-40B4-BE49-F238E27FC236}">
                  <a16:creationId xmlns:a16="http://schemas.microsoft.com/office/drawing/2014/main" id="{8DA3047E-A6FE-4B84-A625-A58FB124508F}"/>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en-US" altLang="zh-TW" sz="2400" dirty="0">
                  <a:solidFill>
                    <a:schemeClr val="tx1"/>
                  </a:solidFill>
                  <a:ea typeface="新細明體"/>
                  <a:cs typeface="Arial"/>
                </a:rPr>
                <a:t>Pass rate</a:t>
              </a:r>
            </a:p>
            <a:p>
              <a:pPr marL="380990" indent="-380990">
                <a:buChar char="•"/>
              </a:pPr>
              <a:r>
                <a:rPr lang="zh-TW" altLang="en-US" sz="2400" dirty="0">
                  <a:solidFill>
                    <a:schemeClr val="tx1"/>
                  </a:solidFill>
                  <a:ea typeface="新細明體"/>
                  <a:cs typeface="Arial"/>
                </a:rPr>
                <a:t>分析</a:t>
              </a:r>
            </a:p>
          </p:txBody>
        </p:sp>
      </p:grpSp>
      <p:sp>
        <p:nvSpPr>
          <p:cNvPr id="39" name="矩形 38">
            <a:extLst>
              <a:ext uri="{FF2B5EF4-FFF2-40B4-BE49-F238E27FC236}">
                <a16:creationId xmlns:a16="http://schemas.microsoft.com/office/drawing/2014/main" id="{FA64CE88-CDFA-4047-9E28-F543D0AF8670}"/>
              </a:ext>
            </a:extLst>
          </p:cNvPr>
          <p:cNvSpPr/>
          <p:nvPr/>
        </p:nvSpPr>
        <p:spPr>
          <a:xfrm>
            <a:off x="12760916" y="5609321"/>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2"/>
                </a:solidFill>
                <a:ea typeface="新細明體"/>
                <a:cs typeface="Arial"/>
              </a:rPr>
              <a:t>0</a:t>
            </a:r>
            <a:r>
              <a:rPr lang="en-US" altLang="zh-TW" sz="3733" dirty="0">
                <a:solidFill>
                  <a:schemeClr val="bg2"/>
                </a:solidFill>
                <a:ea typeface="新細明體"/>
                <a:cs typeface="Arial"/>
              </a:rPr>
              <a:t>4</a:t>
            </a:r>
            <a:endParaRPr lang="zh-TW" altLang="en-US" sz="3733" dirty="0">
              <a:solidFill>
                <a:schemeClr val="bg2"/>
              </a:solidFill>
            </a:endParaRPr>
          </a:p>
        </p:txBody>
      </p:sp>
      <p:grpSp>
        <p:nvGrpSpPr>
          <p:cNvPr id="40" name="群組 39">
            <a:extLst>
              <a:ext uri="{FF2B5EF4-FFF2-40B4-BE49-F238E27FC236}">
                <a16:creationId xmlns:a16="http://schemas.microsoft.com/office/drawing/2014/main" id="{BEF5D18D-83DC-48E6-84BD-39333A623860}"/>
              </a:ext>
            </a:extLst>
          </p:cNvPr>
          <p:cNvGrpSpPr/>
          <p:nvPr/>
        </p:nvGrpSpPr>
        <p:grpSpPr>
          <a:xfrm>
            <a:off x="13923289" y="5609320"/>
            <a:ext cx="9161777" cy="1217267"/>
            <a:chOff x="1159789" y="1634849"/>
            <a:chExt cx="9161777" cy="1217267"/>
          </a:xfrm>
        </p:grpSpPr>
        <p:sp>
          <p:nvSpPr>
            <p:cNvPr id="41" name="矩形 40">
              <a:extLst>
                <a:ext uri="{FF2B5EF4-FFF2-40B4-BE49-F238E27FC236}">
                  <a16:creationId xmlns:a16="http://schemas.microsoft.com/office/drawing/2014/main" id="{7F2028F9-045C-43F4-8586-07E2FBCF2600}"/>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en-US" altLang="zh-TW" sz="2133" dirty="0">
                  <a:solidFill>
                    <a:schemeClr val="bg2"/>
                  </a:solidFill>
                  <a:ea typeface="新細明體"/>
                  <a:cs typeface="Arial"/>
                </a:rPr>
                <a:t>Quality of TRNG</a:t>
              </a:r>
              <a:endParaRPr lang="zh-TW" altLang="en-US" sz="2133" dirty="0">
                <a:solidFill>
                  <a:schemeClr val="bg2"/>
                </a:solidFill>
                <a:ea typeface="新細明體"/>
                <a:cs typeface="Arial"/>
              </a:endParaRPr>
            </a:p>
          </p:txBody>
        </p:sp>
        <p:sp>
          <p:nvSpPr>
            <p:cNvPr id="42" name="矩形 41">
              <a:extLst>
                <a:ext uri="{FF2B5EF4-FFF2-40B4-BE49-F238E27FC236}">
                  <a16:creationId xmlns:a16="http://schemas.microsoft.com/office/drawing/2014/main" id="{7A6DFA74-F844-4DDD-B0B0-015F276D2139}"/>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43" name="群組 42">
              <a:extLst>
                <a:ext uri="{FF2B5EF4-FFF2-40B4-BE49-F238E27FC236}">
                  <a16:creationId xmlns:a16="http://schemas.microsoft.com/office/drawing/2014/main" id="{3A5F69E7-6C8B-46BC-8EE4-757EDB943D3B}"/>
                </a:ext>
              </a:extLst>
            </p:cNvPr>
            <p:cNvGrpSpPr/>
            <p:nvPr/>
          </p:nvGrpSpPr>
          <p:grpSpPr>
            <a:xfrm>
              <a:off x="3820330" y="1634849"/>
              <a:ext cx="2178779" cy="1217267"/>
              <a:chOff x="2923366" y="3228488"/>
              <a:chExt cx="1634084" cy="912950"/>
            </a:xfrm>
          </p:grpSpPr>
          <p:sp>
            <p:nvSpPr>
              <p:cNvPr id="45" name="等腰三角形 44">
                <a:extLst>
                  <a:ext uri="{FF2B5EF4-FFF2-40B4-BE49-F238E27FC236}">
                    <a16:creationId xmlns:a16="http://schemas.microsoft.com/office/drawing/2014/main" id="{0AF9BF75-67B5-4E3B-BB8A-3B2980936843}"/>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47" name="矩形 46">
                <a:extLst>
                  <a:ext uri="{FF2B5EF4-FFF2-40B4-BE49-F238E27FC236}">
                    <a16:creationId xmlns:a16="http://schemas.microsoft.com/office/drawing/2014/main" id="{DAF761AD-7993-4C6E-A8B2-070A1A892714}"/>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44" name="矩形 43">
              <a:extLst>
                <a:ext uri="{FF2B5EF4-FFF2-40B4-BE49-F238E27FC236}">
                  <a16:creationId xmlns:a16="http://schemas.microsoft.com/office/drawing/2014/main" id="{D75FC098-7059-422B-9CE4-EA30A04BEEC1}"/>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en-US" altLang="zh-TW" sz="2400" dirty="0">
                  <a:solidFill>
                    <a:schemeClr val="bg2">
                      <a:lumMod val="90000"/>
                    </a:schemeClr>
                  </a:solidFill>
                  <a:ea typeface="新細明體"/>
                  <a:cs typeface="Arial"/>
                </a:rPr>
                <a:t>Quality of TRNG</a:t>
              </a:r>
            </a:p>
          </p:txBody>
        </p:sp>
      </p:grpSp>
      <mc:AlternateContent xmlns:mc="http://schemas.openxmlformats.org/markup-compatibility/2006" xmlns:a14="http://schemas.microsoft.com/office/drawing/2010/main">
        <mc:Choice Requires="a14">
          <p:sp>
            <p:nvSpPr>
              <p:cNvPr id="3" name="矩形 2"/>
              <p:cNvSpPr/>
              <p:nvPr/>
            </p:nvSpPr>
            <p:spPr>
              <a:xfrm>
                <a:off x="3288277" y="5046308"/>
                <a:ext cx="433272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TW" altLang="en-US" sz="2000" smtClean="0">
                          <a:latin typeface="Cambria Math" panose="02040503050406030204" pitchFamily="18" charset="0"/>
                        </a:rPr>
                        <m:t>w</m:t>
                      </m:r>
                      <m:r>
                        <m:rPr>
                          <m:sty m:val="p"/>
                        </m:rPr>
                        <a:rPr lang="zh-TW" altLang="en-US" sz="2000" i="0">
                          <a:latin typeface="Cambria Math" panose="02040503050406030204" pitchFamily="18" charset="0"/>
                        </a:rPr>
                        <m:t>here</m:t>
                      </m:r>
                      <m:r>
                        <a:rPr lang="zh-TW" altLang="en-US" sz="2000" i="0">
                          <a:latin typeface="Cambria Math" panose="02040503050406030204" pitchFamily="18" charset="0"/>
                        </a:rPr>
                        <m:t> </m:t>
                      </m:r>
                      <m:acc>
                        <m:accPr>
                          <m:chr m:val="̂"/>
                          <m:ctrlPr>
                            <a:rPr lang="zh-TW" altLang="en-US" sz="2000" i="1">
                              <a:latin typeface="Cambria Math" panose="02040503050406030204" pitchFamily="18" charset="0"/>
                            </a:rPr>
                          </m:ctrlPr>
                        </m:accPr>
                        <m:e>
                          <m:r>
                            <m:rPr>
                              <m:sty m:val="p"/>
                            </m:rPr>
                            <a:rPr lang="zh-TW" altLang="en-US" sz="2000" i="0">
                              <a:latin typeface="Cambria Math" panose="02040503050406030204" pitchFamily="18" charset="0"/>
                            </a:rPr>
                            <m:t>p</m:t>
                          </m:r>
                        </m:e>
                      </m:acc>
                      <m:r>
                        <a:rPr lang="zh-TW" altLang="en-US" sz="2000" i="0">
                          <a:latin typeface="Cambria Math" panose="02040503050406030204" pitchFamily="18" charset="0"/>
                        </a:rPr>
                        <m:t>=1−</m:t>
                      </m:r>
                      <m:r>
                        <m:rPr>
                          <m:sty m:val="p"/>
                        </m:rPr>
                        <a:rPr lang="zh-TW" altLang="en-US" sz="2000" i="0">
                          <a:latin typeface="Cambria Math" panose="02040503050406030204" pitchFamily="18" charset="0"/>
                        </a:rPr>
                        <m:t>α</m:t>
                      </m:r>
                      <m:r>
                        <a:rPr lang="zh-TW" altLang="en-US" sz="2000" i="0">
                          <a:latin typeface="Cambria Math" panose="02040503050406030204" pitchFamily="18" charset="0"/>
                        </a:rPr>
                        <m:t> ,</m:t>
                      </m:r>
                      <m:r>
                        <m:rPr>
                          <m:sty m:val="p"/>
                        </m:rPr>
                        <a:rPr lang="en-US" altLang="zh-TW" sz="2000" b="0" i="0" smtClean="0">
                          <a:latin typeface="Cambria Math" panose="02040503050406030204" pitchFamily="18" charset="0"/>
                        </a:rPr>
                        <m:t>Y</m:t>
                      </m:r>
                      <m:r>
                        <a:rPr lang="zh-TW" altLang="en-US" sz="2000" i="0">
                          <a:latin typeface="Cambria Math" panose="02040503050406030204" pitchFamily="18" charset="0"/>
                        </a:rPr>
                        <m:t> </m:t>
                      </m:r>
                      <m:r>
                        <m:rPr>
                          <m:sty m:val="p"/>
                        </m:rPr>
                        <a:rPr lang="zh-TW" altLang="en-US" sz="2000" i="0">
                          <a:latin typeface="Cambria Math" panose="02040503050406030204" pitchFamily="18" charset="0"/>
                        </a:rPr>
                        <m:t>is</m:t>
                      </m:r>
                      <m:r>
                        <a:rPr lang="zh-TW" altLang="en-US" sz="2000" i="0">
                          <a:latin typeface="Cambria Math" panose="02040503050406030204" pitchFamily="18" charset="0"/>
                        </a:rPr>
                        <m:t> </m:t>
                      </m:r>
                      <m:r>
                        <m:rPr>
                          <m:sty m:val="p"/>
                        </m:rPr>
                        <a:rPr lang="zh-TW" altLang="en-US" sz="2000" i="0">
                          <a:latin typeface="Cambria Math" panose="02040503050406030204" pitchFamily="18" charset="0"/>
                        </a:rPr>
                        <m:t>the</m:t>
                      </m:r>
                      <m:r>
                        <a:rPr lang="zh-TW" altLang="en-US" sz="2000" i="0">
                          <a:latin typeface="Cambria Math" panose="02040503050406030204" pitchFamily="18" charset="0"/>
                        </a:rPr>
                        <m:t> </m:t>
                      </m:r>
                      <m:r>
                        <m:rPr>
                          <m:sty m:val="p"/>
                        </m:rPr>
                        <a:rPr lang="zh-TW" altLang="en-US" sz="2000" i="0">
                          <a:latin typeface="Cambria Math" panose="02040503050406030204" pitchFamily="18" charset="0"/>
                        </a:rPr>
                        <m:t>sample</m:t>
                      </m:r>
                      <m:r>
                        <a:rPr lang="zh-TW" altLang="en-US" sz="2000" i="0">
                          <a:latin typeface="Cambria Math" panose="02040503050406030204" pitchFamily="18" charset="0"/>
                        </a:rPr>
                        <m:t> </m:t>
                      </m:r>
                      <m:r>
                        <m:rPr>
                          <m:sty m:val="p"/>
                        </m:rPr>
                        <a:rPr lang="zh-TW" altLang="en-US" sz="2000" i="0">
                          <a:latin typeface="Cambria Math" panose="02040503050406030204" pitchFamily="18" charset="0"/>
                        </a:rPr>
                        <m:t>size</m:t>
                      </m:r>
                    </m:oMath>
                  </m:oMathPara>
                </a14:m>
                <a:endParaRPr lang="zh-TW" altLang="en-US" sz="2000" dirty="0"/>
              </a:p>
            </p:txBody>
          </p:sp>
        </mc:Choice>
        <mc:Fallback xmlns="">
          <p:sp>
            <p:nvSpPr>
              <p:cNvPr id="3" name="矩形 2"/>
              <p:cNvSpPr>
                <a:spLocks noRot="1" noChangeAspect="1" noMove="1" noResize="1" noEditPoints="1" noAdjustHandles="1" noChangeArrowheads="1" noChangeShapeType="1" noTextEdit="1"/>
              </p:cNvSpPr>
              <p:nvPr/>
            </p:nvSpPr>
            <p:spPr>
              <a:xfrm>
                <a:off x="3288277" y="5046308"/>
                <a:ext cx="4332725" cy="400110"/>
              </a:xfrm>
              <a:prstGeom prst="rect">
                <a:avLst/>
              </a:prstGeom>
              <a:blipFill>
                <a:blip r:embed="rId5"/>
                <a:stretch>
                  <a:fillRect t="-6154" b="-1538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3737208" y="3860204"/>
                <a:ext cx="3434861" cy="118352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TW" altLang="en-US" sz="2400" b="1" i="1" smtClean="0">
                              <a:latin typeface="Cambria Math" panose="02040503050406030204" pitchFamily="18" charset="0"/>
                            </a:rPr>
                          </m:ctrlPr>
                        </m:accPr>
                        <m:e>
                          <m:r>
                            <a:rPr lang="zh-TW" altLang="en-US" sz="2400" b="1">
                              <a:latin typeface="Cambria Math" panose="02040503050406030204" pitchFamily="18" charset="0"/>
                            </a:rPr>
                            <m:t>𝐩</m:t>
                          </m:r>
                        </m:e>
                      </m:acc>
                      <m:r>
                        <a:rPr lang="zh-TW" altLang="en-US" sz="2400" b="0" i="0">
                          <a:latin typeface="Cambria Math" panose="02040503050406030204" pitchFamily="18" charset="0"/>
                        </a:rPr>
                        <m:t>±3</m:t>
                      </m:r>
                      <m:rad>
                        <m:radPr>
                          <m:degHide m:val="on"/>
                          <m:ctrlPr>
                            <a:rPr lang="zh-TW" altLang="en-US" sz="2400" b="0" i="1">
                              <a:latin typeface="Cambria Math" panose="02040503050406030204" pitchFamily="18" charset="0"/>
                            </a:rPr>
                          </m:ctrlPr>
                        </m:radPr>
                        <m:deg/>
                        <m:e>
                          <m:f>
                            <m:fPr>
                              <m:ctrlPr>
                                <a:rPr lang="zh-TW" altLang="en-US" sz="2400" b="0" i="1">
                                  <a:latin typeface="Cambria Math" panose="02040503050406030204" pitchFamily="18" charset="0"/>
                                </a:rPr>
                              </m:ctrlPr>
                            </m:fPr>
                            <m:num>
                              <m:acc>
                                <m:accPr>
                                  <m:chr m:val="̂"/>
                                  <m:ctrlPr>
                                    <a:rPr lang="zh-TW" altLang="en-US" sz="2400" b="0" i="1">
                                      <a:latin typeface="Cambria Math" panose="02040503050406030204" pitchFamily="18" charset="0"/>
                                    </a:rPr>
                                  </m:ctrlPr>
                                </m:accPr>
                                <m:e>
                                  <m:r>
                                    <a:rPr lang="zh-TW" altLang="en-US" sz="2400" b="1" i="0">
                                      <a:latin typeface="Cambria Math" panose="02040503050406030204" pitchFamily="18" charset="0"/>
                                    </a:rPr>
                                    <m:t>𝐩</m:t>
                                  </m:r>
                                </m:e>
                              </m:acc>
                              <m:d>
                                <m:dPr>
                                  <m:ctrlPr>
                                    <a:rPr lang="zh-TW" altLang="en-US" sz="2400" b="0" i="1">
                                      <a:latin typeface="Cambria Math" panose="02040503050406030204" pitchFamily="18" charset="0"/>
                                    </a:rPr>
                                  </m:ctrlPr>
                                </m:dPr>
                                <m:e>
                                  <m:r>
                                    <a:rPr lang="zh-TW" altLang="en-US" sz="2400" b="0" i="0">
                                      <a:latin typeface="Cambria Math" panose="02040503050406030204" pitchFamily="18" charset="0"/>
                                    </a:rPr>
                                    <m:t>1−</m:t>
                                  </m:r>
                                  <m:acc>
                                    <m:accPr>
                                      <m:chr m:val="̂"/>
                                      <m:ctrlPr>
                                        <a:rPr lang="zh-TW" altLang="en-US" sz="2400" b="0" i="1">
                                          <a:latin typeface="Cambria Math" panose="02040503050406030204" pitchFamily="18" charset="0"/>
                                        </a:rPr>
                                      </m:ctrlPr>
                                    </m:accPr>
                                    <m:e>
                                      <m:r>
                                        <a:rPr lang="zh-TW" altLang="en-US" sz="2400" b="1" i="0">
                                          <a:latin typeface="Cambria Math" panose="02040503050406030204" pitchFamily="18" charset="0"/>
                                        </a:rPr>
                                        <m:t>𝐩</m:t>
                                      </m:r>
                                    </m:e>
                                  </m:acc>
                                </m:e>
                              </m:d>
                            </m:num>
                            <m:den>
                              <m:r>
                                <a:rPr lang="en-US" altLang="zh-TW" sz="2400" b="0" i="1" smtClean="0">
                                  <a:latin typeface="Cambria Math" panose="02040503050406030204" pitchFamily="18" charset="0"/>
                                </a:rPr>
                                <m:t>𝑌</m:t>
                              </m:r>
                            </m:den>
                          </m:f>
                        </m:e>
                      </m:rad>
                    </m:oMath>
                  </m:oMathPara>
                </a14:m>
                <a:endParaRPr lang="zh-TW"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3737208" y="3860204"/>
                <a:ext cx="3434861" cy="1183529"/>
              </a:xfrm>
              <a:prstGeom prst="rect">
                <a:avLst/>
              </a:prstGeom>
              <a:blipFill>
                <a:blip r:embed="rId6"/>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4963593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 name="矩形 5">
            <a:extLst>
              <a:ext uri="{FF2B5EF4-FFF2-40B4-BE49-F238E27FC236}">
                <a16:creationId xmlns:a16="http://schemas.microsoft.com/office/drawing/2014/main" id="{EC8709E6-D23E-46ED-A627-E89447DF118A}"/>
              </a:ext>
            </a:extLst>
          </p:cNvPr>
          <p:cNvSpPr/>
          <p:nvPr/>
        </p:nvSpPr>
        <p:spPr>
          <a:xfrm>
            <a:off x="-354821" y="113920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1"/>
                </a:solidFill>
                <a:ea typeface="新細明體"/>
                <a:cs typeface="Arial"/>
              </a:rPr>
              <a:t>0</a:t>
            </a:r>
            <a:r>
              <a:rPr lang="en-US" altLang="zh-TW" sz="3733" dirty="0">
                <a:solidFill>
                  <a:schemeClr val="bg1"/>
                </a:solidFill>
                <a:ea typeface="新細明體"/>
                <a:cs typeface="Arial"/>
              </a:rPr>
              <a:t>3</a:t>
            </a:r>
            <a:endParaRPr lang="zh-TW" altLang="en-US" sz="3733" dirty="0">
              <a:solidFill>
                <a:schemeClr val="bg1"/>
              </a:solidFill>
            </a:endParaRPr>
          </a:p>
        </p:txBody>
      </p:sp>
      <p:sp>
        <p:nvSpPr>
          <p:cNvPr id="622" name="Google Shape;622;p96"/>
          <p:cNvSpPr txBox="1"/>
          <p:nvPr/>
        </p:nvSpPr>
        <p:spPr>
          <a:xfrm>
            <a:off x="0" y="0"/>
            <a:ext cx="12192000" cy="1139200"/>
          </a:xfrm>
          <a:prstGeom prst="rect">
            <a:avLst/>
          </a:prstGeom>
          <a:solidFill>
            <a:srgbClr val="D9D9D9"/>
          </a:solidFill>
          <a:ln>
            <a:noFill/>
          </a:ln>
        </p:spPr>
        <p:txBody>
          <a:bodyPr spcFirstLastPara="1" wrap="square" lIns="121900" tIns="121900" rIns="121900" bIns="121900" anchor="ctr" anchorCtr="0">
            <a:noAutofit/>
          </a:bodyPr>
          <a:lstStyle/>
          <a:p>
            <a:r>
              <a:rPr lang="en-US" altLang="zh-TW" sz="4000" dirty="0"/>
              <a:t>Pass Rate</a:t>
            </a:r>
            <a:endParaRPr sz="4000" b="1" dirty="0"/>
          </a:p>
        </p:txBody>
      </p:sp>
      <p:sp>
        <p:nvSpPr>
          <p:cNvPr id="2" name="投影片編號版面配置區 1">
            <a:extLst>
              <a:ext uri="{FF2B5EF4-FFF2-40B4-BE49-F238E27FC236}">
                <a16:creationId xmlns:a16="http://schemas.microsoft.com/office/drawing/2014/main" id="{5F591B29-1CB7-4083-93C0-9903F49CD165}"/>
              </a:ext>
            </a:extLst>
          </p:cNvPr>
          <p:cNvSpPr>
            <a:spLocks noGrp="1"/>
          </p:cNvSpPr>
          <p:nvPr>
            <p:ph type="sldNum" idx="12"/>
          </p:nvPr>
        </p:nvSpPr>
        <p:spPr/>
        <p:txBody>
          <a:bodyPr/>
          <a:lstStyle/>
          <a:p>
            <a:fld id="{00000000-1234-1234-1234-123412341234}" type="slidenum">
              <a:rPr lang="en" smtClean="0"/>
              <a:pPr/>
              <a:t>16</a:t>
            </a:fld>
            <a:endParaRPr lang="en" sz="1333">
              <a:solidFill>
                <a:schemeClr val="dk2"/>
              </a:solidFill>
            </a:endParaRPr>
          </a:p>
        </p:txBody>
      </p:sp>
      <p:sp>
        <p:nvSpPr>
          <p:cNvPr id="8" name="文字版面配置區 6">
            <a:extLst>
              <a:ext uri="{FF2B5EF4-FFF2-40B4-BE49-F238E27FC236}">
                <a16:creationId xmlns:a16="http://schemas.microsoft.com/office/drawing/2014/main" id="{A0A232BF-7961-4C6C-85BE-EC6237219296}"/>
              </a:ext>
            </a:extLst>
          </p:cNvPr>
          <p:cNvSpPr txBox="1">
            <a:spLocks/>
          </p:cNvSpPr>
          <p:nvPr/>
        </p:nvSpPr>
        <p:spPr>
          <a:xfrm>
            <a:off x="1609581" y="2130013"/>
            <a:ext cx="4307125" cy="31304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1600" dirty="0"/>
              <a:t>Rate of sufficiently random sequence generated from an RNG</a:t>
            </a:r>
          </a:p>
          <a:p>
            <a:r>
              <a:rPr lang="en-US" altLang="zh-TW" sz="1600" dirty="0"/>
              <a:t>Sufficiently random: Pass all subtests in NIST SP900-22</a:t>
            </a:r>
          </a:p>
          <a:p>
            <a:r>
              <a:rPr lang="en-US" altLang="zh-TW" sz="1600" dirty="0"/>
              <a:t>Pass Rate for the collected random number sequences: 50%</a:t>
            </a:r>
          </a:p>
        </p:txBody>
      </p:sp>
      <p:graphicFrame>
        <p:nvGraphicFramePr>
          <p:cNvPr id="9" name="Object 2">
            <a:extLst>
              <a:ext uri="{FF2B5EF4-FFF2-40B4-BE49-F238E27FC236}">
                <a16:creationId xmlns:a16="http://schemas.microsoft.com/office/drawing/2014/main" id="{81A6D425-224E-408E-82C2-E1B49C4363DE}"/>
              </a:ext>
            </a:extLst>
          </p:cNvPr>
          <p:cNvGraphicFramePr>
            <a:graphicFrameLocks noChangeAspect="1"/>
          </p:cNvGraphicFramePr>
          <p:nvPr>
            <p:extLst>
              <p:ext uri="{D42A27DB-BD31-4B8C-83A1-F6EECF244321}">
                <p14:modId xmlns:p14="http://schemas.microsoft.com/office/powerpoint/2010/main" val="2853266967"/>
              </p:ext>
            </p:extLst>
          </p:nvPr>
        </p:nvGraphicFramePr>
        <p:xfrm>
          <a:off x="6096000" y="1390387"/>
          <a:ext cx="5060026" cy="4505224"/>
        </p:xfrm>
        <a:graphic>
          <a:graphicData uri="http://schemas.openxmlformats.org/presentationml/2006/ole">
            <mc:AlternateContent xmlns:mc="http://schemas.openxmlformats.org/markup-compatibility/2006">
              <mc:Choice xmlns:v="urn:schemas-microsoft-com:vml" Requires="v">
                <p:oleObj name="工作表" r:id="rId3" imgW="3967727" imgH="3532408" progId="Excel.Sheet.12">
                  <p:embed/>
                </p:oleObj>
              </mc:Choice>
              <mc:Fallback>
                <p:oleObj name="工作表" r:id="rId3" imgW="3967727" imgH="3532408" progId="Excel.Sheet.12">
                  <p:embed/>
                  <p:pic>
                    <p:nvPicPr>
                      <p:cNvPr id="5427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390387"/>
                        <a:ext cx="5060026" cy="4505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239783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 name="矩形 5">
            <a:extLst>
              <a:ext uri="{FF2B5EF4-FFF2-40B4-BE49-F238E27FC236}">
                <a16:creationId xmlns:a16="http://schemas.microsoft.com/office/drawing/2014/main" id="{EC8709E6-D23E-46ED-A627-E89447DF118A}"/>
              </a:ext>
            </a:extLst>
          </p:cNvPr>
          <p:cNvSpPr/>
          <p:nvPr/>
        </p:nvSpPr>
        <p:spPr>
          <a:xfrm>
            <a:off x="-1497821" y="113920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1"/>
                </a:solidFill>
                <a:ea typeface="新細明體"/>
                <a:cs typeface="Arial"/>
              </a:rPr>
              <a:t>0</a:t>
            </a:r>
            <a:r>
              <a:rPr lang="en-US" altLang="zh-TW" sz="3733" dirty="0">
                <a:solidFill>
                  <a:schemeClr val="bg1"/>
                </a:solidFill>
                <a:ea typeface="新細明體"/>
                <a:cs typeface="Arial"/>
              </a:rPr>
              <a:t>3</a:t>
            </a:r>
            <a:endParaRPr lang="zh-TW" altLang="en-US" sz="3733" dirty="0">
              <a:solidFill>
                <a:schemeClr val="bg1"/>
              </a:solidFill>
            </a:endParaRPr>
          </a:p>
        </p:txBody>
      </p:sp>
      <p:sp>
        <p:nvSpPr>
          <p:cNvPr id="622" name="Google Shape;622;p96"/>
          <p:cNvSpPr txBox="1"/>
          <p:nvPr/>
        </p:nvSpPr>
        <p:spPr>
          <a:xfrm>
            <a:off x="0" y="0"/>
            <a:ext cx="12192000" cy="6858000"/>
          </a:xfrm>
          <a:prstGeom prst="rect">
            <a:avLst/>
          </a:prstGeom>
          <a:solidFill>
            <a:srgbClr val="D9D9D9"/>
          </a:solidFill>
          <a:ln>
            <a:noFill/>
          </a:ln>
        </p:spPr>
        <p:txBody>
          <a:bodyPr spcFirstLastPara="1" wrap="square" lIns="121900" tIns="121900" rIns="121900" bIns="121900" anchor="ctr" anchorCtr="0">
            <a:noAutofit/>
          </a:bodyPr>
          <a:lstStyle/>
          <a:p>
            <a:pPr algn="ctr"/>
            <a:r>
              <a:rPr lang="en-US" altLang="zh-TW" sz="6000" dirty="0"/>
              <a:t>Possible Reasons for Failure</a:t>
            </a:r>
            <a:endParaRPr sz="6000" b="1" dirty="0"/>
          </a:p>
        </p:txBody>
      </p:sp>
      <p:sp>
        <p:nvSpPr>
          <p:cNvPr id="2" name="投影片編號版面配置區 1">
            <a:extLst>
              <a:ext uri="{FF2B5EF4-FFF2-40B4-BE49-F238E27FC236}">
                <a16:creationId xmlns:a16="http://schemas.microsoft.com/office/drawing/2014/main" id="{5F591B29-1CB7-4083-93C0-9903F49CD165}"/>
              </a:ext>
            </a:extLst>
          </p:cNvPr>
          <p:cNvSpPr>
            <a:spLocks noGrp="1"/>
          </p:cNvSpPr>
          <p:nvPr>
            <p:ph type="sldNum" idx="12"/>
          </p:nvPr>
        </p:nvSpPr>
        <p:spPr/>
        <p:txBody>
          <a:bodyPr/>
          <a:lstStyle/>
          <a:p>
            <a:fld id="{00000000-1234-1234-1234-123412341234}" type="slidenum">
              <a:rPr lang="en" smtClean="0"/>
              <a:pPr/>
              <a:t>17</a:t>
            </a:fld>
            <a:endParaRPr lang="en" sz="1333">
              <a:solidFill>
                <a:schemeClr val="dk2"/>
              </a:solidFill>
            </a:endParaRPr>
          </a:p>
        </p:txBody>
      </p:sp>
    </p:spTree>
    <p:extLst>
      <p:ext uri="{BB962C8B-B14F-4D97-AF65-F5344CB8AC3E}">
        <p14:creationId xmlns:p14="http://schemas.microsoft.com/office/powerpoint/2010/main" val="31945723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 name="矩形 5">
            <a:extLst>
              <a:ext uri="{FF2B5EF4-FFF2-40B4-BE49-F238E27FC236}">
                <a16:creationId xmlns:a16="http://schemas.microsoft.com/office/drawing/2014/main" id="{EC8709E6-D23E-46ED-A627-E89447DF118A}"/>
              </a:ext>
            </a:extLst>
          </p:cNvPr>
          <p:cNvSpPr/>
          <p:nvPr/>
        </p:nvSpPr>
        <p:spPr>
          <a:xfrm>
            <a:off x="-354821" y="113920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1"/>
                </a:solidFill>
                <a:ea typeface="新細明體"/>
                <a:cs typeface="Arial"/>
              </a:rPr>
              <a:t>0</a:t>
            </a:r>
            <a:r>
              <a:rPr lang="en-US" altLang="zh-TW" sz="3733" dirty="0">
                <a:solidFill>
                  <a:schemeClr val="bg1"/>
                </a:solidFill>
                <a:ea typeface="新細明體"/>
                <a:cs typeface="Arial"/>
              </a:rPr>
              <a:t>3</a:t>
            </a:r>
            <a:endParaRPr lang="zh-TW" altLang="en-US" sz="3733" dirty="0">
              <a:solidFill>
                <a:schemeClr val="bg1"/>
              </a:solidFill>
            </a:endParaRPr>
          </a:p>
        </p:txBody>
      </p:sp>
      <p:sp>
        <p:nvSpPr>
          <p:cNvPr id="622" name="Google Shape;622;p96"/>
          <p:cNvSpPr txBox="1"/>
          <p:nvPr/>
        </p:nvSpPr>
        <p:spPr>
          <a:xfrm>
            <a:off x="0" y="0"/>
            <a:ext cx="12192000" cy="1139200"/>
          </a:xfrm>
          <a:prstGeom prst="rect">
            <a:avLst/>
          </a:prstGeom>
          <a:solidFill>
            <a:srgbClr val="D9D9D9"/>
          </a:solidFill>
          <a:ln>
            <a:noFill/>
          </a:ln>
        </p:spPr>
        <p:txBody>
          <a:bodyPr spcFirstLastPara="1" wrap="square" lIns="121900" tIns="121900" rIns="121900" bIns="121900" anchor="ctr" anchorCtr="0">
            <a:noAutofit/>
          </a:bodyPr>
          <a:lstStyle/>
          <a:p>
            <a:r>
              <a:rPr lang="en-US" altLang="zh-TW" sz="4000" dirty="0"/>
              <a:t>Insufficient Length of Sequence</a:t>
            </a:r>
            <a:endParaRPr lang="en-US" sz="4000" b="1" dirty="0"/>
          </a:p>
        </p:txBody>
      </p:sp>
      <p:sp>
        <p:nvSpPr>
          <p:cNvPr id="2" name="投影片編號版面配置區 1">
            <a:extLst>
              <a:ext uri="{FF2B5EF4-FFF2-40B4-BE49-F238E27FC236}">
                <a16:creationId xmlns:a16="http://schemas.microsoft.com/office/drawing/2014/main" id="{5F591B29-1CB7-4083-93C0-9903F49CD165}"/>
              </a:ext>
            </a:extLst>
          </p:cNvPr>
          <p:cNvSpPr>
            <a:spLocks noGrp="1"/>
          </p:cNvSpPr>
          <p:nvPr>
            <p:ph type="sldNum" idx="12"/>
          </p:nvPr>
        </p:nvSpPr>
        <p:spPr/>
        <p:txBody>
          <a:bodyPr/>
          <a:lstStyle/>
          <a:p>
            <a:fld id="{00000000-1234-1234-1234-123412341234}" type="slidenum">
              <a:rPr lang="en" smtClean="0"/>
              <a:pPr/>
              <a:t>18</a:t>
            </a:fld>
            <a:endParaRPr lang="en" sz="1333">
              <a:solidFill>
                <a:schemeClr val="dk2"/>
              </a:solidFill>
            </a:endParaRPr>
          </a:p>
        </p:txBody>
      </p:sp>
      <p:graphicFrame>
        <p:nvGraphicFramePr>
          <p:cNvPr id="7" name="內容版面配置區 4">
            <a:extLst>
              <a:ext uri="{FF2B5EF4-FFF2-40B4-BE49-F238E27FC236}">
                <a16:creationId xmlns:a16="http://schemas.microsoft.com/office/drawing/2014/main" id="{AE1ED7E4-8BC5-4C4F-BC8A-D9187917B873}"/>
              </a:ext>
            </a:extLst>
          </p:cNvPr>
          <p:cNvGraphicFramePr>
            <a:graphicFrameLocks/>
          </p:cNvGraphicFramePr>
          <p:nvPr>
            <p:extLst>
              <p:ext uri="{D42A27DB-BD31-4B8C-83A1-F6EECF244321}">
                <p14:modId xmlns:p14="http://schemas.microsoft.com/office/powerpoint/2010/main" val="1095634637"/>
              </p:ext>
            </p:extLst>
          </p:nvPr>
        </p:nvGraphicFramePr>
        <p:xfrm>
          <a:off x="838198" y="2022665"/>
          <a:ext cx="10515603" cy="4516284"/>
        </p:xfrm>
        <a:graphic>
          <a:graphicData uri="http://schemas.openxmlformats.org/drawingml/2006/table">
            <a:tbl>
              <a:tblPr firstRow="1" bandRow="1">
                <a:tableStyleId>{3B4B98B0-60AC-42C2-AFA5-B58CD77FA1E5}</a:tableStyleId>
              </a:tblPr>
              <a:tblGrid>
                <a:gridCol w="3247417">
                  <a:extLst>
                    <a:ext uri="{9D8B030D-6E8A-4147-A177-3AD203B41FA5}">
                      <a16:colId xmlns:a16="http://schemas.microsoft.com/office/drawing/2014/main" val="20000"/>
                    </a:ext>
                  </a:extLst>
                </a:gridCol>
                <a:gridCol w="1896894">
                  <a:extLst>
                    <a:ext uri="{9D8B030D-6E8A-4147-A177-3AD203B41FA5}">
                      <a16:colId xmlns:a16="http://schemas.microsoft.com/office/drawing/2014/main" val="20001"/>
                    </a:ext>
                  </a:extLst>
                </a:gridCol>
                <a:gridCol w="3258766">
                  <a:extLst>
                    <a:ext uri="{9D8B030D-6E8A-4147-A177-3AD203B41FA5}">
                      <a16:colId xmlns:a16="http://schemas.microsoft.com/office/drawing/2014/main" val="20002"/>
                    </a:ext>
                  </a:extLst>
                </a:gridCol>
                <a:gridCol w="2112526">
                  <a:extLst>
                    <a:ext uri="{9D8B030D-6E8A-4147-A177-3AD203B41FA5}">
                      <a16:colId xmlns:a16="http://schemas.microsoft.com/office/drawing/2014/main" val="20003"/>
                    </a:ext>
                  </a:extLst>
                </a:gridCol>
              </a:tblGrid>
              <a:tr h="271830">
                <a:tc>
                  <a:txBody>
                    <a:bodyPr/>
                    <a:lstStyle/>
                    <a:p>
                      <a:pPr algn="ctr" fontAlgn="b"/>
                      <a:r>
                        <a:rPr lang="en-US" sz="1400" b="1" u="none" strike="noStrike" dirty="0">
                          <a:effectLst/>
                        </a:rPr>
                        <a:t>Test</a:t>
                      </a:r>
                      <a:endParaRPr lang="en-US" sz="1400" b="1"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b="1" u="none" strike="noStrike" dirty="0">
                          <a:effectLst/>
                        </a:rPr>
                        <a:t>Length of sequence(n)</a:t>
                      </a:r>
                      <a:endParaRPr lang="en-US" sz="1400" b="1"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100" b="1" i="0" u="none" strike="noStrike" dirty="0">
                          <a:solidFill>
                            <a:srgbClr val="000000"/>
                          </a:solidFill>
                          <a:latin typeface="新細明體"/>
                        </a:rPr>
                        <a:t>#</a:t>
                      </a:r>
                      <a:r>
                        <a:rPr lang="en-US" sz="1100" b="1" i="0" u="none" strike="noStrike" baseline="0" dirty="0">
                          <a:solidFill>
                            <a:srgbClr val="000000"/>
                          </a:solidFill>
                          <a:latin typeface="新細明體"/>
                        </a:rPr>
                        <a:t> of Fails</a:t>
                      </a:r>
                      <a:endParaRPr lang="en-US" sz="1100" b="1" i="0" u="none" strike="noStrike" dirty="0">
                        <a:solidFill>
                          <a:srgbClr val="000000"/>
                        </a:solidFill>
                        <a:latin typeface="新細明體"/>
                      </a:endParaRPr>
                    </a:p>
                  </a:txBody>
                  <a:tcPr marL="5443" marR="5443" marT="5443" marB="0" anchor="b"/>
                </a:tc>
                <a:tc>
                  <a:txBody>
                    <a:bodyPr/>
                    <a:lstStyle/>
                    <a:p>
                      <a:pPr algn="ctr" fontAlgn="b"/>
                      <a:r>
                        <a:rPr lang="en-US" altLang="zh-TW" sz="1100" b="1" i="0" u="none" strike="noStrike" dirty="0">
                          <a:solidFill>
                            <a:srgbClr val="000000"/>
                          </a:solidFill>
                          <a:latin typeface="新細明體"/>
                        </a:rPr>
                        <a:t># of Subtests</a:t>
                      </a:r>
                      <a:endParaRPr lang="zh-TW" altLang="en-US" sz="1100" b="1" i="0" u="none" strike="noStrike" dirty="0">
                        <a:solidFill>
                          <a:srgbClr val="000000"/>
                        </a:solidFill>
                        <a:latin typeface="新細明體"/>
                      </a:endParaRPr>
                    </a:p>
                  </a:txBody>
                  <a:tcPr marL="5443" marR="5443" marT="5443" marB="0" anchor="b"/>
                </a:tc>
                <a:extLst>
                  <a:ext uri="{0D108BD9-81ED-4DB2-BD59-A6C34878D82A}">
                    <a16:rowId xmlns:a16="http://schemas.microsoft.com/office/drawing/2014/main" val="10000"/>
                  </a:ext>
                </a:extLst>
              </a:tr>
              <a:tr h="271830">
                <a:tc>
                  <a:txBody>
                    <a:bodyPr/>
                    <a:lstStyle/>
                    <a:p>
                      <a:pPr algn="ctr" fontAlgn="b"/>
                      <a:r>
                        <a:rPr lang="en-US" sz="1400" u="none" strike="noStrike" dirty="0">
                          <a:effectLst/>
                        </a:rPr>
                        <a:t>Frequency Test</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100" b="0" i="0" u="none" strike="noStrike" dirty="0">
                          <a:solidFill>
                            <a:srgbClr val="000000"/>
                          </a:solidFill>
                          <a:latin typeface="新細明體"/>
                        </a:rPr>
                        <a:t>0</a:t>
                      </a:r>
                    </a:p>
                  </a:txBody>
                  <a:tcPr marL="5443" marR="5443" marT="5443" marB="0" anchor="ctr"/>
                </a:tc>
                <a:tc>
                  <a:txBody>
                    <a:bodyPr/>
                    <a:lstStyle/>
                    <a:p>
                      <a:pPr algn="ctr" fontAlgn="b"/>
                      <a:r>
                        <a:rPr lang="en-US" altLang="zh-TW" sz="1100" b="0" i="0" u="none" strike="noStrike">
                          <a:solidFill>
                            <a:srgbClr val="000000"/>
                          </a:solidFill>
                          <a:latin typeface="新細明體"/>
                        </a:rPr>
                        <a:t>1</a:t>
                      </a:r>
                    </a:p>
                  </a:txBody>
                  <a:tcPr marL="5443" marR="5443" marT="5443" marB="0" anchor="ctr"/>
                </a:tc>
                <a:extLst>
                  <a:ext uri="{0D108BD9-81ED-4DB2-BD59-A6C34878D82A}">
                    <a16:rowId xmlns:a16="http://schemas.microsoft.com/office/drawing/2014/main" val="10001"/>
                  </a:ext>
                </a:extLst>
              </a:tr>
              <a:tr h="271830">
                <a:tc>
                  <a:txBody>
                    <a:bodyPr/>
                    <a:lstStyle/>
                    <a:p>
                      <a:pPr algn="ctr" fontAlgn="b"/>
                      <a:r>
                        <a:rPr lang="en-US" sz="1400" u="none" strike="noStrike" dirty="0">
                          <a:effectLst/>
                        </a:rPr>
                        <a:t>Frequency Test within a Block </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100" b="0" i="0" u="none" strike="noStrike" dirty="0">
                          <a:solidFill>
                            <a:srgbClr val="000000"/>
                          </a:solidFill>
                          <a:latin typeface="新細明體"/>
                        </a:rPr>
                        <a:t>0</a:t>
                      </a:r>
                    </a:p>
                  </a:txBody>
                  <a:tcPr marL="5443" marR="5443" marT="5443" marB="0" anchor="ctr"/>
                </a:tc>
                <a:tc>
                  <a:txBody>
                    <a:bodyPr/>
                    <a:lstStyle/>
                    <a:p>
                      <a:pPr algn="ctr" fontAlgn="b"/>
                      <a:r>
                        <a:rPr lang="en-US" altLang="zh-TW" sz="1100" b="0" i="0" u="none" strike="noStrike">
                          <a:solidFill>
                            <a:srgbClr val="000000"/>
                          </a:solidFill>
                          <a:latin typeface="新細明體"/>
                        </a:rPr>
                        <a:t>1</a:t>
                      </a:r>
                    </a:p>
                  </a:txBody>
                  <a:tcPr marL="5443" marR="5443" marT="5443" marB="0" anchor="ctr"/>
                </a:tc>
                <a:extLst>
                  <a:ext uri="{0D108BD9-81ED-4DB2-BD59-A6C34878D82A}">
                    <a16:rowId xmlns:a16="http://schemas.microsoft.com/office/drawing/2014/main" val="10002"/>
                  </a:ext>
                </a:extLst>
              </a:tr>
              <a:tr h="271830">
                <a:tc>
                  <a:txBody>
                    <a:bodyPr/>
                    <a:lstStyle/>
                    <a:p>
                      <a:pPr algn="ctr" fontAlgn="b"/>
                      <a:r>
                        <a:rPr lang="en-US" sz="1400" u="none" strike="noStrike" dirty="0">
                          <a:effectLst/>
                        </a:rPr>
                        <a:t>Runs Test</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100" b="0" i="0" u="none" strike="noStrike" dirty="0">
                          <a:solidFill>
                            <a:srgbClr val="000000"/>
                          </a:solidFill>
                          <a:latin typeface="新細明體"/>
                        </a:rPr>
                        <a:t>0</a:t>
                      </a:r>
                    </a:p>
                  </a:txBody>
                  <a:tcPr marL="5443" marR="5443" marT="5443" marB="0" anchor="ctr"/>
                </a:tc>
                <a:tc>
                  <a:txBody>
                    <a:bodyPr/>
                    <a:lstStyle/>
                    <a:p>
                      <a:pPr algn="ctr" fontAlgn="b"/>
                      <a:r>
                        <a:rPr lang="en-US" altLang="zh-TW" sz="1100" b="0" i="0" u="none" strike="noStrike">
                          <a:solidFill>
                            <a:srgbClr val="000000"/>
                          </a:solidFill>
                          <a:latin typeface="新細明體"/>
                        </a:rPr>
                        <a:t>1</a:t>
                      </a:r>
                    </a:p>
                  </a:txBody>
                  <a:tcPr marL="5443" marR="5443" marT="5443" marB="0" anchor="ctr"/>
                </a:tc>
                <a:extLst>
                  <a:ext uri="{0D108BD9-81ED-4DB2-BD59-A6C34878D82A}">
                    <a16:rowId xmlns:a16="http://schemas.microsoft.com/office/drawing/2014/main" val="10003"/>
                  </a:ext>
                </a:extLst>
              </a:tr>
              <a:tr h="271830">
                <a:tc>
                  <a:txBody>
                    <a:bodyPr/>
                    <a:lstStyle/>
                    <a:p>
                      <a:pPr algn="ctr" fontAlgn="b"/>
                      <a:r>
                        <a:rPr lang="en-US" sz="1400" b="1" u="none" strike="noStrike" dirty="0">
                          <a:effectLst/>
                        </a:rPr>
                        <a:t>Longest-Run-of-Ones in a Block</a:t>
                      </a:r>
                      <a:endParaRPr lang="en-US" sz="1400" b="1"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solidFill>
                      <a:schemeClr val="accent4"/>
                    </a:solidFill>
                  </a:tcPr>
                </a:tc>
                <a:tc>
                  <a:txBody>
                    <a:bodyPr/>
                    <a:lstStyle/>
                    <a:p>
                      <a:pPr algn="ctr" fontAlgn="b"/>
                      <a:r>
                        <a:rPr lang="en-US" altLang="zh-TW" sz="1400" b="1" i="0" u="none" strike="noStrike" dirty="0">
                          <a:solidFill>
                            <a:srgbClr val="000000"/>
                          </a:solidFill>
                          <a:effectLst/>
                          <a:latin typeface="新細明體" panose="02020500000000000000" pitchFamily="18" charset="-120"/>
                          <a:ea typeface="+mn-ea"/>
                        </a:rPr>
                        <a:t>&gt;=750,000 (in our case) </a:t>
                      </a:r>
                      <a:endParaRPr lang="zh-TW" altLang="en-US" sz="1400" b="1"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solidFill>
                      <a:schemeClr val="accent4"/>
                    </a:solidFill>
                  </a:tcPr>
                </a:tc>
                <a:tc>
                  <a:txBody>
                    <a:bodyPr/>
                    <a:lstStyle/>
                    <a:p>
                      <a:pPr algn="ctr" fontAlgn="b"/>
                      <a:r>
                        <a:rPr lang="en-US" altLang="zh-TW" sz="1100" b="1" i="0" u="none" strike="noStrike" dirty="0">
                          <a:solidFill>
                            <a:srgbClr val="000000"/>
                          </a:solidFill>
                          <a:latin typeface="新細明體"/>
                        </a:rPr>
                        <a:t>2</a:t>
                      </a:r>
                    </a:p>
                  </a:txBody>
                  <a:tcPr marL="5443" marR="5443" marT="5443" marB="0" anchor="ctr">
                    <a:solidFill>
                      <a:schemeClr val="accent4"/>
                    </a:solidFill>
                  </a:tcPr>
                </a:tc>
                <a:tc>
                  <a:txBody>
                    <a:bodyPr/>
                    <a:lstStyle/>
                    <a:p>
                      <a:pPr algn="ctr" fontAlgn="b"/>
                      <a:r>
                        <a:rPr lang="en-US" altLang="zh-TW" sz="1100" b="1" i="0" u="none" strike="noStrike" dirty="0">
                          <a:solidFill>
                            <a:srgbClr val="000000"/>
                          </a:solidFill>
                          <a:latin typeface="新細明體"/>
                        </a:rPr>
                        <a:t>1</a:t>
                      </a:r>
                    </a:p>
                  </a:txBody>
                  <a:tcPr marL="5443" marR="5443" marT="5443" marB="0" anchor="ctr">
                    <a:solidFill>
                      <a:schemeClr val="accent4"/>
                    </a:solidFill>
                  </a:tcPr>
                </a:tc>
                <a:extLst>
                  <a:ext uri="{0D108BD9-81ED-4DB2-BD59-A6C34878D82A}">
                    <a16:rowId xmlns:a16="http://schemas.microsoft.com/office/drawing/2014/main" val="10004"/>
                  </a:ext>
                </a:extLst>
              </a:tr>
              <a:tr h="271830">
                <a:tc>
                  <a:txBody>
                    <a:bodyPr/>
                    <a:lstStyle/>
                    <a:p>
                      <a:pPr algn="ctr" fontAlgn="b"/>
                      <a:r>
                        <a:rPr lang="en-US" sz="1400" u="none" strike="noStrike" dirty="0">
                          <a:effectLst/>
                        </a:rPr>
                        <a:t>Rank Test</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dirty="0">
                          <a:effectLst/>
                        </a:rPr>
                        <a:t>&gt;=38912(QM)</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100" b="0" i="0" u="none" strike="noStrike" dirty="0">
                          <a:solidFill>
                            <a:srgbClr val="000000"/>
                          </a:solidFill>
                          <a:latin typeface="新細明體"/>
                        </a:rPr>
                        <a:t>0</a:t>
                      </a:r>
                    </a:p>
                  </a:txBody>
                  <a:tcPr marL="5443" marR="5443" marT="5443" marB="0" anchor="ctr"/>
                </a:tc>
                <a:tc>
                  <a:txBody>
                    <a:bodyPr/>
                    <a:lstStyle/>
                    <a:p>
                      <a:pPr algn="ctr" fontAlgn="b"/>
                      <a:r>
                        <a:rPr lang="en-US" altLang="zh-TW" sz="1100" b="0" i="0" u="none" strike="noStrike" dirty="0">
                          <a:solidFill>
                            <a:srgbClr val="000000"/>
                          </a:solidFill>
                          <a:latin typeface="新細明體"/>
                        </a:rPr>
                        <a:t>1</a:t>
                      </a:r>
                    </a:p>
                  </a:txBody>
                  <a:tcPr marL="5443" marR="5443" marT="5443" marB="0" anchor="ctr"/>
                </a:tc>
                <a:extLst>
                  <a:ext uri="{0D108BD9-81ED-4DB2-BD59-A6C34878D82A}">
                    <a16:rowId xmlns:a16="http://schemas.microsoft.com/office/drawing/2014/main" val="10005"/>
                  </a:ext>
                </a:extLst>
              </a:tr>
              <a:tr h="271830">
                <a:tc>
                  <a:txBody>
                    <a:bodyPr/>
                    <a:lstStyle/>
                    <a:p>
                      <a:pPr algn="ctr" fontAlgn="b"/>
                      <a:r>
                        <a:rPr lang="en-US" sz="1400" u="none" strike="noStrike">
                          <a:effectLst/>
                        </a:rPr>
                        <a:t>DFT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100" b="0" i="0" u="none" strike="noStrike" dirty="0">
                          <a:solidFill>
                            <a:srgbClr val="000000"/>
                          </a:solidFill>
                          <a:latin typeface="新細明體"/>
                        </a:rPr>
                        <a:t>0</a:t>
                      </a:r>
                    </a:p>
                  </a:txBody>
                  <a:tcPr marL="5443" marR="5443" marT="5443" marB="0" anchor="ctr"/>
                </a:tc>
                <a:tc>
                  <a:txBody>
                    <a:bodyPr/>
                    <a:lstStyle/>
                    <a:p>
                      <a:pPr algn="ctr" fontAlgn="b"/>
                      <a:r>
                        <a:rPr lang="en-US" altLang="zh-TW" sz="1100" b="0" i="0" u="none" strike="noStrike">
                          <a:solidFill>
                            <a:srgbClr val="000000"/>
                          </a:solidFill>
                          <a:latin typeface="新細明體"/>
                        </a:rPr>
                        <a:t>1</a:t>
                      </a:r>
                    </a:p>
                  </a:txBody>
                  <a:tcPr marL="5443" marR="5443" marT="5443" marB="0" anchor="ctr"/>
                </a:tc>
                <a:extLst>
                  <a:ext uri="{0D108BD9-81ED-4DB2-BD59-A6C34878D82A}">
                    <a16:rowId xmlns:a16="http://schemas.microsoft.com/office/drawing/2014/main" val="10006"/>
                  </a:ext>
                </a:extLst>
              </a:tr>
              <a:tr h="271830">
                <a:tc>
                  <a:txBody>
                    <a:bodyPr/>
                    <a:lstStyle/>
                    <a:p>
                      <a:pPr algn="ctr" fontAlgn="b"/>
                      <a:r>
                        <a:rPr lang="en-US" sz="1400" u="none" strike="noStrike">
                          <a:effectLst/>
                        </a:rPr>
                        <a:t>Non-overlapping Template Matching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100" b="0" i="0" u="none" strike="noStrike" dirty="0">
                          <a:solidFill>
                            <a:srgbClr val="000000"/>
                          </a:solidFill>
                          <a:latin typeface="新細明體"/>
                        </a:rPr>
                        <a:t>39</a:t>
                      </a:r>
                    </a:p>
                  </a:txBody>
                  <a:tcPr marL="5443" marR="5443" marT="5443" marB="0" anchor="ctr"/>
                </a:tc>
                <a:tc>
                  <a:txBody>
                    <a:bodyPr/>
                    <a:lstStyle/>
                    <a:p>
                      <a:pPr algn="ctr" fontAlgn="b"/>
                      <a:r>
                        <a:rPr lang="en-US" altLang="zh-TW" sz="1100" b="0" i="0" u="none" strike="noStrike">
                          <a:solidFill>
                            <a:srgbClr val="000000"/>
                          </a:solidFill>
                          <a:latin typeface="新細明體"/>
                        </a:rPr>
                        <a:t>148</a:t>
                      </a:r>
                    </a:p>
                  </a:txBody>
                  <a:tcPr marL="5443" marR="5443" marT="5443" marB="0" anchor="ctr"/>
                </a:tc>
                <a:extLst>
                  <a:ext uri="{0D108BD9-81ED-4DB2-BD59-A6C34878D82A}">
                    <a16:rowId xmlns:a16="http://schemas.microsoft.com/office/drawing/2014/main" val="10007"/>
                  </a:ext>
                </a:extLst>
              </a:tr>
              <a:tr h="271830">
                <a:tc>
                  <a:txBody>
                    <a:bodyPr/>
                    <a:lstStyle/>
                    <a:p>
                      <a:pPr algn="ctr" fontAlgn="b"/>
                      <a:r>
                        <a:rPr lang="en-US" sz="1400" u="none" strike="noStrike">
                          <a:effectLst/>
                        </a:rPr>
                        <a:t>Overlapping Template Matching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a:effectLst/>
                        </a:rPr>
                        <a:t>&gt;10^6</a:t>
                      </a:r>
                      <a:endParaRPr lang="en-US" altLang="zh-TW"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100" b="0" i="0" u="none" strike="noStrike" dirty="0">
                          <a:solidFill>
                            <a:srgbClr val="000000"/>
                          </a:solidFill>
                          <a:latin typeface="新細明體"/>
                        </a:rPr>
                        <a:t>0</a:t>
                      </a:r>
                    </a:p>
                  </a:txBody>
                  <a:tcPr marL="5443" marR="5443" marT="5443" marB="0" anchor="ctr"/>
                </a:tc>
                <a:tc>
                  <a:txBody>
                    <a:bodyPr/>
                    <a:lstStyle/>
                    <a:p>
                      <a:pPr algn="ctr" fontAlgn="b"/>
                      <a:r>
                        <a:rPr lang="en-US" altLang="zh-TW" sz="1100" b="0" i="0" u="none" strike="noStrike">
                          <a:solidFill>
                            <a:srgbClr val="000000"/>
                          </a:solidFill>
                          <a:latin typeface="新細明體"/>
                        </a:rPr>
                        <a:t>1</a:t>
                      </a:r>
                    </a:p>
                  </a:txBody>
                  <a:tcPr marL="5443" marR="5443" marT="5443" marB="0" anchor="ctr"/>
                </a:tc>
                <a:extLst>
                  <a:ext uri="{0D108BD9-81ED-4DB2-BD59-A6C34878D82A}">
                    <a16:rowId xmlns:a16="http://schemas.microsoft.com/office/drawing/2014/main" val="10008"/>
                  </a:ext>
                </a:extLst>
              </a:tr>
              <a:tr h="271830">
                <a:tc>
                  <a:txBody>
                    <a:bodyPr/>
                    <a:lstStyle/>
                    <a:p>
                      <a:pPr algn="ctr" fontAlgn="b"/>
                      <a:r>
                        <a:rPr lang="en-US" sz="1400" b="1" u="none" strike="noStrike" dirty="0">
                          <a:effectLst/>
                        </a:rPr>
                        <a:t>Universal Statistical" Test</a:t>
                      </a:r>
                      <a:endParaRPr lang="en-US" sz="1400" b="1"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solidFill>
                      <a:schemeClr val="accent4"/>
                    </a:solidFill>
                  </a:tcPr>
                </a:tc>
                <a:tc>
                  <a:txBody>
                    <a:bodyPr/>
                    <a:lstStyle/>
                    <a:p>
                      <a:pPr algn="ctr" fontAlgn="b"/>
                      <a:r>
                        <a:rPr lang="en-US" altLang="zh-TW" sz="1400" b="1" i="0" u="none" strike="noStrike" dirty="0">
                          <a:solidFill>
                            <a:srgbClr val="000000"/>
                          </a:solidFill>
                          <a:effectLst/>
                          <a:latin typeface="新細明體" panose="02020500000000000000" pitchFamily="18" charset="-120"/>
                          <a:ea typeface="+mn-ea"/>
                        </a:rPr>
                        <a:t>904,960 ~ 2,068,480 </a:t>
                      </a:r>
                    </a:p>
                    <a:p>
                      <a:pPr algn="ctr" fontAlgn="b"/>
                      <a:r>
                        <a:rPr lang="en-US" altLang="zh-TW" sz="1400" b="1" i="0" u="none" strike="noStrike" dirty="0">
                          <a:solidFill>
                            <a:srgbClr val="000000"/>
                          </a:solidFill>
                          <a:effectLst/>
                          <a:latin typeface="新細明體" panose="02020500000000000000" pitchFamily="18" charset="-120"/>
                          <a:ea typeface="+mn-ea"/>
                        </a:rPr>
                        <a:t>(in our case)</a:t>
                      </a:r>
                      <a:endParaRPr lang="zh-TW" altLang="en-US" sz="1400" b="1"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solidFill>
                      <a:schemeClr val="accent4"/>
                    </a:solidFill>
                  </a:tcPr>
                </a:tc>
                <a:tc>
                  <a:txBody>
                    <a:bodyPr/>
                    <a:lstStyle/>
                    <a:p>
                      <a:pPr algn="ctr" fontAlgn="b"/>
                      <a:r>
                        <a:rPr lang="en-US" altLang="zh-TW" sz="1100" b="1" i="0" u="none" strike="noStrike" dirty="0">
                          <a:solidFill>
                            <a:srgbClr val="000000"/>
                          </a:solidFill>
                          <a:latin typeface="新細明體"/>
                        </a:rPr>
                        <a:t>1</a:t>
                      </a:r>
                    </a:p>
                  </a:txBody>
                  <a:tcPr marL="5443" marR="5443" marT="5443" marB="0" anchor="ctr">
                    <a:solidFill>
                      <a:schemeClr val="accent4"/>
                    </a:solidFill>
                  </a:tcPr>
                </a:tc>
                <a:tc>
                  <a:txBody>
                    <a:bodyPr/>
                    <a:lstStyle/>
                    <a:p>
                      <a:pPr algn="ctr" fontAlgn="b"/>
                      <a:r>
                        <a:rPr lang="en-US" altLang="zh-TW" sz="1100" b="1" i="0" u="none" strike="noStrike">
                          <a:solidFill>
                            <a:srgbClr val="000000"/>
                          </a:solidFill>
                          <a:latin typeface="新細明體"/>
                        </a:rPr>
                        <a:t>1</a:t>
                      </a:r>
                    </a:p>
                  </a:txBody>
                  <a:tcPr marL="5443" marR="5443" marT="5443" marB="0" anchor="ctr">
                    <a:solidFill>
                      <a:schemeClr val="accent4"/>
                    </a:solidFill>
                  </a:tcPr>
                </a:tc>
                <a:extLst>
                  <a:ext uri="{0D108BD9-81ED-4DB2-BD59-A6C34878D82A}">
                    <a16:rowId xmlns:a16="http://schemas.microsoft.com/office/drawing/2014/main" val="10009"/>
                  </a:ext>
                </a:extLst>
              </a:tr>
              <a:tr h="271830">
                <a:tc>
                  <a:txBody>
                    <a:bodyPr/>
                    <a:lstStyle/>
                    <a:p>
                      <a:pPr algn="ctr" fontAlgn="b"/>
                      <a:r>
                        <a:rPr lang="en-US" sz="1400" b="1" u="none" strike="noStrike" dirty="0">
                          <a:effectLst/>
                        </a:rPr>
                        <a:t>Linear Complexity Test</a:t>
                      </a:r>
                      <a:endParaRPr lang="en-US" sz="1400" b="1"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solidFill>
                      <a:schemeClr val="accent4"/>
                    </a:solidFill>
                  </a:tcPr>
                </a:tc>
                <a:tc>
                  <a:txBody>
                    <a:bodyPr/>
                    <a:lstStyle/>
                    <a:p>
                      <a:pPr algn="ctr" fontAlgn="b"/>
                      <a:r>
                        <a:rPr lang="en-US" altLang="zh-TW" sz="1400" b="1" u="none" strike="noStrike" dirty="0">
                          <a:effectLst/>
                        </a:rPr>
                        <a:t>&gt;10^6</a:t>
                      </a:r>
                      <a:endParaRPr lang="en-US" altLang="zh-TW" sz="1400" b="1"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solidFill>
                      <a:schemeClr val="accent4"/>
                    </a:solidFill>
                  </a:tcPr>
                </a:tc>
                <a:tc>
                  <a:txBody>
                    <a:bodyPr/>
                    <a:lstStyle/>
                    <a:p>
                      <a:pPr algn="ctr" fontAlgn="b"/>
                      <a:r>
                        <a:rPr lang="en-US" altLang="zh-TW" sz="1100" b="1" i="0" u="none" strike="noStrike" dirty="0">
                          <a:solidFill>
                            <a:srgbClr val="000000"/>
                          </a:solidFill>
                          <a:latin typeface="新細明體"/>
                        </a:rPr>
                        <a:t>1</a:t>
                      </a:r>
                    </a:p>
                  </a:txBody>
                  <a:tcPr marL="5443" marR="5443" marT="5443" marB="0" anchor="ctr">
                    <a:solidFill>
                      <a:schemeClr val="accent4"/>
                    </a:solidFill>
                  </a:tcPr>
                </a:tc>
                <a:tc>
                  <a:txBody>
                    <a:bodyPr/>
                    <a:lstStyle/>
                    <a:p>
                      <a:pPr algn="ctr" fontAlgn="b"/>
                      <a:r>
                        <a:rPr lang="en-US" altLang="zh-TW" sz="1100" b="1" i="0" u="none" strike="noStrike" dirty="0">
                          <a:solidFill>
                            <a:srgbClr val="000000"/>
                          </a:solidFill>
                          <a:latin typeface="新細明體"/>
                        </a:rPr>
                        <a:t>1</a:t>
                      </a:r>
                    </a:p>
                  </a:txBody>
                  <a:tcPr marL="5443" marR="5443" marT="5443" marB="0" anchor="ctr">
                    <a:solidFill>
                      <a:schemeClr val="accent4"/>
                    </a:solidFill>
                  </a:tcPr>
                </a:tc>
                <a:extLst>
                  <a:ext uri="{0D108BD9-81ED-4DB2-BD59-A6C34878D82A}">
                    <a16:rowId xmlns:a16="http://schemas.microsoft.com/office/drawing/2014/main" val="10010"/>
                  </a:ext>
                </a:extLst>
              </a:tr>
              <a:tr h="271830">
                <a:tc>
                  <a:txBody>
                    <a:bodyPr/>
                    <a:lstStyle/>
                    <a:p>
                      <a:pPr algn="ctr" fontAlgn="b"/>
                      <a:r>
                        <a:rPr lang="en-US" sz="1400" u="none" strike="noStrike" dirty="0">
                          <a:effectLst/>
                        </a:rPr>
                        <a:t>Serial Test</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tc>
                <a:tc>
                  <a:txBody>
                    <a:bodyPr/>
                    <a:lstStyle/>
                    <a:p>
                      <a:pPr algn="ctr" fontAlgn="b"/>
                      <a:r>
                        <a:rPr lang="en-US" altLang="zh-TW" sz="1100" b="0" i="0" u="none" strike="noStrike" dirty="0">
                          <a:solidFill>
                            <a:srgbClr val="000000"/>
                          </a:solidFill>
                          <a:latin typeface="新細明體"/>
                        </a:rPr>
                        <a:t>2</a:t>
                      </a:r>
                    </a:p>
                  </a:txBody>
                  <a:tcPr marL="5443" marR="5443" marT="5443" marB="0" anchor="ctr"/>
                </a:tc>
                <a:tc>
                  <a:txBody>
                    <a:bodyPr/>
                    <a:lstStyle/>
                    <a:p>
                      <a:pPr algn="ctr" fontAlgn="b"/>
                      <a:r>
                        <a:rPr lang="en-US" altLang="zh-TW" sz="1100" b="0" i="0" u="none" strike="noStrike" dirty="0">
                          <a:solidFill>
                            <a:srgbClr val="000000"/>
                          </a:solidFill>
                          <a:latin typeface="新細明體"/>
                        </a:rPr>
                        <a:t>2</a:t>
                      </a:r>
                    </a:p>
                  </a:txBody>
                  <a:tcPr marL="5443" marR="5443" marT="5443" marB="0" anchor="ctr"/>
                </a:tc>
                <a:extLst>
                  <a:ext uri="{0D108BD9-81ED-4DB2-BD59-A6C34878D82A}">
                    <a16:rowId xmlns:a16="http://schemas.microsoft.com/office/drawing/2014/main" val="10011"/>
                  </a:ext>
                </a:extLst>
              </a:tr>
              <a:tr h="271830">
                <a:tc>
                  <a:txBody>
                    <a:bodyPr/>
                    <a:lstStyle/>
                    <a:p>
                      <a:pPr algn="ctr" fontAlgn="b"/>
                      <a:r>
                        <a:rPr lang="en-US" sz="1400" u="none" strike="noStrike">
                          <a:effectLst/>
                        </a:rPr>
                        <a:t>Approximate Entropy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tc>
                <a:tc>
                  <a:txBody>
                    <a:bodyPr/>
                    <a:lstStyle/>
                    <a:p>
                      <a:pPr algn="ctr" fontAlgn="b"/>
                      <a:r>
                        <a:rPr lang="en-US" altLang="zh-TW" sz="1100" b="0" i="0" u="none" strike="noStrike" dirty="0">
                          <a:solidFill>
                            <a:srgbClr val="000000"/>
                          </a:solidFill>
                          <a:latin typeface="新細明體"/>
                        </a:rPr>
                        <a:t>1</a:t>
                      </a:r>
                    </a:p>
                  </a:txBody>
                  <a:tcPr marL="5443" marR="5443" marT="5443" marB="0" anchor="ctr"/>
                </a:tc>
                <a:tc>
                  <a:txBody>
                    <a:bodyPr/>
                    <a:lstStyle/>
                    <a:p>
                      <a:pPr algn="ctr" fontAlgn="b"/>
                      <a:r>
                        <a:rPr lang="en-US" altLang="zh-TW" sz="1100" b="0" i="0" u="none" strike="noStrike" dirty="0">
                          <a:solidFill>
                            <a:srgbClr val="000000"/>
                          </a:solidFill>
                          <a:latin typeface="新細明體"/>
                        </a:rPr>
                        <a:t>1</a:t>
                      </a:r>
                    </a:p>
                  </a:txBody>
                  <a:tcPr marL="5443" marR="5443" marT="5443" marB="0" anchor="ctr"/>
                </a:tc>
                <a:extLst>
                  <a:ext uri="{0D108BD9-81ED-4DB2-BD59-A6C34878D82A}">
                    <a16:rowId xmlns:a16="http://schemas.microsoft.com/office/drawing/2014/main" val="10012"/>
                  </a:ext>
                </a:extLst>
              </a:tr>
              <a:tr h="271830">
                <a:tc>
                  <a:txBody>
                    <a:bodyPr/>
                    <a:lstStyle/>
                    <a:p>
                      <a:pPr algn="ctr" fontAlgn="b"/>
                      <a:r>
                        <a:rPr lang="en-US" sz="1400" u="none" strike="noStrike">
                          <a:effectLst/>
                        </a:rPr>
                        <a:t>Cumulative Sums (Cusums)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tc>
                <a:tc>
                  <a:txBody>
                    <a:bodyPr/>
                    <a:lstStyle/>
                    <a:p>
                      <a:pPr algn="ctr" fontAlgn="b"/>
                      <a:r>
                        <a:rPr lang="en-US" altLang="zh-TW" sz="1400" u="none" strike="noStrike" dirty="0">
                          <a:effectLst/>
                        </a:rPr>
                        <a:t>&gt;100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tc>
                <a:tc>
                  <a:txBody>
                    <a:bodyPr/>
                    <a:lstStyle/>
                    <a:p>
                      <a:pPr algn="ctr" fontAlgn="b"/>
                      <a:r>
                        <a:rPr lang="en-US" altLang="zh-TW" sz="1100" b="0" i="0" u="none" strike="noStrike" dirty="0">
                          <a:solidFill>
                            <a:srgbClr val="000000"/>
                          </a:solidFill>
                          <a:latin typeface="新細明體"/>
                        </a:rPr>
                        <a:t>0</a:t>
                      </a:r>
                    </a:p>
                  </a:txBody>
                  <a:tcPr marL="5443" marR="5443" marT="5443" marB="0" anchor="ctr"/>
                </a:tc>
                <a:tc>
                  <a:txBody>
                    <a:bodyPr/>
                    <a:lstStyle/>
                    <a:p>
                      <a:pPr algn="ctr" fontAlgn="b"/>
                      <a:r>
                        <a:rPr lang="en-US" altLang="zh-TW" sz="1100" b="0" i="0" u="none" strike="noStrike" dirty="0">
                          <a:solidFill>
                            <a:srgbClr val="000000"/>
                          </a:solidFill>
                          <a:latin typeface="新細明體"/>
                        </a:rPr>
                        <a:t>1</a:t>
                      </a:r>
                    </a:p>
                  </a:txBody>
                  <a:tcPr marL="5443" marR="5443" marT="5443" marB="0" anchor="ctr"/>
                </a:tc>
                <a:extLst>
                  <a:ext uri="{0D108BD9-81ED-4DB2-BD59-A6C34878D82A}">
                    <a16:rowId xmlns:a16="http://schemas.microsoft.com/office/drawing/2014/main" val="10013"/>
                  </a:ext>
                </a:extLst>
              </a:tr>
              <a:tr h="271830">
                <a:tc>
                  <a:txBody>
                    <a:bodyPr/>
                    <a:lstStyle/>
                    <a:p>
                      <a:pPr algn="ctr" fontAlgn="b"/>
                      <a:r>
                        <a:rPr lang="en-US" sz="1400" b="1" u="none" strike="noStrike" dirty="0">
                          <a:effectLst/>
                        </a:rPr>
                        <a:t>Random Excursions Test</a:t>
                      </a:r>
                      <a:endParaRPr lang="en-US" sz="1400" b="1"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solidFill>
                      <a:schemeClr val="accent4"/>
                    </a:solidFill>
                  </a:tcPr>
                </a:tc>
                <a:tc>
                  <a:txBody>
                    <a:bodyPr/>
                    <a:lstStyle/>
                    <a:p>
                      <a:pPr algn="ctr" fontAlgn="b"/>
                      <a:r>
                        <a:rPr lang="en-US" altLang="zh-TW" sz="1400" b="1" u="none" strike="noStrike">
                          <a:effectLst/>
                        </a:rPr>
                        <a:t>&gt;10^6</a:t>
                      </a:r>
                      <a:endParaRPr lang="en-US" altLang="zh-TW" sz="1400" b="1"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solidFill>
                      <a:schemeClr val="accent4"/>
                    </a:solidFill>
                  </a:tcPr>
                </a:tc>
                <a:tc>
                  <a:txBody>
                    <a:bodyPr/>
                    <a:lstStyle/>
                    <a:p>
                      <a:pPr algn="ctr" fontAlgn="b"/>
                      <a:r>
                        <a:rPr lang="en-US" altLang="zh-TW" sz="1100" b="1" i="0" u="none" strike="noStrike">
                          <a:solidFill>
                            <a:srgbClr val="000000"/>
                          </a:solidFill>
                          <a:latin typeface="新細明體"/>
                        </a:rPr>
                        <a:t>6</a:t>
                      </a:r>
                    </a:p>
                  </a:txBody>
                  <a:tcPr marL="5443" marR="5443" marT="5443" marB="0" anchor="ctr">
                    <a:solidFill>
                      <a:schemeClr val="accent4"/>
                    </a:solidFill>
                  </a:tcPr>
                </a:tc>
                <a:tc>
                  <a:txBody>
                    <a:bodyPr/>
                    <a:lstStyle/>
                    <a:p>
                      <a:pPr algn="ctr" fontAlgn="b"/>
                      <a:r>
                        <a:rPr lang="en-US" altLang="zh-TW" sz="1100" b="1" i="0" u="none" strike="noStrike" dirty="0">
                          <a:solidFill>
                            <a:srgbClr val="000000"/>
                          </a:solidFill>
                          <a:latin typeface="新細明體"/>
                        </a:rPr>
                        <a:t>8</a:t>
                      </a:r>
                    </a:p>
                  </a:txBody>
                  <a:tcPr marL="5443" marR="5443" marT="5443" marB="0" anchor="ctr">
                    <a:solidFill>
                      <a:schemeClr val="accent4"/>
                    </a:solidFill>
                  </a:tcPr>
                </a:tc>
                <a:extLst>
                  <a:ext uri="{0D108BD9-81ED-4DB2-BD59-A6C34878D82A}">
                    <a16:rowId xmlns:a16="http://schemas.microsoft.com/office/drawing/2014/main" val="10014"/>
                  </a:ext>
                </a:extLst>
              </a:tr>
              <a:tr h="271830">
                <a:tc>
                  <a:txBody>
                    <a:bodyPr/>
                    <a:lstStyle/>
                    <a:p>
                      <a:pPr algn="ctr" fontAlgn="b"/>
                      <a:r>
                        <a:rPr lang="en-US" sz="1400" b="1" u="none" strike="noStrike" dirty="0">
                          <a:effectLst/>
                        </a:rPr>
                        <a:t>Random Excursions Variant Test</a:t>
                      </a:r>
                      <a:endParaRPr lang="en-US" sz="1400" b="1"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solidFill>
                      <a:schemeClr val="accent4"/>
                    </a:solidFill>
                  </a:tcPr>
                </a:tc>
                <a:tc>
                  <a:txBody>
                    <a:bodyPr/>
                    <a:lstStyle/>
                    <a:p>
                      <a:pPr algn="ctr" fontAlgn="b"/>
                      <a:r>
                        <a:rPr lang="en-US" altLang="zh-TW" sz="1400" b="1" u="none" strike="noStrike" dirty="0">
                          <a:effectLst/>
                        </a:rPr>
                        <a:t>&gt;10^6</a:t>
                      </a:r>
                      <a:endParaRPr lang="en-US" altLang="zh-TW" sz="1400" b="1"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solidFill>
                      <a:schemeClr val="accent4"/>
                    </a:solidFill>
                  </a:tcPr>
                </a:tc>
                <a:tc>
                  <a:txBody>
                    <a:bodyPr/>
                    <a:lstStyle/>
                    <a:p>
                      <a:pPr algn="ctr" fontAlgn="b"/>
                      <a:r>
                        <a:rPr lang="en-US" altLang="zh-TW" sz="1100" b="1" i="0" u="none" strike="noStrike" dirty="0">
                          <a:solidFill>
                            <a:srgbClr val="000000"/>
                          </a:solidFill>
                          <a:latin typeface="新細明體"/>
                        </a:rPr>
                        <a:t>2</a:t>
                      </a:r>
                    </a:p>
                  </a:txBody>
                  <a:tcPr marL="5443" marR="5443" marT="5443" marB="0" anchor="ctr">
                    <a:solidFill>
                      <a:schemeClr val="accent4"/>
                    </a:solidFill>
                  </a:tcPr>
                </a:tc>
                <a:tc>
                  <a:txBody>
                    <a:bodyPr/>
                    <a:lstStyle/>
                    <a:p>
                      <a:pPr algn="ctr" fontAlgn="b"/>
                      <a:r>
                        <a:rPr lang="en-US" altLang="zh-TW" sz="1100" b="1" i="0" u="none" strike="noStrike" dirty="0">
                          <a:solidFill>
                            <a:srgbClr val="000000"/>
                          </a:solidFill>
                          <a:latin typeface="新細明體"/>
                        </a:rPr>
                        <a:t>18</a:t>
                      </a:r>
                    </a:p>
                  </a:txBody>
                  <a:tcPr marL="5443" marR="5443" marT="5443" marB="0" anchor="ctr">
                    <a:solidFill>
                      <a:schemeClr val="accent4"/>
                    </a:solid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2495320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 name="矩形 5">
            <a:extLst>
              <a:ext uri="{FF2B5EF4-FFF2-40B4-BE49-F238E27FC236}">
                <a16:creationId xmlns:a16="http://schemas.microsoft.com/office/drawing/2014/main" id="{EC8709E6-D23E-46ED-A627-E89447DF118A}"/>
              </a:ext>
            </a:extLst>
          </p:cNvPr>
          <p:cNvSpPr/>
          <p:nvPr/>
        </p:nvSpPr>
        <p:spPr>
          <a:xfrm>
            <a:off x="-354821" y="113920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1"/>
                </a:solidFill>
                <a:ea typeface="新細明體"/>
                <a:cs typeface="Arial"/>
              </a:rPr>
              <a:t>0</a:t>
            </a:r>
            <a:r>
              <a:rPr lang="en-US" altLang="zh-TW" sz="3733" dirty="0">
                <a:solidFill>
                  <a:schemeClr val="bg1"/>
                </a:solidFill>
                <a:ea typeface="新細明體"/>
                <a:cs typeface="Arial"/>
              </a:rPr>
              <a:t>3</a:t>
            </a:r>
            <a:endParaRPr lang="zh-TW" altLang="en-US" sz="3733" dirty="0">
              <a:solidFill>
                <a:schemeClr val="bg1"/>
              </a:solidFill>
            </a:endParaRPr>
          </a:p>
        </p:txBody>
      </p:sp>
      <p:sp>
        <p:nvSpPr>
          <p:cNvPr id="622" name="Google Shape;622;p96"/>
          <p:cNvSpPr txBox="1"/>
          <p:nvPr/>
        </p:nvSpPr>
        <p:spPr>
          <a:xfrm>
            <a:off x="0" y="0"/>
            <a:ext cx="12192000" cy="1139200"/>
          </a:xfrm>
          <a:prstGeom prst="rect">
            <a:avLst/>
          </a:prstGeom>
          <a:solidFill>
            <a:srgbClr val="D9D9D9"/>
          </a:solidFill>
          <a:ln>
            <a:noFill/>
          </a:ln>
        </p:spPr>
        <p:txBody>
          <a:bodyPr spcFirstLastPara="1" wrap="square" lIns="121900" tIns="121900" rIns="121900" bIns="121900" anchor="ctr" anchorCtr="0">
            <a:noAutofit/>
          </a:bodyPr>
          <a:lstStyle/>
          <a:p>
            <a:r>
              <a:rPr lang="en-US" altLang="zh-TW" sz="4000" dirty="0"/>
              <a:t>Parameter-Dependent Tests</a:t>
            </a:r>
            <a:endParaRPr lang="en-US" sz="4000" b="1" dirty="0"/>
          </a:p>
        </p:txBody>
      </p:sp>
      <p:sp>
        <p:nvSpPr>
          <p:cNvPr id="2" name="投影片編號版面配置區 1">
            <a:extLst>
              <a:ext uri="{FF2B5EF4-FFF2-40B4-BE49-F238E27FC236}">
                <a16:creationId xmlns:a16="http://schemas.microsoft.com/office/drawing/2014/main" id="{5F591B29-1CB7-4083-93C0-9903F49CD165}"/>
              </a:ext>
            </a:extLst>
          </p:cNvPr>
          <p:cNvSpPr>
            <a:spLocks noGrp="1"/>
          </p:cNvSpPr>
          <p:nvPr>
            <p:ph type="sldNum" idx="12"/>
          </p:nvPr>
        </p:nvSpPr>
        <p:spPr/>
        <p:txBody>
          <a:bodyPr/>
          <a:lstStyle/>
          <a:p>
            <a:fld id="{00000000-1234-1234-1234-123412341234}" type="slidenum">
              <a:rPr lang="en" smtClean="0"/>
              <a:pPr/>
              <a:t>19</a:t>
            </a:fld>
            <a:endParaRPr lang="en" sz="1333">
              <a:solidFill>
                <a:schemeClr val="dk2"/>
              </a:solidFill>
            </a:endParaRPr>
          </a:p>
        </p:txBody>
      </p:sp>
      <mc:AlternateContent xmlns:mc="http://schemas.openxmlformats.org/markup-compatibility/2006">
        <mc:Choice xmlns:a14="http://schemas.microsoft.com/office/drawing/2010/main" Requires="a14">
          <p:graphicFrame>
            <p:nvGraphicFramePr>
              <p:cNvPr id="7" name="內容版面配置區 4">
                <a:extLst>
                  <a:ext uri="{FF2B5EF4-FFF2-40B4-BE49-F238E27FC236}">
                    <a16:creationId xmlns:a16="http://schemas.microsoft.com/office/drawing/2014/main" id="{CC23670D-1CC6-4CB7-ABDC-B1EA05E14939}"/>
                  </a:ext>
                </a:extLst>
              </p:cNvPr>
              <p:cNvGraphicFramePr>
                <a:graphicFrameLocks/>
              </p:cNvGraphicFramePr>
              <p:nvPr>
                <p:extLst>
                  <p:ext uri="{D42A27DB-BD31-4B8C-83A1-F6EECF244321}">
                    <p14:modId xmlns:p14="http://schemas.microsoft.com/office/powerpoint/2010/main" val="393448078"/>
                  </p:ext>
                </p:extLst>
              </p:nvPr>
            </p:nvGraphicFramePr>
            <p:xfrm>
              <a:off x="838200" y="1825625"/>
              <a:ext cx="10515603" cy="4404905"/>
            </p:xfrm>
            <a:graphic>
              <a:graphicData uri="http://schemas.openxmlformats.org/drawingml/2006/table">
                <a:tbl>
                  <a:tblPr firstRow="1" bandRow="1">
                    <a:tableStyleId>{3B4B98B0-60AC-42C2-AFA5-B58CD77FA1E5}</a:tableStyleId>
                  </a:tblPr>
                  <a:tblGrid>
                    <a:gridCol w="3150140">
                      <a:extLst>
                        <a:ext uri="{9D8B030D-6E8A-4147-A177-3AD203B41FA5}">
                          <a16:colId xmlns:a16="http://schemas.microsoft.com/office/drawing/2014/main" val="20000"/>
                        </a:ext>
                      </a:extLst>
                    </a:gridCol>
                    <a:gridCol w="1692613">
                      <a:extLst>
                        <a:ext uri="{9D8B030D-6E8A-4147-A177-3AD203B41FA5}">
                          <a16:colId xmlns:a16="http://schemas.microsoft.com/office/drawing/2014/main" val="20001"/>
                        </a:ext>
                      </a:extLst>
                    </a:gridCol>
                    <a:gridCol w="1167319">
                      <a:extLst>
                        <a:ext uri="{9D8B030D-6E8A-4147-A177-3AD203B41FA5}">
                          <a16:colId xmlns:a16="http://schemas.microsoft.com/office/drawing/2014/main" val="20002"/>
                        </a:ext>
                      </a:extLst>
                    </a:gridCol>
                    <a:gridCol w="1429966">
                      <a:extLst>
                        <a:ext uri="{9D8B030D-6E8A-4147-A177-3AD203B41FA5}">
                          <a16:colId xmlns:a16="http://schemas.microsoft.com/office/drawing/2014/main" val="20003"/>
                        </a:ext>
                      </a:extLst>
                    </a:gridCol>
                    <a:gridCol w="1118681">
                      <a:extLst>
                        <a:ext uri="{9D8B030D-6E8A-4147-A177-3AD203B41FA5}">
                          <a16:colId xmlns:a16="http://schemas.microsoft.com/office/drawing/2014/main" val="20004"/>
                        </a:ext>
                      </a:extLst>
                    </a:gridCol>
                    <a:gridCol w="1956884">
                      <a:extLst>
                        <a:ext uri="{9D8B030D-6E8A-4147-A177-3AD203B41FA5}">
                          <a16:colId xmlns:a16="http://schemas.microsoft.com/office/drawing/2014/main" val="20005"/>
                        </a:ext>
                      </a:extLst>
                    </a:gridCol>
                  </a:tblGrid>
                  <a:tr h="271830">
                    <a:tc>
                      <a:txBody>
                        <a:bodyPr/>
                        <a:lstStyle/>
                        <a:p>
                          <a:pPr algn="ctr" fontAlgn="b"/>
                          <a:r>
                            <a:rPr lang="en-US" sz="1400" u="none" strike="noStrike" dirty="0">
                              <a:effectLst/>
                            </a:rPr>
                            <a:t>Test</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Length of sequence(n)</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dirty="0">
                              <a:effectLst/>
                            </a:rPr>
                            <a:t>Block size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dirty="0">
                              <a:effectLst/>
                            </a:rPr>
                            <a:t>Length of template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100" b="1" i="0" u="none" strike="noStrike" dirty="0">
                              <a:solidFill>
                                <a:srgbClr val="000000"/>
                              </a:solidFill>
                              <a:latin typeface="新細明體"/>
                            </a:rPr>
                            <a:t># of Fails</a:t>
                          </a:r>
                        </a:p>
                      </a:txBody>
                      <a:tcPr marL="5443" marR="5443" marT="5443" marB="0" anchor="b"/>
                    </a:tc>
                    <a:tc>
                      <a:txBody>
                        <a:bodyPr/>
                        <a:lstStyle/>
                        <a:p>
                          <a:pPr algn="ctr" fontAlgn="b"/>
                          <a:r>
                            <a:rPr lang="en-US" altLang="zh-TW" sz="1100" b="1" i="0" u="none" strike="noStrike" dirty="0">
                              <a:solidFill>
                                <a:srgbClr val="000000"/>
                              </a:solidFill>
                              <a:latin typeface="新細明體"/>
                            </a:rPr>
                            <a:t># of Subtests</a:t>
                          </a:r>
                          <a:endParaRPr lang="zh-TW" altLang="en-US" sz="1100" b="1" i="0" u="none" strike="noStrike" dirty="0">
                            <a:solidFill>
                              <a:srgbClr val="000000"/>
                            </a:solidFill>
                            <a:latin typeface="新細明體"/>
                          </a:endParaRPr>
                        </a:p>
                      </a:txBody>
                      <a:tcPr marL="5443" marR="5443" marT="5443" marB="0" anchor="b"/>
                    </a:tc>
                    <a:extLst>
                      <a:ext uri="{0D108BD9-81ED-4DB2-BD59-A6C34878D82A}">
                        <a16:rowId xmlns:a16="http://schemas.microsoft.com/office/drawing/2014/main" val="10000"/>
                      </a:ext>
                    </a:extLst>
                  </a:tr>
                  <a:tr h="271830">
                    <a:tc>
                      <a:txBody>
                        <a:bodyPr/>
                        <a:lstStyle/>
                        <a:p>
                          <a:pPr algn="ctr" fontAlgn="b"/>
                          <a:r>
                            <a:rPr lang="en-US" sz="1400" u="none" strike="noStrike">
                              <a:effectLst/>
                            </a:rPr>
                            <a:t>Frequency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tc>
                      <a:txBody>
                        <a:bodyPr/>
                        <a:lstStyle/>
                        <a:p>
                          <a:pPr algn="ctr" fontAlgn="b"/>
                          <a:r>
                            <a:rPr lang="en-US" altLang="zh-TW" sz="1100" b="0" i="0" u="none" strike="noStrike">
                              <a:solidFill>
                                <a:srgbClr val="000000"/>
                              </a:solidFill>
                              <a:latin typeface="新細明體"/>
                            </a:rPr>
                            <a:t>0</a:t>
                          </a:r>
                        </a:p>
                      </a:txBody>
                      <a:tcPr marL="5443" marR="5443" marT="5443" marB="0" anchor="b"/>
                    </a:tc>
                    <a:tc>
                      <a:txBody>
                        <a:bodyPr/>
                        <a:lstStyle/>
                        <a:p>
                          <a:pPr algn="ctr" fontAlgn="b"/>
                          <a:r>
                            <a:rPr lang="en-US" altLang="zh-TW" sz="1100" b="0" i="0" u="none" strike="noStrike">
                              <a:solidFill>
                                <a:srgbClr val="000000"/>
                              </a:solidFill>
                              <a:latin typeface="新細明體"/>
                            </a:rPr>
                            <a:t>1</a:t>
                          </a:r>
                        </a:p>
                      </a:txBody>
                      <a:tcPr marL="5443" marR="5443" marT="5443" marB="0" anchor="b"/>
                    </a:tc>
                    <a:extLst>
                      <a:ext uri="{0D108BD9-81ED-4DB2-BD59-A6C34878D82A}">
                        <a16:rowId xmlns:a16="http://schemas.microsoft.com/office/drawing/2014/main" val="10001"/>
                      </a:ext>
                    </a:extLst>
                  </a:tr>
                  <a:tr h="271830">
                    <a:tc>
                      <a:txBody>
                        <a:bodyPr/>
                        <a:lstStyle/>
                        <a:p>
                          <a:pPr algn="ctr" fontAlgn="b"/>
                          <a:r>
                            <a:rPr lang="en-US" sz="1400" u="none" strike="noStrike">
                              <a:effectLst/>
                            </a:rPr>
                            <a:t>Frequency Test within a Block </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dirty="0">
                              <a:effectLst/>
                            </a:rPr>
                            <a:t>M &gt; 0.01n</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tc>
                      <a:txBody>
                        <a:bodyPr/>
                        <a:lstStyle/>
                        <a:p>
                          <a:pPr algn="ctr" fontAlgn="b"/>
                          <a:r>
                            <a:rPr lang="en-US" altLang="zh-TW" sz="1100" b="0" i="0" u="none" strike="noStrike">
                              <a:solidFill>
                                <a:srgbClr val="000000"/>
                              </a:solidFill>
                              <a:latin typeface="新細明體"/>
                            </a:rPr>
                            <a:t>0</a:t>
                          </a:r>
                        </a:p>
                      </a:txBody>
                      <a:tcPr marL="5443" marR="5443" marT="5443" marB="0" anchor="b"/>
                    </a:tc>
                    <a:tc>
                      <a:txBody>
                        <a:bodyPr/>
                        <a:lstStyle/>
                        <a:p>
                          <a:pPr algn="ctr" fontAlgn="b"/>
                          <a:r>
                            <a:rPr lang="en-US" altLang="zh-TW" sz="1100" b="0" i="0" u="none" strike="noStrike">
                              <a:solidFill>
                                <a:srgbClr val="000000"/>
                              </a:solidFill>
                              <a:latin typeface="新細明體"/>
                            </a:rPr>
                            <a:t>1</a:t>
                          </a:r>
                        </a:p>
                      </a:txBody>
                      <a:tcPr marL="5443" marR="5443" marT="5443" marB="0" anchor="b"/>
                    </a:tc>
                    <a:extLst>
                      <a:ext uri="{0D108BD9-81ED-4DB2-BD59-A6C34878D82A}">
                        <a16:rowId xmlns:a16="http://schemas.microsoft.com/office/drawing/2014/main" val="10002"/>
                      </a:ext>
                    </a:extLst>
                  </a:tr>
                  <a:tr h="271830">
                    <a:tc>
                      <a:txBody>
                        <a:bodyPr/>
                        <a:lstStyle/>
                        <a:p>
                          <a:pPr algn="ctr" fontAlgn="b"/>
                          <a:r>
                            <a:rPr lang="en-US" sz="1400" u="none" strike="noStrike">
                              <a:effectLst/>
                            </a:rPr>
                            <a:t>Runs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tc>
                      <a:txBody>
                        <a:bodyPr/>
                        <a:lstStyle/>
                        <a:p>
                          <a:pPr algn="ctr" fontAlgn="b"/>
                          <a:r>
                            <a:rPr lang="en-US" altLang="zh-TW" sz="1100" b="0" i="0" u="none" strike="noStrike">
                              <a:solidFill>
                                <a:srgbClr val="000000"/>
                              </a:solidFill>
                              <a:latin typeface="新細明體"/>
                            </a:rPr>
                            <a:t>0</a:t>
                          </a:r>
                        </a:p>
                      </a:txBody>
                      <a:tcPr marL="5443" marR="5443" marT="5443" marB="0" anchor="b"/>
                    </a:tc>
                    <a:tc>
                      <a:txBody>
                        <a:bodyPr/>
                        <a:lstStyle/>
                        <a:p>
                          <a:pPr algn="ctr" fontAlgn="b"/>
                          <a:r>
                            <a:rPr lang="en-US" altLang="zh-TW" sz="1100" b="0" i="0" u="none" strike="noStrike">
                              <a:solidFill>
                                <a:srgbClr val="000000"/>
                              </a:solidFill>
                              <a:latin typeface="新細明體"/>
                            </a:rPr>
                            <a:t>1</a:t>
                          </a:r>
                        </a:p>
                      </a:txBody>
                      <a:tcPr marL="5443" marR="5443" marT="5443" marB="0" anchor="b"/>
                    </a:tc>
                    <a:extLst>
                      <a:ext uri="{0D108BD9-81ED-4DB2-BD59-A6C34878D82A}">
                        <a16:rowId xmlns:a16="http://schemas.microsoft.com/office/drawing/2014/main" val="10003"/>
                      </a:ext>
                    </a:extLst>
                  </a:tr>
                  <a:tr h="271830">
                    <a:tc>
                      <a:txBody>
                        <a:bodyPr/>
                        <a:lstStyle/>
                        <a:p>
                          <a:pPr algn="ctr" fontAlgn="b"/>
                          <a:r>
                            <a:rPr lang="en-US" sz="1400" u="none" strike="noStrike" dirty="0">
                              <a:effectLst/>
                            </a:rPr>
                            <a:t>Longest-Run-of-Ones in a Block</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看圖</a:t>
                          </a:r>
                        </a:p>
                      </a:txBody>
                      <a:tcPr marL="12114" marR="12114" marT="12114" marB="0" anchor="b"/>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tc>
                      <a:txBody>
                        <a:bodyPr/>
                        <a:lstStyle/>
                        <a:p>
                          <a:pPr algn="ctr" fontAlgn="b"/>
                          <a:r>
                            <a:rPr lang="en-US" altLang="zh-TW" sz="1100" b="0" i="0" u="none" strike="noStrike">
                              <a:solidFill>
                                <a:srgbClr val="000000"/>
                              </a:solidFill>
                              <a:latin typeface="新細明體"/>
                            </a:rPr>
                            <a:t>2</a:t>
                          </a:r>
                        </a:p>
                      </a:txBody>
                      <a:tcPr marL="5443" marR="5443" marT="5443" marB="0" anchor="b"/>
                    </a:tc>
                    <a:tc>
                      <a:txBody>
                        <a:bodyPr/>
                        <a:lstStyle/>
                        <a:p>
                          <a:pPr algn="ctr" fontAlgn="b"/>
                          <a:r>
                            <a:rPr lang="en-US" altLang="zh-TW" sz="1100" b="0" i="0" u="none" strike="noStrike">
                              <a:solidFill>
                                <a:srgbClr val="000000"/>
                              </a:solidFill>
                              <a:latin typeface="新細明體"/>
                            </a:rPr>
                            <a:t>1</a:t>
                          </a:r>
                        </a:p>
                      </a:txBody>
                      <a:tcPr marL="5443" marR="5443" marT="5443" marB="0" anchor="b"/>
                    </a:tc>
                    <a:extLst>
                      <a:ext uri="{0D108BD9-81ED-4DB2-BD59-A6C34878D82A}">
                        <a16:rowId xmlns:a16="http://schemas.microsoft.com/office/drawing/2014/main" val="10004"/>
                      </a:ext>
                    </a:extLst>
                  </a:tr>
                  <a:tr h="271830">
                    <a:tc>
                      <a:txBody>
                        <a:bodyPr/>
                        <a:lstStyle/>
                        <a:p>
                          <a:pPr algn="ctr" fontAlgn="b"/>
                          <a:r>
                            <a:rPr lang="en-US" sz="1400" u="none" strike="noStrike">
                              <a:effectLst/>
                            </a:rPr>
                            <a:t>Rank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&gt;=38912(QM)</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tc>
                      <a:txBody>
                        <a:bodyPr/>
                        <a:lstStyle/>
                        <a:p>
                          <a:pPr algn="ctr" fontAlgn="b"/>
                          <a:r>
                            <a:rPr lang="en-US" altLang="zh-TW" sz="1100" b="0" i="0" u="none" strike="noStrike">
                              <a:solidFill>
                                <a:srgbClr val="000000"/>
                              </a:solidFill>
                              <a:latin typeface="新細明體"/>
                            </a:rPr>
                            <a:t>0</a:t>
                          </a:r>
                        </a:p>
                      </a:txBody>
                      <a:tcPr marL="5443" marR="5443" marT="5443" marB="0" anchor="b"/>
                    </a:tc>
                    <a:tc>
                      <a:txBody>
                        <a:bodyPr/>
                        <a:lstStyle/>
                        <a:p>
                          <a:pPr algn="ctr" fontAlgn="b"/>
                          <a:r>
                            <a:rPr lang="en-US" altLang="zh-TW" sz="1100" b="0" i="0" u="none" strike="noStrike">
                              <a:solidFill>
                                <a:srgbClr val="000000"/>
                              </a:solidFill>
                              <a:latin typeface="新細明體"/>
                            </a:rPr>
                            <a:t>1</a:t>
                          </a:r>
                        </a:p>
                      </a:txBody>
                      <a:tcPr marL="5443" marR="5443" marT="5443" marB="0" anchor="b"/>
                    </a:tc>
                    <a:extLst>
                      <a:ext uri="{0D108BD9-81ED-4DB2-BD59-A6C34878D82A}">
                        <a16:rowId xmlns:a16="http://schemas.microsoft.com/office/drawing/2014/main" val="10005"/>
                      </a:ext>
                    </a:extLst>
                  </a:tr>
                  <a:tr h="327455">
                    <a:tc>
                      <a:txBody>
                        <a:bodyPr/>
                        <a:lstStyle/>
                        <a:p>
                          <a:pPr algn="ctr" fontAlgn="b"/>
                          <a:r>
                            <a:rPr lang="en-US" sz="1400" u="none" strike="noStrike" dirty="0">
                              <a:effectLst/>
                            </a:rPr>
                            <a:t>DFT Test</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tc>
                      <a:txBody>
                        <a:bodyPr/>
                        <a:lstStyle/>
                        <a:p>
                          <a:pPr algn="ctr" fontAlgn="b"/>
                          <a:r>
                            <a:rPr lang="en-US" altLang="zh-TW" sz="1100" b="0" i="0" u="none" strike="noStrike">
                              <a:solidFill>
                                <a:srgbClr val="000000"/>
                              </a:solidFill>
                              <a:latin typeface="新細明體"/>
                            </a:rPr>
                            <a:t>0</a:t>
                          </a:r>
                        </a:p>
                      </a:txBody>
                      <a:tcPr marL="5443" marR="5443" marT="5443" marB="0" anchor="b"/>
                    </a:tc>
                    <a:tc>
                      <a:txBody>
                        <a:bodyPr/>
                        <a:lstStyle/>
                        <a:p>
                          <a:pPr algn="ctr" fontAlgn="b"/>
                          <a:r>
                            <a:rPr lang="en-US" altLang="zh-TW" sz="1100" b="0" i="0" u="none" strike="noStrike">
                              <a:solidFill>
                                <a:srgbClr val="000000"/>
                              </a:solidFill>
                              <a:latin typeface="新細明體"/>
                            </a:rPr>
                            <a:t>1</a:t>
                          </a:r>
                        </a:p>
                      </a:txBody>
                      <a:tcPr marL="5443" marR="5443" marT="5443" marB="0" anchor="b"/>
                    </a:tc>
                    <a:extLst>
                      <a:ext uri="{0D108BD9-81ED-4DB2-BD59-A6C34878D82A}">
                        <a16:rowId xmlns:a16="http://schemas.microsoft.com/office/drawing/2014/main" val="10006"/>
                      </a:ext>
                    </a:extLst>
                  </a:tr>
                  <a:tr h="271830">
                    <a:tc>
                      <a:txBody>
                        <a:bodyPr/>
                        <a:lstStyle/>
                        <a:p>
                          <a:pPr algn="ctr" fontAlgn="b"/>
                          <a:r>
                            <a:rPr lang="en-US" sz="1400" u="none" strike="noStrike" dirty="0">
                              <a:effectLst/>
                            </a:rPr>
                            <a:t>Non-overlapping Template Matching Test</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solidFill>
                          <a:srgbClr val="FFC000"/>
                        </a:solidFill>
                      </a:tcPr>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solidFill>
                          <a:srgbClr val="FFC000"/>
                        </a:solidFill>
                      </a:tcPr>
                    </a:tc>
                    <a:tc>
                      <a:txBody>
                        <a:bodyPr/>
                        <a:lstStyle/>
                        <a:p>
                          <a:pPr algn="ctr" fontAlgn="b"/>
                          <a:r>
                            <a:rPr lang="en-US" sz="1400" u="none" strike="noStrike" dirty="0">
                              <a:effectLst/>
                            </a:rPr>
                            <a:t>M &gt; 0.01n</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solidFill>
                          <a:srgbClr val="FFC000"/>
                        </a:solidFill>
                      </a:tcPr>
                    </a:tc>
                    <a:tc>
                      <a:txBody>
                        <a:bodyPr/>
                        <a:lstStyle/>
                        <a:p>
                          <a:pPr algn="ctr" fontAlgn="b"/>
                          <a:r>
                            <a:rPr lang="en-US" sz="1400" u="none" strike="noStrike" dirty="0">
                              <a:effectLst/>
                            </a:rPr>
                            <a:t>m = 9, 10</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solidFill>
                          <a:srgbClr val="FFC000"/>
                        </a:solidFill>
                      </a:tcPr>
                    </a:tc>
                    <a:tc>
                      <a:txBody>
                        <a:bodyPr/>
                        <a:lstStyle/>
                        <a:p>
                          <a:pPr algn="ctr" fontAlgn="b"/>
                          <a:r>
                            <a:rPr lang="en-US" altLang="zh-TW" sz="1100" b="0" i="0" u="none" strike="noStrike">
                              <a:solidFill>
                                <a:srgbClr val="000000"/>
                              </a:solidFill>
                              <a:latin typeface="新細明體"/>
                            </a:rPr>
                            <a:t>39</a:t>
                          </a:r>
                        </a:p>
                      </a:txBody>
                      <a:tcPr marL="5443" marR="5443" marT="5443" marB="0" anchor="ctr">
                        <a:solidFill>
                          <a:srgbClr val="FFC000"/>
                        </a:solidFill>
                      </a:tcPr>
                    </a:tc>
                    <a:tc>
                      <a:txBody>
                        <a:bodyPr/>
                        <a:lstStyle/>
                        <a:p>
                          <a:pPr algn="ctr" fontAlgn="b"/>
                          <a:r>
                            <a:rPr lang="en-US" altLang="zh-TW" sz="1100" b="0" i="0" u="none" strike="noStrike">
                              <a:solidFill>
                                <a:srgbClr val="000000"/>
                              </a:solidFill>
                              <a:latin typeface="新細明體"/>
                            </a:rPr>
                            <a:t>148</a:t>
                          </a:r>
                        </a:p>
                      </a:txBody>
                      <a:tcPr marL="5443" marR="5443" marT="5443" marB="0" anchor="ctr">
                        <a:solidFill>
                          <a:srgbClr val="FFC000"/>
                        </a:solidFill>
                      </a:tcPr>
                    </a:tc>
                    <a:extLst>
                      <a:ext uri="{0D108BD9-81ED-4DB2-BD59-A6C34878D82A}">
                        <a16:rowId xmlns:a16="http://schemas.microsoft.com/office/drawing/2014/main" val="10007"/>
                      </a:ext>
                    </a:extLst>
                  </a:tr>
                  <a:tr h="271830">
                    <a:tc>
                      <a:txBody>
                        <a:bodyPr/>
                        <a:lstStyle/>
                        <a:p>
                          <a:pPr algn="ctr" fontAlgn="b"/>
                          <a:r>
                            <a:rPr lang="en-US" sz="1400" u="none" strike="noStrike" dirty="0">
                              <a:effectLst/>
                            </a:rPr>
                            <a:t>Overlapping Template Matching Test</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noFill/>
                      </a:tcPr>
                    </a:tc>
                    <a:tc>
                      <a:txBody>
                        <a:bodyPr/>
                        <a:lstStyle/>
                        <a:p>
                          <a:pPr algn="ctr" fontAlgn="b"/>
                          <a:r>
                            <a:rPr lang="en-US" altLang="zh-TW" sz="1400" u="none" strike="noStrike" dirty="0">
                              <a:effectLst/>
                            </a:rPr>
                            <a:t>&gt;10^6</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noFill/>
                      </a:tcPr>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noFill/>
                      </a:tcPr>
                    </a:tc>
                    <a:tc>
                      <a:txBody>
                        <a:bodyPr/>
                        <a:lstStyle/>
                        <a:p>
                          <a:pPr algn="ctr" fontAlgn="b"/>
                          <a:r>
                            <a:rPr lang="en-US" sz="1400" u="none" strike="noStrike" dirty="0">
                              <a:effectLst/>
                            </a:rPr>
                            <a:t>m = 9, 10</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noFill/>
                      </a:tcPr>
                    </a:tc>
                    <a:tc>
                      <a:txBody>
                        <a:bodyPr/>
                        <a:lstStyle/>
                        <a:p>
                          <a:pPr algn="ctr" fontAlgn="b"/>
                          <a:r>
                            <a:rPr lang="en-US" altLang="zh-TW" sz="1100" b="0" i="0" u="none" strike="noStrike">
                              <a:solidFill>
                                <a:srgbClr val="000000"/>
                              </a:solidFill>
                              <a:latin typeface="新細明體"/>
                            </a:rPr>
                            <a:t>0</a:t>
                          </a:r>
                        </a:p>
                      </a:txBody>
                      <a:tcPr marL="5443" marR="5443" marT="5443" marB="0" anchor="ctr">
                        <a:noFill/>
                      </a:tcPr>
                    </a:tc>
                    <a:tc>
                      <a:txBody>
                        <a:bodyPr/>
                        <a:lstStyle/>
                        <a:p>
                          <a:pPr algn="ctr" fontAlgn="b"/>
                          <a:r>
                            <a:rPr lang="en-US" altLang="zh-TW" sz="1100" b="0" i="0" u="none" strike="noStrike">
                              <a:solidFill>
                                <a:srgbClr val="000000"/>
                              </a:solidFill>
                              <a:latin typeface="新細明體"/>
                            </a:rPr>
                            <a:t>1</a:t>
                          </a:r>
                        </a:p>
                      </a:txBody>
                      <a:tcPr marL="5443" marR="5443" marT="5443" marB="0" anchor="ctr">
                        <a:noFill/>
                      </a:tcPr>
                    </a:tc>
                    <a:extLst>
                      <a:ext uri="{0D108BD9-81ED-4DB2-BD59-A6C34878D82A}">
                        <a16:rowId xmlns:a16="http://schemas.microsoft.com/office/drawing/2014/main" val="10008"/>
                      </a:ext>
                    </a:extLst>
                  </a:tr>
                  <a:tr h="271830">
                    <a:tc>
                      <a:txBody>
                        <a:bodyPr/>
                        <a:lstStyle/>
                        <a:p>
                          <a:pPr algn="ctr" fontAlgn="b"/>
                          <a:r>
                            <a:rPr lang="en-US" sz="1400" u="none" strike="noStrike" dirty="0">
                              <a:effectLst/>
                            </a:rPr>
                            <a:t>Universal Statistical" Test</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tc>
                    <a:tc>
                      <a:txBody>
                        <a:bodyPr/>
                        <a:lstStyle/>
                        <a:p>
                          <a:pPr algn="ctr" fontAlgn="b"/>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看圖</a:t>
                          </a:r>
                        </a:p>
                      </a:txBody>
                      <a:tcPr marL="12114" marR="12114" marT="12114" marB="0" anchor="ctr"/>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ctr"/>
                    </a:tc>
                    <a:tc>
                      <a:txBody>
                        <a:bodyPr/>
                        <a:lstStyle/>
                        <a:p>
                          <a:pPr algn="ctr" fontAlgn="b"/>
                          <a:r>
                            <a:rPr lang="en-US" altLang="zh-TW" sz="1100" b="0" i="0" u="none" strike="noStrike">
                              <a:solidFill>
                                <a:srgbClr val="000000"/>
                              </a:solidFill>
                              <a:latin typeface="新細明體"/>
                            </a:rPr>
                            <a:t>1</a:t>
                          </a:r>
                        </a:p>
                      </a:txBody>
                      <a:tcPr marL="5443" marR="5443" marT="5443" marB="0" anchor="ctr"/>
                    </a:tc>
                    <a:tc>
                      <a:txBody>
                        <a:bodyPr/>
                        <a:lstStyle/>
                        <a:p>
                          <a:pPr algn="ctr" fontAlgn="b"/>
                          <a:r>
                            <a:rPr lang="en-US" altLang="zh-TW" sz="1100" b="0" i="0" u="none" strike="noStrike">
                              <a:solidFill>
                                <a:srgbClr val="000000"/>
                              </a:solidFill>
                              <a:latin typeface="新細明體"/>
                            </a:rPr>
                            <a:t>1</a:t>
                          </a:r>
                        </a:p>
                      </a:txBody>
                      <a:tcPr marL="5443" marR="5443" marT="5443" marB="0" anchor="ctr"/>
                    </a:tc>
                    <a:extLst>
                      <a:ext uri="{0D108BD9-81ED-4DB2-BD59-A6C34878D82A}">
                        <a16:rowId xmlns:a16="http://schemas.microsoft.com/office/drawing/2014/main" val="10009"/>
                      </a:ext>
                    </a:extLst>
                  </a:tr>
                  <a:tr h="271830">
                    <a:tc>
                      <a:txBody>
                        <a:bodyPr/>
                        <a:lstStyle/>
                        <a:p>
                          <a:pPr algn="ctr" fontAlgn="b"/>
                          <a:r>
                            <a:rPr lang="en-US" sz="1400" u="none" strike="noStrike" dirty="0">
                              <a:effectLst/>
                            </a:rPr>
                            <a:t>Linear Complexity Test</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tc>
                    <a:tc>
                      <a:txBody>
                        <a:bodyPr/>
                        <a:lstStyle/>
                        <a:p>
                          <a:pPr algn="ctr" fontAlgn="b"/>
                          <a:r>
                            <a:rPr lang="en-US" altLang="zh-TW" sz="1400" u="none" strike="noStrike" dirty="0">
                              <a:effectLst/>
                            </a:rPr>
                            <a:t>&gt;10^6</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tc>
                    <a:tc>
                      <a:txBody>
                        <a:bodyPr/>
                        <a:lstStyle/>
                        <a:p>
                          <a:pPr algn="ctr" fontAlgn="b"/>
                          <a:r>
                            <a:rPr lang="en-US" altLang="zh-TW" sz="1400" u="none" strike="noStrike" dirty="0">
                              <a:effectLst/>
                            </a:rPr>
                            <a:t>500~5000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ctr"/>
                    </a:tc>
                    <a:tc>
                      <a:txBody>
                        <a:bodyPr/>
                        <a:lstStyle/>
                        <a:p>
                          <a:pPr algn="ctr" fontAlgn="b"/>
                          <a:r>
                            <a:rPr lang="en-US" altLang="zh-TW" sz="1100" b="0" i="0" u="none" strike="noStrike">
                              <a:solidFill>
                                <a:srgbClr val="000000"/>
                              </a:solidFill>
                              <a:latin typeface="新細明體"/>
                            </a:rPr>
                            <a:t>1</a:t>
                          </a:r>
                        </a:p>
                      </a:txBody>
                      <a:tcPr marL="5443" marR="5443" marT="5443" marB="0" anchor="ctr"/>
                    </a:tc>
                    <a:tc>
                      <a:txBody>
                        <a:bodyPr/>
                        <a:lstStyle/>
                        <a:p>
                          <a:pPr algn="ctr" fontAlgn="b"/>
                          <a:r>
                            <a:rPr lang="en-US" altLang="zh-TW" sz="1100" b="0" i="0" u="none" strike="noStrike">
                              <a:solidFill>
                                <a:srgbClr val="000000"/>
                              </a:solidFill>
                              <a:latin typeface="新細明體"/>
                            </a:rPr>
                            <a:t>1</a:t>
                          </a:r>
                        </a:p>
                      </a:txBody>
                      <a:tcPr marL="5443" marR="5443" marT="5443" marB="0" anchor="ctr"/>
                    </a:tc>
                    <a:extLst>
                      <a:ext uri="{0D108BD9-81ED-4DB2-BD59-A6C34878D82A}">
                        <a16:rowId xmlns:a16="http://schemas.microsoft.com/office/drawing/2014/main" val="10010"/>
                      </a:ext>
                    </a:extLst>
                  </a:tr>
                  <a:tr h="271830">
                    <a:tc>
                      <a:txBody>
                        <a:bodyPr/>
                        <a:lstStyle/>
                        <a:p>
                          <a:pPr algn="ctr" fontAlgn="b"/>
                          <a:r>
                            <a:rPr lang="en-US" sz="1400" u="none" strike="noStrike" dirty="0">
                              <a:effectLst/>
                            </a:rPr>
                            <a:t>Serial Test</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solidFill>
                          <a:srgbClr val="FFC000"/>
                        </a:solidFill>
                      </a:tcPr>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solidFill>
                          <a:srgbClr val="FFC000"/>
                        </a:solidFill>
                      </a:tcPr>
                    </a:tc>
                    <a:tc>
                      <a:txBody>
                        <a:bodyPr/>
                        <a:lstStyle/>
                        <a:p>
                          <a:pPr algn="ctr" fontAlgn="b"/>
                          <a:r>
                            <a:rPr lang="pt-BR" sz="1400" u="none" strike="noStrike" dirty="0">
                              <a:effectLst/>
                            </a:rPr>
                            <a:t>m &lt; </a:t>
                          </a:r>
                          <a14:m>
                            <m:oMath xmlns:m="http://schemas.openxmlformats.org/officeDocument/2006/math">
                              <m:func>
                                <m:funcPr>
                                  <m:ctrlPr>
                                    <a:rPr lang="pt-BR" sz="1400" i="1" u="none" strike="noStrike" dirty="0" smtClean="0">
                                      <a:effectLst/>
                                      <a:latin typeface="Cambria Math" panose="02040503050406030204" pitchFamily="18" charset="0"/>
                                    </a:rPr>
                                  </m:ctrlPr>
                                </m:funcPr>
                                <m:fName>
                                  <m:sSub>
                                    <m:sSubPr>
                                      <m:ctrlPr>
                                        <a:rPr lang="pt-BR" sz="1400" i="1" u="none" strike="noStrike" dirty="0" smtClean="0">
                                          <a:effectLst/>
                                          <a:latin typeface="Cambria Math" panose="02040503050406030204" pitchFamily="18" charset="0"/>
                                        </a:rPr>
                                      </m:ctrlPr>
                                    </m:sSubPr>
                                    <m:e>
                                      <m:r>
                                        <m:rPr>
                                          <m:sty m:val="p"/>
                                        </m:rPr>
                                        <a:rPr lang="pt-BR" sz="1400" i="0" u="none" strike="noStrike" dirty="0" smtClean="0">
                                          <a:effectLst/>
                                          <a:latin typeface="Cambria Math" panose="02040503050406030204" pitchFamily="18" charset="0"/>
                                        </a:rPr>
                                        <m:t>log</m:t>
                                      </m:r>
                                    </m:e>
                                    <m:sub>
                                      <m:r>
                                        <a:rPr lang="pt-BR" sz="1400" i="1" u="none" strike="noStrike" dirty="0" smtClean="0">
                                          <a:effectLst/>
                                          <a:latin typeface="Cambria Math" panose="02040503050406030204" pitchFamily="18" charset="0"/>
                                        </a:rPr>
                                        <m:t>2</m:t>
                                      </m:r>
                                    </m:sub>
                                  </m:sSub>
                                </m:fName>
                                <m:e>
                                  <m:r>
                                    <a:rPr lang="en-US" sz="1400" b="0" i="1" u="none" strike="noStrike" dirty="0" smtClean="0">
                                      <a:effectLst/>
                                      <a:latin typeface="Cambria Math" panose="02040503050406030204" pitchFamily="18" charset="0"/>
                                    </a:rPr>
                                    <m:t>𝑛</m:t>
                                  </m:r>
                                </m:e>
                              </m:func>
                            </m:oMath>
                          </a14:m>
                          <a:r>
                            <a:rPr lang="pt-BR" sz="1400" u="none" strike="noStrike" dirty="0">
                              <a:effectLst/>
                            </a:rPr>
                            <a:t> - 2</a:t>
                          </a:r>
                          <a:endParaRPr lang="pt-BR"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ctr">
                        <a:solidFill>
                          <a:srgbClr val="FFC000"/>
                        </a:solidFill>
                      </a:tcPr>
                    </a:tc>
                    <a:tc>
                      <a:txBody>
                        <a:bodyPr/>
                        <a:lstStyle/>
                        <a:p>
                          <a:pPr algn="ctr" fontAlgn="b"/>
                          <a:r>
                            <a:rPr lang="en-US" altLang="zh-TW" sz="1100" b="0" i="0" u="none" strike="noStrike">
                              <a:solidFill>
                                <a:srgbClr val="000000"/>
                              </a:solidFill>
                              <a:latin typeface="新細明體"/>
                            </a:rPr>
                            <a:t>2</a:t>
                          </a:r>
                        </a:p>
                      </a:txBody>
                      <a:tcPr marL="5443" marR="5443" marT="5443" marB="0" anchor="ctr">
                        <a:solidFill>
                          <a:srgbClr val="FFC000"/>
                        </a:solidFill>
                      </a:tcPr>
                    </a:tc>
                    <a:tc>
                      <a:txBody>
                        <a:bodyPr/>
                        <a:lstStyle/>
                        <a:p>
                          <a:pPr algn="ctr" fontAlgn="b"/>
                          <a:r>
                            <a:rPr lang="en-US" altLang="zh-TW" sz="1100" b="0" i="0" u="none" strike="noStrike">
                              <a:solidFill>
                                <a:srgbClr val="000000"/>
                              </a:solidFill>
                              <a:latin typeface="新細明體"/>
                            </a:rPr>
                            <a:t>2</a:t>
                          </a:r>
                        </a:p>
                      </a:txBody>
                      <a:tcPr marL="5443" marR="5443" marT="5443" marB="0" anchor="ctr">
                        <a:solidFill>
                          <a:srgbClr val="FFC000"/>
                        </a:solidFill>
                      </a:tcPr>
                    </a:tc>
                    <a:extLst>
                      <a:ext uri="{0D108BD9-81ED-4DB2-BD59-A6C34878D82A}">
                        <a16:rowId xmlns:a16="http://schemas.microsoft.com/office/drawing/2014/main" val="10011"/>
                      </a:ext>
                    </a:extLst>
                  </a:tr>
                  <a:tr h="271830">
                    <a:tc>
                      <a:txBody>
                        <a:bodyPr/>
                        <a:lstStyle/>
                        <a:p>
                          <a:pPr algn="ctr" fontAlgn="b"/>
                          <a:r>
                            <a:rPr lang="en-US" sz="1400" u="none" strike="noStrike" dirty="0">
                              <a:effectLst/>
                            </a:rPr>
                            <a:t>Approximate Entropy Test</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solidFill>
                          <a:srgbClr val="FFC000"/>
                        </a:solidFill>
                      </a:tcPr>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solidFill>
                          <a:srgbClr val="FFC000"/>
                        </a:solidFill>
                      </a:tcPr>
                    </a:tc>
                    <a:tc>
                      <a:txBody>
                        <a:bodyPr/>
                        <a:lstStyle/>
                        <a:p>
                          <a:pPr algn="ctr" fontAlgn="b"/>
                          <a:r>
                            <a:rPr lang="pt-BR" sz="1400" u="none" strike="noStrike" dirty="0">
                              <a:effectLst/>
                            </a:rPr>
                            <a:t>m &lt; </a:t>
                          </a:r>
                          <a14:m>
                            <m:oMath xmlns:m="http://schemas.openxmlformats.org/officeDocument/2006/math">
                              <m:func>
                                <m:funcPr>
                                  <m:ctrlPr>
                                    <a:rPr lang="pt-BR" sz="1400" i="1" u="none" strike="noStrike" dirty="0" smtClean="0">
                                      <a:effectLst/>
                                      <a:latin typeface="Cambria Math" panose="02040503050406030204" pitchFamily="18" charset="0"/>
                                    </a:rPr>
                                  </m:ctrlPr>
                                </m:funcPr>
                                <m:fName>
                                  <m:sSub>
                                    <m:sSubPr>
                                      <m:ctrlPr>
                                        <a:rPr lang="pt-BR" sz="1400" i="1" u="none" strike="noStrike" dirty="0" smtClean="0">
                                          <a:effectLst/>
                                          <a:latin typeface="Cambria Math" panose="02040503050406030204" pitchFamily="18" charset="0"/>
                                        </a:rPr>
                                      </m:ctrlPr>
                                    </m:sSubPr>
                                    <m:e>
                                      <m:r>
                                        <m:rPr>
                                          <m:sty m:val="p"/>
                                        </m:rPr>
                                        <a:rPr lang="pt-BR" sz="1400" i="0" u="none" strike="noStrike" dirty="0" smtClean="0">
                                          <a:effectLst/>
                                          <a:latin typeface="Cambria Math" panose="02040503050406030204" pitchFamily="18" charset="0"/>
                                        </a:rPr>
                                        <m:t>log</m:t>
                                      </m:r>
                                    </m:e>
                                    <m:sub>
                                      <m:r>
                                        <a:rPr lang="pt-BR" sz="1400" i="1" u="none" strike="noStrike" dirty="0" smtClean="0">
                                          <a:effectLst/>
                                          <a:latin typeface="Cambria Math" panose="02040503050406030204" pitchFamily="18" charset="0"/>
                                        </a:rPr>
                                        <m:t>2</m:t>
                                      </m:r>
                                    </m:sub>
                                  </m:sSub>
                                </m:fName>
                                <m:e>
                                  <m:r>
                                    <a:rPr lang="en-US" sz="1400" b="0" i="1" u="none" strike="noStrike" dirty="0" smtClean="0">
                                      <a:effectLst/>
                                      <a:latin typeface="Cambria Math" panose="02040503050406030204" pitchFamily="18" charset="0"/>
                                    </a:rPr>
                                    <m:t>𝑛</m:t>
                                  </m:r>
                                </m:e>
                              </m:func>
                            </m:oMath>
                          </a14:m>
                          <a:r>
                            <a:rPr lang="pt-BR" sz="1400" u="none" strike="noStrike" dirty="0">
                              <a:effectLst/>
                            </a:rPr>
                            <a:t> - 5</a:t>
                          </a:r>
                          <a:endParaRPr lang="pt-BR"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ctr">
                        <a:solidFill>
                          <a:srgbClr val="FFC000"/>
                        </a:solidFill>
                      </a:tcPr>
                    </a:tc>
                    <a:tc>
                      <a:txBody>
                        <a:bodyPr/>
                        <a:lstStyle/>
                        <a:p>
                          <a:pPr algn="ctr" fontAlgn="b"/>
                          <a:r>
                            <a:rPr lang="en-US" altLang="zh-TW" sz="1100" b="0" i="0" u="none" strike="noStrike" dirty="0">
                              <a:solidFill>
                                <a:srgbClr val="000000"/>
                              </a:solidFill>
                              <a:latin typeface="新細明體"/>
                            </a:rPr>
                            <a:t>1</a:t>
                          </a:r>
                        </a:p>
                      </a:txBody>
                      <a:tcPr marL="5443" marR="5443" marT="5443" marB="0" anchor="ctr">
                        <a:solidFill>
                          <a:srgbClr val="FFC000"/>
                        </a:solidFill>
                      </a:tcPr>
                    </a:tc>
                    <a:tc>
                      <a:txBody>
                        <a:bodyPr/>
                        <a:lstStyle/>
                        <a:p>
                          <a:pPr algn="ctr" fontAlgn="b"/>
                          <a:r>
                            <a:rPr lang="en-US" altLang="zh-TW" sz="1100" b="0" i="0" u="none" strike="noStrike" dirty="0">
                              <a:solidFill>
                                <a:srgbClr val="000000"/>
                              </a:solidFill>
                              <a:latin typeface="新細明體"/>
                            </a:rPr>
                            <a:t>1</a:t>
                          </a:r>
                        </a:p>
                      </a:txBody>
                      <a:tcPr marL="5443" marR="5443" marT="5443" marB="0" anchor="ctr">
                        <a:solidFill>
                          <a:srgbClr val="FFC000"/>
                        </a:solidFill>
                      </a:tcPr>
                    </a:tc>
                    <a:extLst>
                      <a:ext uri="{0D108BD9-81ED-4DB2-BD59-A6C34878D82A}">
                        <a16:rowId xmlns:a16="http://schemas.microsoft.com/office/drawing/2014/main" val="10012"/>
                      </a:ext>
                    </a:extLst>
                  </a:tr>
                  <a:tr h="271830">
                    <a:tc>
                      <a:txBody>
                        <a:bodyPr/>
                        <a:lstStyle/>
                        <a:p>
                          <a:pPr algn="ctr" fontAlgn="b"/>
                          <a:r>
                            <a:rPr lang="en-US" sz="1400" u="none" strike="noStrike">
                              <a:effectLst/>
                            </a:rPr>
                            <a:t>Cumulative Sums (Cusums)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tc>
                    <a:tc>
                      <a:txBody>
                        <a:bodyPr/>
                        <a:lstStyle/>
                        <a:p>
                          <a:pPr algn="ctr" fontAlgn="b"/>
                          <a:r>
                            <a:rPr lang="en-US" altLang="zh-TW" sz="1400" u="none" strike="noStrike" dirty="0">
                              <a:effectLst/>
                            </a:rPr>
                            <a:t>&gt;100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ctr"/>
                    </a:tc>
                    <a:tc>
                      <a:txBody>
                        <a:bodyPr/>
                        <a:lstStyle/>
                        <a:p>
                          <a:pPr algn="ctr" fontAlgn="b"/>
                          <a:r>
                            <a:rPr lang="en-US" altLang="zh-TW" sz="1100" b="0" i="0" u="none" strike="noStrike" dirty="0">
                              <a:solidFill>
                                <a:srgbClr val="000000"/>
                              </a:solidFill>
                              <a:latin typeface="新細明體"/>
                            </a:rPr>
                            <a:t>0</a:t>
                          </a:r>
                        </a:p>
                      </a:txBody>
                      <a:tcPr marL="5443" marR="5443" marT="5443" marB="0" anchor="ctr"/>
                    </a:tc>
                    <a:tc>
                      <a:txBody>
                        <a:bodyPr/>
                        <a:lstStyle/>
                        <a:p>
                          <a:pPr algn="ctr" fontAlgn="b"/>
                          <a:r>
                            <a:rPr lang="en-US" altLang="zh-TW" sz="1100" b="0" i="0" u="none" strike="noStrike" dirty="0">
                              <a:solidFill>
                                <a:srgbClr val="000000"/>
                              </a:solidFill>
                              <a:latin typeface="新細明體"/>
                            </a:rPr>
                            <a:t>1</a:t>
                          </a:r>
                        </a:p>
                      </a:txBody>
                      <a:tcPr marL="5443" marR="5443" marT="5443" marB="0" anchor="ctr"/>
                    </a:tc>
                    <a:extLst>
                      <a:ext uri="{0D108BD9-81ED-4DB2-BD59-A6C34878D82A}">
                        <a16:rowId xmlns:a16="http://schemas.microsoft.com/office/drawing/2014/main" val="10013"/>
                      </a:ext>
                    </a:extLst>
                  </a:tr>
                  <a:tr h="271830">
                    <a:tc>
                      <a:txBody>
                        <a:bodyPr/>
                        <a:lstStyle/>
                        <a:p>
                          <a:pPr algn="ctr" fontAlgn="b"/>
                          <a:r>
                            <a:rPr lang="en-US" sz="1400" u="none" strike="noStrike">
                              <a:effectLst/>
                            </a:rPr>
                            <a:t>Random Excursions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tc>
                    <a:tc>
                      <a:txBody>
                        <a:bodyPr/>
                        <a:lstStyle/>
                        <a:p>
                          <a:pPr algn="ctr" fontAlgn="b"/>
                          <a:r>
                            <a:rPr lang="en-US" altLang="zh-TW" sz="1400" u="none" strike="noStrike" dirty="0">
                              <a:effectLst/>
                            </a:rPr>
                            <a:t>&gt;10^6</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ctr"/>
                    </a:tc>
                    <a:tc>
                      <a:txBody>
                        <a:bodyPr/>
                        <a:lstStyle/>
                        <a:p>
                          <a:pPr algn="ctr" fontAlgn="b"/>
                          <a:r>
                            <a:rPr lang="en-US" altLang="zh-TW" sz="1100" b="0" i="0" u="none" strike="noStrike">
                              <a:solidFill>
                                <a:srgbClr val="000000"/>
                              </a:solidFill>
                              <a:latin typeface="新細明體"/>
                            </a:rPr>
                            <a:t>6</a:t>
                          </a:r>
                        </a:p>
                      </a:txBody>
                      <a:tcPr marL="5443" marR="5443" marT="5443" marB="0" anchor="ctr"/>
                    </a:tc>
                    <a:tc>
                      <a:txBody>
                        <a:bodyPr/>
                        <a:lstStyle/>
                        <a:p>
                          <a:pPr algn="ctr" fontAlgn="b"/>
                          <a:r>
                            <a:rPr lang="en-US" altLang="zh-TW" sz="1100" b="0" i="0" u="none" strike="noStrike" dirty="0">
                              <a:solidFill>
                                <a:srgbClr val="000000"/>
                              </a:solidFill>
                              <a:latin typeface="新細明體"/>
                            </a:rPr>
                            <a:t>8</a:t>
                          </a:r>
                        </a:p>
                      </a:txBody>
                      <a:tcPr marL="5443" marR="5443" marT="5443" marB="0" anchor="ctr"/>
                    </a:tc>
                    <a:extLst>
                      <a:ext uri="{0D108BD9-81ED-4DB2-BD59-A6C34878D82A}">
                        <a16:rowId xmlns:a16="http://schemas.microsoft.com/office/drawing/2014/main" val="10014"/>
                      </a:ext>
                    </a:extLst>
                  </a:tr>
                  <a:tr h="271830">
                    <a:tc>
                      <a:txBody>
                        <a:bodyPr/>
                        <a:lstStyle/>
                        <a:p>
                          <a:pPr algn="ctr" fontAlgn="b"/>
                          <a:r>
                            <a:rPr lang="en-US" sz="1400" u="none" strike="noStrike" dirty="0">
                              <a:effectLst/>
                            </a:rPr>
                            <a:t>Random Excursions Variant Test</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a:effectLst/>
                            </a:rPr>
                            <a:t>&gt;10^6</a:t>
                          </a:r>
                          <a:endParaRPr lang="en-US" altLang="zh-TW"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tc>
                      <a:txBody>
                        <a:bodyPr/>
                        <a:lstStyle/>
                        <a:p>
                          <a:pPr algn="ctr" fontAlgn="b"/>
                          <a:r>
                            <a:rPr lang="en-US" altLang="zh-TW" sz="1100" b="0" i="0" u="none" strike="noStrike">
                              <a:solidFill>
                                <a:srgbClr val="000000"/>
                              </a:solidFill>
                              <a:latin typeface="新細明體"/>
                            </a:rPr>
                            <a:t>2</a:t>
                          </a:r>
                        </a:p>
                      </a:txBody>
                      <a:tcPr marL="5443" marR="5443" marT="5443" marB="0" anchor="b"/>
                    </a:tc>
                    <a:tc>
                      <a:txBody>
                        <a:bodyPr/>
                        <a:lstStyle/>
                        <a:p>
                          <a:pPr algn="ctr" fontAlgn="b"/>
                          <a:r>
                            <a:rPr lang="en-US" altLang="zh-TW" sz="1100" b="0" i="0" u="none" strike="noStrike" dirty="0">
                              <a:solidFill>
                                <a:srgbClr val="000000"/>
                              </a:solidFill>
                              <a:latin typeface="新細明體"/>
                            </a:rPr>
                            <a:t>18</a:t>
                          </a:r>
                        </a:p>
                      </a:txBody>
                      <a:tcPr marL="5443" marR="5443" marT="5443" marB="0" anchor="b"/>
                    </a:tc>
                    <a:extLst>
                      <a:ext uri="{0D108BD9-81ED-4DB2-BD59-A6C34878D82A}">
                        <a16:rowId xmlns:a16="http://schemas.microsoft.com/office/drawing/2014/main" val="10015"/>
                      </a:ext>
                    </a:extLst>
                  </a:tr>
                </a:tbl>
              </a:graphicData>
            </a:graphic>
          </p:graphicFrame>
        </mc:Choice>
        <mc:Fallback>
          <p:graphicFrame>
            <p:nvGraphicFramePr>
              <p:cNvPr id="7" name="內容版面配置區 4">
                <a:extLst>
                  <a:ext uri="{FF2B5EF4-FFF2-40B4-BE49-F238E27FC236}">
                    <a16:creationId xmlns:a16="http://schemas.microsoft.com/office/drawing/2014/main" id="{CC23670D-1CC6-4CB7-ABDC-B1EA05E14939}"/>
                  </a:ext>
                </a:extLst>
              </p:cNvPr>
              <p:cNvGraphicFramePr>
                <a:graphicFrameLocks/>
              </p:cNvGraphicFramePr>
              <p:nvPr>
                <p:extLst>
                  <p:ext uri="{D42A27DB-BD31-4B8C-83A1-F6EECF244321}">
                    <p14:modId xmlns:p14="http://schemas.microsoft.com/office/powerpoint/2010/main" val="393448078"/>
                  </p:ext>
                </p:extLst>
              </p:nvPr>
            </p:nvGraphicFramePr>
            <p:xfrm>
              <a:off x="838200" y="1825625"/>
              <a:ext cx="10515603" cy="4404905"/>
            </p:xfrm>
            <a:graphic>
              <a:graphicData uri="http://schemas.openxmlformats.org/drawingml/2006/table">
                <a:tbl>
                  <a:tblPr firstRow="1" bandRow="1">
                    <a:tableStyleId>{3B4B98B0-60AC-42C2-AFA5-B58CD77FA1E5}</a:tableStyleId>
                  </a:tblPr>
                  <a:tblGrid>
                    <a:gridCol w="3150140">
                      <a:extLst>
                        <a:ext uri="{9D8B030D-6E8A-4147-A177-3AD203B41FA5}">
                          <a16:colId xmlns:a16="http://schemas.microsoft.com/office/drawing/2014/main" val="20000"/>
                        </a:ext>
                      </a:extLst>
                    </a:gridCol>
                    <a:gridCol w="1692613">
                      <a:extLst>
                        <a:ext uri="{9D8B030D-6E8A-4147-A177-3AD203B41FA5}">
                          <a16:colId xmlns:a16="http://schemas.microsoft.com/office/drawing/2014/main" val="20001"/>
                        </a:ext>
                      </a:extLst>
                    </a:gridCol>
                    <a:gridCol w="1167319">
                      <a:extLst>
                        <a:ext uri="{9D8B030D-6E8A-4147-A177-3AD203B41FA5}">
                          <a16:colId xmlns:a16="http://schemas.microsoft.com/office/drawing/2014/main" val="20002"/>
                        </a:ext>
                      </a:extLst>
                    </a:gridCol>
                    <a:gridCol w="1429966">
                      <a:extLst>
                        <a:ext uri="{9D8B030D-6E8A-4147-A177-3AD203B41FA5}">
                          <a16:colId xmlns:a16="http://schemas.microsoft.com/office/drawing/2014/main" val="20003"/>
                        </a:ext>
                      </a:extLst>
                    </a:gridCol>
                    <a:gridCol w="1118681">
                      <a:extLst>
                        <a:ext uri="{9D8B030D-6E8A-4147-A177-3AD203B41FA5}">
                          <a16:colId xmlns:a16="http://schemas.microsoft.com/office/drawing/2014/main" val="20004"/>
                        </a:ext>
                      </a:extLst>
                    </a:gridCol>
                    <a:gridCol w="1956884">
                      <a:extLst>
                        <a:ext uri="{9D8B030D-6E8A-4147-A177-3AD203B41FA5}">
                          <a16:colId xmlns:a16="http://schemas.microsoft.com/office/drawing/2014/main" val="20005"/>
                        </a:ext>
                      </a:extLst>
                    </a:gridCol>
                  </a:tblGrid>
                  <a:tr h="271830">
                    <a:tc>
                      <a:txBody>
                        <a:bodyPr/>
                        <a:lstStyle/>
                        <a:p>
                          <a:pPr algn="ctr" fontAlgn="b"/>
                          <a:r>
                            <a:rPr lang="en-US" sz="1400" u="none" strike="noStrike" dirty="0">
                              <a:effectLst/>
                            </a:rPr>
                            <a:t>Test</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Length of sequence(n)</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dirty="0">
                              <a:effectLst/>
                            </a:rPr>
                            <a:t>Block size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dirty="0">
                              <a:effectLst/>
                            </a:rPr>
                            <a:t>Length of template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100" b="1" i="0" u="none" strike="noStrike" dirty="0">
                              <a:solidFill>
                                <a:srgbClr val="000000"/>
                              </a:solidFill>
                              <a:latin typeface="新細明體"/>
                            </a:rPr>
                            <a:t># of Fails</a:t>
                          </a:r>
                        </a:p>
                      </a:txBody>
                      <a:tcPr marL="5443" marR="5443" marT="5443" marB="0" anchor="b"/>
                    </a:tc>
                    <a:tc>
                      <a:txBody>
                        <a:bodyPr/>
                        <a:lstStyle/>
                        <a:p>
                          <a:pPr algn="ctr" fontAlgn="b"/>
                          <a:r>
                            <a:rPr lang="en-US" altLang="zh-TW" sz="1100" b="1" i="0" u="none" strike="noStrike" dirty="0">
                              <a:solidFill>
                                <a:srgbClr val="000000"/>
                              </a:solidFill>
                              <a:latin typeface="新細明體"/>
                            </a:rPr>
                            <a:t># of Subtests</a:t>
                          </a:r>
                          <a:endParaRPr lang="zh-TW" altLang="en-US" sz="1100" b="1" i="0" u="none" strike="noStrike" dirty="0">
                            <a:solidFill>
                              <a:srgbClr val="000000"/>
                            </a:solidFill>
                            <a:latin typeface="新細明體"/>
                          </a:endParaRPr>
                        </a:p>
                      </a:txBody>
                      <a:tcPr marL="5443" marR="5443" marT="5443" marB="0" anchor="b"/>
                    </a:tc>
                    <a:extLst>
                      <a:ext uri="{0D108BD9-81ED-4DB2-BD59-A6C34878D82A}">
                        <a16:rowId xmlns:a16="http://schemas.microsoft.com/office/drawing/2014/main" val="10000"/>
                      </a:ext>
                    </a:extLst>
                  </a:tr>
                  <a:tr h="271830">
                    <a:tc>
                      <a:txBody>
                        <a:bodyPr/>
                        <a:lstStyle/>
                        <a:p>
                          <a:pPr algn="ctr" fontAlgn="b"/>
                          <a:r>
                            <a:rPr lang="en-US" sz="1400" u="none" strike="noStrike">
                              <a:effectLst/>
                            </a:rPr>
                            <a:t>Frequency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tc>
                      <a:txBody>
                        <a:bodyPr/>
                        <a:lstStyle/>
                        <a:p>
                          <a:pPr algn="ctr" fontAlgn="b"/>
                          <a:r>
                            <a:rPr lang="en-US" altLang="zh-TW" sz="1100" b="0" i="0" u="none" strike="noStrike">
                              <a:solidFill>
                                <a:srgbClr val="000000"/>
                              </a:solidFill>
                              <a:latin typeface="新細明體"/>
                            </a:rPr>
                            <a:t>0</a:t>
                          </a:r>
                        </a:p>
                      </a:txBody>
                      <a:tcPr marL="5443" marR="5443" marT="5443" marB="0" anchor="b"/>
                    </a:tc>
                    <a:tc>
                      <a:txBody>
                        <a:bodyPr/>
                        <a:lstStyle/>
                        <a:p>
                          <a:pPr algn="ctr" fontAlgn="b"/>
                          <a:r>
                            <a:rPr lang="en-US" altLang="zh-TW" sz="1100" b="0" i="0" u="none" strike="noStrike">
                              <a:solidFill>
                                <a:srgbClr val="000000"/>
                              </a:solidFill>
                              <a:latin typeface="新細明體"/>
                            </a:rPr>
                            <a:t>1</a:t>
                          </a:r>
                        </a:p>
                      </a:txBody>
                      <a:tcPr marL="5443" marR="5443" marT="5443" marB="0" anchor="b"/>
                    </a:tc>
                    <a:extLst>
                      <a:ext uri="{0D108BD9-81ED-4DB2-BD59-A6C34878D82A}">
                        <a16:rowId xmlns:a16="http://schemas.microsoft.com/office/drawing/2014/main" val="10001"/>
                      </a:ext>
                    </a:extLst>
                  </a:tr>
                  <a:tr h="271830">
                    <a:tc>
                      <a:txBody>
                        <a:bodyPr/>
                        <a:lstStyle/>
                        <a:p>
                          <a:pPr algn="ctr" fontAlgn="b"/>
                          <a:r>
                            <a:rPr lang="en-US" sz="1400" u="none" strike="noStrike">
                              <a:effectLst/>
                            </a:rPr>
                            <a:t>Frequency Test within a Block </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dirty="0">
                              <a:effectLst/>
                            </a:rPr>
                            <a:t>M &gt; 0.01n</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tc>
                      <a:txBody>
                        <a:bodyPr/>
                        <a:lstStyle/>
                        <a:p>
                          <a:pPr algn="ctr" fontAlgn="b"/>
                          <a:r>
                            <a:rPr lang="en-US" altLang="zh-TW" sz="1100" b="0" i="0" u="none" strike="noStrike">
                              <a:solidFill>
                                <a:srgbClr val="000000"/>
                              </a:solidFill>
                              <a:latin typeface="新細明體"/>
                            </a:rPr>
                            <a:t>0</a:t>
                          </a:r>
                        </a:p>
                      </a:txBody>
                      <a:tcPr marL="5443" marR="5443" marT="5443" marB="0" anchor="b"/>
                    </a:tc>
                    <a:tc>
                      <a:txBody>
                        <a:bodyPr/>
                        <a:lstStyle/>
                        <a:p>
                          <a:pPr algn="ctr" fontAlgn="b"/>
                          <a:r>
                            <a:rPr lang="en-US" altLang="zh-TW" sz="1100" b="0" i="0" u="none" strike="noStrike">
                              <a:solidFill>
                                <a:srgbClr val="000000"/>
                              </a:solidFill>
                              <a:latin typeface="新細明體"/>
                            </a:rPr>
                            <a:t>1</a:t>
                          </a:r>
                        </a:p>
                      </a:txBody>
                      <a:tcPr marL="5443" marR="5443" marT="5443" marB="0" anchor="b"/>
                    </a:tc>
                    <a:extLst>
                      <a:ext uri="{0D108BD9-81ED-4DB2-BD59-A6C34878D82A}">
                        <a16:rowId xmlns:a16="http://schemas.microsoft.com/office/drawing/2014/main" val="10002"/>
                      </a:ext>
                    </a:extLst>
                  </a:tr>
                  <a:tr h="271830">
                    <a:tc>
                      <a:txBody>
                        <a:bodyPr/>
                        <a:lstStyle/>
                        <a:p>
                          <a:pPr algn="ctr" fontAlgn="b"/>
                          <a:r>
                            <a:rPr lang="en-US" sz="1400" u="none" strike="noStrike">
                              <a:effectLst/>
                            </a:rPr>
                            <a:t>Runs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tc>
                      <a:txBody>
                        <a:bodyPr/>
                        <a:lstStyle/>
                        <a:p>
                          <a:pPr algn="ctr" fontAlgn="b"/>
                          <a:r>
                            <a:rPr lang="en-US" altLang="zh-TW" sz="1100" b="0" i="0" u="none" strike="noStrike">
                              <a:solidFill>
                                <a:srgbClr val="000000"/>
                              </a:solidFill>
                              <a:latin typeface="新細明體"/>
                            </a:rPr>
                            <a:t>0</a:t>
                          </a:r>
                        </a:p>
                      </a:txBody>
                      <a:tcPr marL="5443" marR="5443" marT="5443" marB="0" anchor="b"/>
                    </a:tc>
                    <a:tc>
                      <a:txBody>
                        <a:bodyPr/>
                        <a:lstStyle/>
                        <a:p>
                          <a:pPr algn="ctr" fontAlgn="b"/>
                          <a:r>
                            <a:rPr lang="en-US" altLang="zh-TW" sz="1100" b="0" i="0" u="none" strike="noStrike">
                              <a:solidFill>
                                <a:srgbClr val="000000"/>
                              </a:solidFill>
                              <a:latin typeface="新細明體"/>
                            </a:rPr>
                            <a:t>1</a:t>
                          </a:r>
                        </a:p>
                      </a:txBody>
                      <a:tcPr marL="5443" marR="5443" marT="5443" marB="0" anchor="b"/>
                    </a:tc>
                    <a:extLst>
                      <a:ext uri="{0D108BD9-81ED-4DB2-BD59-A6C34878D82A}">
                        <a16:rowId xmlns:a16="http://schemas.microsoft.com/office/drawing/2014/main" val="10003"/>
                      </a:ext>
                    </a:extLst>
                  </a:tr>
                  <a:tr h="271830">
                    <a:tc>
                      <a:txBody>
                        <a:bodyPr/>
                        <a:lstStyle/>
                        <a:p>
                          <a:pPr algn="ctr" fontAlgn="b"/>
                          <a:r>
                            <a:rPr lang="en-US" sz="1400" u="none" strike="noStrike" dirty="0">
                              <a:effectLst/>
                            </a:rPr>
                            <a:t>Longest-Run-of-Ones in a Block</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看圖</a:t>
                          </a:r>
                        </a:p>
                      </a:txBody>
                      <a:tcPr marL="12114" marR="12114" marT="12114" marB="0" anchor="b"/>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tc>
                      <a:txBody>
                        <a:bodyPr/>
                        <a:lstStyle/>
                        <a:p>
                          <a:pPr algn="ctr" fontAlgn="b"/>
                          <a:r>
                            <a:rPr lang="en-US" altLang="zh-TW" sz="1100" b="0" i="0" u="none" strike="noStrike">
                              <a:solidFill>
                                <a:srgbClr val="000000"/>
                              </a:solidFill>
                              <a:latin typeface="新細明體"/>
                            </a:rPr>
                            <a:t>2</a:t>
                          </a:r>
                        </a:p>
                      </a:txBody>
                      <a:tcPr marL="5443" marR="5443" marT="5443" marB="0" anchor="b"/>
                    </a:tc>
                    <a:tc>
                      <a:txBody>
                        <a:bodyPr/>
                        <a:lstStyle/>
                        <a:p>
                          <a:pPr algn="ctr" fontAlgn="b"/>
                          <a:r>
                            <a:rPr lang="en-US" altLang="zh-TW" sz="1100" b="0" i="0" u="none" strike="noStrike">
                              <a:solidFill>
                                <a:srgbClr val="000000"/>
                              </a:solidFill>
                              <a:latin typeface="新細明體"/>
                            </a:rPr>
                            <a:t>1</a:t>
                          </a:r>
                        </a:p>
                      </a:txBody>
                      <a:tcPr marL="5443" marR="5443" marT="5443" marB="0" anchor="b"/>
                    </a:tc>
                    <a:extLst>
                      <a:ext uri="{0D108BD9-81ED-4DB2-BD59-A6C34878D82A}">
                        <a16:rowId xmlns:a16="http://schemas.microsoft.com/office/drawing/2014/main" val="10004"/>
                      </a:ext>
                    </a:extLst>
                  </a:tr>
                  <a:tr h="271830">
                    <a:tc>
                      <a:txBody>
                        <a:bodyPr/>
                        <a:lstStyle/>
                        <a:p>
                          <a:pPr algn="ctr" fontAlgn="b"/>
                          <a:r>
                            <a:rPr lang="en-US" sz="1400" u="none" strike="noStrike">
                              <a:effectLst/>
                            </a:rPr>
                            <a:t>Rank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&gt;=38912(QM)</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tc>
                      <a:txBody>
                        <a:bodyPr/>
                        <a:lstStyle/>
                        <a:p>
                          <a:pPr algn="ctr" fontAlgn="b"/>
                          <a:r>
                            <a:rPr lang="en-US" altLang="zh-TW" sz="1100" b="0" i="0" u="none" strike="noStrike">
                              <a:solidFill>
                                <a:srgbClr val="000000"/>
                              </a:solidFill>
                              <a:latin typeface="新細明體"/>
                            </a:rPr>
                            <a:t>0</a:t>
                          </a:r>
                        </a:p>
                      </a:txBody>
                      <a:tcPr marL="5443" marR="5443" marT="5443" marB="0" anchor="b"/>
                    </a:tc>
                    <a:tc>
                      <a:txBody>
                        <a:bodyPr/>
                        <a:lstStyle/>
                        <a:p>
                          <a:pPr algn="ctr" fontAlgn="b"/>
                          <a:r>
                            <a:rPr lang="en-US" altLang="zh-TW" sz="1100" b="0" i="0" u="none" strike="noStrike">
                              <a:solidFill>
                                <a:srgbClr val="000000"/>
                              </a:solidFill>
                              <a:latin typeface="新細明體"/>
                            </a:rPr>
                            <a:t>1</a:t>
                          </a:r>
                        </a:p>
                      </a:txBody>
                      <a:tcPr marL="5443" marR="5443" marT="5443" marB="0" anchor="b"/>
                    </a:tc>
                    <a:extLst>
                      <a:ext uri="{0D108BD9-81ED-4DB2-BD59-A6C34878D82A}">
                        <a16:rowId xmlns:a16="http://schemas.microsoft.com/office/drawing/2014/main" val="10005"/>
                      </a:ext>
                    </a:extLst>
                  </a:tr>
                  <a:tr h="327455">
                    <a:tc>
                      <a:txBody>
                        <a:bodyPr/>
                        <a:lstStyle/>
                        <a:p>
                          <a:pPr algn="ctr" fontAlgn="b"/>
                          <a:r>
                            <a:rPr lang="en-US" sz="1400" u="none" strike="noStrike" dirty="0">
                              <a:effectLst/>
                            </a:rPr>
                            <a:t>DFT Test</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tc>
                      <a:txBody>
                        <a:bodyPr/>
                        <a:lstStyle/>
                        <a:p>
                          <a:pPr algn="ctr" fontAlgn="b"/>
                          <a:r>
                            <a:rPr lang="en-US" altLang="zh-TW" sz="1100" b="0" i="0" u="none" strike="noStrike">
                              <a:solidFill>
                                <a:srgbClr val="000000"/>
                              </a:solidFill>
                              <a:latin typeface="新細明體"/>
                            </a:rPr>
                            <a:t>0</a:t>
                          </a:r>
                        </a:p>
                      </a:txBody>
                      <a:tcPr marL="5443" marR="5443" marT="5443" marB="0" anchor="b"/>
                    </a:tc>
                    <a:tc>
                      <a:txBody>
                        <a:bodyPr/>
                        <a:lstStyle/>
                        <a:p>
                          <a:pPr algn="ctr" fontAlgn="b"/>
                          <a:r>
                            <a:rPr lang="en-US" altLang="zh-TW" sz="1100" b="0" i="0" u="none" strike="noStrike">
                              <a:solidFill>
                                <a:srgbClr val="000000"/>
                              </a:solidFill>
                              <a:latin typeface="新細明體"/>
                            </a:rPr>
                            <a:t>1</a:t>
                          </a:r>
                        </a:p>
                      </a:txBody>
                      <a:tcPr marL="5443" marR="5443" marT="5443" marB="0" anchor="b"/>
                    </a:tc>
                    <a:extLst>
                      <a:ext uri="{0D108BD9-81ED-4DB2-BD59-A6C34878D82A}">
                        <a16:rowId xmlns:a16="http://schemas.microsoft.com/office/drawing/2014/main" val="10006"/>
                      </a:ext>
                    </a:extLst>
                  </a:tr>
                  <a:tr h="271830">
                    <a:tc>
                      <a:txBody>
                        <a:bodyPr/>
                        <a:lstStyle/>
                        <a:p>
                          <a:pPr algn="ctr" fontAlgn="b"/>
                          <a:r>
                            <a:rPr lang="en-US" sz="1400" u="none" strike="noStrike" dirty="0">
                              <a:effectLst/>
                            </a:rPr>
                            <a:t>Non-overlapping Template Matching Test</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solidFill>
                          <a:srgbClr val="FFC000"/>
                        </a:solidFill>
                      </a:tcPr>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solidFill>
                          <a:srgbClr val="FFC000"/>
                        </a:solidFill>
                      </a:tcPr>
                    </a:tc>
                    <a:tc>
                      <a:txBody>
                        <a:bodyPr/>
                        <a:lstStyle/>
                        <a:p>
                          <a:pPr algn="ctr" fontAlgn="b"/>
                          <a:r>
                            <a:rPr lang="en-US" sz="1400" u="none" strike="noStrike" dirty="0">
                              <a:effectLst/>
                            </a:rPr>
                            <a:t>M &gt; 0.01n</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solidFill>
                          <a:srgbClr val="FFC000"/>
                        </a:solidFill>
                      </a:tcPr>
                    </a:tc>
                    <a:tc>
                      <a:txBody>
                        <a:bodyPr/>
                        <a:lstStyle/>
                        <a:p>
                          <a:pPr algn="ctr" fontAlgn="b"/>
                          <a:r>
                            <a:rPr lang="en-US" sz="1400" u="none" strike="noStrike" dirty="0">
                              <a:effectLst/>
                            </a:rPr>
                            <a:t>m = 9, 10</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solidFill>
                          <a:srgbClr val="FFC000"/>
                        </a:solidFill>
                      </a:tcPr>
                    </a:tc>
                    <a:tc>
                      <a:txBody>
                        <a:bodyPr/>
                        <a:lstStyle/>
                        <a:p>
                          <a:pPr algn="ctr" fontAlgn="b"/>
                          <a:r>
                            <a:rPr lang="en-US" altLang="zh-TW" sz="1100" b="0" i="0" u="none" strike="noStrike">
                              <a:solidFill>
                                <a:srgbClr val="000000"/>
                              </a:solidFill>
                              <a:latin typeface="新細明體"/>
                            </a:rPr>
                            <a:t>39</a:t>
                          </a:r>
                        </a:p>
                      </a:txBody>
                      <a:tcPr marL="5443" marR="5443" marT="5443" marB="0" anchor="ctr">
                        <a:solidFill>
                          <a:srgbClr val="FFC000"/>
                        </a:solidFill>
                      </a:tcPr>
                    </a:tc>
                    <a:tc>
                      <a:txBody>
                        <a:bodyPr/>
                        <a:lstStyle/>
                        <a:p>
                          <a:pPr algn="ctr" fontAlgn="b"/>
                          <a:r>
                            <a:rPr lang="en-US" altLang="zh-TW" sz="1100" b="0" i="0" u="none" strike="noStrike">
                              <a:solidFill>
                                <a:srgbClr val="000000"/>
                              </a:solidFill>
                              <a:latin typeface="新細明體"/>
                            </a:rPr>
                            <a:t>148</a:t>
                          </a:r>
                        </a:p>
                      </a:txBody>
                      <a:tcPr marL="5443" marR="5443" marT="5443" marB="0" anchor="ctr">
                        <a:solidFill>
                          <a:srgbClr val="FFC000"/>
                        </a:solidFill>
                      </a:tcPr>
                    </a:tc>
                    <a:extLst>
                      <a:ext uri="{0D108BD9-81ED-4DB2-BD59-A6C34878D82A}">
                        <a16:rowId xmlns:a16="http://schemas.microsoft.com/office/drawing/2014/main" val="10007"/>
                      </a:ext>
                    </a:extLst>
                  </a:tr>
                  <a:tr h="271830">
                    <a:tc>
                      <a:txBody>
                        <a:bodyPr/>
                        <a:lstStyle/>
                        <a:p>
                          <a:pPr algn="ctr" fontAlgn="b"/>
                          <a:r>
                            <a:rPr lang="en-US" sz="1400" u="none" strike="noStrike" dirty="0">
                              <a:effectLst/>
                            </a:rPr>
                            <a:t>Overlapping Template Matching Test</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noFill/>
                      </a:tcPr>
                    </a:tc>
                    <a:tc>
                      <a:txBody>
                        <a:bodyPr/>
                        <a:lstStyle/>
                        <a:p>
                          <a:pPr algn="ctr" fontAlgn="b"/>
                          <a:r>
                            <a:rPr lang="en-US" altLang="zh-TW" sz="1400" u="none" strike="noStrike" dirty="0">
                              <a:effectLst/>
                            </a:rPr>
                            <a:t>&gt;10^6</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noFill/>
                      </a:tcPr>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noFill/>
                      </a:tcPr>
                    </a:tc>
                    <a:tc>
                      <a:txBody>
                        <a:bodyPr/>
                        <a:lstStyle/>
                        <a:p>
                          <a:pPr algn="ctr" fontAlgn="b"/>
                          <a:r>
                            <a:rPr lang="en-US" sz="1400" u="none" strike="noStrike" dirty="0">
                              <a:effectLst/>
                            </a:rPr>
                            <a:t>m = 9, 10</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noFill/>
                      </a:tcPr>
                    </a:tc>
                    <a:tc>
                      <a:txBody>
                        <a:bodyPr/>
                        <a:lstStyle/>
                        <a:p>
                          <a:pPr algn="ctr" fontAlgn="b"/>
                          <a:r>
                            <a:rPr lang="en-US" altLang="zh-TW" sz="1100" b="0" i="0" u="none" strike="noStrike">
                              <a:solidFill>
                                <a:srgbClr val="000000"/>
                              </a:solidFill>
                              <a:latin typeface="新細明體"/>
                            </a:rPr>
                            <a:t>0</a:t>
                          </a:r>
                        </a:p>
                      </a:txBody>
                      <a:tcPr marL="5443" marR="5443" marT="5443" marB="0" anchor="ctr">
                        <a:noFill/>
                      </a:tcPr>
                    </a:tc>
                    <a:tc>
                      <a:txBody>
                        <a:bodyPr/>
                        <a:lstStyle/>
                        <a:p>
                          <a:pPr algn="ctr" fontAlgn="b"/>
                          <a:r>
                            <a:rPr lang="en-US" altLang="zh-TW" sz="1100" b="0" i="0" u="none" strike="noStrike">
                              <a:solidFill>
                                <a:srgbClr val="000000"/>
                              </a:solidFill>
                              <a:latin typeface="新細明體"/>
                            </a:rPr>
                            <a:t>1</a:t>
                          </a:r>
                        </a:p>
                      </a:txBody>
                      <a:tcPr marL="5443" marR="5443" marT="5443" marB="0" anchor="ctr">
                        <a:noFill/>
                      </a:tcPr>
                    </a:tc>
                    <a:extLst>
                      <a:ext uri="{0D108BD9-81ED-4DB2-BD59-A6C34878D82A}">
                        <a16:rowId xmlns:a16="http://schemas.microsoft.com/office/drawing/2014/main" val="10008"/>
                      </a:ext>
                    </a:extLst>
                  </a:tr>
                  <a:tr h="271830">
                    <a:tc>
                      <a:txBody>
                        <a:bodyPr/>
                        <a:lstStyle/>
                        <a:p>
                          <a:pPr algn="ctr" fontAlgn="b"/>
                          <a:r>
                            <a:rPr lang="en-US" sz="1400" u="none" strike="noStrike" dirty="0">
                              <a:effectLst/>
                            </a:rPr>
                            <a:t>Universal Statistical" Test</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tc>
                    <a:tc>
                      <a:txBody>
                        <a:bodyPr/>
                        <a:lstStyle/>
                        <a:p>
                          <a:pPr algn="ctr" fontAlgn="b"/>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看圖</a:t>
                          </a:r>
                        </a:p>
                      </a:txBody>
                      <a:tcPr marL="12114" marR="12114" marT="12114" marB="0" anchor="ctr"/>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ctr"/>
                    </a:tc>
                    <a:tc>
                      <a:txBody>
                        <a:bodyPr/>
                        <a:lstStyle/>
                        <a:p>
                          <a:pPr algn="ctr" fontAlgn="b"/>
                          <a:r>
                            <a:rPr lang="en-US" altLang="zh-TW" sz="1100" b="0" i="0" u="none" strike="noStrike">
                              <a:solidFill>
                                <a:srgbClr val="000000"/>
                              </a:solidFill>
                              <a:latin typeface="新細明體"/>
                            </a:rPr>
                            <a:t>1</a:t>
                          </a:r>
                        </a:p>
                      </a:txBody>
                      <a:tcPr marL="5443" marR="5443" marT="5443" marB="0" anchor="ctr"/>
                    </a:tc>
                    <a:tc>
                      <a:txBody>
                        <a:bodyPr/>
                        <a:lstStyle/>
                        <a:p>
                          <a:pPr algn="ctr" fontAlgn="b"/>
                          <a:r>
                            <a:rPr lang="en-US" altLang="zh-TW" sz="1100" b="0" i="0" u="none" strike="noStrike">
                              <a:solidFill>
                                <a:srgbClr val="000000"/>
                              </a:solidFill>
                              <a:latin typeface="新細明體"/>
                            </a:rPr>
                            <a:t>1</a:t>
                          </a:r>
                        </a:p>
                      </a:txBody>
                      <a:tcPr marL="5443" marR="5443" marT="5443" marB="0" anchor="ctr"/>
                    </a:tc>
                    <a:extLst>
                      <a:ext uri="{0D108BD9-81ED-4DB2-BD59-A6C34878D82A}">
                        <a16:rowId xmlns:a16="http://schemas.microsoft.com/office/drawing/2014/main" val="10009"/>
                      </a:ext>
                    </a:extLst>
                  </a:tr>
                  <a:tr h="271830">
                    <a:tc>
                      <a:txBody>
                        <a:bodyPr/>
                        <a:lstStyle/>
                        <a:p>
                          <a:pPr algn="ctr" fontAlgn="b"/>
                          <a:r>
                            <a:rPr lang="en-US" sz="1400" u="none" strike="noStrike" dirty="0">
                              <a:effectLst/>
                            </a:rPr>
                            <a:t>Linear Complexity Test</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tc>
                    <a:tc>
                      <a:txBody>
                        <a:bodyPr/>
                        <a:lstStyle/>
                        <a:p>
                          <a:pPr algn="ctr" fontAlgn="b"/>
                          <a:r>
                            <a:rPr lang="en-US" altLang="zh-TW" sz="1400" u="none" strike="noStrike" dirty="0">
                              <a:effectLst/>
                            </a:rPr>
                            <a:t>&gt;10^6</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tc>
                    <a:tc>
                      <a:txBody>
                        <a:bodyPr/>
                        <a:lstStyle/>
                        <a:p>
                          <a:pPr algn="ctr" fontAlgn="b"/>
                          <a:r>
                            <a:rPr lang="en-US" altLang="zh-TW" sz="1400" u="none" strike="noStrike" dirty="0">
                              <a:effectLst/>
                            </a:rPr>
                            <a:t>500~5000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ctr"/>
                    </a:tc>
                    <a:tc>
                      <a:txBody>
                        <a:bodyPr/>
                        <a:lstStyle/>
                        <a:p>
                          <a:pPr algn="ctr" fontAlgn="b"/>
                          <a:r>
                            <a:rPr lang="en-US" altLang="zh-TW" sz="1100" b="0" i="0" u="none" strike="noStrike">
                              <a:solidFill>
                                <a:srgbClr val="000000"/>
                              </a:solidFill>
                              <a:latin typeface="新細明體"/>
                            </a:rPr>
                            <a:t>1</a:t>
                          </a:r>
                        </a:p>
                      </a:txBody>
                      <a:tcPr marL="5443" marR="5443" marT="5443" marB="0" anchor="ctr"/>
                    </a:tc>
                    <a:tc>
                      <a:txBody>
                        <a:bodyPr/>
                        <a:lstStyle/>
                        <a:p>
                          <a:pPr algn="ctr" fontAlgn="b"/>
                          <a:r>
                            <a:rPr lang="en-US" altLang="zh-TW" sz="1100" b="0" i="0" u="none" strike="noStrike">
                              <a:solidFill>
                                <a:srgbClr val="000000"/>
                              </a:solidFill>
                              <a:latin typeface="新細明體"/>
                            </a:rPr>
                            <a:t>1</a:t>
                          </a:r>
                        </a:p>
                      </a:txBody>
                      <a:tcPr marL="5443" marR="5443" marT="5443" marB="0" anchor="ctr"/>
                    </a:tc>
                    <a:extLst>
                      <a:ext uri="{0D108BD9-81ED-4DB2-BD59-A6C34878D82A}">
                        <a16:rowId xmlns:a16="http://schemas.microsoft.com/office/drawing/2014/main" val="10010"/>
                      </a:ext>
                    </a:extLst>
                  </a:tr>
                  <a:tr h="271830">
                    <a:tc>
                      <a:txBody>
                        <a:bodyPr/>
                        <a:lstStyle/>
                        <a:p>
                          <a:pPr algn="ctr" fontAlgn="b"/>
                          <a:r>
                            <a:rPr lang="en-US" sz="1400" u="none" strike="noStrike" dirty="0">
                              <a:effectLst/>
                            </a:rPr>
                            <a:t>Serial Test</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solidFill>
                          <a:srgbClr val="FFC000"/>
                        </a:solidFill>
                      </a:tcPr>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solidFill>
                          <a:srgbClr val="FFC000"/>
                        </a:solidFill>
                      </a:tcPr>
                    </a:tc>
                    <a:tc>
                      <a:txBody>
                        <a:bodyPr/>
                        <a:lstStyle/>
                        <a:p>
                          <a:endParaRPr lang="zh-TW"/>
                        </a:p>
                      </a:txBody>
                      <a:tcPr marL="12114" marR="12114" marT="12114" marB="0" anchor="ctr">
                        <a:blipFill>
                          <a:blip r:embed="rId3"/>
                          <a:stretch>
                            <a:fillRect l="-416230" t="-1140909" r="-387958" b="-445455"/>
                          </a:stretch>
                        </a:blip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ctr">
                        <a:solidFill>
                          <a:srgbClr val="FFC000"/>
                        </a:solidFill>
                      </a:tcPr>
                    </a:tc>
                    <a:tc>
                      <a:txBody>
                        <a:bodyPr/>
                        <a:lstStyle/>
                        <a:p>
                          <a:pPr algn="ctr" fontAlgn="b"/>
                          <a:r>
                            <a:rPr lang="en-US" altLang="zh-TW" sz="1100" b="0" i="0" u="none" strike="noStrike">
                              <a:solidFill>
                                <a:srgbClr val="000000"/>
                              </a:solidFill>
                              <a:latin typeface="新細明體"/>
                            </a:rPr>
                            <a:t>2</a:t>
                          </a:r>
                        </a:p>
                      </a:txBody>
                      <a:tcPr marL="5443" marR="5443" marT="5443" marB="0" anchor="ctr">
                        <a:solidFill>
                          <a:srgbClr val="FFC000"/>
                        </a:solidFill>
                      </a:tcPr>
                    </a:tc>
                    <a:tc>
                      <a:txBody>
                        <a:bodyPr/>
                        <a:lstStyle/>
                        <a:p>
                          <a:pPr algn="ctr" fontAlgn="b"/>
                          <a:r>
                            <a:rPr lang="en-US" altLang="zh-TW" sz="1100" b="0" i="0" u="none" strike="noStrike">
                              <a:solidFill>
                                <a:srgbClr val="000000"/>
                              </a:solidFill>
                              <a:latin typeface="新細明體"/>
                            </a:rPr>
                            <a:t>2</a:t>
                          </a:r>
                        </a:p>
                      </a:txBody>
                      <a:tcPr marL="5443" marR="5443" marT="5443" marB="0" anchor="ctr">
                        <a:solidFill>
                          <a:srgbClr val="FFC000"/>
                        </a:solidFill>
                      </a:tcPr>
                    </a:tc>
                    <a:extLst>
                      <a:ext uri="{0D108BD9-81ED-4DB2-BD59-A6C34878D82A}">
                        <a16:rowId xmlns:a16="http://schemas.microsoft.com/office/drawing/2014/main" val="10011"/>
                      </a:ext>
                    </a:extLst>
                  </a:tr>
                  <a:tr h="271830">
                    <a:tc>
                      <a:txBody>
                        <a:bodyPr/>
                        <a:lstStyle/>
                        <a:p>
                          <a:pPr algn="ctr" fontAlgn="b"/>
                          <a:r>
                            <a:rPr lang="en-US" sz="1400" u="none" strike="noStrike" dirty="0">
                              <a:effectLst/>
                            </a:rPr>
                            <a:t>Approximate Entropy Test</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solidFill>
                          <a:srgbClr val="FFC000"/>
                        </a:solidFill>
                      </a:tcPr>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solidFill>
                          <a:srgbClr val="FFC000"/>
                        </a:solidFill>
                      </a:tcPr>
                    </a:tc>
                    <a:tc>
                      <a:txBody>
                        <a:bodyPr/>
                        <a:lstStyle/>
                        <a:p>
                          <a:endParaRPr lang="zh-TW"/>
                        </a:p>
                      </a:txBody>
                      <a:tcPr marL="12114" marR="12114" marT="12114" marB="0" anchor="ctr">
                        <a:blipFill>
                          <a:blip r:embed="rId3"/>
                          <a:stretch>
                            <a:fillRect l="-416230" t="-1213333" r="-387958" b="-335556"/>
                          </a:stretch>
                        </a:blip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ctr">
                        <a:solidFill>
                          <a:srgbClr val="FFC000"/>
                        </a:solidFill>
                      </a:tcPr>
                    </a:tc>
                    <a:tc>
                      <a:txBody>
                        <a:bodyPr/>
                        <a:lstStyle/>
                        <a:p>
                          <a:pPr algn="ctr" fontAlgn="b"/>
                          <a:r>
                            <a:rPr lang="en-US" altLang="zh-TW" sz="1100" b="0" i="0" u="none" strike="noStrike" dirty="0">
                              <a:solidFill>
                                <a:srgbClr val="000000"/>
                              </a:solidFill>
                              <a:latin typeface="新細明體"/>
                            </a:rPr>
                            <a:t>1</a:t>
                          </a:r>
                        </a:p>
                      </a:txBody>
                      <a:tcPr marL="5443" marR="5443" marT="5443" marB="0" anchor="ctr">
                        <a:solidFill>
                          <a:srgbClr val="FFC000"/>
                        </a:solidFill>
                      </a:tcPr>
                    </a:tc>
                    <a:tc>
                      <a:txBody>
                        <a:bodyPr/>
                        <a:lstStyle/>
                        <a:p>
                          <a:pPr algn="ctr" fontAlgn="b"/>
                          <a:r>
                            <a:rPr lang="en-US" altLang="zh-TW" sz="1100" b="0" i="0" u="none" strike="noStrike" dirty="0">
                              <a:solidFill>
                                <a:srgbClr val="000000"/>
                              </a:solidFill>
                              <a:latin typeface="新細明體"/>
                            </a:rPr>
                            <a:t>1</a:t>
                          </a:r>
                        </a:p>
                      </a:txBody>
                      <a:tcPr marL="5443" marR="5443" marT="5443" marB="0" anchor="ctr">
                        <a:solidFill>
                          <a:srgbClr val="FFC000"/>
                        </a:solidFill>
                      </a:tcPr>
                    </a:tc>
                    <a:extLst>
                      <a:ext uri="{0D108BD9-81ED-4DB2-BD59-A6C34878D82A}">
                        <a16:rowId xmlns:a16="http://schemas.microsoft.com/office/drawing/2014/main" val="10012"/>
                      </a:ext>
                    </a:extLst>
                  </a:tr>
                  <a:tr h="271830">
                    <a:tc>
                      <a:txBody>
                        <a:bodyPr/>
                        <a:lstStyle/>
                        <a:p>
                          <a:pPr algn="ctr" fontAlgn="b"/>
                          <a:r>
                            <a:rPr lang="en-US" sz="1400" u="none" strike="noStrike">
                              <a:effectLst/>
                            </a:rPr>
                            <a:t>Cumulative Sums (Cusums)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tc>
                    <a:tc>
                      <a:txBody>
                        <a:bodyPr/>
                        <a:lstStyle/>
                        <a:p>
                          <a:pPr algn="ctr" fontAlgn="b"/>
                          <a:r>
                            <a:rPr lang="en-US" altLang="zh-TW" sz="1400" u="none" strike="noStrike" dirty="0">
                              <a:effectLst/>
                            </a:rPr>
                            <a:t>&gt;100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ctr"/>
                    </a:tc>
                    <a:tc>
                      <a:txBody>
                        <a:bodyPr/>
                        <a:lstStyle/>
                        <a:p>
                          <a:pPr algn="ctr" fontAlgn="b"/>
                          <a:r>
                            <a:rPr lang="en-US" altLang="zh-TW" sz="1100" b="0" i="0" u="none" strike="noStrike" dirty="0">
                              <a:solidFill>
                                <a:srgbClr val="000000"/>
                              </a:solidFill>
                              <a:latin typeface="新細明體"/>
                            </a:rPr>
                            <a:t>0</a:t>
                          </a:r>
                        </a:p>
                      </a:txBody>
                      <a:tcPr marL="5443" marR="5443" marT="5443" marB="0" anchor="ctr"/>
                    </a:tc>
                    <a:tc>
                      <a:txBody>
                        <a:bodyPr/>
                        <a:lstStyle/>
                        <a:p>
                          <a:pPr algn="ctr" fontAlgn="b"/>
                          <a:r>
                            <a:rPr lang="en-US" altLang="zh-TW" sz="1100" b="0" i="0" u="none" strike="noStrike" dirty="0">
                              <a:solidFill>
                                <a:srgbClr val="000000"/>
                              </a:solidFill>
                              <a:latin typeface="新細明體"/>
                            </a:rPr>
                            <a:t>1</a:t>
                          </a:r>
                        </a:p>
                      </a:txBody>
                      <a:tcPr marL="5443" marR="5443" marT="5443" marB="0" anchor="ctr"/>
                    </a:tc>
                    <a:extLst>
                      <a:ext uri="{0D108BD9-81ED-4DB2-BD59-A6C34878D82A}">
                        <a16:rowId xmlns:a16="http://schemas.microsoft.com/office/drawing/2014/main" val="10013"/>
                      </a:ext>
                    </a:extLst>
                  </a:tr>
                  <a:tr h="271830">
                    <a:tc>
                      <a:txBody>
                        <a:bodyPr/>
                        <a:lstStyle/>
                        <a:p>
                          <a:pPr algn="ctr" fontAlgn="b"/>
                          <a:r>
                            <a:rPr lang="en-US" sz="1400" u="none" strike="noStrike">
                              <a:effectLst/>
                            </a:rPr>
                            <a:t>Random Excursions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tc>
                    <a:tc>
                      <a:txBody>
                        <a:bodyPr/>
                        <a:lstStyle/>
                        <a:p>
                          <a:pPr algn="ctr" fontAlgn="b"/>
                          <a:r>
                            <a:rPr lang="en-US" altLang="zh-TW" sz="1400" u="none" strike="noStrike" dirty="0">
                              <a:effectLst/>
                            </a:rPr>
                            <a:t>&gt;10^6</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ctr"/>
                    </a:tc>
                    <a:tc>
                      <a:txBody>
                        <a:bodyPr/>
                        <a:lstStyle/>
                        <a:p>
                          <a:pPr algn="ctr" fontAlgn="b"/>
                          <a:r>
                            <a:rPr lang="en-US" altLang="zh-TW" sz="1100" b="0" i="0" u="none" strike="noStrike">
                              <a:solidFill>
                                <a:srgbClr val="000000"/>
                              </a:solidFill>
                              <a:latin typeface="新細明體"/>
                            </a:rPr>
                            <a:t>6</a:t>
                          </a:r>
                        </a:p>
                      </a:txBody>
                      <a:tcPr marL="5443" marR="5443" marT="5443" marB="0" anchor="ctr"/>
                    </a:tc>
                    <a:tc>
                      <a:txBody>
                        <a:bodyPr/>
                        <a:lstStyle/>
                        <a:p>
                          <a:pPr algn="ctr" fontAlgn="b"/>
                          <a:r>
                            <a:rPr lang="en-US" altLang="zh-TW" sz="1100" b="0" i="0" u="none" strike="noStrike" dirty="0">
                              <a:solidFill>
                                <a:srgbClr val="000000"/>
                              </a:solidFill>
                              <a:latin typeface="新細明體"/>
                            </a:rPr>
                            <a:t>8</a:t>
                          </a:r>
                        </a:p>
                      </a:txBody>
                      <a:tcPr marL="5443" marR="5443" marT="5443" marB="0" anchor="ctr"/>
                    </a:tc>
                    <a:extLst>
                      <a:ext uri="{0D108BD9-81ED-4DB2-BD59-A6C34878D82A}">
                        <a16:rowId xmlns:a16="http://schemas.microsoft.com/office/drawing/2014/main" val="10014"/>
                      </a:ext>
                    </a:extLst>
                  </a:tr>
                  <a:tr h="271830">
                    <a:tc>
                      <a:txBody>
                        <a:bodyPr/>
                        <a:lstStyle/>
                        <a:p>
                          <a:pPr algn="ctr" fontAlgn="b"/>
                          <a:r>
                            <a:rPr lang="en-US" sz="1400" u="none" strike="noStrike" dirty="0">
                              <a:effectLst/>
                            </a:rPr>
                            <a:t>Random Excursions Variant Test</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a:effectLst/>
                            </a:rPr>
                            <a:t>&gt;10^6</a:t>
                          </a:r>
                          <a:endParaRPr lang="en-US" altLang="zh-TW"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tc>
                      <a:txBody>
                        <a:bodyPr/>
                        <a:lstStyle/>
                        <a:p>
                          <a:pPr algn="ctr" fontAlgn="b"/>
                          <a:r>
                            <a:rPr lang="en-US" altLang="zh-TW" sz="1100" b="0" i="0" u="none" strike="noStrike">
                              <a:solidFill>
                                <a:srgbClr val="000000"/>
                              </a:solidFill>
                              <a:latin typeface="新細明體"/>
                            </a:rPr>
                            <a:t>2</a:t>
                          </a:r>
                        </a:p>
                      </a:txBody>
                      <a:tcPr marL="5443" marR="5443" marT="5443" marB="0" anchor="b"/>
                    </a:tc>
                    <a:tc>
                      <a:txBody>
                        <a:bodyPr/>
                        <a:lstStyle/>
                        <a:p>
                          <a:pPr algn="ctr" fontAlgn="b"/>
                          <a:r>
                            <a:rPr lang="en-US" altLang="zh-TW" sz="1100" b="0" i="0" u="none" strike="noStrike" dirty="0">
                              <a:solidFill>
                                <a:srgbClr val="000000"/>
                              </a:solidFill>
                              <a:latin typeface="新細明體"/>
                            </a:rPr>
                            <a:t>18</a:t>
                          </a:r>
                        </a:p>
                      </a:txBody>
                      <a:tcPr marL="5443" marR="5443" marT="5443" marB="0" anchor="b"/>
                    </a:tc>
                    <a:extLst>
                      <a:ext uri="{0D108BD9-81ED-4DB2-BD59-A6C34878D82A}">
                        <a16:rowId xmlns:a16="http://schemas.microsoft.com/office/drawing/2014/main" val="10015"/>
                      </a:ext>
                    </a:extLst>
                  </a:tr>
                </a:tbl>
              </a:graphicData>
            </a:graphic>
          </p:graphicFrame>
        </mc:Fallback>
      </mc:AlternateContent>
    </p:spTree>
    <p:extLst>
      <p:ext uri="{BB962C8B-B14F-4D97-AF65-F5344CB8AC3E}">
        <p14:creationId xmlns:p14="http://schemas.microsoft.com/office/powerpoint/2010/main" val="5314603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96"/>
          <p:cNvSpPr txBox="1"/>
          <p:nvPr/>
        </p:nvSpPr>
        <p:spPr>
          <a:xfrm>
            <a:off x="0" y="0"/>
            <a:ext cx="12192000" cy="1139200"/>
          </a:xfrm>
          <a:prstGeom prst="rect">
            <a:avLst/>
          </a:prstGeom>
          <a:solidFill>
            <a:srgbClr val="D9D9D9"/>
          </a:solidFill>
          <a:ln>
            <a:noFill/>
          </a:ln>
        </p:spPr>
        <p:txBody>
          <a:bodyPr spcFirstLastPara="1" wrap="square" lIns="121900" tIns="121900" rIns="121900" bIns="121900" anchor="ctr" anchorCtr="0">
            <a:noAutofit/>
          </a:bodyPr>
          <a:lstStyle/>
          <a:p>
            <a:r>
              <a:rPr lang="zh-TW" altLang="en-US" sz="4000" b="1" dirty="0"/>
              <a:t>大綱</a:t>
            </a:r>
            <a:endParaRPr sz="4000" b="1" dirty="0"/>
          </a:p>
        </p:txBody>
      </p:sp>
      <p:sp>
        <p:nvSpPr>
          <p:cNvPr id="5" name="矩形 4">
            <a:extLst>
              <a:ext uri="{FF2B5EF4-FFF2-40B4-BE49-F238E27FC236}">
                <a16:creationId xmlns:a16="http://schemas.microsoft.com/office/drawing/2014/main" id="{98AE572F-A9D5-4412-866D-72224008F647}"/>
              </a:ext>
            </a:extLst>
          </p:cNvPr>
          <p:cNvSpPr/>
          <p:nvPr/>
        </p:nvSpPr>
        <p:spPr>
          <a:xfrm>
            <a:off x="-2584" y="163485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ea typeface="新細明體"/>
                <a:cs typeface="Arial"/>
              </a:rPr>
              <a:t>01</a:t>
            </a:r>
            <a:endParaRPr lang="zh-TW" altLang="en-US" sz="3733" dirty="0"/>
          </a:p>
        </p:txBody>
      </p:sp>
      <p:grpSp>
        <p:nvGrpSpPr>
          <p:cNvPr id="4" name="群組 3">
            <a:extLst>
              <a:ext uri="{FF2B5EF4-FFF2-40B4-BE49-F238E27FC236}">
                <a16:creationId xmlns:a16="http://schemas.microsoft.com/office/drawing/2014/main" id="{B9F553D8-66C2-4A86-9AC5-B0079798DF7A}"/>
              </a:ext>
            </a:extLst>
          </p:cNvPr>
          <p:cNvGrpSpPr/>
          <p:nvPr/>
        </p:nvGrpSpPr>
        <p:grpSpPr>
          <a:xfrm>
            <a:off x="1159789" y="1634849"/>
            <a:ext cx="9161777" cy="1217267"/>
            <a:chOff x="1159789" y="1634849"/>
            <a:chExt cx="9161777" cy="1217267"/>
          </a:xfrm>
        </p:grpSpPr>
        <p:sp>
          <p:nvSpPr>
            <p:cNvPr id="9" name="矩形 8">
              <a:extLst>
                <a:ext uri="{FF2B5EF4-FFF2-40B4-BE49-F238E27FC236}">
                  <a16:creationId xmlns:a16="http://schemas.microsoft.com/office/drawing/2014/main" id="{02F32897-0885-4A2A-A178-B2D56D619929}"/>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zh-TW" altLang="en-US" sz="2133" dirty="0">
                  <a:solidFill>
                    <a:schemeClr val="bg1"/>
                  </a:solidFill>
                  <a:ea typeface="新細明體"/>
                  <a:cs typeface="Arial"/>
                </a:rPr>
                <a:t>資料蒐集</a:t>
              </a:r>
            </a:p>
          </p:txBody>
        </p:sp>
        <p:sp>
          <p:nvSpPr>
            <p:cNvPr id="12" name="矩形 11">
              <a:extLst>
                <a:ext uri="{FF2B5EF4-FFF2-40B4-BE49-F238E27FC236}">
                  <a16:creationId xmlns:a16="http://schemas.microsoft.com/office/drawing/2014/main" id="{CD56E6CC-B761-46B3-BE63-6D2465DA4CB0}"/>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10" name="群組 9">
              <a:extLst>
                <a:ext uri="{FF2B5EF4-FFF2-40B4-BE49-F238E27FC236}">
                  <a16:creationId xmlns:a16="http://schemas.microsoft.com/office/drawing/2014/main" id="{DB3CE51B-2DE6-41EC-A8D1-206B846BA368}"/>
                </a:ext>
              </a:extLst>
            </p:cNvPr>
            <p:cNvGrpSpPr/>
            <p:nvPr/>
          </p:nvGrpSpPr>
          <p:grpSpPr>
            <a:xfrm>
              <a:off x="3820330" y="1634849"/>
              <a:ext cx="2178779" cy="1217267"/>
              <a:chOff x="2923366" y="3228488"/>
              <a:chExt cx="1634084" cy="912950"/>
            </a:xfrm>
          </p:grpSpPr>
          <p:sp>
            <p:nvSpPr>
              <p:cNvPr id="8" name="等腰三角形 7">
                <a:extLst>
                  <a:ext uri="{FF2B5EF4-FFF2-40B4-BE49-F238E27FC236}">
                    <a16:creationId xmlns:a16="http://schemas.microsoft.com/office/drawing/2014/main" id="{03E3A20C-2882-45DF-A2A4-77B6D8FF03BC}"/>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11" name="矩形 10">
                <a:extLst>
                  <a:ext uri="{FF2B5EF4-FFF2-40B4-BE49-F238E27FC236}">
                    <a16:creationId xmlns:a16="http://schemas.microsoft.com/office/drawing/2014/main" id="{F2DD3C5E-8C65-4EB3-8823-4A8B2B5952F3}"/>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14" name="矩形 13">
              <a:extLst>
                <a:ext uri="{FF2B5EF4-FFF2-40B4-BE49-F238E27FC236}">
                  <a16:creationId xmlns:a16="http://schemas.microsoft.com/office/drawing/2014/main" id="{88B7AD41-F6A4-49C4-907D-C6C08AFA3FA5}"/>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en-US" altLang="zh-TW" sz="2400" dirty="0">
                  <a:solidFill>
                    <a:schemeClr val="tx1"/>
                  </a:solidFill>
                  <a:ea typeface="新細明體"/>
                  <a:cs typeface="Arial"/>
                </a:rPr>
                <a:t>Sample size</a:t>
              </a:r>
            </a:p>
            <a:p>
              <a:pPr marL="380990" indent="-380990">
                <a:buChar char="•"/>
              </a:pPr>
              <a:r>
                <a:rPr lang="zh-TW" altLang="en-US" sz="2400" dirty="0">
                  <a:solidFill>
                    <a:schemeClr val="tx1"/>
                  </a:solidFill>
                  <a:ea typeface="新細明體"/>
                  <a:cs typeface="Arial"/>
                </a:rPr>
                <a:t>蒐集方法</a:t>
              </a:r>
            </a:p>
          </p:txBody>
        </p:sp>
      </p:grpSp>
      <p:sp>
        <p:nvSpPr>
          <p:cNvPr id="46" name="矩形 45">
            <a:extLst>
              <a:ext uri="{FF2B5EF4-FFF2-40B4-BE49-F238E27FC236}">
                <a16:creationId xmlns:a16="http://schemas.microsoft.com/office/drawing/2014/main" id="{A2AE5782-AF93-49AD-991A-01F8A245E15A}"/>
              </a:ext>
            </a:extLst>
          </p:cNvPr>
          <p:cNvSpPr/>
          <p:nvPr/>
        </p:nvSpPr>
        <p:spPr>
          <a:xfrm>
            <a:off x="0" y="2962907"/>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ea typeface="新細明體"/>
                <a:cs typeface="Arial"/>
              </a:rPr>
              <a:t>0</a:t>
            </a:r>
            <a:r>
              <a:rPr lang="en-US" altLang="zh-TW" sz="3733" dirty="0">
                <a:ea typeface="新細明體"/>
                <a:cs typeface="Arial"/>
              </a:rPr>
              <a:t>2</a:t>
            </a:r>
            <a:endParaRPr lang="zh-TW" altLang="en-US" sz="3733" dirty="0"/>
          </a:p>
        </p:txBody>
      </p:sp>
      <p:grpSp>
        <p:nvGrpSpPr>
          <p:cNvPr id="47" name="群組 46">
            <a:extLst>
              <a:ext uri="{FF2B5EF4-FFF2-40B4-BE49-F238E27FC236}">
                <a16:creationId xmlns:a16="http://schemas.microsoft.com/office/drawing/2014/main" id="{DF9BBA71-7477-459D-9459-79F089F1007E}"/>
              </a:ext>
            </a:extLst>
          </p:cNvPr>
          <p:cNvGrpSpPr/>
          <p:nvPr/>
        </p:nvGrpSpPr>
        <p:grpSpPr>
          <a:xfrm>
            <a:off x="1162373" y="2962906"/>
            <a:ext cx="9161777" cy="1217267"/>
            <a:chOff x="1159789" y="1634849"/>
            <a:chExt cx="9161777" cy="1217267"/>
          </a:xfrm>
        </p:grpSpPr>
        <p:sp>
          <p:nvSpPr>
            <p:cNvPr id="48" name="矩形 47">
              <a:extLst>
                <a:ext uri="{FF2B5EF4-FFF2-40B4-BE49-F238E27FC236}">
                  <a16:creationId xmlns:a16="http://schemas.microsoft.com/office/drawing/2014/main" id="{2CABE2A4-BC41-45D0-9CCE-816C8EC270B7}"/>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zh-TW" altLang="en-US" sz="2133" dirty="0">
                  <a:solidFill>
                    <a:schemeClr val="bg1"/>
                  </a:solidFill>
                  <a:ea typeface="新細明體"/>
                  <a:cs typeface="Arial"/>
                </a:rPr>
                <a:t>參數設定</a:t>
              </a:r>
            </a:p>
          </p:txBody>
        </p:sp>
        <p:sp>
          <p:nvSpPr>
            <p:cNvPr id="49" name="矩形 48">
              <a:extLst>
                <a:ext uri="{FF2B5EF4-FFF2-40B4-BE49-F238E27FC236}">
                  <a16:creationId xmlns:a16="http://schemas.microsoft.com/office/drawing/2014/main" id="{32F090D5-21B5-4672-8C53-22DF21518819}"/>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50" name="群組 49">
              <a:extLst>
                <a:ext uri="{FF2B5EF4-FFF2-40B4-BE49-F238E27FC236}">
                  <a16:creationId xmlns:a16="http://schemas.microsoft.com/office/drawing/2014/main" id="{DC42363D-0523-4691-8510-92399F5C7E2A}"/>
                </a:ext>
              </a:extLst>
            </p:cNvPr>
            <p:cNvGrpSpPr/>
            <p:nvPr/>
          </p:nvGrpSpPr>
          <p:grpSpPr>
            <a:xfrm>
              <a:off x="3820330" y="1634849"/>
              <a:ext cx="2178779" cy="1217267"/>
              <a:chOff x="2923366" y="3228488"/>
              <a:chExt cx="1634084" cy="912950"/>
            </a:xfrm>
          </p:grpSpPr>
          <p:sp>
            <p:nvSpPr>
              <p:cNvPr id="52" name="等腰三角形 51">
                <a:extLst>
                  <a:ext uri="{FF2B5EF4-FFF2-40B4-BE49-F238E27FC236}">
                    <a16:creationId xmlns:a16="http://schemas.microsoft.com/office/drawing/2014/main" id="{2DB21977-D363-465D-8D54-231E2DA54AD6}"/>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53" name="矩形 52">
                <a:extLst>
                  <a:ext uri="{FF2B5EF4-FFF2-40B4-BE49-F238E27FC236}">
                    <a16:creationId xmlns:a16="http://schemas.microsoft.com/office/drawing/2014/main" id="{A7334C59-8615-4D54-863C-6D658998EEBD}"/>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51" name="矩形 50">
              <a:extLst>
                <a:ext uri="{FF2B5EF4-FFF2-40B4-BE49-F238E27FC236}">
                  <a16:creationId xmlns:a16="http://schemas.microsoft.com/office/drawing/2014/main" id="{98816AA9-505F-4BD3-8A4B-C091B0811895}"/>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zh-TW" altLang="en-US" sz="2400" dirty="0">
                  <a:solidFill>
                    <a:schemeClr val="tx1"/>
                  </a:solidFill>
                  <a:ea typeface="新細明體"/>
                  <a:cs typeface="Arial"/>
                </a:rPr>
                <a:t>參數設定</a:t>
              </a:r>
            </a:p>
          </p:txBody>
        </p:sp>
      </p:grpSp>
      <p:sp>
        <p:nvSpPr>
          <p:cNvPr id="54" name="矩形 53">
            <a:extLst>
              <a:ext uri="{FF2B5EF4-FFF2-40B4-BE49-F238E27FC236}">
                <a16:creationId xmlns:a16="http://schemas.microsoft.com/office/drawing/2014/main" id="{EE9CBFCC-6308-4B4C-B31E-5AEAE70EC908}"/>
              </a:ext>
            </a:extLst>
          </p:cNvPr>
          <p:cNvSpPr/>
          <p:nvPr/>
        </p:nvSpPr>
        <p:spPr>
          <a:xfrm>
            <a:off x="-2584" y="4287731"/>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ea typeface="新細明體"/>
                <a:cs typeface="Arial"/>
              </a:rPr>
              <a:t>0</a:t>
            </a:r>
            <a:r>
              <a:rPr lang="en-US" altLang="zh-TW" sz="3733" dirty="0">
                <a:ea typeface="新細明體"/>
                <a:cs typeface="Arial"/>
              </a:rPr>
              <a:t>3</a:t>
            </a:r>
            <a:endParaRPr lang="zh-TW" altLang="en-US" sz="3733" dirty="0"/>
          </a:p>
        </p:txBody>
      </p:sp>
      <p:grpSp>
        <p:nvGrpSpPr>
          <p:cNvPr id="55" name="群組 54">
            <a:extLst>
              <a:ext uri="{FF2B5EF4-FFF2-40B4-BE49-F238E27FC236}">
                <a16:creationId xmlns:a16="http://schemas.microsoft.com/office/drawing/2014/main" id="{4F7FFA7F-39BB-4C41-BA58-DEEC55783FEF}"/>
              </a:ext>
            </a:extLst>
          </p:cNvPr>
          <p:cNvGrpSpPr/>
          <p:nvPr/>
        </p:nvGrpSpPr>
        <p:grpSpPr>
          <a:xfrm>
            <a:off x="1159789" y="4287730"/>
            <a:ext cx="9161777" cy="1217267"/>
            <a:chOff x="1159789" y="1634849"/>
            <a:chExt cx="9161777" cy="1217267"/>
          </a:xfrm>
        </p:grpSpPr>
        <p:sp>
          <p:nvSpPr>
            <p:cNvPr id="80" name="矩形 79">
              <a:extLst>
                <a:ext uri="{FF2B5EF4-FFF2-40B4-BE49-F238E27FC236}">
                  <a16:creationId xmlns:a16="http://schemas.microsoft.com/office/drawing/2014/main" id="{8663D0EF-DA15-4CB1-AA12-82F6A9B7E157}"/>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zh-TW" altLang="en-US" sz="2133" dirty="0">
                  <a:solidFill>
                    <a:schemeClr val="bg1"/>
                  </a:solidFill>
                  <a:ea typeface="新細明體"/>
                  <a:cs typeface="Arial"/>
                </a:rPr>
                <a:t>結果與分析</a:t>
              </a:r>
            </a:p>
          </p:txBody>
        </p:sp>
        <p:sp>
          <p:nvSpPr>
            <p:cNvPr id="81" name="矩形 80">
              <a:extLst>
                <a:ext uri="{FF2B5EF4-FFF2-40B4-BE49-F238E27FC236}">
                  <a16:creationId xmlns:a16="http://schemas.microsoft.com/office/drawing/2014/main" id="{E774B80F-EBF9-49FF-9FA8-0C3CF593CB16}"/>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82" name="群組 81">
              <a:extLst>
                <a:ext uri="{FF2B5EF4-FFF2-40B4-BE49-F238E27FC236}">
                  <a16:creationId xmlns:a16="http://schemas.microsoft.com/office/drawing/2014/main" id="{4ED68984-0ED0-4DE9-9F4A-ED4835D6DEEE}"/>
                </a:ext>
              </a:extLst>
            </p:cNvPr>
            <p:cNvGrpSpPr/>
            <p:nvPr/>
          </p:nvGrpSpPr>
          <p:grpSpPr>
            <a:xfrm>
              <a:off x="3820330" y="1634849"/>
              <a:ext cx="2178779" cy="1217267"/>
              <a:chOff x="2923366" y="3228488"/>
              <a:chExt cx="1634084" cy="912950"/>
            </a:xfrm>
          </p:grpSpPr>
          <p:sp>
            <p:nvSpPr>
              <p:cNvPr id="84" name="等腰三角形 83">
                <a:extLst>
                  <a:ext uri="{FF2B5EF4-FFF2-40B4-BE49-F238E27FC236}">
                    <a16:creationId xmlns:a16="http://schemas.microsoft.com/office/drawing/2014/main" id="{F8EBF6C9-7414-465F-8867-C9DB8BB851C0}"/>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85" name="矩形 84">
                <a:extLst>
                  <a:ext uri="{FF2B5EF4-FFF2-40B4-BE49-F238E27FC236}">
                    <a16:creationId xmlns:a16="http://schemas.microsoft.com/office/drawing/2014/main" id="{CB5EB7AC-511A-4AAE-A851-17D741E8F4A2}"/>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83" name="矩形 82">
              <a:extLst>
                <a:ext uri="{FF2B5EF4-FFF2-40B4-BE49-F238E27FC236}">
                  <a16:creationId xmlns:a16="http://schemas.microsoft.com/office/drawing/2014/main" id="{342A3EB9-8837-4796-9EE2-FEE3897CD65D}"/>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en-US" altLang="zh-TW" sz="2400" dirty="0">
                  <a:solidFill>
                    <a:schemeClr val="tx1"/>
                  </a:solidFill>
                  <a:ea typeface="新細明體"/>
                  <a:cs typeface="Arial"/>
                </a:rPr>
                <a:t>Pass rate</a:t>
              </a:r>
            </a:p>
            <a:p>
              <a:pPr marL="380990" indent="-380990">
                <a:buChar char="•"/>
              </a:pPr>
              <a:r>
                <a:rPr lang="zh-TW" altLang="en-US" sz="2400" dirty="0">
                  <a:solidFill>
                    <a:schemeClr val="tx1"/>
                  </a:solidFill>
                  <a:ea typeface="新細明體"/>
                  <a:cs typeface="Arial"/>
                </a:rPr>
                <a:t>分析</a:t>
              </a:r>
            </a:p>
          </p:txBody>
        </p:sp>
      </p:grpSp>
      <p:sp>
        <p:nvSpPr>
          <p:cNvPr id="86" name="矩形 85">
            <a:extLst>
              <a:ext uri="{FF2B5EF4-FFF2-40B4-BE49-F238E27FC236}">
                <a16:creationId xmlns:a16="http://schemas.microsoft.com/office/drawing/2014/main" id="{B620DDD7-69A5-4C00-A4A7-C7DB275A37DE}"/>
              </a:ext>
            </a:extLst>
          </p:cNvPr>
          <p:cNvSpPr/>
          <p:nvPr/>
        </p:nvSpPr>
        <p:spPr>
          <a:xfrm>
            <a:off x="-2584" y="5609321"/>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ea typeface="新細明體"/>
                <a:cs typeface="Arial"/>
              </a:rPr>
              <a:t>0</a:t>
            </a:r>
            <a:r>
              <a:rPr lang="en-US" altLang="zh-TW" sz="3733" dirty="0">
                <a:ea typeface="新細明體"/>
                <a:cs typeface="Arial"/>
              </a:rPr>
              <a:t>4</a:t>
            </a:r>
            <a:endParaRPr lang="zh-TW" altLang="en-US" sz="3733" dirty="0"/>
          </a:p>
        </p:txBody>
      </p:sp>
      <p:grpSp>
        <p:nvGrpSpPr>
          <p:cNvPr id="87" name="群組 86">
            <a:extLst>
              <a:ext uri="{FF2B5EF4-FFF2-40B4-BE49-F238E27FC236}">
                <a16:creationId xmlns:a16="http://schemas.microsoft.com/office/drawing/2014/main" id="{CC796FAF-E0FF-410D-979F-65F2229F3C19}"/>
              </a:ext>
            </a:extLst>
          </p:cNvPr>
          <p:cNvGrpSpPr/>
          <p:nvPr/>
        </p:nvGrpSpPr>
        <p:grpSpPr>
          <a:xfrm>
            <a:off x="1159789" y="5609320"/>
            <a:ext cx="9161777" cy="1217267"/>
            <a:chOff x="1159789" y="1634849"/>
            <a:chExt cx="9161777" cy="1217267"/>
          </a:xfrm>
        </p:grpSpPr>
        <p:sp>
          <p:nvSpPr>
            <p:cNvPr id="88" name="矩形 87">
              <a:extLst>
                <a:ext uri="{FF2B5EF4-FFF2-40B4-BE49-F238E27FC236}">
                  <a16:creationId xmlns:a16="http://schemas.microsoft.com/office/drawing/2014/main" id="{B7F9F5CB-3D17-47CE-AAC2-778D5464457B}"/>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en-US" altLang="zh-TW" sz="2133" dirty="0">
                  <a:solidFill>
                    <a:schemeClr val="bg1"/>
                  </a:solidFill>
                  <a:ea typeface="新細明體"/>
                  <a:cs typeface="Arial"/>
                </a:rPr>
                <a:t>Quality of TRNG</a:t>
              </a:r>
              <a:endParaRPr lang="zh-TW" altLang="en-US" sz="2133" dirty="0">
                <a:solidFill>
                  <a:schemeClr val="bg1"/>
                </a:solidFill>
                <a:ea typeface="新細明體"/>
                <a:cs typeface="Arial"/>
              </a:endParaRPr>
            </a:p>
          </p:txBody>
        </p:sp>
        <p:sp>
          <p:nvSpPr>
            <p:cNvPr id="89" name="矩形 88">
              <a:extLst>
                <a:ext uri="{FF2B5EF4-FFF2-40B4-BE49-F238E27FC236}">
                  <a16:creationId xmlns:a16="http://schemas.microsoft.com/office/drawing/2014/main" id="{6D200731-35A6-4855-B735-CF3843EA7292}"/>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90" name="群組 89">
              <a:extLst>
                <a:ext uri="{FF2B5EF4-FFF2-40B4-BE49-F238E27FC236}">
                  <a16:creationId xmlns:a16="http://schemas.microsoft.com/office/drawing/2014/main" id="{EDD550F0-2E45-453B-99B1-14F283CFEB42}"/>
                </a:ext>
              </a:extLst>
            </p:cNvPr>
            <p:cNvGrpSpPr/>
            <p:nvPr/>
          </p:nvGrpSpPr>
          <p:grpSpPr>
            <a:xfrm>
              <a:off x="3820330" y="1634849"/>
              <a:ext cx="2178779" cy="1217267"/>
              <a:chOff x="2923366" y="3228488"/>
              <a:chExt cx="1634084" cy="912950"/>
            </a:xfrm>
          </p:grpSpPr>
          <p:sp>
            <p:nvSpPr>
              <p:cNvPr id="92" name="等腰三角形 91">
                <a:extLst>
                  <a:ext uri="{FF2B5EF4-FFF2-40B4-BE49-F238E27FC236}">
                    <a16:creationId xmlns:a16="http://schemas.microsoft.com/office/drawing/2014/main" id="{2DC93CDD-1F9E-4087-9AC4-8881DBCFC20D}"/>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93" name="矩形 92">
                <a:extLst>
                  <a:ext uri="{FF2B5EF4-FFF2-40B4-BE49-F238E27FC236}">
                    <a16:creationId xmlns:a16="http://schemas.microsoft.com/office/drawing/2014/main" id="{92ED6408-A88E-4367-B192-51FF561D55A3}"/>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91" name="矩形 90">
              <a:extLst>
                <a:ext uri="{FF2B5EF4-FFF2-40B4-BE49-F238E27FC236}">
                  <a16:creationId xmlns:a16="http://schemas.microsoft.com/office/drawing/2014/main" id="{38A5F705-F5D4-4B84-9B39-8DD798B153EE}"/>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en-US" altLang="zh-TW" sz="2400" dirty="0">
                  <a:solidFill>
                    <a:schemeClr val="tx1"/>
                  </a:solidFill>
                  <a:ea typeface="新細明體"/>
                  <a:cs typeface="Arial"/>
                </a:rPr>
                <a:t>Quality of TRNG</a:t>
              </a:r>
            </a:p>
          </p:txBody>
        </p:sp>
      </p:grpSp>
      <p:sp>
        <p:nvSpPr>
          <p:cNvPr id="6" name="投影片編號版面配置區 5">
            <a:extLst>
              <a:ext uri="{FF2B5EF4-FFF2-40B4-BE49-F238E27FC236}">
                <a16:creationId xmlns:a16="http://schemas.microsoft.com/office/drawing/2014/main" id="{B38A57FE-BF87-463F-A47F-D459E303F568}"/>
              </a:ext>
            </a:extLst>
          </p:cNvPr>
          <p:cNvSpPr>
            <a:spLocks noGrp="1"/>
          </p:cNvSpPr>
          <p:nvPr>
            <p:ph type="sldNum" idx="12"/>
          </p:nvPr>
        </p:nvSpPr>
        <p:spPr/>
        <p:txBody>
          <a:bodyPr/>
          <a:lstStyle/>
          <a:p>
            <a:fld id="{00000000-1234-1234-1234-123412341234}" type="slidenum">
              <a:rPr lang="en" smtClean="0"/>
              <a:pPr/>
              <a:t>2</a:t>
            </a:fld>
            <a:endParaRPr lang="en" sz="1333">
              <a:solidFill>
                <a:schemeClr val="dk2"/>
              </a:solidFill>
            </a:endParaRPr>
          </a:p>
        </p:txBody>
      </p:sp>
    </p:spTree>
    <p:extLst>
      <p:ext uri="{BB962C8B-B14F-4D97-AF65-F5344CB8AC3E}">
        <p14:creationId xmlns:p14="http://schemas.microsoft.com/office/powerpoint/2010/main" val="6833063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 name="矩形 5">
            <a:extLst>
              <a:ext uri="{FF2B5EF4-FFF2-40B4-BE49-F238E27FC236}">
                <a16:creationId xmlns:a16="http://schemas.microsoft.com/office/drawing/2014/main" id="{EC8709E6-D23E-46ED-A627-E89447DF118A}"/>
              </a:ext>
            </a:extLst>
          </p:cNvPr>
          <p:cNvSpPr/>
          <p:nvPr/>
        </p:nvSpPr>
        <p:spPr>
          <a:xfrm>
            <a:off x="-354821" y="113920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1"/>
                </a:solidFill>
                <a:ea typeface="新細明體"/>
                <a:cs typeface="Arial"/>
              </a:rPr>
              <a:t>0</a:t>
            </a:r>
            <a:r>
              <a:rPr lang="en-US" altLang="zh-TW" sz="3733" dirty="0">
                <a:solidFill>
                  <a:schemeClr val="bg1"/>
                </a:solidFill>
                <a:ea typeface="新細明體"/>
                <a:cs typeface="Arial"/>
              </a:rPr>
              <a:t>3</a:t>
            </a:r>
            <a:endParaRPr lang="zh-TW" altLang="en-US" sz="3733" dirty="0">
              <a:solidFill>
                <a:schemeClr val="bg1"/>
              </a:solidFill>
            </a:endParaRPr>
          </a:p>
        </p:txBody>
      </p:sp>
      <p:sp>
        <p:nvSpPr>
          <p:cNvPr id="622" name="Google Shape;622;p96"/>
          <p:cNvSpPr txBox="1"/>
          <p:nvPr/>
        </p:nvSpPr>
        <p:spPr>
          <a:xfrm>
            <a:off x="0" y="0"/>
            <a:ext cx="12192000" cy="1139200"/>
          </a:xfrm>
          <a:prstGeom prst="rect">
            <a:avLst/>
          </a:prstGeom>
          <a:solidFill>
            <a:srgbClr val="D9D9D9"/>
          </a:solidFill>
          <a:ln>
            <a:noFill/>
          </a:ln>
        </p:spPr>
        <p:txBody>
          <a:bodyPr spcFirstLastPara="1" wrap="square" lIns="121900" tIns="121900" rIns="121900" bIns="121900" anchor="ctr" anchorCtr="0">
            <a:noAutofit/>
          </a:bodyPr>
          <a:lstStyle/>
          <a:p>
            <a:r>
              <a:rPr lang="en-US" altLang="zh-TW" sz="4000" dirty="0"/>
              <a:t>Parameter-</a:t>
            </a:r>
            <a:r>
              <a:rPr lang="en-US" altLang="zh-TW" sz="4000" dirty="0" err="1"/>
              <a:t>Dependant</a:t>
            </a:r>
            <a:r>
              <a:rPr lang="en-US" altLang="zh-TW" sz="4000" dirty="0"/>
              <a:t> Tests</a:t>
            </a:r>
            <a:endParaRPr lang="en-US" altLang="zh-TW" sz="4000" b="1" dirty="0"/>
          </a:p>
        </p:txBody>
      </p:sp>
      <p:sp>
        <p:nvSpPr>
          <p:cNvPr id="2" name="投影片編號版面配置區 1">
            <a:extLst>
              <a:ext uri="{FF2B5EF4-FFF2-40B4-BE49-F238E27FC236}">
                <a16:creationId xmlns:a16="http://schemas.microsoft.com/office/drawing/2014/main" id="{5F591B29-1CB7-4083-93C0-9903F49CD165}"/>
              </a:ext>
            </a:extLst>
          </p:cNvPr>
          <p:cNvSpPr>
            <a:spLocks noGrp="1"/>
          </p:cNvSpPr>
          <p:nvPr>
            <p:ph type="sldNum" idx="12"/>
          </p:nvPr>
        </p:nvSpPr>
        <p:spPr/>
        <p:txBody>
          <a:bodyPr/>
          <a:lstStyle/>
          <a:p>
            <a:fld id="{00000000-1234-1234-1234-123412341234}" type="slidenum">
              <a:rPr lang="en" smtClean="0"/>
              <a:pPr/>
              <a:t>20</a:t>
            </a:fld>
            <a:endParaRPr lang="en" sz="1333">
              <a:solidFill>
                <a:schemeClr val="dk2"/>
              </a:solidFill>
            </a:endParaRPr>
          </a:p>
        </p:txBody>
      </p:sp>
      <mc:AlternateContent xmlns:mc="http://schemas.openxmlformats.org/markup-compatibility/2006">
        <mc:Choice xmlns:a14="http://schemas.microsoft.com/office/drawing/2010/main" Requires="a14">
          <p:sp>
            <p:nvSpPr>
              <p:cNvPr id="5" name="內容版面配置區 2">
                <a:extLst>
                  <a:ext uri="{FF2B5EF4-FFF2-40B4-BE49-F238E27FC236}">
                    <a16:creationId xmlns:a16="http://schemas.microsoft.com/office/drawing/2014/main" id="{C2F630CA-BC56-40A5-8D92-929062AA1742}"/>
                  </a:ext>
                </a:extLst>
              </p:cNvPr>
              <p:cNvSpPr txBox="1">
                <a:spLocks/>
              </p:cNvSpPr>
              <p:nvPr/>
            </p:nvSpPr>
            <p:spPr>
              <a:xfrm>
                <a:off x="838200" y="2278400"/>
                <a:ext cx="10515600" cy="4351338"/>
              </a:xfrm>
              <a:prstGeom prst="rect">
                <a:avLst/>
              </a:prstGeom>
              <a:noFill/>
              <a:ln>
                <a:noFill/>
              </a:ln>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Courier New"/>
                  <a:buChar char="o"/>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a:spcBef>
                    <a:spcPts val="1000"/>
                  </a:spcBef>
                  <a:buFont typeface="Arial" panose="020B0604020202020204" pitchFamily="34" charset="0"/>
                  <a:buNone/>
                </a:pPr>
                <a:r>
                  <a:rPr lang="en-US" altLang="zh-TW" dirty="0"/>
                  <a:t>Non-overlapping Template Matching Test:</a:t>
                </a:r>
                <a:endParaRPr lang="en-US" altLang="zh-TW" dirty="0">
                  <a:solidFill>
                    <a:srgbClr val="000000"/>
                  </a:solidFill>
                  <a:latin typeface="新細明體" panose="02020500000000000000" pitchFamily="18" charset="-120"/>
                  <a:ea typeface="新細明體" panose="02020500000000000000" pitchFamily="18" charset="-120"/>
                </a:endParaRPr>
              </a:p>
              <a:p>
                <a:pPr>
                  <a:spcBef>
                    <a:spcPts val="1000"/>
                  </a:spcBef>
                </a:pPr>
                <a:r>
                  <a:rPr lang="en-US" altLang="zh-TW" dirty="0"/>
                  <a:t>m=9 -&gt; 148 kinds of 9-bit patterns -&gt; 148 subtests</a:t>
                </a:r>
              </a:p>
              <a:p>
                <a:pPr>
                  <a:spcBef>
                    <a:spcPts val="1000"/>
                  </a:spcBef>
                  <a:buFont typeface="Arial" panose="020B0604020202020204" pitchFamily="34" charset="0"/>
                  <a:buNone/>
                </a:pPr>
                <a:r>
                  <a:rPr lang="en-US" altLang="zh-TW" dirty="0"/>
                  <a:t>Serial Test:</a:t>
                </a:r>
              </a:p>
              <a:p>
                <a:pPr>
                  <a:spcBef>
                    <a:spcPts val="1000"/>
                  </a:spcBef>
                </a:pPr>
                <a:r>
                  <a:rPr lang="en-US" altLang="zh-TW" dirty="0"/>
                  <a:t>We select m=16; Recommended </a:t>
                </a:r>
                <a:r>
                  <a:rPr lang="pt-BR" altLang="zh-TW" dirty="0"/>
                  <a:t>m &lt;  </a:t>
                </a:r>
                <a14:m>
                  <m:oMath xmlns:m="http://schemas.openxmlformats.org/officeDocument/2006/math">
                    <m:func>
                      <m:funcPr>
                        <m:ctrlPr>
                          <a:rPr lang="pt-BR" altLang="zh-TW" i="1" dirty="0" smtClean="0">
                            <a:latin typeface="Cambria Math" panose="02040503050406030204" pitchFamily="18" charset="0"/>
                          </a:rPr>
                        </m:ctrlPr>
                      </m:funcPr>
                      <m:fName>
                        <m:sSub>
                          <m:sSubPr>
                            <m:ctrlPr>
                              <a:rPr lang="pt-BR" altLang="zh-TW" i="1" dirty="0" smtClean="0">
                                <a:latin typeface="Cambria Math" panose="02040503050406030204" pitchFamily="18" charset="0"/>
                              </a:rPr>
                            </m:ctrlPr>
                          </m:sSubPr>
                          <m:e>
                            <m:r>
                              <m:rPr>
                                <m:sty m:val="p"/>
                              </m:rPr>
                              <a:rPr lang="pt-BR" altLang="zh-TW" i="0" dirty="0" smtClean="0">
                                <a:latin typeface="Cambria Math" panose="02040503050406030204" pitchFamily="18" charset="0"/>
                              </a:rPr>
                              <m:t>log</m:t>
                            </m:r>
                          </m:e>
                          <m:sub>
                            <m:r>
                              <a:rPr lang="pt-BR" altLang="zh-TW" i="1" dirty="0" smtClean="0">
                                <a:latin typeface="Cambria Math" panose="02040503050406030204" pitchFamily="18" charset="0"/>
                              </a:rPr>
                              <m:t>2</m:t>
                            </m:r>
                          </m:sub>
                        </m:sSub>
                      </m:fName>
                      <m:e>
                        <m:r>
                          <a:rPr lang="en-US" altLang="zh-TW" b="0" i="1" dirty="0" smtClean="0">
                            <a:latin typeface="Cambria Math" panose="02040503050406030204" pitchFamily="18" charset="0"/>
                          </a:rPr>
                          <m:t>𝑛</m:t>
                        </m:r>
                      </m:e>
                    </m:func>
                  </m:oMath>
                </a14:m>
                <a:r>
                  <a:rPr lang="pt-BR" altLang="zh-TW" dirty="0"/>
                  <a:t> – 2 = 18</a:t>
                </a:r>
                <a:endParaRPr lang="en-US" altLang="zh-TW" dirty="0"/>
              </a:p>
              <a:p>
                <a:pPr>
                  <a:spcBef>
                    <a:spcPts val="1000"/>
                  </a:spcBef>
                  <a:buFont typeface="Arial" panose="020B0604020202020204" pitchFamily="34" charset="0"/>
                  <a:buNone/>
                </a:pPr>
                <a:r>
                  <a:rPr lang="en-US" altLang="zh-TW" dirty="0"/>
                  <a:t>Approximate Entropy Test:</a:t>
                </a:r>
                <a:endParaRPr lang="en-US" altLang="zh-TW" dirty="0">
                  <a:solidFill>
                    <a:srgbClr val="000000"/>
                  </a:solidFill>
                  <a:latin typeface="新細明體" panose="02020500000000000000" pitchFamily="18" charset="-120"/>
                  <a:ea typeface="新細明體" panose="02020500000000000000" pitchFamily="18" charset="-120"/>
                </a:endParaRPr>
              </a:p>
              <a:p>
                <a:pPr>
                  <a:spcBef>
                    <a:spcPts val="1000"/>
                  </a:spcBef>
                </a:pPr>
                <a:r>
                  <a:rPr lang="en-US" altLang="zh-TW" dirty="0"/>
                  <a:t>We select m=12; Recommended </a:t>
                </a:r>
                <a:r>
                  <a:rPr lang="pt-BR" altLang="zh-TW" dirty="0"/>
                  <a:t>m &lt; </a:t>
                </a:r>
                <a14:m>
                  <m:oMath xmlns:m="http://schemas.openxmlformats.org/officeDocument/2006/math">
                    <m:func>
                      <m:funcPr>
                        <m:ctrlPr>
                          <a:rPr lang="pt-BR" altLang="zh-TW" i="1" dirty="0" smtClean="0">
                            <a:latin typeface="Cambria Math" panose="02040503050406030204" pitchFamily="18" charset="0"/>
                          </a:rPr>
                        </m:ctrlPr>
                      </m:funcPr>
                      <m:fName>
                        <m:sSub>
                          <m:sSubPr>
                            <m:ctrlPr>
                              <a:rPr lang="pt-BR" altLang="zh-TW" i="1" dirty="0" smtClean="0">
                                <a:latin typeface="Cambria Math" panose="02040503050406030204" pitchFamily="18" charset="0"/>
                              </a:rPr>
                            </m:ctrlPr>
                          </m:sSubPr>
                          <m:e>
                            <m:r>
                              <m:rPr>
                                <m:sty m:val="p"/>
                              </m:rPr>
                              <a:rPr lang="pt-BR" altLang="zh-TW" i="0" dirty="0" smtClean="0">
                                <a:latin typeface="Cambria Math" panose="02040503050406030204" pitchFamily="18" charset="0"/>
                              </a:rPr>
                              <m:t>log</m:t>
                            </m:r>
                          </m:e>
                          <m:sub>
                            <m:r>
                              <a:rPr lang="pt-BR" altLang="zh-TW" i="1" dirty="0" smtClean="0">
                                <a:latin typeface="Cambria Math" panose="02040503050406030204" pitchFamily="18" charset="0"/>
                              </a:rPr>
                              <m:t>2</m:t>
                            </m:r>
                          </m:sub>
                        </m:sSub>
                      </m:fName>
                      <m:e>
                        <m:r>
                          <a:rPr lang="en-US" altLang="zh-TW" b="0" i="1" dirty="0" smtClean="0">
                            <a:latin typeface="Cambria Math" panose="02040503050406030204" pitchFamily="18" charset="0"/>
                          </a:rPr>
                          <m:t>𝑛</m:t>
                        </m:r>
                      </m:e>
                    </m:func>
                  </m:oMath>
                </a14:m>
                <a:r>
                  <a:rPr lang="pt-BR" altLang="zh-TW" dirty="0"/>
                  <a:t> – 5 = 15</a:t>
                </a:r>
                <a:endParaRPr lang="pt-BR" altLang="zh-TW" dirty="0">
                  <a:solidFill>
                    <a:srgbClr val="000000"/>
                  </a:solidFill>
                  <a:latin typeface="新細明體" panose="02020500000000000000" pitchFamily="18" charset="-120"/>
                  <a:ea typeface="新細明體" panose="02020500000000000000" pitchFamily="18" charset="-120"/>
                </a:endParaRPr>
              </a:p>
              <a:p>
                <a:pPr>
                  <a:spcBef>
                    <a:spcPts val="1000"/>
                  </a:spcBef>
                </a:pPr>
                <a:endParaRPr lang="en-US" altLang="zh-TW" dirty="0">
                  <a:solidFill>
                    <a:srgbClr val="000000"/>
                  </a:solidFill>
                  <a:latin typeface="新細明體" panose="02020500000000000000" pitchFamily="18" charset="-120"/>
                  <a:ea typeface="新細明體" panose="02020500000000000000" pitchFamily="18" charset="-120"/>
                </a:endParaRPr>
              </a:p>
              <a:p>
                <a:pPr>
                  <a:spcBef>
                    <a:spcPts val="1000"/>
                  </a:spcBef>
                </a:pPr>
                <a:r>
                  <a:rPr lang="en-US" altLang="zh-TW" dirty="0"/>
                  <a:t>NIST suggests choosing a smaller block size even for a big n.</a:t>
                </a:r>
              </a:p>
              <a:p>
                <a:pPr>
                  <a:spcBef>
                    <a:spcPts val="1000"/>
                  </a:spcBef>
                </a:pPr>
                <a:endParaRPr lang="en-US" altLang="zh-TW" dirty="0"/>
              </a:p>
              <a:p>
                <a:pPr>
                  <a:spcBef>
                    <a:spcPts val="1000"/>
                  </a:spcBef>
                </a:pPr>
                <a:endParaRPr lang="zh-TW" altLang="en-US" dirty="0"/>
              </a:p>
            </p:txBody>
          </p:sp>
        </mc:Choice>
        <mc:Fallback>
          <p:sp>
            <p:nvSpPr>
              <p:cNvPr id="5" name="內容版面配置區 2">
                <a:extLst>
                  <a:ext uri="{FF2B5EF4-FFF2-40B4-BE49-F238E27FC236}">
                    <a16:creationId xmlns:a16="http://schemas.microsoft.com/office/drawing/2014/main" id="{C2F630CA-BC56-40A5-8D92-929062AA1742}"/>
                  </a:ext>
                </a:extLst>
              </p:cNvPr>
              <p:cNvSpPr txBox="1">
                <a:spLocks noRot="1" noChangeAspect="1" noMove="1" noResize="1" noEditPoints="1" noAdjustHandles="1" noChangeArrowheads="1" noChangeShapeType="1" noTextEdit="1"/>
              </p:cNvSpPr>
              <p:nvPr/>
            </p:nvSpPr>
            <p:spPr>
              <a:xfrm>
                <a:off x="838200" y="2278400"/>
                <a:ext cx="10515600" cy="4351338"/>
              </a:xfrm>
              <a:prstGeom prst="rect">
                <a:avLst/>
              </a:prstGeom>
              <a:blipFill>
                <a:blip r:embed="rId3"/>
                <a:stretch>
                  <a:fillRect b="-980"/>
                </a:stretch>
              </a:blipFill>
              <a:ln>
                <a:noFill/>
              </a:ln>
            </p:spPr>
            <p:txBody>
              <a:bodyPr/>
              <a:lstStyle/>
              <a:p>
                <a:r>
                  <a:rPr lang="zh-TW" altLang="en-US">
                    <a:noFill/>
                  </a:rPr>
                  <a:t> </a:t>
                </a:r>
              </a:p>
            </p:txBody>
          </p:sp>
        </mc:Fallback>
      </mc:AlternateContent>
    </p:spTree>
    <p:extLst>
      <p:ext uri="{BB962C8B-B14F-4D97-AF65-F5344CB8AC3E}">
        <p14:creationId xmlns:p14="http://schemas.microsoft.com/office/powerpoint/2010/main" val="1233032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 name="矩形 5">
            <a:extLst>
              <a:ext uri="{FF2B5EF4-FFF2-40B4-BE49-F238E27FC236}">
                <a16:creationId xmlns:a16="http://schemas.microsoft.com/office/drawing/2014/main" id="{EC8709E6-D23E-46ED-A627-E89447DF118A}"/>
              </a:ext>
            </a:extLst>
          </p:cNvPr>
          <p:cNvSpPr/>
          <p:nvPr/>
        </p:nvSpPr>
        <p:spPr>
          <a:xfrm>
            <a:off x="-354821" y="113920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1"/>
                </a:solidFill>
                <a:ea typeface="新細明體"/>
                <a:cs typeface="Arial"/>
              </a:rPr>
              <a:t>0</a:t>
            </a:r>
            <a:r>
              <a:rPr lang="en-US" altLang="zh-TW" sz="3733" dirty="0">
                <a:solidFill>
                  <a:schemeClr val="bg1"/>
                </a:solidFill>
                <a:ea typeface="新細明體"/>
                <a:cs typeface="Arial"/>
              </a:rPr>
              <a:t>3</a:t>
            </a:r>
            <a:endParaRPr lang="zh-TW" altLang="en-US" sz="3733" dirty="0">
              <a:solidFill>
                <a:schemeClr val="bg1"/>
              </a:solidFill>
            </a:endParaRPr>
          </a:p>
        </p:txBody>
      </p:sp>
      <p:sp>
        <p:nvSpPr>
          <p:cNvPr id="622" name="Google Shape;622;p96"/>
          <p:cNvSpPr txBox="1"/>
          <p:nvPr/>
        </p:nvSpPr>
        <p:spPr>
          <a:xfrm>
            <a:off x="0" y="0"/>
            <a:ext cx="12192000" cy="1139200"/>
          </a:xfrm>
          <a:prstGeom prst="rect">
            <a:avLst/>
          </a:prstGeom>
          <a:solidFill>
            <a:srgbClr val="D9D9D9"/>
          </a:solidFill>
          <a:ln>
            <a:noFill/>
          </a:ln>
        </p:spPr>
        <p:txBody>
          <a:bodyPr spcFirstLastPara="1" wrap="square" lIns="121900" tIns="121900" rIns="121900" bIns="121900" anchor="ctr" anchorCtr="0">
            <a:noAutofit/>
          </a:bodyPr>
          <a:lstStyle/>
          <a:p>
            <a:r>
              <a:rPr lang="en-US" altLang="zh-TW" sz="4000" dirty="0"/>
              <a:t>Selection of Sample Size (Y)</a:t>
            </a:r>
            <a:endParaRPr lang="en-US" altLang="zh-TW" sz="4000" b="1" dirty="0"/>
          </a:p>
        </p:txBody>
      </p:sp>
      <p:sp>
        <p:nvSpPr>
          <p:cNvPr id="2" name="投影片編號版面配置區 1">
            <a:extLst>
              <a:ext uri="{FF2B5EF4-FFF2-40B4-BE49-F238E27FC236}">
                <a16:creationId xmlns:a16="http://schemas.microsoft.com/office/drawing/2014/main" id="{5F591B29-1CB7-4083-93C0-9903F49CD165}"/>
              </a:ext>
            </a:extLst>
          </p:cNvPr>
          <p:cNvSpPr>
            <a:spLocks noGrp="1"/>
          </p:cNvSpPr>
          <p:nvPr>
            <p:ph type="sldNum" idx="12"/>
          </p:nvPr>
        </p:nvSpPr>
        <p:spPr/>
        <p:txBody>
          <a:bodyPr/>
          <a:lstStyle/>
          <a:p>
            <a:fld id="{00000000-1234-1234-1234-123412341234}" type="slidenum">
              <a:rPr lang="en" smtClean="0"/>
              <a:pPr/>
              <a:t>21</a:t>
            </a:fld>
            <a:endParaRPr lang="en" sz="1333">
              <a:solidFill>
                <a:schemeClr val="dk2"/>
              </a:solidFill>
            </a:endParaRPr>
          </a:p>
        </p:txBody>
      </p:sp>
      <p:sp>
        <p:nvSpPr>
          <p:cNvPr id="5" name="文字版面配置區 2">
            <a:extLst>
              <a:ext uri="{FF2B5EF4-FFF2-40B4-BE49-F238E27FC236}">
                <a16:creationId xmlns:a16="http://schemas.microsoft.com/office/drawing/2014/main" id="{1814A84D-9526-4DC9-B1B5-5BD6D57E36B7}"/>
              </a:ext>
            </a:extLst>
          </p:cNvPr>
          <p:cNvSpPr>
            <a:spLocks noGrp="1"/>
          </p:cNvSpPr>
          <p:nvPr>
            <p:ph type="body" idx="1"/>
          </p:nvPr>
        </p:nvSpPr>
        <p:spPr>
          <a:xfrm>
            <a:off x="839788" y="1681163"/>
            <a:ext cx="5157787" cy="823912"/>
          </a:xfrm>
        </p:spPr>
        <p:txBody>
          <a:bodyPr/>
          <a:lstStyle/>
          <a:p>
            <a:r>
              <a:rPr lang="en-US" altLang="zh-TW" dirty="0"/>
              <a:t>100 files * 100 * 2^20 bits</a:t>
            </a:r>
            <a:endParaRPr lang="zh-TW" altLang="en-US" dirty="0"/>
          </a:p>
        </p:txBody>
      </p:sp>
      <p:sp>
        <p:nvSpPr>
          <p:cNvPr id="7" name="文字版面配置區 4">
            <a:extLst>
              <a:ext uri="{FF2B5EF4-FFF2-40B4-BE49-F238E27FC236}">
                <a16:creationId xmlns:a16="http://schemas.microsoft.com/office/drawing/2014/main" id="{44FD7F42-1077-40A3-8451-4BC5368468F1}"/>
              </a:ext>
            </a:extLst>
          </p:cNvPr>
          <p:cNvSpPr txBox="1">
            <a:spLocks/>
          </p:cNvSpPr>
          <p:nvPr/>
        </p:nvSpPr>
        <p:spPr>
          <a:xfrm>
            <a:off x="6172200" y="1681163"/>
            <a:ext cx="5183188"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a:t>50 files * 200 * 2^20 bits</a:t>
            </a:r>
            <a:endParaRPr lang="zh-TW" altLang="en-US" dirty="0"/>
          </a:p>
        </p:txBody>
      </p:sp>
      <p:graphicFrame>
        <p:nvGraphicFramePr>
          <p:cNvPr id="8" name="Object 2">
            <a:extLst>
              <a:ext uri="{FF2B5EF4-FFF2-40B4-BE49-F238E27FC236}">
                <a16:creationId xmlns:a16="http://schemas.microsoft.com/office/drawing/2014/main" id="{A1918F15-4AEA-43B9-BE86-2AFD7DEB6DBF}"/>
              </a:ext>
            </a:extLst>
          </p:cNvPr>
          <p:cNvGraphicFramePr>
            <a:graphicFrameLocks noChangeAspect="1"/>
          </p:cNvGraphicFramePr>
          <p:nvPr/>
        </p:nvGraphicFramePr>
        <p:xfrm>
          <a:off x="1435100" y="2581275"/>
          <a:ext cx="3967163" cy="3532188"/>
        </p:xfrm>
        <a:graphic>
          <a:graphicData uri="http://schemas.openxmlformats.org/presentationml/2006/ole">
            <mc:AlternateContent xmlns:mc="http://schemas.openxmlformats.org/markup-compatibility/2006">
              <mc:Choice xmlns:v="urn:schemas-microsoft-com:vml" Requires="v">
                <p:oleObj name="工作表" r:id="rId3" imgW="3967727" imgH="3532408" progId="Excel.Sheet.12">
                  <p:embed/>
                </p:oleObj>
              </mc:Choice>
              <mc:Fallback>
                <p:oleObj name="工作表" r:id="rId3" imgW="3967727" imgH="3532408" progId="Excel.Sheet.12">
                  <p:embed/>
                  <p:pic>
                    <p:nvPicPr>
                      <p:cNvPr id="563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5100" y="2581275"/>
                        <a:ext cx="3967163" cy="353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4">
            <a:extLst>
              <a:ext uri="{FF2B5EF4-FFF2-40B4-BE49-F238E27FC236}">
                <a16:creationId xmlns:a16="http://schemas.microsoft.com/office/drawing/2014/main" id="{043DB0EC-9B34-4567-A00F-43F830456104}"/>
              </a:ext>
            </a:extLst>
          </p:cNvPr>
          <p:cNvGraphicFramePr>
            <a:graphicFrameLocks noChangeAspect="1"/>
          </p:cNvGraphicFramePr>
          <p:nvPr>
            <p:extLst>
              <p:ext uri="{D42A27DB-BD31-4B8C-83A1-F6EECF244321}">
                <p14:modId xmlns:p14="http://schemas.microsoft.com/office/powerpoint/2010/main" val="2058487023"/>
              </p:ext>
            </p:extLst>
          </p:nvPr>
        </p:nvGraphicFramePr>
        <p:xfrm>
          <a:off x="6780213" y="2581275"/>
          <a:ext cx="4276725" cy="3609975"/>
        </p:xfrm>
        <a:graphic>
          <a:graphicData uri="http://schemas.openxmlformats.org/presentationml/2006/ole">
            <mc:AlternateContent xmlns:mc="http://schemas.openxmlformats.org/markup-compatibility/2006">
              <mc:Choice xmlns:v="urn:schemas-microsoft-com:vml" Requires="v">
                <p:oleObj name="Worksheet" r:id="rId5" imgW="4276685" imgH="3609833" progId="Excel.Sheet.12">
                  <p:embed/>
                </p:oleObj>
              </mc:Choice>
              <mc:Fallback>
                <p:oleObj name="Worksheet" r:id="rId5" imgW="4276685" imgH="3609833" progId="Excel.Sheet.12">
                  <p:embed/>
                  <p:pic>
                    <p:nvPicPr>
                      <p:cNvPr id="56324" name="Object 4"/>
                      <p:cNvPicPr>
                        <a:picLocks noChangeAspect="1" noChangeArrowheads="1"/>
                      </p:cNvPicPr>
                      <p:nvPr/>
                    </p:nvPicPr>
                    <p:blipFill>
                      <a:blip r:embed="rId6"/>
                      <a:srcRect/>
                      <a:stretch>
                        <a:fillRect/>
                      </a:stretch>
                    </p:blipFill>
                    <p:spPr bwMode="auto">
                      <a:xfrm>
                        <a:off x="6780213" y="2581275"/>
                        <a:ext cx="4276725"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642715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 name="矩形 5">
            <a:extLst>
              <a:ext uri="{FF2B5EF4-FFF2-40B4-BE49-F238E27FC236}">
                <a16:creationId xmlns:a16="http://schemas.microsoft.com/office/drawing/2014/main" id="{EC8709E6-D23E-46ED-A627-E89447DF118A}"/>
              </a:ext>
            </a:extLst>
          </p:cNvPr>
          <p:cNvSpPr/>
          <p:nvPr/>
        </p:nvSpPr>
        <p:spPr>
          <a:xfrm>
            <a:off x="-354821" y="113920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1"/>
                </a:solidFill>
                <a:ea typeface="新細明體"/>
                <a:cs typeface="Arial"/>
              </a:rPr>
              <a:t>0</a:t>
            </a:r>
            <a:r>
              <a:rPr lang="en-US" altLang="zh-TW" sz="3733" dirty="0">
                <a:solidFill>
                  <a:schemeClr val="bg1"/>
                </a:solidFill>
                <a:ea typeface="新細明體"/>
                <a:cs typeface="Arial"/>
              </a:rPr>
              <a:t>3</a:t>
            </a:r>
            <a:endParaRPr lang="zh-TW" altLang="en-US" sz="3733" dirty="0">
              <a:solidFill>
                <a:schemeClr val="bg1"/>
              </a:solidFill>
            </a:endParaRPr>
          </a:p>
        </p:txBody>
      </p:sp>
      <p:sp>
        <p:nvSpPr>
          <p:cNvPr id="622" name="Google Shape;622;p96"/>
          <p:cNvSpPr txBox="1"/>
          <p:nvPr/>
        </p:nvSpPr>
        <p:spPr>
          <a:xfrm>
            <a:off x="0" y="0"/>
            <a:ext cx="12192000" cy="1139200"/>
          </a:xfrm>
          <a:prstGeom prst="rect">
            <a:avLst/>
          </a:prstGeom>
          <a:solidFill>
            <a:srgbClr val="D9D9D9"/>
          </a:solidFill>
          <a:ln>
            <a:noFill/>
          </a:ln>
        </p:spPr>
        <p:txBody>
          <a:bodyPr spcFirstLastPara="1" wrap="square" lIns="121900" tIns="121900" rIns="121900" bIns="121900" anchor="ctr" anchorCtr="0">
            <a:noAutofit/>
          </a:bodyPr>
          <a:lstStyle/>
          <a:p>
            <a:r>
              <a:rPr lang="en-US" altLang="zh-TW" sz="4000" dirty="0"/>
              <a:t>Selection of Sample Size (Y)</a:t>
            </a:r>
            <a:endParaRPr lang="en-US" altLang="zh-TW" sz="4000" b="1" dirty="0"/>
          </a:p>
        </p:txBody>
      </p:sp>
      <p:sp>
        <p:nvSpPr>
          <p:cNvPr id="2" name="投影片編號版面配置區 1">
            <a:extLst>
              <a:ext uri="{FF2B5EF4-FFF2-40B4-BE49-F238E27FC236}">
                <a16:creationId xmlns:a16="http://schemas.microsoft.com/office/drawing/2014/main" id="{5F591B29-1CB7-4083-93C0-9903F49CD165}"/>
              </a:ext>
            </a:extLst>
          </p:cNvPr>
          <p:cNvSpPr>
            <a:spLocks noGrp="1"/>
          </p:cNvSpPr>
          <p:nvPr>
            <p:ph type="sldNum" idx="12"/>
          </p:nvPr>
        </p:nvSpPr>
        <p:spPr/>
        <p:txBody>
          <a:bodyPr/>
          <a:lstStyle/>
          <a:p>
            <a:fld id="{00000000-1234-1234-1234-123412341234}" type="slidenum">
              <a:rPr lang="en" smtClean="0"/>
              <a:pPr/>
              <a:t>22</a:t>
            </a:fld>
            <a:endParaRPr lang="en" sz="1333">
              <a:solidFill>
                <a:schemeClr val="dk2"/>
              </a:solidFill>
            </a:endParaRPr>
          </a:p>
        </p:txBody>
      </p:sp>
      <p:sp>
        <p:nvSpPr>
          <p:cNvPr id="11" name="內容版面配置區 2">
            <a:extLst>
              <a:ext uri="{FF2B5EF4-FFF2-40B4-BE49-F238E27FC236}">
                <a16:creationId xmlns:a16="http://schemas.microsoft.com/office/drawing/2014/main" id="{C679D693-D419-45EB-B4A5-DD7BDF706F49}"/>
              </a:ext>
            </a:extLst>
          </p:cNvPr>
          <p:cNvSpPr txBox="1">
            <a:spLocks/>
          </p:cNvSpPr>
          <p:nvPr/>
        </p:nvSpPr>
        <p:spPr>
          <a:xfrm>
            <a:off x="838200" y="1825625"/>
            <a:ext cx="10515600" cy="4351338"/>
          </a:xfrm>
          <a:prstGeom prst="rect">
            <a:avLst/>
          </a:prstGeom>
          <a:noFill/>
          <a:ln>
            <a:noFill/>
          </a:ln>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Courier New"/>
              <a:buChar char="o"/>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a:spcBef>
                <a:spcPts val="1000"/>
              </a:spcBef>
            </a:pPr>
            <a:r>
              <a:rPr lang="en-US" altLang="zh-TW" dirty="0"/>
              <a:t>Sample size should be on the order of the inverse of the significance level (α) -&gt; α = 0.01 -&gt; Y &gt;=100</a:t>
            </a:r>
          </a:p>
          <a:p>
            <a:pPr>
              <a:spcBef>
                <a:spcPts val="1000"/>
              </a:spcBef>
            </a:pPr>
            <a:r>
              <a:rPr lang="en-US" altLang="zh-TW" dirty="0"/>
              <a:t>Larger Y seems to provide larger tolerance on # of low-quality RN subsequences since few fails have larger impact under a smaller Y</a:t>
            </a:r>
          </a:p>
          <a:p>
            <a:pPr>
              <a:spcBef>
                <a:spcPts val="1000"/>
              </a:spcBef>
              <a:buFont typeface="Arial" panose="020B0604020202020204" pitchFamily="34" charset="0"/>
              <a:buNone/>
            </a:pPr>
            <a:r>
              <a:rPr lang="en-US" altLang="zh-TW" dirty="0"/>
              <a:t>Calculate accepted lower bound of the confidence interval:</a:t>
            </a:r>
          </a:p>
          <a:p>
            <a:pPr>
              <a:spcBef>
                <a:spcPts val="1000"/>
              </a:spcBef>
            </a:pPr>
            <a:r>
              <a:rPr lang="en-US" altLang="zh-TW" dirty="0"/>
              <a:t>Y=100: 100*(0.99-0.0298)=96.0=96(in NIST test)</a:t>
            </a:r>
          </a:p>
          <a:p>
            <a:pPr>
              <a:spcBef>
                <a:spcPts val="1000"/>
              </a:spcBef>
            </a:pPr>
            <a:r>
              <a:rPr lang="en-US" altLang="zh-TW" dirty="0"/>
              <a:t>Y=200: 200*(0.99-0.0211)=193.8=193(in NIST test)</a:t>
            </a:r>
          </a:p>
          <a:p>
            <a:pPr>
              <a:spcBef>
                <a:spcPts val="1000"/>
              </a:spcBef>
            </a:pPr>
            <a:r>
              <a:rPr lang="en-US" altLang="zh-TW" dirty="0"/>
              <a:t>*Y=1073: 1073*0.9809=1052</a:t>
            </a:r>
            <a:endParaRPr lang="zh-TW" altLang="en-US" dirty="0"/>
          </a:p>
        </p:txBody>
      </p:sp>
      <mc:AlternateContent xmlns:mc="http://schemas.openxmlformats.org/markup-compatibility/2006" xmlns:a14="http://schemas.microsoft.com/office/drawing/2010/main">
        <mc:Choice Requires="a14">
          <p:sp>
            <p:nvSpPr>
              <p:cNvPr id="3" name="矩形 2"/>
              <p:cNvSpPr/>
              <p:nvPr/>
            </p:nvSpPr>
            <p:spPr>
              <a:xfrm>
                <a:off x="8522972" y="4989818"/>
                <a:ext cx="1836785" cy="910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TW" altLang="en-US" b="1" i="1">
                              <a:latin typeface="Cambria Math" panose="02040503050406030204" pitchFamily="18" charset="0"/>
                            </a:rPr>
                          </m:ctrlPr>
                        </m:accPr>
                        <m:e>
                          <m:r>
                            <a:rPr lang="zh-TW" altLang="en-US" b="1">
                              <a:latin typeface="Cambria Math" panose="02040503050406030204" pitchFamily="18" charset="0"/>
                            </a:rPr>
                            <m:t>𝐩</m:t>
                          </m:r>
                        </m:e>
                      </m:acc>
                      <m:r>
                        <a:rPr lang="zh-TW" altLang="en-US">
                          <a:latin typeface="Cambria Math" panose="02040503050406030204" pitchFamily="18" charset="0"/>
                        </a:rPr>
                        <m:t>±3</m:t>
                      </m:r>
                      <m:rad>
                        <m:radPr>
                          <m:degHide m:val="on"/>
                          <m:ctrlPr>
                            <a:rPr lang="zh-TW" altLang="en-US" i="1">
                              <a:latin typeface="Cambria Math" panose="02040503050406030204" pitchFamily="18" charset="0"/>
                            </a:rPr>
                          </m:ctrlPr>
                        </m:radPr>
                        <m:deg/>
                        <m:e>
                          <m:f>
                            <m:fPr>
                              <m:ctrlPr>
                                <a:rPr lang="zh-TW" altLang="en-US" i="1">
                                  <a:latin typeface="Cambria Math" panose="02040503050406030204" pitchFamily="18" charset="0"/>
                                </a:rPr>
                              </m:ctrlPr>
                            </m:fPr>
                            <m:num>
                              <m:acc>
                                <m:accPr>
                                  <m:chr m:val="̂"/>
                                  <m:ctrlPr>
                                    <a:rPr lang="zh-TW" altLang="en-US" i="1">
                                      <a:latin typeface="Cambria Math" panose="02040503050406030204" pitchFamily="18" charset="0"/>
                                    </a:rPr>
                                  </m:ctrlPr>
                                </m:accPr>
                                <m:e>
                                  <m:r>
                                    <a:rPr lang="zh-TW" altLang="en-US" b="1">
                                      <a:latin typeface="Cambria Math" panose="02040503050406030204" pitchFamily="18" charset="0"/>
                                    </a:rPr>
                                    <m:t>𝐩</m:t>
                                  </m:r>
                                </m:e>
                              </m:acc>
                              <m:d>
                                <m:dPr>
                                  <m:ctrlPr>
                                    <a:rPr lang="zh-TW" altLang="en-US" i="1">
                                      <a:latin typeface="Cambria Math" panose="02040503050406030204" pitchFamily="18" charset="0"/>
                                    </a:rPr>
                                  </m:ctrlPr>
                                </m:dPr>
                                <m:e>
                                  <m:r>
                                    <a:rPr lang="zh-TW" altLang="en-US">
                                      <a:latin typeface="Cambria Math" panose="02040503050406030204" pitchFamily="18" charset="0"/>
                                    </a:rPr>
                                    <m:t>1−</m:t>
                                  </m:r>
                                  <m:acc>
                                    <m:accPr>
                                      <m:chr m:val="̂"/>
                                      <m:ctrlPr>
                                        <a:rPr lang="zh-TW" altLang="en-US" i="1">
                                          <a:latin typeface="Cambria Math" panose="02040503050406030204" pitchFamily="18" charset="0"/>
                                        </a:rPr>
                                      </m:ctrlPr>
                                    </m:accPr>
                                    <m:e>
                                      <m:r>
                                        <a:rPr lang="zh-TW" altLang="en-US" b="1">
                                          <a:latin typeface="Cambria Math" panose="02040503050406030204" pitchFamily="18" charset="0"/>
                                        </a:rPr>
                                        <m:t>𝐩</m:t>
                                      </m:r>
                                    </m:e>
                                  </m:acc>
                                </m:e>
                              </m:d>
                            </m:num>
                            <m:den>
                              <m:r>
                                <a:rPr lang="en-US" altLang="zh-TW" i="1">
                                  <a:latin typeface="Cambria Math" panose="02040503050406030204" pitchFamily="18" charset="0"/>
                                </a:rPr>
                                <m:t>𝑌</m:t>
                              </m:r>
                            </m:den>
                          </m:f>
                        </m:e>
                      </m:rad>
                    </m:oMath>
                  </m:oMathPara>
                </a14:m>
                <a:endParaRPr lang="zh-TW" altLang="en-US" dirty="0"/>
              </a:p>
            </p:txBody>
          </p:sp>
        </mc:Choice>
        <mc:Fallback xmlns="">
          <p:sp>
            <p:nvSpPr>
              <p:cNvPr id="3" name="矩形 2"/>
              <p:cNvSpPr>
                <a:spLocks noRot="1" noChangeAspect="1" noMove="1" noResize="1" noEditPoints="1" noAdjustHandles="1" noChangeArrowheads="1" noChangeShapeType="1" noTextEdit="1"/>
              </p:cNvSpPr>
              <p:nvPr/>
            </p:nvSpPr>
            <p:spPr>
              <a:xfrm>
                <a:off x="8522972" y="4989818"/>
                <a:ext cx="1836785" cy="910699"/>
              </a:xfrm>
              <a:prstGeom prst="rect">
                <a:avLst/>
              </a:prstGeom>
              <a:blipFill>
                <a:blip r:embed="rId3"/>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8455607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 name="矩形 5">
            <a:extLst>
              <a:ext uri="{FF2B5EF4-FFF2-40B4-BE49-F238E27FC236}">
                <a16:creationId xmlns:a16="http://schemas.microsoft.com/office/drawing/2014/main" id="{EC8709E6-D23E-46ED-A627-E89447DF118A}"/>
              </a:ext>
            </a:extLst>
          </p:cNvPr>
          <p:cNvSpPr/>
          <p:nvPr/>
        </p:nvSpPr>
        <p:spPr>
          <a:xfrm>
            <a:off x="-1497821" y="113920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1"/>
                </a:solidFill>
                <a:ea typeface="新細明體"/>
                <a:cs typeface="Arial"/>
              </a:rPr>
              <a:t>0</a:t>
            </a:r>
            <a:r>
              <a:rPr lang="en-US" altLang="zh-TW" sz="3733" dirty="0">
                <a:solidFill>
                  <a:schemeClr val="bg1"/>
                </a:solidFill>
                <a:ea typeface="新細明體"/>
                <a:cs typeface="Arial"/>
              </a:rPr>
              <a:t>3</a:t>
            </a:r>
            <a:endParaRPr lang="zh-TW" altLang="en-US" sz="3733" dirty="0">
              <a:solidFill>
                <a:schemeClr val="bg1"/>
              </a:solidFill>
            </a:endParaRPr>
          </a:p>
        </p:txBody>
      </p:sp>
      <p:sp>
        <p:nvSpPr>
          <p:cNvPr id="622" name="Google Shape;622;p96"/>
          <p:cNvSpPr txBox="1"/>
          <p:nvPr/>
        </p:nvSpPr>
        <p:spPr>
          <a:xfrm>
            <a:off x="0" y="0"/>
            <a:ext cx="12192000" cy="6858000"/>
          </a:xfrm>
          <a:prstGeom prst="rect">
            <a:avLst/>
          </a:prstGeom>
          <a:solidFill>
            <a:srgbClr val="D9D9D9"/>
          </a:solidFill>
          <a:ln>
            <a:noFill/>
          </a:ln>
        </p:spPr>
        <p:txBody>
          <a:bodyPr spcFirstLastPara="1" wrap="square" lIns="121900" tIns="121900" rIns="121900" bIns="121900" anchor="ctr" anchorCtr="0">
            <a:noAutofit/>
          </a:bodyPr>
          <a:lstStyle/>
          <a:p>
            <a:pPr algn="ctr"/>
            <a:r>
              <a:rPr lang="en-US" altLang="zh-TW" sz="6000" dirty="0"/>
              <a:t>Tests Often Fail</a:t>
            </a:r>
            <a:endParaRPr sz="6000" b="1" dirty="0"/>
          </a:p>
        </p:txBody>
      </p:sp>
      <p:sp>
        <p:nvSpPr>
          <p:cNvPr id="2" name="投影片編號版面配置區 1">
            <a:extLst>
              <a:ext uri="{FF2B5EF4-FFF2-40B4-BE49-F238E27FC236}">
                <a16:creationId xmlns:a16="http://schemas.microsoft.com/office/drawing/2014/main" id="{5F591B29-1CB7-4083-93C0-9903F49CD165}"/>
              </a:ext>
            </a:extLst>
          </p:cNvPr>
          <p:cNvSpPr>
            <a:spLocks noGrp="1"/>
          </p:cNvSpPr>
          <p:nvPr>
            <p:ph type="sldNum" idx="12"/>
          </p:nvPr>
        </p:nvSpPr>
        <p:spPr/>
        <p:txBody>
          <a:bodyPr/>
          <a:lstStyle/>
          <a:p>
            <a:fld id="{00000000-1234-1234-1234-123412341234}" type="slidenum">
              <a:rPr lang="en" smtClean="0"/>
              <a:pPr/>
              <a:t>23</a:t>
            </a:fld>
            <a:endParaRPr lang="en" sz="1333">
              <a:solidFill>
                <a:schemeClr val="dk2"/>
              </a:solidFill>
            </a:endParaRPr>
          </a:p>
        </p:txBody>
      </p:sp>
    </p:spTree>
    <p:extLst>
      <p:ext uri="{BB962C8B-B14F-4D97-AF65-F5344CB8AC3E}">
        <p14:creationId xmlns:p14="http://schemas.microsoft.com/office/powerpoint/2010/main" val="42002967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 name="矩形 5">
            <a:extLst>
              <a:ext uri="{FF2B5EF4-FFF2-40B4-BE49-F238E27FC236}">
                <a16:creationId xmlns:a16="http://schemas.microsoft.com/office/drawing/2014/main" id="{EC8709E6-D23E-46ED-A627-E89447DF118A}"/>
              </a:ext>
            </a:extLst>
          </p:cNvPr>
          <p:cNvSpPr/>
          <p:nvPr/>
        </p:nvSpPr>
        <p:spPr>
          <a:xfrm>
            <a:off x="-354821" y="113920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1"/>
                </a:solidFill>
                <a:ea typeface="新細明體"/>
                <a:cs typeface="Arial"/>
              </a:rPr>
              <a:t>0</a:t>
            </a:r>
            <a:r>
              <a:rPr lang="en-US" altLang="zh-TW" sz="3733" dirty="0">
                <a:solidFill>
                  <a:schemeClr val="bg1"/>
                </a:solidFill>
                <a:ea typeface="新細明體"/>
                <a:cs typeface="Arial"/>
              </a:rPr>
              <a:t>3</a:t>
            </a:r>
            <a:endParaRPr lang="zh-TW" altLang="en-US" sz="3733" dirty="0">
              <a:solidFill>
                <a:schemeClr val="bg1"/>
              </a:solidFill>
            </a:endParaRPr>
          </a:p>
        </p:txBody>
      </p:sp>
      <p:sp>
        <p:nvSpPr>
          <p:cNvPr id="622" name="Google Shape;622;p96"/>
          <p:cNvSpPr txBox="1"/>
          <p:nvPr/>
        </p:nvSpPr>
        <p:spPr>
          <a:xfrm>
            <a:off x="0" y="0"/>
            <a:ext cx="12192000" cy="1139200"/>
          </a:xfrm>
          <a:prstGeom prst="rect">
            <a:avLst/>
          </a:prstGeom>
          <a:solidFill>
            <a:srgbClr val="D9D9D9"/>
          </a:solidFill>
          <a:ln>
            <a:noFill/>
          </a:ln>
        </p:spPr>
        <p:txBody>
          <a:bodyPr spcFirstLastPara="1" wrap="square" lIns="121900" tIns="121900" rIns="121900" bIns="121900" anchor="ctr" anchorCtr="0">
            <a:noAutofit/>
          </a:bodyPr>
          <a:lstStyle/>
          <a:p>
            <a:r>
              <a:rPr lang="en-US" altLang="zh-TW" sz="4000" dirty="0"/>
              <a:t>Non-overlapping Template Matching Test</a:t>
            </a:r>
            <a:endParaRPr lang="en-US" altLang="zh-TW" sz="4000" b="1" dirty="0"/>
          </a:p>
        </p:txBody>
      </p:sp>
      <p:sp>
        <p:nvSpPr>
          <p:cNvPr id="2" name="投影片編號版面配置區 1">
            <a:extLst>
              <a:ext uri="{FF2B5EF4-FFF2-40B4-BE49-F238E27FC236}">
                <a16:creationId xmlns:a16="http://schemas.microsoft.com/office/drawing/2014/main" id="{5F591B29-1CB7-4083-93C0-9903F49CD165}"/>
              </a:ext>
            </a:extLst>
          </p:cNvPr>
          <p:cNvSpPr>
            <a:spLocks noGrp="1"/>
          </p:cNvSpPr>
          <p:nvPr>
            <p:ph type="sldNum" idx="12"/>
          </p:nvPr>
        </p:nvSpPr>
        <p:spPr/>
        <p:txBody>
          <a:bodyPr/>
          <a:lstStyle/>
          <a:p>
            <a:fld id="{00000000-1234-1234-1234-123412341234}" type="slidenum">
              <a:rPr lang="en" smtClean="0"/>
              <a:pPr/>
              <a:t>24</a:t>
            </a:fld>
            <a:endParaRPr lang="en" sz="1333">
              <a:solidFill>
                <a:schemeClr val="dk2"/>
              </a:solidFill>
            </a:endParaRPr>
          </a:p>
        </p:txBody>
      </p:sp>
      <p:sp>
        <p:nvSpPr>
          <p:cNvPr id="5" name="內容版面配置區 2">
            <a:extLst>
              <a:ext uri="{FF2B5EF4-FFF2-40B4-BE49-F238E27FC236}">
                <a16:creationId xmlns:a16="http://schemas.microsoft.com/office/drawing/2014/main" id="{3085FCD6-2FB6-4FA1-8C2D-C06C0FF50A3B}"/>
              </a:ext>
            </a:extLst>
          </p:cNvPr>
          <p:cNvSpPr txBox="1">
            <a:spLocks/>
          </p:cNvSpPr>
          <p:nvPr/>
        </p:nvSpPr>
        <p:spPr>
          <a:xfrm>
            <a:off x="859212" y="2533740"/>
            <a:ext cx="10515600" cy="1214034"/>
          </a:xfrm>
          <a:prstGeom prst="rect">
            <a:avLst/>
          </a:prstGeom>
          <a:noFill/>
          <a:ln>
            <a:noFill/>
          </a:ln>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Courier New"/>
              <a:buChar char="o"/>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a:spcBef>
                <a:spcPts val="1000"/>
              </a:spcBef>
            </a:pPr>
            <a:r>
              <a:rPr lang="en-US" altLang="zh-TW" dirty="0"/>
              <a:t>39 fails in 100 files (39%)</a:t>
            </a:r>
          </a:p>
          <a:p>
            <a:pPr>
              <a:spcBef>
                <a:spcPts val="1000"/>
              </a:spcBef>
            </a:pPr>
            <a:r>
              <a:rPr lang="en-US" altLang="zh-TW" dirty="0"/>
              <a:t>54 fails in (148 subtests (m=9) * 100 files) (0.36%)</a:t>
            </a:r>
          </a:p>
        </p:txBody>
      </p:sp>
      <p:sp>
        <p:nvSpPr>
          <p:cNvPr id="3" name="文字方塊 2">
            <a:extLst>
              <a:ext uri="{FF2B5EF4-FFF2-40B4-BE49-F238E27FC236}">
                <a16:creationId xmlns:a16="http://schemas.microsoft.com/office/drawing/2014/main" id="{3AE910DD-2B96-4B8F-8296-C59B02C69166}"/>
              </a:ext>
            </a:extLst>
          </p:cNvPr>
          <p:cNvSpPr txBox="1"/>
          <p:nvPr/>
        </p:nvSpPr>
        <p:spPr>
          <a:xfrm>
            <a:off x="1449762" y="5142314"/>
            <a:ext cx="9334500" cy="954107"/>
          </a:xfrm>
          <a:prstGeom prst="rect">
            <a:avLst/>
          </a:prstGeom>
          <a:noFill/>
        </p:spPr>
        <p:txBody>
          <a:bodyPr wrap="square" rtlCol="0">
            <a:spAutoFit/>
          </a:bodyPr>
          <a:lstStyle/>
          <a:p>
            <a:r>
              <a:rPr lang="en-US" altLang="zh-TW" sz="2800" dirty="0"/>
              <a:t>A common reason for a sequence to be rejected as a random one, but not common for failing a subtest.</a:t>
            </a:r>
            <a:endParaRPr lang="zh-TW" altLang="en-US" sz="2800" dirty="0"/>
          </a:p>
        </p:txBody>
      </p:sp>
      <p:sp>
        <p:nvSpPr>
          <p:cNvPr id="4" name="箭號: 向下 3">
            <a:extLst>
              <a:ext uri="{FF2B5EF4-FFF2-40B4-BE49-F238E27FC236}">
                <a16:creationId xmlns:a16="http://schemas.microsoft.com/office/drawing/2014/main" id="{6E0DA381-2323-48BF-A89D-32B3104E037F}"/>
              </a:ext>
            </a:extLst>
          </p:cNvPr>
          <p:cNvSpPr/>
          <p:nvPr/>
        </p:nvSpPr>
        <p:spPr>
          <a:xfrm>
            <a:off x="5324475" y="3838027"/>
            <a:ext cx="1543050" cy="1214034"/>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101669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 name="矩形 5">
            <a:extLst>
              <a:ext uri="{FF2B5EF4-FFF2-40B4-BE49-F238E27FC236}">
                <a16:creationId xmlns:a16="http://schemas.microsoft.com/office/drawing/2014/main" id="{EC8709E6-D23E-46ED-A627-E89447DF118A}"/>
              </a:ext>
            </a:extLst>
          </p:cNvPr>
          <p:cNvSpPr/>
          <p:nvPr/>
        </p:nvSpPr>
        <p:spPr>
          <a:xfrm>
            <a:off x="-354821" y="113920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1"/>
                </a:solidFill>
                <a:ea typeface="新細明體"/>
                <a:cs typeface="Arial"/>
              </a:rPr>
              <a:t>0</a:t>
            </a:r>
            <a:r>
              <a:rPr lang="en-US" altLang="zh-TW" sz="3733" dirty="0">
                <a:solidFill>
                  <a:schemeClr val="bg1"/>
                </a:solidFill>
                <a:ea typeface="新細明體"/>
                <a:cs typeface="Arial"/>
              </a:rPr>
              <a:t>3</a:t>
            </a:r>
            <a:endParaRPr lang="zh-TW" altLang="en-US" sz="3733" dirty="0">
              <a:solidFill>
                <a:schemeClr val="bg1"/>
              </a:solidFill>
            </a:endParaRPr>
          </a:p>
        </p:txBody>
      </p:sp>
      <p:sp>
        <p:nvSpPr>
          <p:cNvPr id="622" name="Google Shape;622;p96"/>
          <p:cNvSpPr txBox="1"/>
          <p:nvPr/>
        </p:nvSpPr>
        <p:spPr>
          <a:xfrm>
            <a:off x="0" y="0"/>
            <a:ext cx="12192000" cy="1139200"/>
          </a:xfrm>
          <a:prstGeom prst="rect">
            <a:avLst/>
          </a:prstGeom>
          <a:solidFill>
            <a:srgbClr val="D9D9D9"/>
          </a:solidFill>
          <a:ln>
            <a:noFill/>
          </a:ln>
        </p:spPr>
        <p:txBody>
          <a:bodyPr spcFirstLastPara="1" wrap="square" lIns="121900" tIns="121900" rIns="121900" bIns="121900" anchor="ctr" anchorCtr="0">
            <a:noAutofit/>
          </a:bodyPr>
          <a:lstStyle/>
          <a:p>
            <a:r>
              <a:rPr lang="en-US" altLang="zh-TW" sz="4000" dirty="0"/>
              <a:t>Purpose and Test Description</a:t>
            </a:r>
            <a:endParaRPr lang="en-US" altLang="zh-TW" sz="4000" b="1" dirty="0"/>
          </a:p>
        </p:txBody>
      </p:sp>
      <p:sp>
        <p:nvSpPr>
          <p:cNvPr id="2" name="投影片編號版面配置區 1">
            <a:extLst>
              <a:ext uri="{FF2B5EF4-FFF2-40B4-BE49-F238E27FC236}">
                <a16:creationId xmlns:a16="http://schemas.microsoft.com/office/drawing/2014/main" id="{5F591B29-1CB7-4083-93C0-9903F49CD165}"/>
              </a:ext>
            </a:extLst>
          </p:cNvPr>
          <p:cNvSpPr>
            <a:spLocks noGrp="1"/>
          </p:cNvSpPr>
          <p:nvPr>
            <p:ph type="sldNum" idx="12"/>
          </p:nvPr>
        </p:nvSpPr>
        <p:spPr/>
        <p:txBody>
          <a:bodyPr/>
          <a:lstStyle/>
          <a:p>
            <a:fld id="{00000000-1234-1234-1234-123412341234}" type="slidenum">
              <a:rPr lang="en" smtClean="0"/>
              <a:pPr/>
              <a:t>25</a:t>
            </a:fld>
            <a:endParaRPr lang="en" sz="1333">
              <a:solidFill>
                <a:schemeClr val="dk2"/>
              </a:solidFill>
            </a:endParaRPr>
          </a:p>
        </p:txBody>
      </p:sp>
      <p:sp>
        <p:nvSpPr>
          <p:cNvPr id="5" name="內容版面配置區 2">
            <a:extLst>
              <a:ext uri="{FF2B5EF4-FFF2-40B4-BE49-F238E27FC236}">
                <a16:creationId xmlns:a16="http://schemas.microsoft.com/office/drawing/2014/main" id="{D4590840-1FA8-462E-8ECE-1DDBD60001F3}"/>
              </a:ext>
            </a:extLst>
          </p:cNvPr>
          <p:cNvSpPr txBox="1">
            <a:spLocks/>
          </p:cNvSpPr>
          <p:nvPr/>
        </p:nvSpPr>
        <p:spPr>
          <a:xfrm>
            <a:off x="838200" y="1825625"/>
            <a:ext cx="10515600" cy="4351338"/>
          </a:xfrm>
          <a:prstGeom prst="rect">
            <a:avLst/>
          </a:prstGeom>
          <a:noFill/>
          <a:ln>
            <a:noFill/>
          </a:ln>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Courier New"/>
              <a:buChar char="o"/>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a:spcBef>
                <a:spcPts val="1000"/>
              </a:spcBef>
            </a:pPr>
            <a:r>
              <a:rPr lang="en-US" altLang="zh-TW" dirty="0"/>
              <a:t>Detect generators that produce too many occurrences of a given non-periodic pattern. </a:t>
            </a:r>
          </a:p>
          <a:p>
            <a:pPr>
              <a:spcBef>
                <a:spcPts val="1000"/>
              </a:spcBef>
            </a:pPr>
            <a:r>
              <a:rPr lang="en-US" altLang="zh-TW" dirty="0"/>
              <a:t>An m-bit window is used to search for a specific m-bit pattern. If matches, counter +1.</a:t>
            </a:r>
          </a:p>
          <a:p>
            <a:pPr>
              <a:spcBef>
                <a:spcPts val="1000"/>
              </a:spcBef>
            </a:pPr>
            <a:r>
              <a:rPr lang="en-US" altLang="zh-TW" dirty="0"/>
              <a:t>A measure of how well the observed number of template “hits” matches the expected number of template “hits” (under an assumption of randomness) -&gt; Consequent P-value</a:t>
            </a:r>
            <a:endParaRPr lang="zh-TW" altLang="en-US" dirty="0"/>
          </a:p>
        </p:txBody>
      </p:sp>
    </p:spTree>
    <p:extLst>
      <p:ext uri="{BB962C8B-B14F-4D97-AF65-F5344CB8AC3E}">
        <p14:creationId xmlns:p14="http://schemas.microsoft.com/office/powerpoint/2010/main" val="3134633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 name="矩形 5">
            <a:extLst>
              <a:ext uri="{FF2B5EF4-FFF2-40B4-BE49-F238E27FC236}">
                <a16:creationId xmlns:a16="http://schemas.microsoft.com/office/drawing/2014/main" id="{EC8709E6-D23E-46ED-A627-E89447DF118A}"/>
              </a:ext>
            </a:extLst>
          </p:cNvPr>
          <p:cNvSpPr/>
          <p:nvPr/>
        </p:nvSpPr>
        <p:spPr>
          <a:xfrm>
            <a:off x="-354821" y="113920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1"/>
                </a:solidFill>
                <a:ea typeface="新細明體"/>
                <a:cs typeface="Arial"/>
              </a:rPr>
              <a:t>0</a:t>
            </a:r>
            <a:r>
              <a:rPr lang="en-US" altLang="zh-TW" sz="3733" dirty="0">
                <a:solidFill>
                  <a:schemeClr val="bg1"/>
                </a:solidFill>
                <a:ea typeface="新細明體"/>
                <a:cs typeface="Arial"/>
              </a:rPr>
              <a:t>3</a:t>
            </a:r>
            <a:endParaRPr lang="zh-TW" altLang="en-US" sz="3733" dirty="0">
              <a:solidFill>
                <a:schemeClr val="bg1"/>
              </a:solidFill>
            </a:endParaRPr>
          </a:p>
        </p:txBody>
      </p:sp>
      <p:sp>
        <p:nvSpPr>
          <p:cNvPr id="622" name="Google Shape;622;p96"/>
          <p:cNvSpPr txBox="1"/>
          <p:nvPr/>
        </p:nvSpPr>
        <p:spPr>
          <a:xfrm>
            <a:off x="0" y="0"/>
            <a:ext cx="12192000" cy="1139200"/>
          </a:xfrm>
          <a:prstGeom prst="rect">
            <a:avLst/>
          </a:prstGeom>
          <a:solidFill>
            <a:srgbClr val="D9D9D9"/>
          </a:solidFill>
          <a:ln>
            <a:noFill/>
          </a:ln>
        </p:spPr>
        <p:txBody>
          <a:bodyPr spcFirstLastPara="1" wrap="square" lIns="121900" tIns="121900" rIns="121900" bIns="121900" anchor="ctr" anchorCtr="0">
            <a:noAutofit/>
          </a:bodyPr>
          <a:lstStyle/>
          <a:p>
            <a:r>
              <a:rPr lang="en-US" altLang="zh-TW" sz="4000" dirty="0"/>
              <a:t>Why Fail and How to Improve</a:t>
            </a:r>
            <a:endParaRPr lang="en-US" altLang="zh-TW" sz="4000" b="1" dirty="0"/>
          </a:p>
        </p:txBody>
      </p:sp>
      <p:sp>
        <p:nvSpPr>
          <p:cNvPr id="2" name="投影片編號版面配置區 1">
            <a:extLst>
              <a:ext uri="{FF2B5EF4-FFF2-40B4-BE49-F238E27FC236}">
                <a16:creationId xmlns:a16="http://schemas.microsoft.com/office/drawing/2014/main" id="{5F591B29-1CB7-4083-93C0-9903F49CD165}"/>
              </a:ext>
            </a:extLst>
          </p:cNvPr>
          <p:cNvSpPr>
            <a:spLocks noGrp="1"/>
          </p:cNvSpPr>
          <p:nvPr>
            <p:ph type="sldNum" idx="12"/>
          </p:nvPr>
        </p:nvSpPr>
        <p:spPr/>
        <p:txBody>
          <a:bodyPr/>
          <a:lstStyle/>
          <a:p>
            <a:fld id="{00000000-1234-1234-1234-123412341234}" type="slidenum">
              <a:rPr lang="en" smtClean="0"/>
              <a:pPr/>
              <a:t>26</a:t>
            </a:fld>
            <a:endParaRPr lang="en" sz="1333">
              <a:solidFill>
                <a:schemeClr val="dk2"/>
              </a:solidFill>
            </a:endParaRPr>
          </a:p>
        </p:txBody>
      </p:sp>
      <p:sp>
        <p:nvSpPr>
          <p:cNvPr id="7" name="內容版面配置區 2">
            <a:extLst>
              <a:ext uri="{FF2B5EF4-FFF2-40B4-BE49-F238E27FC236}">
                <a16:creationId xmlns:a16="http://schemas.microsoft.com/office/drawing/2014/main" id="{7452C42C-6A13-4E7A-8DCB-888C113D5AAE}"/>
              </a:ext>
            </a:extLst>
          </p:cNvPr>
          <p:cNvSpPr txBox="1">
            <a:spLocks/>
          </p:cNvSpPr>
          <p:nvPr/>
        </p:nvSpPr>
        <p:spPr>
          <a:xfrm>
            <a:off x="838200" y="1825625"/>
            <a:ext cx="10515600" cy="4351338"/>
          </a:xfrm>
          <a:prstGeom prst="rect">
            <a:avLst/>
          </a:prstGeom>
          <a:noFill/>
          <a:ln>
            <a:noFill/>
          </a:ln>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Courier New"/>
              <a:buChar char="o"/>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a:spcBef>
                <a:spcPts val="1000"/>
              </a:spcBef>
              <a:buFont typeface="Arial" panose="020B0604020202020204" pitchFamily="34" charset="0"/>
              <a:buNone/>
            </a:pPr>
            <a:r>
              <a:rPr lang="en-US" altLang="zh-TW" dirty="0"/>
              <a:t>Reason</a:t>
            </a:r>
          </a:p>
          <a:p>
            <a:pPr>
              <a:spcBef>
                <a:spcPts val="1000"/>
              </a:spcBef>
            </a:pPr>
            <a:r>
              <a:rPr lang="en-US" altLang="zh-TW" dirty="0"/>
              <a:t>A small sample size (Y=100)</a:t>
            </a:r>
          </a:p>
          <a:p>
            <a:pPr>
              <a:spcBef>
                <a:spcPts val="1000"/>
              </a:spcBef>
            </a:pPr>
            <a:r>
              <a:rPr lang="en-US" altLang="zh-TW" dirty="0"/>
              <a:t>Too many (148) subtests under recommended m=9 (9-bit pattern)</a:t>
            </a:r>
          </a:p>
          <a:p>
            <a:pPr>
              <a:spcBef>
                <a:spcPts val="1000"/>
              </a:spcBef>
              <a:buFont typeface="Arial" panose="020B0604020202020204" pitchFamily="34" charset="0"/>
              <a:buNone/>
            </a:pPr>
            <a:r>
              <a:rPr lang="en-US" altLang="zh-TW" dirty="0"/>
              <a:t>Solution (in statistical ways)</a:t>
            </a:r>
          </a:p>
          <a:p>
            <a:pPr>
              <a:spcBef>
                <a:spcPts val="1000"/>
              </a:spcBef>
            </a:pPr>
            <a:r>
              <a:rPr lang="en-US" altLang="zh-TW" dirty="0"/>
              <a:t>Larger Y (39% to 10% as Y=100 to Y = 200)</a:t>
            </a:r>
          </a:p>
          <a:p>
            <a:pPr>
              <a:spcBef>
                <a:spcPts val="1000"/>
              </a:spcBef>
            </a:pPr>
            <a:r>
              <a:rPr lang="en-US" altLang="zh-TW" dirty="0"/>
              <a:t>m=8, 7, 6…</a:t>
            </a:r>
          </a:p>
          <a:p>
            <a:pPr>
              <a:spcBef>
                <a:spcPts val="1000"/>
              </a:spcBef>
            </a:pPr>
            <a:r>
              <a:rPr lang="en-US" altLang="zh-TW" dirty="0"/>
              <a:t>Ask NIST to replace the results of these 148 subtests with fewer outcomes, or say, do some further statistical calculation among the 148 results</a:t>
            </a:r>
            <a:endParaRPr lang="zh-TW" altLang="en-US" dirty="0"/>
          </a:p>
        </p:txBody>
      </p:sp>
    </p:spTree>
    <p:extLst>
      <p:ext uri="{BB962C8B-B14F-4D97-AF65-F5344CB8AC3E}">
        <p14:creationId xmlns:p14="http://schemas.microsoft.com/office/powerpoint/2010/main" val="10326634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 name="矩形 5">
            <a:extLst>
              <a:ext uri="{FF2B5EF4-FFF2-40B4-BE49-F238E27FC236}">
                <a16:creationId xmlns:a16="http://schemas.microsoft.com/office/drawing/2014/main" id="{EC8709E6-D23E-46ED-A627-E89447DF118A}"/>
              </a:ext>
            </a:extLst>
          </p:cNvPr>
          <p:cNvSpPr/>
          <p:nvPr/>
        </p:nvSpPr>
        <p:spPr>
          <a:xfrm>
            <a:off x="-354821" y="113920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1"/>
                </a:solidFill>
                <a:ea typeface="新細明體"/>
                <a:cs typeface="Arial"/>
              </a:rPr>
              <a:t>0</a:t>
            </a:r>
            <a:r>
              <a:rPr lang="en-US" altLang="zh-TW" sz="3733" dirty="0">
                <a:solidFill>
                  <a:schemeClr val="bg1"/>
                </a:solidFill>
                <a:ea typeface="新細明體"/>
                <a:cs typeface="Arial"/>
              </a:rPr>
              <a:t>3</a:t>
            </a:r>
            <a:endParaRPr lang="zh-TW" altLang="en-US" sz="3733" dirty="0">
              <a:solidFill>
                <a:schemeClr val="bg1"/>
              </a:solidFill>
            </a:endParaRPr>
          </a:p>
        </p:txBody>
      </p:sp>
      <p:sp>
        <p:nvSpPr>
          <p:cNvPr id="622" name="Google Shape;622;p96"/>
          <p:cNvSpPr txBox="1"/>
          <p:nvPr/>
        </p:nvSpPr>
        <p:spPr>
          <a:xfrm>
            <a:off x="0" y="0"/>
            <a:ext cx="12192000" cy="1139200"/>
          </a:xfrm>
          <a:prstGeom prst="rect">
            <a:avLst/>
          </a:prstGeom>
          <a:solidFill>
            <a:srgbClr val="D9D9D9"/>
          </a:solidFill>
          <a:ln>
            <a:noFill/>
          </a:ln>
        </p:spPr>
        <p:txBody>
          <a:bodyPr spcFirstLastPara="1" wrap="square" lIns="121900" tIns="121900" rIns="121900" bIns="121900" anchor="ctr" anchorCtr="0">
            <a:noAutofit/>
          </a:bodyPr>
          <a:lstStyle/>
          <a:p>
            <a:r>
              <a:rPr lang="en-US" altLang="zh-TW" sz="4000" dirty="0"/>
              <a:t>Why Argue that an Advanced Non-overlapping Template Matching Test is needed ?</a:t>
            </a:r>
            <a:endParaRPr lang="en-US" altLang="zh-TW" sz="4000" b="1" dirty="0"/>
          </a:p>
        </p:txBody>
      </p:sp>
      <p:sp>
        <p:nvSpPr>
          <p:cNvPr id="2" name="投影片編號版面配置區 1">
            <a:extLst>
              <a:ext uri="{FF2B5EF4-FFF2-40B4-BE49-F238E27FC236}">
                <a16:creationId xmlns:a16="http://schemas.microsoft.com/office/drawing/2014/main" id="{5F591B29-1CB7-4083-93C0-9903F49CD165}"/>
              </a:ext>
            </a:extLst>
          </p:cNvPr>
          <p:cNvSpPr>
            <a:spLocks noGrp="1"/>
          </p:cNvSpPr>
          <p:nvPr>
            <p:ph type="sldNum" idx="12"/>
          </p:nvPr>
        </p:nvSpPr>
        <p:spPr/>
        <p:txBody>
          <a:bodyPr/>
          <a:lstStyle/>
          <a:p>
            <a:fld id="{00000000-1234-1234-1234-123412341234}" type="slidenum">
              <a:rPr lang="en" smtClean="0"/>
              <a:pPr/>
              <a:t>27</a:t>
            </a:fld>
            <a:endParaRPr lang="en" sz="1333">
              <a:solidFill>
                <a:schemeClr val="dk2"/>
              </a:solidFill>
            </a:endParaRPr>
          </a:p>
        </p:txBody>
      </p:sp>
      <p:sp>
        <p:nvSpPr>
          <p:cNvPr id="8" name="內容版面配置區 2">
            <a:extLst>
              <a:ext uri="{FF2B5EF4-FFF2-40B4-BE49-F238E27FC236}">
                <a16:creationId xmlns:a16="http://schemas.microsoft.com/office/drawing/2014/main" id="{16B418D6-22B8-4F25-835D-D2A7CD1E4F92}"/>
              </a:ext>
            </a:extLst>
          </p:cNvPr>
          <p:cNvSpPr txBox="1">
            <a:spLocks/>
          </p:cNvSpPr>
          <p:nvPr/>
        </p:nvSpPr>
        <p:spPr>
          <a:xfrm>
            <a:off x="838199" y="1825625"/>
            <a:ext cx="5411993" cy="4351338"/>
          </a:xfrm>
          <a:prstGeom prst="rect">
            <a:avLst/>
          </a:prstGeom>
          <a:noFill/>
          <a:ln>
            <a:noFill/>
          </a:ln>
        </p:spPr>
        <p:txBody>
          <a:bodyPr spcFirstLastPara="1" vert="horz" wrap="square" lIns="91425" tIns="91425" rIns="91425" bIns="91425"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Courier New"/>
              <a:buChar char="o"/>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en-US" altLang="zh-TW" dirty="0"/>
              <a:t>High correlation between the tests with some tested patterns </a:t>
            </a:r>
          </a:p>
          <a:p>
            <a:pPr marL="152396" indent="0">
              <a:buNone/>
            </a:pPr>
            <a:r>
              <a:rPr lang="en-US" altLang="zh-TW" dirty="0"/>
              <a:t>-&gt; non-necessary for so many tests</a:t>
            </a:r>
          </a:p>
          <a:p>
            <a:r>
              <a:rPr lang="en-US" altLang="zh-TW" dirty="0"/>
              <a:t>The correlation coefficients can be computed as ρ(001010101, 010101011) = </a:t>
            </a:r>
            <a:r>
              <a:rPr lang="en-US" altLang="zh-TW" b="1" dirty="0"/>
              <a:t>0.652525</a:t>
            </a:r>
            <a:r>
              <a:rPr lang="en-US" altLang="zh-TW" dirty="0"/>
              <a:t> and ρ(001010101, 101010100) = </a:t>
            </a:r>
            <a:r>
              <a:rPr lang="en-US" altLang="zh-TW" b="1" dirty="0"/>
              <a:t>0.3212</a:t>
            </a:r>
            <a:r>
              <a:rPr lang="en-US" altLang="zh-TW" dirty="0"/>
              <a:t>—</a:t>
            </a:r>
            <a:r>
              <a:rPr lang="en-US" altLang="zh-TW" sz="1500" dirty="0"/>
              <a:t>from </a:t>
            </a:r>
            <a:r>
              <a:rPr lang="en-US" altLang="zh-TW" sz="1500" i="1" dirty="0"/>
              <a:t>Atsushi Iwasaki, “Independent Randomness Tests based on the </a:t>
            </a:r>
            <a:r>
              <a:rPr lang="en-US" altLang="zh-TW" sz="1500" i="1" dirty="0" err="1"/>
              <a:t>Orthogonalized</a:t>
            </a:r>
            <a:r>
              <a:rPr lang="en-US" altLang="zh-TW" sz="1500" i="1" dirty="0"/>
              <a:t> Non-overlapping Template Matching Test”, 2019</a:t>
            </a:r>
            <a:endParaRPr lang="zh-TW" altLang="en-US" sz="1500" i="1" dirty="0"/>
          </a:p>
        </p:txBody>
      </p:sp>
      <p:pic>
        <p:nvPicPr>
          <p:cNvPr id="9" name="Picture 4">
            <a:extLst>
              <a:ext uri="{FF2B5EF4-FFF2-40B4-BE49-F238E27FC236}">
                <a16:creationId xmlns:a16="http://schemas.microsoft.com/office/drawing/2014/main" id="{4181C45C-8D87-427A-905B-4C5536F99072}"/>
              </a:ext>
            </a:extLst>
          </p:cNvPr>
          <p:cNvPicPr>
            <a:picLocks noChangeAspect="1" noChangeArrowheads="1"/>
          </p:cNvPicPr>
          <p:nvPr/>
        </p:nvPicPr>
        <p:blipFill>
          <a:blip r:embed="rId3" cstate="print"/>
          <a:srcRect/>
          <a:stretch>
            <a:fillRect/>
          </a:stretch>
        </p:blipFill>
        <p:spPr bwMode="auto">
          <a:xfrm>
            <a:off x="6370604" y="1433779"/>
            <a:ext cx="4833578" cy="4226973"/>
          </a:xfrm>
          <a:prstGeom prst="rect">
            <a:avLst/>
          </a:prstGeom>
          <a:noFill/>
          <a:ln w="9525">
            <a:noFill/>
            <a:miter lim="800000"/>
            <a:headEnd/>
            <a:tailEnd/>
          </a:ln>
        </p:spPr>
      </p:pic>
      <p:sp>
        <p:nvSpPr>
          <p:cNvPr id="3" name="文字方塊 2"/>
          <p:cNvSpPr txBox="1"/>
          <p:nvPr/>
        </p:nvSpPr>
        <p:spPr>
          <a:xfrm>
            <a:off x="6802476" y="5710018"/>
            <a:ext cx="3969834" cy="646331"/>
          </a:xfrm>
          <a:prstGeom prst="rect">
            <a:avLst/>
          </a:prstGeom>
          <a:noFill/>
        </p:spPr>
        <p:txBody>
          <a:bodyPr wrap="square" rtlCol="0">
            <a:spAutoFit/>
          </a:bodyPr>
          <a:lstStyle/>
          <a:p>
            <a:r>
              <a:rPr lang="en-US" altLang="zh-TW" dirty="0"/>
              <a:t>Joint distribution of p-values with templates 001010101 and 010101011</a:t>
            </a:r>
            <a:endParaRPr lang="zh-TW" altLang="en-US" dirty="0"/>
          </a:p>
        </p:txBody>
      </p:sp>
    </p:spTree>
    <p:extLst>
      <p:ext uri="{BB962C8B-B14F-4D97-AF65-F5344CB8AC3E}">
        <p14:creationId xmlns:p14="http://schemas.microsoft.com/office/powerpoint/2010/main" val="13305911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 name="矩形 5">
            <a:extLst>
              <a:ext uri="{FF2B5EF4-FFF2-40B4-BE49-F238E27FC236}">
                <a16:creationId xmlns:a16="http://schemas.microsoft.com/office/drawing/2014/main" id="{EC8709E6-D23E-46ED-A627-E89447DF118A}"/>
              </a:ext>
            </a:extLst>
          </p:cNvPr>
          <p:cNvSpPr/>
          <p:nvPr/>
        </p:nvSpPr>
        <p:spPr>
          <a:xfrm>
            <a:off x="-1497821" y="113920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1"/>
                </a:solidFill>
                <a:ea typeface="新細明體"/>
                <a:cs typeface="Arial"/>
              </a:rPr>
              <a:t>0</a:t>
            </a:r>
            <a:r>
              <a:rPr lang="en-US" altLang="zh-TW" sz="3733" dirty="0">
                <a:solidFill>
                  <a:schemeClr val="bg1"/>
                </a:solidFill>
                <a:ea typeface="新細明體"/>
                <a:cs typeface="Arial"/>
              </a:rPr>
              <a:t>3</a:t>
            </a:r>
            <a:endParaRPr lang="zh-TW" altLang="en-US" sz="3733" dirty="0">
              <a:solidFill>
                <a:schemeClr val="bg1"/>
              </a:solidFill>
            </a:endParaRPr>
          </a:p>
        </p:txBody>
      </p:sp>
      <p:sp>
        <p:nvSpPr>
          <p:cNvPr id="622" name="Google Shape;622;p96"/>
          <p:cNvSpPr txBox="1"/>
          <p:nvPr/>
        </p:nvSpPr>
        <p:spPr>
          <a:xfrm>
            <a:off x="0" y="0"/>
            <a:ext cx="12192000" cy="6858000"/>
          </a:xfrm>
          <a:prstGeom prst="rect">
            <a:avLst/>
          </a:prstGeom>
          <a:solidFill>
            <a:srgbClr val="D9D9D9"/>
          </a:solidFill>
          <a:ln>
            <a:noFill/>
          </a:ln>
        </p:spPr>
        <p:txBody>
          <a:bodyPr spcFirstLastPara="1" wrap="square" lIns="121900" tIns="121900" rIns="121900" bIns="121900" anchor="ctr" anchorCtr="0">
            <a:noAutofit/>
          </a:bodyPr>
          <a:lstStyle/>
          <a:p>
            <a:pPr algn="ctr"/>
            <a:r>
              <a:rPr lang="en-US" altLang="zh-TW" sz="6000" dirty="0"/>
              <a:t>Tests for the </a:t>
            </a:r>
          </a:p>
          <a:p>
            <a:pPr algn="ctr"/>
            <a:r>
              <a:rPr lang="en-US" altLang="zh-TW" sz="6000" dirty="0"/>
              <a:t>Longest-Run-of-Ones in a Block</a:t>
            </a:r>
            <a:endParaRPr sz="6000" b="1" dirty="0"/>
          </a:p>
        </p:txBody>
      </p:sp>
      <p:sp>
        <p:nvSpPr>
          <p:cNvPr id="2" name="投影片編號版面配置區 1">
            <a:extLst>
              <a:ext uri="{FF2B5EF4-FFF2-40B4-BE49-F238E27FC236}">
                <a16:creationId xmlns:a16="http://schemas.microsoft.com/office/drawing/2014/main" id="{5F591B29-1CB7-4083-93C0-9903F49CD165}"/>
              </a:ext>
            </a:extLst>
          </p:cNvPr>
          <p:cNvSpPr>
            <a:spLocks noGrp="1"/>
          </p:cNvSpPr>
          <p:nvPr>
            <p:ph type="sldNum" idx="12"/>
          </p:nvPr>
        </p:nvSpPr>
        <p:spPr/>
        <p:txBody>
          <a:bodyPr/>
          <a:lstStyle/>
          <a:p>
            <a:fld id="{00000000-1234-1234-1234-123412341234}" type="slidenum">
              <a:rPr lang="en" smtClean="0"/>
              <a:pPr/>
              <a:t>28</a:t>
            </a:fld>
            <a:endParaRPr lang="en" sz="1333">
              <a:solidFill>
                <a:schemeClr val="dk2"/>
              </a:solidFill>
            </a:endParaRPr>
          </a:p>
        </p:txBody>
      </p:sp>
    </p:spTree>
    <p:extLst>
      <p:ext uri="{BB962C8B-B14F-4D97-AF65-F5344CB8AC3E}">
        <p14:creationId xmlns:p14="http://schemas.microsoft.com/office/powerpoint/2010/main" val="36393992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 name="矩形 5">
            <a:extLst>
              <a:ext uri="{FF2B5EF4-FFF2-40B4-BE49-F238E27FC236}">
                <a16:creationId xmlns:a16="http://schemas.microsoft.com/office/drawing/2014/main" id="{EC8709E6-D23E-46ED-A627-E89447DF118A}"/>
              </a:ext>
            </a:extLst>
          </p:cNvPr>
          <p:cNvSpPr/>
          <p:nvPr/>
        </p:nvSpPr>
        <p:spPr>
          <a:xfrm>
            <a:off x="-354821" y="113920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1"/>
                </a:solidFill>
                <a:ea typeface="新細明體"/>
                <a:cs typeface="Arial"/>
              </a:rPr>
              <a:t>0</a:t>
            </a:r>
            <a:r>
              <a:rPr lang="en-US" altLang="zh-TW" sz="3733" dirty="0">
                <a:solidFill>
                  <a:schemeClr val="bg1"/>
                </a:solidFill>
                <a:ea typeface="新細明體"/>
                <a:cs typeface="Arial"/>
              </a:rPr>
              <a:t>3</a:t>
            </a:r>
            <a:endParaRPr lang="zh-TW" altLang="en-US" sz="3733" dirty="0">
              <a:solidFill>
                <a:schemeClr val="bg1"/>
              </a:solidFill>
            </a:endParaRPr>
          </a:p>
        </p:txBody>
      </p:sp>
      <p:sp>
        <p:nvSpPr>
          <p:cNvPr id="622" name="Google Shape;622;p96"/>
          <p:cNvSpPr txBox="1"/>
          <p:nvPr/>
        </p:nvSpPr>
        <p:spPr>
          <a:xfrm>
            <a:off x="0" y="0"/>
            <a:ext cx="12192000" cy="1139200"/>
          </a:xfrm>
          <a:prstGeom prst="rect">
            <a:avLst/>
          </a:prstGeom>
          <a:solidFill>
            <a:srgbClr val="D9D9D9"/>
          </a:solidFill>
          <a:ln>
            <a:noFill/>
          </a:ln>
        </p:spPr>
        <p:txBody>
          <a:bodyPr spcFirstLastPara="1" wrap="square" lIns="121900" tIns="121900" rIns="121900" bIns="121900" anchor="ctr" anchorCtr="0">
            <a:noAutofit/>
          </a:bodyPr>
          <a:lstStyle/>
          <a:p>
            <a:r>
              <a:rPr lang="en-US" altLang="zh-TW" sz="4000" dirty="0"/>
              <a:t>Example</a:t>
            </a:r>
            <a:endParaRPr lang="en-US" altLang="zh-TW" sz="4000" b="1" dirty="0"/>
          </a:p>
        </p:txBody>
      </p:sp>
      <p:sp>
        <p:nvSpPr>
          <p:cNvPr id="2" name="投影片編號版面配置區 1">
            <a:extLst>
              <a:ext uri="{FF2B5EF4-FFF2-40B4-BE49-F238E27FC236}">
                <a16:creationId xmlns:a16="http://schemas.microsoft.com/office/drawing/2014/main" id="{5F591B29-1CB7-4083-93C0-9903F49CD165}"/>
              </a:ext>
            </a:extLst>
          </p:cNvPr>
          <p:cNvSpPr>
            <a:spLocks noGrp="1"/>
          </p:cNvSpPr>
          <p:nvPr>
            <p:ph type="sldNum" idx="12"/>
          </p:nvPr>
        </p:nvSpPr>
        <p:spPr/>
        <p:txBody>
          <a:bodyPr/>
          <a:lstStyle/>
          <a:p>
            <a:fld id="{00000000-1234-1234-1234-123412341234}" type="slidenum">
              <a:rPr lang="en" smtClean="0"/>
              <a:pPr/>
              <a:t>29</a:t>
            </a:fld>
            <a:endParaRPr lang="en" sz="1333">
              <a:solidFill>
                <a:schemeClr val="dk2"/>
              </a:solidFill>
            </a:endParaRPr>
          </a:p>
        </p:txBody>
      </p:sp>
      <p:graphicFrame>
        <p:nvGraphicFramePr>
          <p:cNvPr id="15" name="內容版面配置區 5">
            <a:extLst>
              <a:ext uri="{FF2B5EF4-FFF2-40B4-BE49-F238E27FC236}">
                <a16:creationId xmlns:a16="http://schemas.microsoft.com/office/drawing/2014/main" id="{66D89E2D-9B49-43AC-A995-7E12E1A7657A}"/>
              </a:ext>
            </a:extLst>
          </p:cNvPr>
          <p:cNvGraphicFramePr>
            <a:graphicFrameLocks/>
          </p:cNvGraphicFramePr>
          <p:nvPr>
            <p:extLst>
              <p:ext uri="{D42A27DB-BD31-4B8C-83A1-F6EECF244321}">
                <p14:modId xmlns:p14="http://schemas.microsoft.com/office/powerpoint/2010/main" val="3402301553"/>
              </p:ext>
            </p:extLst>
          </p:nvPr>
        </p:nvGraphicFramePr>
        <p:xfrm>
          <a:off x="2027596" y="1433483"/>
          <a:ext cx="8132404" cy="5105466"/>
        </p:xfrm>
        <a:graphic>
          <a:graphicData uri="http://schemas.openxmlformats.org/drawingml/2006/table">
            <a:tbl>
              <a:tblPr>
                <a:tableStyleId>{5C22544A-7EE6-4342-B048-85BDC9FD1C3A}</a:tableStyleId>
              </a:tblPr>
              <a:tblGrid>
                <a:gridCol w="4647088">
                  <a:extLst>
                    <a:ext uri="{9D8B030D-6E8A-4147-A177-3AD203B41FA5}">
                      <a16:colId xmlns:a16="http://schemas.microsoft.com/office/drawing/2014/main" val="20000"/>
                    </a:ext>
                  </a:extLst>
                </a:gridCol>
                <a:gridCol w="1161772">
                  <a:extLst>
                    <a:ext uri="{9D8B030D-6E8A-4147-A177-3AD203B41FA5}">
                      <a16:colId xmlns:a16="http://schemas.microsoft.com/office/drawing/2014/main" val="20001"/>
                    </a:ext>
                  </a:extLst>
                </a:gridCol>
                <a:gridCol w="1161772">
                  <a:extLst>
                    <a:ext uri="{9D8B030D-6E8A-4147-A177-3AD203B41FA5}">
                      <a16:colId xmlns:a16="http://schemas.microsoft.com/office/drawing/2014/main" val="20002"/>
                    </a:ext>
                  </a:extLst>
                </a:gridCol>
                <a:gridCol w="1161772">
                  <a:extLst>
                    <a:ext uri="{9D8B030D-6E8A-4147-A177-3AD203B41FA5}">
                      <a16:colId xmlns:a16="http://schemas.microsoft.com/office/drawing/2014/main" val="20003"/>
                    </a:ext>
                  </a:extLst>
                </a:gridCol>
              </a:tblGrid>
              <a:tr h="283637">
                <a:tc>
                  <a:txBody>
                    <a:bodyPr/>
                    <a:lstStyle/>
                    <a:p>
                      <a:pPr algn="ctr" fontAlgn="ctr"/>
                      <a:r>
                        <a:rPr lang="en-US" sz="1600" u="none" strike="noStrike" dirty="0">
                          <a:effectLst/>
                        </a:rPr>
                        <a:t>Number of X-bit sequences (Y)</a:t>
                      </a:r>
                      <a:endParaRPr lang="en-US"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l" fontAlgn="ctr"/>
                      <a:endParaRPr lang="zh-TW" altLang="en-US" sz="16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a:effectLst/>
                        </a:rPr>
                        <a:t>100</a:t>
                      </a:r>
                      <a:endParaRPr lang="en-US" altLang="zh-TW" sz="16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dirty="0">
                          <a:effectLst/>
                        </a:rPr>
                        <a:t>200</a:t>
                      </a:r>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10000"/>
                  </a:ext>
                </a:extLst>
              </a:tr>
              <a:tr h="283637">
                <a:tc>
                  <a:txBody>
                    <a:bodyPr/>
                    <a:lstStyle/>
                    <a:p>
                      <a:pPr algn="ctr" fontAlgn="ctr"/>
                      <a:r>
                        <a:rPr lang="en-US" sz="1600" b="0" i="0" u="none" strike="noStrike" dirty="0">
                          <a:solidFill>
                            <a:srgbClr val="000000"/>
                          </a:solidFill>
                          <a:effectLst/>
                          <a:latin typeface="新細明體" panose="02020500000000000000" pitchFamily="18" charset="-120"/>
                          <a:ea typeface="新細明體" panose="02020500000000000000" pitchFamily="18" charset="-120"/>
                        </a:rPr>
                        <a:t>Pass Rate</a:t>
                      </a:r>
                    </a:p>
                  </a:txBody>
                  <a:tcPr marL="9525" marR="9525" marT="9525" marB="0" anchor="ctr"/>
                </a:tc>
                <a:tc>
                  <a:txBody>
                    <a:bodyPr/>
                    <a:lstStyle/>
                    <a:p>
                      <a:pPr algn="l" fontAlgn="ctr"/>
                      <a:endParaRPr lang="zh-TW" altLang="en-US" sz="16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a:effectLst/>
                        </a:rPr>
                        <a:t>50%</a:t>
                      </a:r>
                      <a:endParaRPr lang="en-US" altLang="zh-TW" sz="16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dirty="0">
                          <a:effectLst/>
                        </a:rPr>
                        <a:t>80%</a:t>
                      </a:r>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10001"/>
                  </a:ext>
                </a:extLst>
              </a:tr>
              <a:tr h="283637">
                <a:tc>
                  <a:txBody>
                    <a:bodyPr/>
                    <a:lstStyle/>
                    <a:p>
                      <a:pPr algn="ctr" fontAlgn="ctr"/>
                      <a:r>
                        <a:rPr lang="en-US" sz="1600" u="none" strike="noStrike" dirty="0">
                          <a:effectLst/>
                        </a:rPr>
                        <a:t>Test</a:t>
                      </a:r>
                      <a:endParaRPr lang="en-US"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sz="1600" u="none" strike="noStrike" dirty="0">
                          <a:effectLst/>
                        </a:rPr>
                        <a:t>Subtest #</a:t>
                      </a:r>
                      <a:endParaRPr lang="en-US"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gridSpan="2">
                  <a:txBody>
                    <a:bodyPr/>
                    <a:lstStyle/>
                    <a:p>
                      <a:pPr algn="ctr" fontAlgn="ctr"/>
                      <a:r>
                        <a:rPr lang="en-US" sz="1600" u="none" strike="noStrike" dirty="0">
                          <a:effectLst/>
                        </a:rPr>
                        <a:t>Fail #</a:t>
                      </a:r>
                      <a:endParaRPr lang="en-US"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hMerge="1">
                  <a:txBody>
                    <a:bodyPr/>
                    <a:lstStyle/>
                    <a:p>
                      <a:endParaRPr lang="zh-TW" altLang="en-US"/>
                    </a:p>
                  </a:txBody>
                  <a:tcPr/>
                </a:tc>
                <a:extLst>
                  <a:ext uri="{0D108BD9-81ED-4DB2-BD59-A6C34878D82A}">
                    <a16:rowId xmlns:a16="http://schemas.microsoft.com/office/drawing/2014/main" val="10002"/>
                  </a:ext>
                </a:extLst>
              </a:tr>
              <a:tr h="283637">
                <a:tc>
                  <a:txBody>
                    <a:bodyPr/>
                    <a:lstStyle/>
                    <a:p>
                      <a:pPr algn="ctr" fontAlgn="ctr"/>
                      <a:r>
                        <a:rPr lang="en-US" sz="1600" u="none" strike="noStrike" dirty="0">
                          <a:effectLst/>
                        </a:rPr>
                        <a:t>Frequency Test</a:t>
                      </a:r>
                      <a:endParaRPr lang="en-US"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dirty="0">
                          <a:effectLst/>
                        </a:rPr>
                        <a:t>1</a:t>
                      </a:r>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a:effectLst/>
                        </a:rPr>
                        <a:t>0</a:t>
                      </a:r>
                      <a:endParaRPr lang="en-US" altLang="zh-TW" sz="16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dirty="0">
                          <a:effectLst/>
                        </a:rPr>
                        <a:t>0</a:t>
                      </a:r>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10003"/>
                  </a:ext>
                </a:extLst>
              </a:tr>
              <a:tr h="283637">
                <a:tc>
                  <a:txBody>
                    <a:bodyPr/>
                    <a:lstStyle/>
                    <a:p>
                      <a:pPr algn="ctr" fontAlgn="ctr"/>
                      <a:r>
                        <a:rPr lang="en-US" sz="1600" u="none" strike="noStrike">
                          <a:effectLst/>
                        </a:rPr>
                        <a:t>Frequency Test within a Block </a:t>
                      </a:r>
                      <a:endParaRPr lang="en-US" sz="16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dirty="0">
                          <a:effectLst/>
                        </a:rPr>
                        <a:t>1</a:t>
                      </a:r>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dirty="0">
                          <a:effectLst/>
                        </a:rPr>
                        <a:t>0</a:t>
                      </a:r>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dirty="0">
                          <a:effectLst/>
                        </a:rPr>
                        <a:t>0</a:t>
                      </a:r>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10004"/>
                  </a:ext>
                </a:extLst>
              </a:tr>
              <a:tr h="283637">
                <a:tc>
                  <a:txBody>
                    <a:bodyPr/>
                    <a:lstStyle/>
                    <a:p>
                      <a:pPr algn="ctr" fontAlgn="ctr"/>
                      <a:r>
                        <a:rPr lang="en-US" sz="1600" u="none" strike="noStrike" dirty="0">
                          <a:effectLst/>
                        </a:rPr>
                        <a:t>Runs Test</a:t>
                      </a:r>
                      <a:endParaRPr lang="en-US"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dirty="0">
                          <a:effectLst/>
                        </a:rPr>
                        <a:t>1</a:t>
                      </a:r>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dirty="0">
                          <a:effectLst/>
                        </a:rPr>
                        <a:t>0</a:t>
                      </a:r>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dirty="0">
                          <a:effectLst/>
                        </a:rPr>
                        <a:t>0</a:t>
                      </a:r>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10005"/>
                  </a:ext>
                </a:extLst>
              </a:tr>
              <a:tr h="283637">
                <a:tc>
                  <a:txBody>
                    <a:bodyPr/>
                    <a:lstStyle/>
                    <a:p>
                      <a:pPr algn="ctr" fontAlgn="ctr"/>
                      <a:r>
                        <a:rPr lang="en-US" sz="1600" u="none" strike="noStrike" dirty="0">
                          <a:effectLst/>
                        </a:rPr>
                        <a:t>Longest-Run-of-Ones in a Block</a:t>
                      </a:r>
                      <a:endParaRPr lang="en-US"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solidFill>
                      <a:schemeClr val="accent4">
                        <a:lumMod val="40000"/>
                        <a:lumOff val="60000"/>
                      </a:schemeClr>
                    </a:solidFill>
                  </a:tcPr>
                </a:tc>
                <a:tc>
                  <a:txBody>
                    <a:bodyPr/>
                    <a:lstStyle/>
                    <a:p>
                      <a:pPr algn="ctr" fontAlgn="ctr"/>
                      <a:r>
                        <a:rPr lang="en-US" altLang="zh-TW" sz="1600" u="none" strike="noStrike" dirty="0">
                          <a:effectLst/>
                        </a:rPr>
                        <a:t>1</a:t>
                      </a:r>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solidFill>
                      <a:schemeClr val="accent4">
                        <a:lumMod val="40000"/>
                        <a:lumOff val="60000"/>
                      </a:schemeClr>
                    </a:solidFill>
                  </a:tcPr>
                </a:tc>
                <a:tc>
                  <a:txBody>
                    <a:bodyPr/>
                    <a:lstStyle/>
                    <a:p>
                      <a:pPr algn="ctr" fontAlgn="ctr"/>
                      <a:r>
                        <a:rPr lang="en-US" altLang="zh-TW" sz="1600" u="none" strike="noStrike" dirty="0">
                          <a:effectLst/>
                        </a:rPr>
                        <a:t>2</a:t>
                      </a:r>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solidFill>
                      <a:schemeClr val="accent4">
                        <a:lumMod val="40000"/>
                        <a:lumOff val="60000"/>
                      </a:schemeClr>
                    </a:solidFill>
                  </a:tcPr>
                </a:tc>
                <a:tc>
                  <a:txBody>
                    <a:bodyPr/>
                    <a:lstStyle/>
                    <a:p>
                      <a:pPr algn="ctr" fontAlgn="ctr"/>
                      <a:r>
                        <a:rPr lang="en-US" altLang="zh-TW" sz="1600" u="none" strike="noStrike" dirty="0">
                          <a:effectLst/>
                        </a:rPr>
                        <a:t>0</a:t>
                      </a:r>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solidFill>
                      <a:schemeClr val="accent4">
                        <a:lumMod val="40000"/>
                        <a:lumOff val="60000"/>
                      </a:schemeClr>
                    </a:solidFill>
                  </a:tcPr>
                </a:tc>
                <a:extLst>
                  <a:ext uri="{0D108BD9-81ED-4DB2-BD59-A6C34878D82A}">
                    <a16:rowId xmlns:a16="http://schemas.microsoft.com/office/drawing/2014/main" val="10006"/>
                  </a:ext>
                </a:extLst>
              </a:tr>
              <a:tr h="283637">
                <a:tc>
                  <a:txBody>
                    <a:bodyPr/>
                    <a:lstStyle/>
                    <a:p>
                      <a:pPr algn="ctr" fontAlgn="ctr"/>
                      <a:r>
                        <a:rPr lang="en-US" sz="1600" u="none" strike="noStrike" dirty="0">
                          <a:effectLst/>
                        </a:rPr>
                        <a:t>Rank Test</a:t>
                      </a:r>
                      <a:endParaRPr lang="en-US"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dirty="0">
                          <a:effectLst/>
                        </a:rPr>
                        <a:t>1</a:t>
                      </a:r>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dirty="0">
                          <a:effectLst/>
                        </a:rPr>
                        <a:t>0</a:t>
                      </a:r>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dirty="0">
                          <a:effectLst/>
                        </a:rPr>
                        <a:t>0</a:t>
                      </a:r>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10007"/>
                  </a:ext>
                </a:extLst>
              </a:tr>
              <a:tr h="283637">
                <a:tc>
                  <a:txBody>
                    <a:bodyPr/>
                    <a:lstStyle/>
                    <a:p>
                      <a:pPr algn="ctr" fontAlgn="ctr"/>
                      <a:r>
                        <a:rPr lang="en-US" sz="1600" u="none" strike="noStrike" dirty="0">
                          <a:effectLst/>
                        </a:rPr>
                        <a:t>DFT Test</a:t>
                      </a:r>
                      <a:endParaRPr lang="en-US"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a:effectLst/>
                        </a:rPr>
                        <a:t>1</a:t>
                      </a:r>
                      <a:endParaRPr lang="en-US" altLang="zh-TW" sz="16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dirty="0">
                          <a:effectLst/>
                        </a:rPr>
                        <a:t>0</a:t>
                      </a:r>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dirty="0">
                          <a:effectLst/>
                        </a:rPr>
                        <a:t>0</a:t>
                      </a:r>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10008"/>
                  </a:ext>
                </a:extLst>
              </a:tr>
              <a:tr h="283637">
                <a:tc>
                  <a:txBody>
                    <a:bodyPr/>
                    <a:lstStyle/>
                    <a:p>
                      <a:pPr algn="ctr" fontAlgn="ctr"/>
                      <a:r>
                        <a:rPr lang="en-US" sz="1600" u="none" strike="noStrike">
                          <a:effectLst/>
                        </a:rPr>
                        <a:t>Non-overlapping Template Matching Test</a:t>
                      </a:r>
                      <a:endParaRPr lang="en-US" sz="16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a:effectLst/>
                        </a:rPr>
                        <a:t>148</a:t>
                      </a:r>
                      <a:endParaRPr lang="en-US" altLang="zh-TW" sz="16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dirty="0">
                          <a:effectLst/>
                        </a:rPr>
                        <a:t>39</a:t>
                      </a:r>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dirty="0">
                          <a:effectLst/>
                        </a:rPr>
                        <a:t>5</a:t>
                      </a:r>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10009"/>
                  </a:ext>
                </a:extLst>
              </a:tr>
              <a:tr h="283637">
                <a:tc>
                  <a:txBody>
                    <a:bodyPr/>
                    <a:lstStyle/>
                    <a:p>
                      <a:pPr algn="ctr" fontAlgn="ctr"/>
                      <a:r>
                        <a:rPr lang="en-US" sz="1600" u="none" strike="noStrike">
                          <a:effectLst/>
                        </a:rPr>
                        <a:t>Overlapping Template Matching Test</a:t>
                      </a:r>
                      <a:endParaRPr lang="en-US" sz="16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a:effectLst/>
                        </a:rPr>
                        <a:t>1</a:t>
                      </a:r>
                      <a:endParaRPr lang="en-US" altLang="zh-TW" sz="16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dirty="0">
                          <a:effectLst/>
                        </a:rPr>
                        <a:t>0</a:t>
                      </a:r>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dirty="0">
                          <a:effectLst/>
                        </a:rPr>
                        <a:t>0</a:t>
                      </a:r>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10010"/>
                  </a:ext>
                </a:extLst>
              </a:tr>
              <a:tr h="283637">
                <a:tc>
                  <a:txBody>
                    <a:bodyPr/>
                    <a:lstStyle/>
                    <a:p>
                      <a:pPr algn="ctr" fontAlgn="ctr"/>
                      <a:r>
                        <a:rPr lang="en-US" sz="1600" u="none" strike="noStrike" dirty="0">
                          <a:effectLst/>
                        </a:rPr>
                        <a:t>Universal Statistical Test</a:t>
                      </a:r>
                      <a:endParaRPr lang="en-US"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a:effectLst/>
                        </a:rPr>
                        <a:t>1</a:t>
                      </a:r>
                      <a:endParaRPr lang="en-US" altLang="zh-TW" sz="16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dirty="0">
                          <a:effectLst/>
                        </a:rPr>
                        <a:t>1</a:t>
                      </a:r>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b="0" i="0" u="none" strike="noStrike" dirty="0">
                          <a:solidFill>
                            <a:srgbClr val="000000"/>
                          </a:solidFill>
                          <a:effectLst/>
                          <a:latin typeface="+mn-lt"/>
                          <a:ea typeface="新細明體" panose="02020500000000000000" pitchFamily="18" charset="-120"/>
                        </a:rPr>
                        <a:t>1</a:t>
                      </a:r>
                    </a:p>
                  </a:txBody>
                  <a:tcPr marL="9525" marR="9525" marT="9525" marB="0" anchor="ctr"/>
                </a:tc>
                <a:extLst>
                  <a:ext uri="{0D108BD9-81ED-4DB2-BD59-A6C34878D82A}">
                    <a16:rowId xmlns:a16="http://schemas.microsoft.com/office/drawing/2014/main" val="10011"/>
                  </a:ext>
                </a:extLst>
              </a:tr>
              <a:tr h="283637">
                <a:tc>
                  <a:txBody>
                    <a:bodyPr/>
                    <a:lstStyle/>
                    <a:p>
                      <a:pPr algn="ctr" fontAlgn="ctr"/>
                      <a:r>
                        <a:rPr lang="en-US" sz="1600" u="none" strike="noStrike" dirty="0">
                          <a:effectLst/>
                        </a:rPr>
                        <a:t>Linear Complexity Test</a:t>
                      </a:r>
                      <a:endParaRPr lang="en-US"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a:effectLst/>
                        </a:rPr>
                        <a:t>1</a:t>
                      </a:r>
                      <a:endParaRPr lang="en-US" altLang="zh-TW" sz="16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dirty="0">
                          <a:effectLst/>
                        </a:rPr>
                        <a:t>1</a:t>
                      </a:r>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b="0" i="0" u="none" strike="noStrike" dirty="0">
                          <a:solidFill>
                            <a:srgbClr val="000000"/>
                          </a:solidFill>
                          <a:effectLst/>
                          <a:latin typeface="+mn-lt"/>
                          <a:ea typeface="新細明體" panose="02020500000000000000" pitchFamily="18" charset="-120"/>
                        </a:rPr>
                        <a:t>0</a:t>
                      </a:r>
                    </a:p>
                  </a:txBody>
                  <a:tcPr marL="9525" marR="9525" marT="9525" marB="0" anchor="ctr"/>
                </a:tc>
                <a:extLst>
                  <a:ext uri="{0D108BD9-81ED-4DB2-BD59-A6C34878D82A}">
                    <a16:rowId xmlns:a16="http://schemas.microsoft.com/office/drawing/2014/main" val="10012"/>
                  </a:ext>
                </a:extLst>
              </a:tr>
              <a:tr h="283637">
                <a:tc>
                  <a:txBody>
                    <a:bodyPr/>
                    <a:lstStyle/>
                    <a:p>
                      <a:pPr algn="ctr" fontAlgn="ctr"/>
                      <a:r>
                        <a:rPr lang="en-US" sz="1600" u="none" strike="noStrike" dirty="0">
                          <a:effectLst/>
                        </a:rPr>
                        <a:t>Serial Test</a:t>
                      </a:r>
                      <a:endParaRPr lang="en-US"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b="0" i="0" u="none" strike="noStrike" dirty="0">
                          <a:solidFill>
                            <a:schemeClr val="dk1"/>
                          </a:solidFill>
                          <a:effectLst/>
                          <a:latin typeface="+mn-lt"/>
                          <a:ea typeface="+mn-ea"/>
                        </a:rPr>
                        <a:t>2</a:t>
                      </a:r>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dirty="0">
                          <a:effectLst/>
                        </a:rPr>
                        <a:t>2</a:t>
                      </a:r>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b="0" i="0" u="none" strike="noStrike" dirty="0">
                          <a:solidFill>
                            <a:srgbClr val="000000"/>
                          </a:solidFill>
                          <a:effectLst/>
                          <a:latin typeface="+mn-lt"/>
                          <a:ea typeface="新細明體" panose="02020500000000000000" pitchFamily="18" charset="-120"/>
                        </a:rPr>
                        <a:t>1</a:t>
                      </a:r>
                    </a:p>
                  </a:txBody>
                  <a:tcPr marL="9525" marR="9525" marT="9525" marB="0" anchor="ctr"/>
                </a:tc>
                <a:extLst>
                  <a:ext uri="{0D108BD9-81ED-4DB2-BD59-A6C34878D82A}">
                    <a16:rowId xmlns:a16="http://schemas.microsoft.com/office/drawing/2014/main" val="10013"/>
                  </a:ext>
                </a:extLst>
              </a:tr>
              <a:tr h="283637">
                <a:tc>
                  <a:txBody>
                    <a:bodyPr/>
                    <a:lstStyle/>
                    <a:p>
                      <a:pPr algn="ctr" fontAlgn="ctr"/>
                      <a:r>
                        <a:rPr lang="en-US" sz="1600" u="none" strike="noStrike" dirty="0">
                          <a:effectLst/>
                        </a:rPr>
                        <a:t>Approximate Entropy Test</a:t>
                      </a:r>
                      <a:endParaRPr lang="en-US"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dirty="0">
                          <a:effectLst/>
                        </a:rPr>
                        <a:t>1</a:t>
                      </a:r>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dirty="0">
                          <a:effectLst/>
                        </a:rPr>
                        <a:t>1</a:t>
                      </a:r>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dirty="0">
                          <a:effectLst/>
                        </a:rPr>
                        <a:t>0</a:t>
                      </a:r>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10014"/>
                  </a:ext>
                </a:extLst>
              </a:tr>
              <a:tr h="283637">
                <a:tc>
                  <a:txBody>
                    <a:bodyPr/>
                    <a:lstStyle/>
                    <a:p>
                      <a:pPr algn="ctr" fontAlgn="ctr"/>
                      <a:r>
                        <a:rPr lang="en-US" sz="1600" u="none" strike="noStrike">
                          <a:effectLst/>
                        </a:rPr>
                        <a:t>Cumulative Sums (Cusums) Test</a:t>
                      </a:r>
                      <a:endParaRPr lang="en-US" sz="16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a:effectLst/>
                        </a:rPr>
                        <a:t>2</a:t>
                      </a:r>
                      <a:endParaRPr lang="en-US" altLang="zh-TW" sz="16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a:effectLst/>
                        </a:rPr>
                        <a:t>0</a:t>
                      </a:r>
                      <a:endParaRPr lang="en-US" altLang="zh-TW" sz="16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dirty="0">
                          <a:effectLst/>
                        </a:rPr>
                        <a:t>0</a:t>
                      </a:r>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10015"/>
                  </a:ext>
                </a:extLst>
              </a:tr>
              <a:tr h="283637">
                <a:tc>
                  <a:txBody>
                    <a:bodyPr/>
                    <a:lstStyle/>
                    <a:p>
                      <a:pPr algn="ctr" fontAlgn="ctr"/>
                      <a:r>
                        <a:rPr lang="en-US" sz="1600" u="none" strike="noStrike">
                          <a:effectLst/>
                        </a:rPr>
                        <a:t>Random Excursions Test</a:t>
                      </a:r>
                      <a:endParaRPr lang="en-US" sz="16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a:effectLst/>
                        </a:rPr>
                        <a:t>8</a:t>
                      </a:r>
                      <a:endParaRPr lang="en-US" altLang="zh-TW" sz="16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a:effectLst/>
                        </a:rPr>
                        <a:t>6</a:t>
                      </a:r>
                      <a:endParaRPr lang="en-US" altLang="zh-TW" sz="16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dirty="0">
                          <a:effectLst/>
                        </a:rPr>
                        <a:t>5</a:t>
                      </a:r>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10016"/>
                  </a:ext>
                </a:extLst>
              </a:tr>
              <a:tr h="283637">
                <a:tc>
                  <a:txBody>
                    <a:bodyPr/>
                    <a:lstStyle/>
                    <a:p>
                      <a:pPr algn="ctr" fontAlgn="ctr"/>
                      <a:r>
                        <a:rPr lang="en-US" sz="1600" u="none" strike="noStrike">
                          <a:effectLst/>
                        </a:rPr>
                        <a:t>Random Excursions Variant Test</a:t>
                      </a:r>
                      <a:endParaRPr lang="en-US" sz="16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a:effectLst/>
                        </a:rPr>
                        <a:t>18</a:t>
                      </a:r>
                      <a:endParaRPr lang="en-US" altLang="zh-TW" sz="16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a:effectLst/>
                        </a:rPr>
                        <a:t>2</a:t>
                      </a:r>
                      <a:endParaRPr lang="en-US" altLang="zh-TW" sz="16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en-US" altLang="zh-TW" sz="1600" u="none" strike="noStrike" dirty="0">
                          <a:effectLst/>
                        </a:rPr>
                        <a:t>0</a:t>
                      </a:r>
                      <a:endParaRPr lang="en-US" altLang="zh-TW" sz="16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2671733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96"/>
          <p:cNvSpPr txBox="1"/>
          <p:nvPr/>
        </p:nvSpPr>
        <p:spPr>
          <a:xfrm>
            <a:off x="0" y="0"/>
            <a:ext cx="12192000" cy="1139200"/>
          </a:xfrm>
          <a:prstGeom prst="rect">
            <a:avLst/>
          </a:prstGeom>
          <a:solidFill>
            <a:srgbClr val="D9D9D9"/>
          </a:solidFill>
          <a:ln>
            <a:noFill/>
          </a:ln>
        </p:spPr>
        <p:txBody>
          <a:bodyPr spcFirstLastPara="1" wrap="square" lIns="121900" tIns="121900" rIns="121900" bIns="121900" anchor="ctr" anchorCtr="0">
            <a:noAutofit/>
          </a:bodyPr>
          <a:lstStyle/>
          <a:p>
            <a:endParaRPr sz="4000" b="1" dirty="0"/>
          </a:p>
        </p:txBody>
      </p:sp>
      <p:sp>
        <p:nvSpPr>
          <p:cNvPr id="5" name="矩形 4">
            <a:extLst>
              <a:ext uri="{FF2B5EF4-FFF2-40B4-BE49-F238E27FC236}">
                <a16:creationId xmlns:a16="http://schemas.microsoft.com/office/drawing/2014/main" id="{98AE572F-A9D5-4412-866D-72224008F647}"/>
              </a:ext>
            </a:extLst>
          </p:cNvPr>
          <p:cNvSpPr/>
          <p:nvPr/>
        </p:nvSpPr>
        <p:spPr>
          <a:xfrm>
            <a:off x="-2584" y="163485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ea typeface="新細明體"/>
                <a:cs typeface="Arial"/>
              </a:rPr>
              <a:t>01</a:t>
            </a:r>
            <a:endParaRPr lang="zh-TW" altLang="en-US" sz="3733" dirty="0"/>
          </a:p>
        </p:txBody>
      </p:sp>
      <p:grpSp>
        <p:nvGrpSpPr>
          <p:cNvPr id="4" name="群組 3">
            <a:extLst>
              <a:ext uri="{FF2B5EF4-FFF2-40B4-BE49-F238E27FC236}">
                <a16:creationId xmlns:a16="http://schemas.microsoft.com/office/drawing/2014/main" id="{B9F553D8-66C2-4A86-9AC5-B0079798DF7A}"/>
              </a:ext>
            </a:extLst>
          </p:cNvPr>
          <p:cNvGrpSpPr/>
          <p:nvPr/>
        </p:nvGrpSpPr>
        <p:grpSpPr>
          <a:xfrm>
            <a:off x="1159789" y="1634849"/>
            <a:ext cx="9161777" cy="1217267"/>
            <a:chOff x="1159789" y="1634849"/>
            <a:chExt cx="9161777" cy="1217267"/>
          </a:xfrm>
        </p:grpSpPr>
        <p:sp>
          <p:nvSpPr>
            <p:cNvPr id="9" name="矩形 8">
              <a:extLst>
                <a:ext uri="{FF2B5EF4-FFF2-40B4-BE49-F238E27FC236}">
                  <a16:creationId xmlns:a16="http://schemas.microsoft.com/office/drawing/2014/main" id="{02F32897-0885-4A2A-A178-B2D56D619929}"/>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zh-TW" altLang="en-US" sz="2133" dirty="0">
                  <a:solidFill>
                    <a:schemeClr val="bg1"/>
                  </a:solidFill>
                  <a:ea typeface="新細明體"/>
                  <a:cs typeface="Arial"/>
                </a:rPr>
                <a:t>資料蒐集</a:t>
              </a:r>
            </a:p>
          </p:txBody>
        </p:sp>
        <p:sp>
          <p:nvSpPr>
            <p:cNvPr id="12" name="矩形 11">
              <a:extLst>
                <a:ext uri="{FF2B5EF4-FFF2-40B4-BE49-F238E27FC236}">
                  <a16:creationId xmlns:a16="http://schemas.microsoft.com/office/drawing/2014/main" id="{CD56E6CC-B761-46B3-BE63-6D2465DA4CB0}"/>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10" name="群組 9">
              <a:extLst>
                <a:ext uri="{FF2B5EF4-FFF2-40B4-BE49-F238E27FC236}">
                  <a16:creationId xmlns:a16="http://schemas.microsoft.com/office/drawing/2014/main" id="{DB3CE51B-2DE6-41EC-A8D1-206B846BA368}"/>
                </a:ext>
              </a:extLst>
            </p:cNvPr>
            <p:cNvGrpSpPr/>
            <p:nvPr/>
          </p:nvGrpSpPr>
          <p:grpSpPr>
            <a:xfrm>
              <a:off x="3820330" y="1634849"/>
              <a:ext cx="2178779" cy="1217267"/>
              <a:chOff x="2923366" y="3228488"/>
              <a:chExt cx="1634084" cy="912950"/>
            </a:xfrm>
          </p:grpSpPr>
          <p:sp>
            <p:nvSpPr>
              <p:cNvPr id="8" name="等腰三角形 7">
                <a:extLst>
                  <a:ext uri="{FF2B5EF4-FFF2-40B4-BE49-F238E27FC236}">
                    <a16:creationId xmlns:a16="http://schemas.microsoft.com/office/drawing/2014/main" id="{03E3A20C-2882-45DF-A2A4-77B6D8FF03BC}"/>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11" name="矩形 10">
                <a:extLst>
                  <a:ext uri="{FF2B5EF4-FFF2-40B4-BE49-F238E27FC236}">
                    <a16:creationId xmlns:a16="http://schemas.microsoft.com/office/drawing/2014/main" id="{F2DD3C5E-8C65-4EB3-8823-4A8B2B5952F3}"/>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14" name="矩形 13">
              <a:extLst>
                <a:ext uri="{FF2B5EF4-FFF2-40B4-BE49-F238E27FC236}">
                  <a16:creationId xmlns:a16="http://schemas.microsoft.com/office/drawing/2014/main" id="{88B7AD41-F6A4-49C4-907D-C6C08AFA3FA5}"/>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en-US" altLang="zh-TW" sz="2400" dirty="0">
                  <a:solidFill>
                    <a:schemeClr val="tx1"/>
                  </a:solidFill>
                  <a:ea typeface="新細明體"/>
                  <a:cs typeface="Arial"/>
                </a:rPr>
                <a:t>Sample size</a:t>
              </a:r>
            </a:p>
            <a:p>
              <a:pPr marL="380990" indent="-380990">
                <a:buChar char="•"/>
              </a:pPr>
              <a:r>
                <a:rPr lang="zh-TW" altLang="en-US" sz="2400" dirty="0">
                  <a:solidFill>
                    <a:schemeClr val="tx1"/>
                  </a:solidFill>
                  <a:ea typeface="新細明體"/>
                  <a:cs typeface="Arial"/>
                </a:rPr>
                <a:t>蒐集方法</a:t>
              </a:r>
            </a:p>
          </p:txBody>
        </p:sp>
      </p:grpSp>
      <p:sp>
        <p:nvSpPr>
          <p:cNvPr id="46" name="矩形 45">
            <a:extLst>
              <a:ext uri="{FF2B5EF4-FFF2-40B4-BE49-F238E27FC236}">
                <a16:creationId xmlns:a16="http://schemas.microsoft.com/office/drawing/2014/main" id="{A2AE5782-AF93-49AD-991A-01F8A245E15A}"/>
              </a:ext>
            </a:extLst>
          </p:cNvPr>
          <p:cNvSpPr/>
          <p:nvPr/>
        </p:nvSpPr>
        <p:spPr>
          <a:xfrm>
            <a:off x="0" y="2962907"/>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2"/>
                </a:solidFill>
                <a:ea typeface="新細明體"/>
                <a:cs typeface="Arial"/>
              </a:rPr>
              <a:t>0</a:t>
            </a:r>
            <a:r>
              <a:rPr lang="en-US" altLang="zh-TW" sz="3733" dirty="0">
                <a:solidFill>
                  <a:schemeClr val="bg2"/>
                </a:solidFill>
                <a:ea typeface="新細明體"/>
                <a:cs typeface="Arial"/>
              </a:rPr>
              <a:t>2</a:t>
            </a:r>
            <a:endParaRPr lang="zh-TW" altLang="en-US" sz="3733" dirty="0">
              <a:solidFill>
                <a:schemeClr val="bg2"/>
              </a:solidFill>
            </a:endParaRPr>
          </a:p>
        </p:txBody>
      </p:sp>
      <p:grpSp>
        <p:nvGrpSpPr>
          <p:cNvPr id="47" name="群組 46">
            <a:extLst>
              <a:ext uri="{FF2B5EF4-FFF2-40B4-BE49-F238E27FC236}">
                <a16:creationId xmlns:a16="http://schemas.microsoft.com/office/drawing/2014/main" id="{DF9BBA71-7477-459D-9459-79F089F1007E}"/>
              </a:ext>
            </a:extLst>
          </p:cNvPr>
          <p:cNvGrpSpPr/>
          <p:nvPr/>
        </p:nvGrpSpPr>
        <p:grpSpPr>
          <a:xfrm>
            <a:off x="1162373" y="2962906"/>
            <a:ext cx="9161777" cy="1217267"/>
            <a:chOff x="1159789" y="1634849"/>
            <a:chExt cx="9161777" cy="1217267"/>
          </a:xfrm>
        </p:grpSpPr>
        <p:sp>
          <p:nvSpPr>
            <p:cNvPr id="48" name="矩形 47">
              <a:extLst>
                <a:ext uri="{FF2B5EF4-FFF2-40B4-BE49-F238E27FC236}">
                  <a16:creationId xmlns:a16="http://schemas.microsoft.com/office/drawing/2014/main" id="{2CABE2A4-BC41-45D0-9CCE-816C8EC270B7}"/>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zh-TW" altLang="en-US" sz="2133" dirty="0">
                  <a:solidFill>
                    <a:schemeClr val="bg2"/>
                  </a:solidFill>
                  <a:ea typeface="新細明體"/>
                  <a:cs typeface="Arial"/>
                </a:rPr>
                <a:t>參數設定</a:t>
              </a:r>
            </a:p>
          </p:txBody>
        </p:sp>
        <p:sp>
          <p:nvSpPr>
            <p:cNvPr id="49" name="矩形 48">
              <a:extLst>
                <a:ext uri="{FF2B5EF4-FFF2-40B4-BE49-F238E27FC236}">
                  <a16:creationId xmlns:a16="http://schemas.microsoft.com/office/drawing/2014/main" id="{32F090D5-21B5-4672-8C53-22DF21518819}"/>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50" name="群組 49">
              <a:extLst>
                <a:ext uri="{FF2B5EF4-FFF2-40B4-BE49-F238E27FC236}">
                  <a16:creationId xmlns:a16="http://schemas.microsoft.com/office/drawing/2014/main" id="{DC42363D-0523-4691-8510-92399F5C7E2A}"/>
                </a:ext>
              </a:extLst>
            </p:cNvPr>
            <p:cNvGrpSpPr/>
            <p:nvPr/>
          </p:nvGrpSpPr>
          <p:grpSpPr>
            <a:xfrm>
              <a:off x="3820330" y="1634849"/>
              <a:ext cx="2178779" cy="1217267"/>
              <a:chOff x="2923366" y="3228488"/>
              <a:chExt cx="1634084" cy="912950"/>
            </a:xfrm>
          </p:grpSpPr>
          <p:sp>
            <p:nvSpPr>
              <p:cNvPr id="52" name="等腰三角形 51">
                <a:extLst>
                  <a:ext uri="{FF2B5EF4-FFF2-40B4-BE49-F238E27FC236}">
                    <a16:creationId xmlns:a16="http://schemas.microsoft.com/office/drawing/2014/main" id="{2DB21977-D363-465D-8D54-231E2DA54AD6}"/>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53" name="矩形 52">
                <a:extLst>
                  <a:ext uri="{FF2B5EF4-FFF2-40B4-BE49-F238E27FC236}">
                    <a16:creationId xmlns:a16="http://schemas.microsoft.com/office/drawing/2014/main" id="{A7334C59-8615-4D54-863C-6D658998EEBD}"/>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51" name="矩形 50">
              <a:extLst>
                <a:ext uri="{FF2B5EF4-FFF2-40B4-BE49-F238E27FC236}">
                  <a16:creationId xmlns:a16="http://schemas.microsoft.com/office/drawing/2014/main" id="{98816AA9-505F-4BD3-8A4B-C091B0811895}"/>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zh-TW" altLang="en-US" sz="2400" dirty="0">
                  <a:solidFill>
                    <a:schemeClr val="bg2">
                      <a:lumMod val="90000"/>
                    </a:schemeClr>
                  </a:solidFill>
                  <a:ea typeface="新細明體"/>
                  <a:cs typeface="Arial"/>
                </a:rPr>
                <a:t>參數設定</a:t>
              </a:r>
            </a:p>
          </p:txBody>
        </p:sp>
      </p:grpSp>
      <p:sp>
        <p:nvSpPr>
          <p:cNvPr id="54" name="矩形 53">
            <a:extLst>
              <a:ext uri="{FF2B5EF4-FFF2-40B4-BE49-F238E27FC236}">
                <a16:creationId xmlns:a16="http://schemas.microsoft.com/office/drawing/2014/main" id="{EE9CBFCC-6308-4B4C-B31E-5AEAE70EC908}"/>
              </a:ext>
            </a:extLst>
          </p:cNvPr>
          <p:cNvSpPr/>
          <p:nvPr/>
        </p:nvSpPr>
        <p:spPr>
          <a:xfrm>
            <a:off x="-2584" y="4287731"/>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2"/>
                </a:solidFill>
                <a:ea typeface="新細明體"/>
                <a:cs typeface="Arial"/>
              </a:rPr>
              <a:t>0</a:t>
            </a:r>
            <a:r>
              <a:rPr lang="en-US" altLang="zh-TW" sz="3733" dirty="0">
                <a:solidFill>
                  <a:schemeClr val="bg2"/>
                </a:solidFill>
                <a:ea typeface="新細明體"/>
                <a:cs typeface="Arial"/>
              </a:rPr>
              <a:t>3</a:t>
            </a:r>
            <a:endParaRPr lang="zh-TW" altLang="en-US" sz="3733" dirty="0">
              <a:solidFill>
                <a:schemeClr val="bg2"/>
              </a:solidFill>
            </a:endParaRPr>
          </a:p>
        </p:txBody>
      </p:sp>
      <p:grpSp>
        <p:nvGrpSpPr>
          <p:cNvPr id="55" name="群組 54">
            <a:extLst>
              <a:ext uri="{FF2B5EF4-FFF2-40B4-BE49-F238E27FC236}">
                <a16:creationId xmlns:a16="http://schemas.microsoft.com/office/drawing/2014/main" id="{4F7FFA7F-39BB-4C41-BA58-DEEC55783FEF}"/>
              </a:ext>
            </a:extLst>
          </p:cNvPr>
          <p:cNvGrpSpPr/>
          <p:nvPr/>
        </p:nvGrpSpPr>
        <p:grpSpPr>
          <a:xfrm>
            <a:off x="1159789" y="4287730"/>
            <a:ext cx="9161777" cy="1217267"/>
            <a:chOff x="1159789" y="1634849"/>
            <a:chExt cx="9161777" cy="1217267"/>
          </a:xfrm>
        </p:grpSpPr>
        <p:sp>
          <p:nvSpPr>
            <p:cNvPr id="80" name="矩形 79">
              <a:extLst>
                <a:ext uri="{FF2B5EF4-FFF2-40B4-BE49-F238E27FC236}">
                  <a16:creationId xmlns:a16="http://schemas.microsoft.com/office/drawing/2014/main" id="{8663D0EF-DA15-4CB1-AA12-82F6A9B7E157}"/>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zh-TW" altLang="en-US" sz="2133" dirty="0">
                  <a:solidFill>
                    <a:schemeClr val="bg2"/>
                  </a:solidFill>
                  <a:ea typeface="新細明體"/>
                  <a:cs typeface="Arial"/>
                </a:rPr>
                <a:t>結果與分析</a:t>
              </a:r>
            </a:p>
          </p:txBody>
        </p:sp>
        <p:sp>
          <p:nvSpPr>
            <p:cNvPr id="81" name="矩形 80">
              <a:extLst>
                <a:ext uri="{FF2B5EF4-FFF2-40B4-BE49-F238E27FC236}">
                  <a16:creationId xmlns:a16="http://schemas.microsoft.com/office/drawing/2014/main" id="{E774B80F-EBF9-49FF-9FA8-0C3CF593CB16}"/>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82" name="群組 81">
              <a:extLst>
                <a:ext uri="{FF2B5EF4-FFF2-40B4-BE49-F238E27FC236}">
                  <a16:creationId xmlns:a16="http://schemas.microsoft.com/office/drawing/2014/main" id="{4ED68984-0ED0-4DE9-9F4A-ED4835D6DEEE}"/>
                </a:ext>
              </a:extLst>
            </p:cNvPr>
            <p:cNvGrpSpPr/>
            <p:nvPr/>
          </p:nvGrpSpPr>
          <p:grpSpPr>
            <a:xfrm>
              <a:off x="3820330" y="1634849"/>
              <a:ext cx="2178779" cy="1217267"/>
              <a:chOff x="2923366" y="3228488"/>
              <a:chExt cx="1634084" cy="912950"/>
            </a:xfrm>
          </p:grpSpPr>
          <p:sp>
            <p:nvSpPr>
              <p:cNvPr id="84" name="等腰三角形 83">
                <a:extLst>
                  <a:ext uri="{FF2B5EF4-FFF2-40B4-BE49-F238E27FC236}">
                    <a16:creationId xmlns:a16="http://schemas.microsoft.com/office/drawing/2014/main" id="{F8EBF6C9-7414-465F-8867-C9DB8BB851C0}"/>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85" name="矩形 84">
                <a:extLst>
                  <a:ext uri="{FF2B5EF4-FFF2-40B4-BE49-F238E27FC236}">
                    <a16:creationId xmlns:a16="http://schemas.microsoft.com/office/drawing/2014/main" id="{CB5EB7AC-511A-4AAE-A851-17D741E8F4A2}"/>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83" name="矩形 82">
              <a:extLst>
                <a:ext uri="{FF2B5EF4-FFF2-40B4-BE49-F238E27FC236}">
                  <a16:creationId xmlns:a16="http://schemas.microsoft.com/office/drawing/2014/main" id="{342A3EB9-8837-4796-9EE2-FEE3897CD65D}"/>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en-US" altLang="zh-TW" sz="2400" dirty="0">
                  <a:solidFill>
                    <a:schemeClr val="bg2">
                      <a:lumMod val="90000"/>
                    </a:schemeClr>
                  </a:solidFill>
                  <a:ea typeface="新細明體"/>
                  <a:cs typeface="Arial"/>
                </a:rPr>
                <a:t>Pass rate</a:t>
              </a:r>
            </a:p>
            <a:p>
              <a:pPr marL="380990" indent="-380990">
                <a:buChar char="•"/>
              </a:pPr>
              <a:r>
                <a:rPr lang="zh-TW" altLang="en-US" sz="2400" dirty="0">
                  <a:solidFill>
                    <a:schemeClr val="bg2">
                      <a:lumMod val="90000"/>
                    </a:schemeClr>
                  </a:solidFill>
                  <a:ea typeface="新細明體"/>
                  <a:cs typeface="Arial"/>
                </a:rPr>
                <a:t>分析</a:t>
              </a:r>
            </a:p>
          </p:txBody>
        </p:sp>
      </p:grpSp>
      <p:sp>
        <p:nvSpPr>
          <p:cNvPr id="86" name="矩形 85">
            <a:extLst>
              <a:ext uri="{FF2B5EF4-FFF2-40B4-BE49-F238E27FC236}">
                <a16:creationId xmlns:a16="http://schemas.microsoft.com/office/drawing/2014/main" id="{B620DDD7-69A5-4C00-A4A7-C7DB275A37DE}"/>
              </a:ext>
            </a:extLst>
          </p:cNvPr>
          <p:cNvSpPr/>
          <p:nvPr/>
        </p:nvSpPr>
        <p:spPr>
          <a:xfrm>
            <a:off x="-2584" y="5609321"/>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2"/>
                </a:solidFill>
                <a:ea typeface="新細明體"/>
                <a:cs typeface="Arial"/>
              </a:rPr>
              <a:t>0</a:t>
            </a:r>
            <a:r>
              <a:rPr lang="en-US" altLang="zh-TW" sz="3733" dirty="0">
                <a:solidFill>
                  <a:schemeClr val="bg2"/>
                </a:solidFill>
                <a:ea typeface="新細明體"/>
                <a:cs typeface="Arial"/>
              </a:rPr>
              <a:t>4</a:t>
            </a:r>
            <a:endParaRPr lang="zh-TW" altLang="en-US" sz="3733" dirty="0">
              <a:solidFill>
                <a:schemeClr val="bg2"/>
              </a:solidFill>
            </a:endParaRPr>
          </a:p>
        </p:txBody>
      </p:sp>
      <p:grpSp>
        <p:nvGrpSpPr>
          <p:cNvPr id="87" name="群組 86">
            <a:extLst>
              <a:ext uri="{FF2B5EF4-FFF2-40B4-BE49-F238E27FC236}">
                <a16:creationId xmlns:a16="http://schemas.microsoft.com/office/drawing/2014/main" id="{CC796FAF-E0FF-410D-979F-65F2229F3C19}"/>
              </a:ext>
            </a:extLst>
          </p:cNvPr>
          <p:cNvGrpSpPr/>
          <p:nvPr/>
        </p:nvGrpSpPr>
        <p:grpSpPr>
          <a:xfrm>
            <a:off x="1159789" y="5609320"/>
            <a:ext cx="9161777" cy="1217267"/>
            <a:chOff x="1159789" y="1634849"/>
            <a:chExt cx="9161777" cy="1217267"/>
          </a:xfrm>
        </p:grpSpPr>
        <p:sp>
          <p:nvSpPr>
            <p:cNvPr id="88" name="矩形 87">
              <a:extLst>
                <a:ext uri="{FF2B5EF4-FFF2-40B4-BE49-F238E27FC236}">
                  <a16:creationId xmlns:a16="http://schemas.microsoft.com/office/drawing/2014/main" id="{B7F9F5CB-3D17-47CE-AAC2-778D5464457B}"/>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en-US" altLang="zh-TW" sz="2133" dirty="0">
                  <a:solidFill>
                    <a:schemeClr val="bg2"/>
                  </a:solidFill>
                  <a:ea typeface="新細明體"/>
                  <a:cs typeface="Arial"/>
                </a:rPr>
                <a:t>Quality of TRNG</a:t>
              </a:r>
              <a:endParaRPr lang="zh-TW" altLang="en-US" sz="2133" dirty="0">
                <a:solidFill>
                  <a:schemeClr val="bg2"/>
                </a:solidFill>
                <a:ea typeface="新細明體"/>
                <a:cs typeface="Arial"/>
              </a:endParaRPr>
            </a:p>
          </p:txBody>
        </p:sp>
        <p:sp>
          <p:nvSpPr>
            <p:cNvPr id="89" name="矩形 88">
              <a:extLst>
                <a:ext uri="{FF2B5EF4-FFF2-40B4-BE49-F238E27FC236}">
                  <a16:creationId xmlns:a16="http://schemas.microsoft.com/office/drawing/2014/main" id="{6D200731-35A6-4855-B735-CF3843EA7292}"/>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90" name="群組 89">
              <a:extLst>
                <a:ext uri="{FF2B5EF4-FFF2-40B4-BE49-F238E27FC236}">
                  <a16:creationId xmlns:a16="http://schemas.microsoft.com/office/drawing/2014/main" id="{EDD550F0-2E45-453B-99B1-14F283CFEB42}"/>
                </a:ext>
              </a:extLst>
            </p:cNvPr>
            <p:cNvGrpSpPr/>
            <p:nvPr/>
          </p:nvGrpSpPr>
          <p:grpSpPr>
            <a:xfrm>
              <a:off x="3820330" y="1634849"/>
              <a:ext cx="2178779" cy="1217267"/>
              <a:chOff x="2923366" y="3228488"/>
              <a:chExt cx="1634084" cy="912950"/>
            </a:xfrm>
          </p:grpSpPr>
          <p:sp>
            <p:nvSpPr>
              <p:cNvPr id="92" name="等腰三角形 91">
                <a:extLst>
                  <a:ext uri="{FF2B5EF4-FFF2-40B4-BE49-F238E27FC236}">
                    <a16:creationId xmlns:a16="http://schemas.microsoft.com/office/drawing/2014/main" id="{2DC93CDD-1F9E-4087-9AC4-8881DBCFC20D}"/>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93" name="矩形 92">
                <a:extLst>
                  <a:ext uri="{FF2B5EF4-FFF2-40B4-BE49-F238E27FC236}">
                    <a16:creationId xmlns:a16="http://schemas.microsoft.com/office/drawing/2014/main" id="{92ED6408-A88E-4367-B192-51FF561D55A3}"/>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91" name="矩形 90">
              <a:extLst>
                <a:ext uri="{FF2B5EF4-FFF2-40B4-BE49-F238E27FC236}">
                  <a16:creationId xmlns:a16="http://schemas.microsoft.com/office/drawing/2014/main" id="{38A5F705-F5D4-4B84-9B39-8DD798B153EE}"/>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en-US" altLang="zh-TW" sz="2400" dirty="0">
                  <a:solidFill>
                    <a:schemeClr val="bg2">
                      <a:lumMod val="90000"/>
                    </a:schemeClr>
                  </a:solidFill>
                  <a:ea typeface="新細明體"/>
                  <a:cs typeface="Arial"/>
                </a:rPr>
                <a:t>Quality of TRNG</a:t>
              </a:r>
            </a:p>
          </p:txBody>
        </p:sp>
      </p:grpSp>
      <p:sp>
        <p:nvSpPr>
          <p:cNvPr id="6" name="投影片編號版面配置區 5">
            <a:extLst>
              <a:ext uri="{FF2B5EF4-FFF2-40B4-BE49-F238E27FC236}">
                <a16:creationId xmlns:a16="http://schemas.microsoft.com/office/drawing/2014/main" id="{B38A57FE-BF87-463F-A47F-D459E303F568}"/>
              </a:ext>
            </a:extLst>
          </p:cNvPr>
          <p:cNvSpPr>
            <a:spLocks noGrp="1"/>
          </p:cNvSpPr>
          <p:nvPr>
            <p:ph type="sldNum" idx="12"/>
          </p:nvPr>
        </p:nvSpPr>
        <p:spPr/>
        <p:txBody>
          <a:bodyPr/>
          <a:lstStyle/>
          <a:p>
            <a:fld id="{00000000-1234-1234-1234-123412341234}" type="slidenum">
              <a:rPr lang="en" smtClean="0"/>
              <a:pPr/>
              <a:t>3</a:t>
            </a:fld>
            <a:endParaRPr lang="en" sz="1333">
              <a:solidFill>
                <a:schemeClr val="dk2"/>
              </a:solidFill>
            </a:endParaRPr>
          </a:p>
        </p:txBody>
      </p:sp>
    </p:spTree>
    <p:extLst>
      <p:ext uri="{BB962C8B-B14F-4D97-AF65-F5344CB8AC3E}">
        <p14:creationId xmlns:p14="http://schemas.microsoft.com/office/powerpoint/2010/main" val="20851003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 name="矩形 5">
            <a:extLst>
              <a:ext uri="{FF2B5EF4-FFF2-40B4-BE49-F238E27FC236}">
                <a16:creationId xmlns:a16="http://schemas.microsoft.com/office/drawing/2014/main" id="{EC8709E6-D23E-46ED-A627-E89447DF118A}"/>
              </a:ext>
            </a:extLst>
          </p:cNvPr>
          <p:cNvSpPr/>
          <p:nvPr/>
        </p:nvSpPr>
        <p:spPr>
          <a:xfrm>
            <a:off x="-354821" y="113920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1"/>
                </a:solidFill>
                <a:ea typeface="新細明體"/>
                <a:cs typeface="Arial"/>
              </a:rPr>
              <a:t>0</a:t>
            </a:r>
            <a:r>
              <a:rPr lang="en-US" altLang="zh-TW" sz="3733" dirty="0">
                <a:solidFill>
                  <a:schemeClr val="bg1"/>
                </a:solidFill>
                <a:ea typeface="新細明體"/>
                <a:cs typeface="Arial"/>
              </a:rPr>
              <a:t>3</a:t>
            </a:r>
            <a:endParaRPr lang="zh-TW" altLang="en-US" sz="3733" dirty="0">
              <a:solidFill>
                <a:schemeClr val="bg1"/>
              </a:solidFill>
            </a:endParaRPr>
          </a:p>
        </p:txBody>
      </p:sp>
      <p:sp>
        <p:nvSpPr>
          <p:cNvPr id="622" name="Google Shape;622;p96"/>
          <p:cNvSpPr txBox="1"/>
          <p:nvPr/>
        </p:nvSpPr>
        <p:spPr>
          <a:xfrm>
            <a:off x="0" y="0"/>
            <a:ext cx="12192000" cy="1139200"/>
          </a:xfrm>
          <a:prstGeom prst="rect">
            <a:avLst/>
          </a:prstGeom>
          <a:solidFill>
            <a:srgbClr val="D9D9D9"/>
          </a:solidFill>
          <a:ln>
            <a:noFill/>
          </a:ln>
        </p:spPr>
        <p:txBody>
          <a:bodyPr spcFirstLastPara="1" wrap="square" lIns="121900" tIns="121900" rIns="121900" bIns="121900" anchor="ctr" anchorCtr="0">
            <a:noAutofit/>
          </a:bodyPr>
          <a:lstStyle/>
          <a:p>
            <a:r>
              <a:rPr lang="en-US" altLang="zh-TW" sz="4000" dirty="0"/>
              <a:t>Example</a:t>
            </a:r>
            <a:endParaRPr lang="en-US" altLang="zh-TW" sz="4000" b="1" dirty="0"/>
          </a:p>
        </p:txBody>
      </p:sp>
      <p:sp>
        <p:nvSpPr>
          <p:cNvPr id="2" name="投影片編號版面配置區 1">
            <a:extLst>
              <a:ext uri="{FF2B5EF4-FFF2-40B4-BE49-F238E27FC236}">
                <a16:creationId xmlns:a16="http://schemas.microsoft.com/office/drawing/2014/main" id="{5F591B29-1CB7-4083-93C0-9903F49CD165}"/>
              </a:ext>
            </a:extLst>
          </p:cNvPr>
          <p:cNvSpPr>
            <a:spLocks noGrp="1"/>
          </p:cNvSpPr>
          <p:nvPr>
            <p:ph type="sldNum" idx="12"/>
          </p:nvPr>
        </p:nvSpPr>
        <p:spPr/>
        <p:txBody>
          <a:bodyPr/>
          <a:lstStyle/>
          <a:p>
            <a:fld id="{00000000-1234-1234-1234-123412341234}" type="slidenum">
              <a:rPr lang="en" smtClean="0"/>
              <a:pPr/>
              <a:t>30</a:t>
            </a:fld>
            <a:endParaRPr lang="en" sz="1333">
              <a:solidFill>
                <a:schemeClr val="dk2"/>
              </a:solidFill>
            </a:endParaRPr>
          </a:p>
        </p:txBody>
      </p:sp>
      <p:pic>
        <p:nvPicPr>
          <p:cNvPr id="8" name="圖片 7">
            <a:extLst>
              <a:ext uri="{FF2B5EF4-FFF2-40B4-BE49-F238E27FC236}">
                <a16:creationId xmlns:a16="http://schemas.microsoft.com/office/drawing/2014/main" id="{782B8F66-9753-4294-881C-5517587AECE8}"/>
              </a:ext>
            </a:extLst>
          </p:cNvPr>
          <p:cNvPicPr>
            <a:picLocks noChangeAspect="1"/>
          </p:cNvPicPr>
          <p:nvPr/>
        </p:nvPicPr>
        <p:blipFill rotWithShape="1">
          <a:blip r:embed="rId3"/>
          <a:srcRect l="12148" t="59157" r="16338" b="37460"/>
          <a:stretch/>
        </p:blipFill>
        <p:spPr>
          <a:xfrm>
            <a:off x="2963698" y="1173500"/>
            <a:ext cx="8718998" cy="231820"/>
          </a:xfrm>
          <a:prstGeom prst="rect">
            <a:avLst/>
          </a:prstGeom>
        </p:spPr>
      </p:pic>
      <p:pic>
        <p:nvPicPr>
          <p:cNvPr id="9" name="圖片 8">
            <a:extLst>
              <a:ext uri="{FF2B5EF4-FFF2-40B4-BE49-F238E27FC236}">
                <a16:creationId xmlns:a16="http://schemas.microsoft.com/office/drawing/2014/main" id="{0E782C1E-7646-4FEA-B8BE-DB320F143D4C}"/>
              </a:ext>
            </a:extLst>
          </p:cNvPr>
          <p:cNvPicPr>
            <a:picLocks noChangeAspect="1"/>
          </p:cNvPicPr>
          <p:nvPr/>
        </p:nvPicPr>
        <p:blipFill rotWithShape="1">
          <a:blip r:embed="rId4"/>
          <a:srcRect l="12043" t="57280" r="15916" b="39150"/>
          <a:stretch/>
        </p:blipFill>
        <p:spPr>
          <a:xfrm>
            <a:off x="2963698" y="1588698"/>
            <a:ext cx="8783391" cy="244700"/>
          </a:xfrm>
          <a:prstGeom prst="rect">
            <a:avLst/>
          </a:prstGeom>
        </p:spPr>
      </p:pic>
      <p:sp>
        <p:nvSpPr>
          <p:cNvPr id="10" name="內容版面配置區 2">
            <a:extLst>
              <a:ext uri="{FF2B5EF4-FFF2-40B4-BE49-F238E27FC236}">
                <a16:creationId xmlns:a16="http://schemas.microsoft.com/office/drawing/2014/main" id="{680A875D-2154-4AD7-ADED-D5FB8CA2542C}"/>
              </a:ext>
            </a:extLst>
          </p:cNvPr>
          <p:cNvSpPr txBox="1">
            <a:spLocks/>
          </p:cNvSpPr>
          <p:nvPr/>
        </p:nvSpPr>
        <p:spPr>
          <a:xfrm>
            <a:off x="859212" y="2088187"/>
            <a:ext cx="5948966" cy="4431712"/>
          </a:xfrm>
          <a:prstGeom prst="rect">
            <a:avLst/>
          </a:prstGeom>
          <a:noFill/>
          <a:ln>
            <a:noFill/>
          </a:ln>
        </p:spPr>
        <p:txBody>
          <a:bodyPr spcFirstLastPara="1" vert="horz" wrap="square" lIns="91425" tIns="91425" rIns="91425" bIns="91425"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Courier New"/>
              <a:buChar char="o"/>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a:spcBef>
                <a:spcPts val="1000"/>
              </a:spcBef>
            </a:pPr>
            <a:r>
              <a:rPr lang="en-US" altLang="zh-TW" sz="2000" dirty="0"/>
              <a:t>n :</a:t>
            </a:r>
            <a:r>
              <a:rPr lang="zh-TW" altLang="en-US" sz="2000" dirty="0"/>
              <a:t> </a:t>
            </a:r>
            <a:r>
              <a:rPr lang="en-US" altLang="zh-TW" sz="2000" dirty="0"/>
              <a:t>The length of the bit string. (128)</a:t>
            </a:r>
          </a:p>
          <a:p>
            <a:pPr>
              <a:spcBef>
                <a:spcPts val="1000"/>
              </a:spcBef>
            </a:pPr>
            <a:r>
              <a:rPr lang="en-US" altLang="zh-TW" sz="2000" dirty="0"/>
              <a:t>M</a:t>
            </a:r>
            <a:r>
              <a:rPr lang="zh-TW" altLang="en-US" sz="2000" dirty="0"/>
              <a:t> </a:t>
            </a:r>
            <a:r>
              <a:rPr lang="en-US" altLang="zh-TW" sz="2000" dirty="0"/>
              <a:t>:</a:t>
            </a:r>
            <a:r>
              <a:rPr lang="zh-TW" altLang="en-US" sz="2000" dirty="0"/>
              <a:t> </a:t>
            </a:r>
            <a:r>
              <a:rPr lang="en-US" altLang="zh-TW" sz="2000" dirty="0"/>
              <a:t>The length of each block. (8)</a:t>
            </a:r>
          </a:p>
          <a:p>
            <a:pPr>
              <a:spcBef>
                <a:spcPts val="1000"/>
              </a:spcBef>
            </a:pPr>
            <a:r>
              <a:rPr lang="en-US" altLang="zh-TW" sz="2000" dirty="0"/>
              <a:t>N</a:t>
            </a:r>
            <a:r>
              <a:rPr lang="zh-TW" altLang="en-US" sz="2000" dirty="0"/>
              <a:t> </a:t>
            </a:r>
            <a:r>
              <a:rPr lang="en-US" altLang="zh-TW" sz="2000" dirty="0"/>
              <a:t>:</a:t>
            </a:r>
            <a:r>
              <a:rPr lang="zh-TW" altLang="en-US" sz="2000" dirty="0"/>
              <a:t> </a:t>
            </a:r>
            <a:r>
              <a:rPr lang="en-US" altLang="zh-TW" sz="2000" dirty="0"/>
              <a:t>The number of blocks. (16)</a:t>
            </a:r>
          </a:p>
          <a:p>
            <a:pPr marL="0" indent="0">
              <a:spcBef>
                <a:spcPts val="1000"/>
              </a:spcBef>
              <a:buFont typeface="Arial" panose="020B0604020202020204" pitchFamily="34" charset="0"/>
              <a:buNone/>
            </a:pPr>
            <a:endParaRPr lang="en-US" altLang="zh-TW" sz="2000" dirty="0"/>
          </a:p>
          <a:p>
            <a:pPr>
              <a:spcBef>
                <a:spcPts val="1000"/>
              </a:spcBef>
            </a:pPr>
            <a:r>
              <a:rPr lang="en-US" altLang="zh-TW" sz="2000" dirty="0"/>
              <a:t>input = 11001100000101010110110001001100111000000000001001001101010100010001001111010110100000001101011111001100111001101101100010110010</a:t>
            </a:r>
          </a:p>
          <a:p>
            <a:pPr>
              <a:spcBef>
                <a:spcPts val="1000"/>
              </a:spcBef>
            </a:pPr>
            <a:endParaRPr lang="en-US" altLang="zh-TW" sz="2000" dirty="0"/>
          </a:p>
        </p:txBody>
      </p:sp>
      <p:pic>
        <p:nvPicPr>
          <p:cNvPr id="11" name="圖片 10">
            <a:extLst>
              <a:ext uri="{FF2B5EF4-FFF2-40B4-BE49-F238E27FC236}">
                <a16:creationId xmlns:a16="http://schemas.microsoft.com/office/drawing/2014/main" id="{B3BF5A55-4050-4DAD-9343-BD33E14FCC7F}"/>
              </a:ext>
            </a:extLst>
          </p:cNvPr>
          <p:cNvPicPr>
            <a:picLocks noChangeAspect="1"/>
          </p:cNvPicPr>
          <p:nvPr/>
        </p:nvPicPr>
        <p:blipFill rotWithShape="1">
          <a:blip r:embed="rId5"/>
          <a:srcRect l="37711" t="39056" r="32289" b="32010"/>
          <a:stretch/>
        </p:blipFill>
        <p:spPr>
          <a:xfrm>
            <a:off x="3923310" y="5123775"/>
            <a:ext cx="2884868" cy="1564329"/>
          </a:xfrm>
          <a:prstGeom prst="rect">
            <a:avLst/>
          </a:prstGeom>
        </p:spPr>
      </p:pic>
      <p:pic>
        <p:nvPicPr>
          <p:cNvPr id="12" name="圖片 11">
            <a:extLst>
              <a:ext uri="{FF2B5EF4-FFF2-40B4-BE49-F238E27FC236}">
                <a16:creationId xmlns:a16="http://schemas.microsoft.com/office/drawing/2014/main" id="{1E65CBE7-5DDB-4405-9BEB-FDC23979DF39}"/>
              </a:ext>
            </a:extLst>
          </p:cNvPr>
          <p:cNvPicPr>
            <a:picLocks noChangeAspect="1"/>
          </p:cNvPicPr>
          <p:nvPr/>
        </p:nvPicPr>
        <p:blipFill rotWithShape="1">
          <a:blip r:embed="rId6"/>
          <a:srcRect l="23134" t="50517" r="32711" b="29192"/>
          <a:stretch/>
        </p:blipFill>
        <p:spPr>
          <a:xfrm>
            <a:off x="859212" y="5249262"/>
            <a:ext cx="2675718" cy="691334"/>
          </a:xfrm>
          <a:prstGeom prst="rect">
            <a:avLst/>
          </a:prstGeom>
        </p:spPr>
      </p:pic>
      <p:pic>
        <p:nvPicPr>
          <p:cNvPr id="13" name="圖片 12">
            <a:extLst>
              <a:ext uri="{FF2B5EF4-FFF2-40B4-BE49-F238E27FC236}">
                <a16:creationId xmlns:a16="http://schemas.microsoft.com/office/drawing/2014/main" id="{C5A1B843-C767-4FFF-AEEF-DDD3D96C9889}"/>
              </a:ext>
            </a:extLst>
          </p:cNvPr>
          <p:cNvPicPr>
            <a:picLocks noChangeAspect="1"/>
          </p:cNvPicPr>
          <p:nvPr/>
        </p:nvPicPr>
        <p:blipFill rotWithShape="1">
          <a:blip r:embed="rId7"/>
          <a:srcRect l="27464" t="39619" r="13803" b="35956"/>
          <a:stretch/>
        </p:blipFill>
        <p:spPr>
          <a:xfrm>
            <a:off x="859212" y="6008613"/>
            <a:ext cx="2974483" cy="695472"/>
          </a:xfrm>
          <a:prstGeom prst="rect">
            <a:avLst/>
          </a:prstGeom>
        </p:spPr>
      </p:pic>
      <mc:AlternateContent xmlns:mc="http://schemas.openxmlformats.org/markup-compatibility/2006" xmlns:a14="http://schemas.microsoft.com/office/drawing/2010/main">
        <mc:Choice Requires="a14">
          <p:graphicFrame>
            <p:nvGraphicFramePr>
              <p:cNvPr id="14" name="表格 13">
                <a:extLst>
                  <a:ext uri="{FF2B5EF4-FFF2-40B4-BE49-F238E27FC236}">
                    <a16:creationId xmlns:a16="http://schemas.microsoft.com/office/drawing/2014/main" id="{71A61A4F-2EF5-4630-8265-F4DD0EB5CD10}"/>
                  </a:ext>
                </a:extLst>
              </p:cNvPr>
              <p:cNvGraphicFramePr>
                <a:graphicFrameLocks noGrp="1"/>
              </p:cNvGraphicFramePr>
              <p:nvPr/>
            </p:nvGraphicFramePr>
            <p:xfrm>
              <a:off x="6948420" y="2090580"/>
              <a:ext cx="4734276" cy="4451160"/>
            </p:xfrm>
            <a:graphic>
              <a:graphicData uri="http://schemas.openxmlformats.org/drawingml/2006/table">
                <a:tbl>
                  <a:tblPr firstRow="1" bandRow="1">
                    <a:tableStyleId>{5C22544A-7EE6-4342-B048-85BDC9FD1C3A}</a:tableStyleId>
                  </a:tblPr>
                  <a:tblGrid>
                    <a:gridCol w="1183569">
                      <a:extLst>
                        <a:ext uri="{9D8B030D-6E8A-4147-A177-3AD203B41FA5}">
                          <a16:colId xmlns:a16="http://schemas.microsoft.com/office/drawing/2014/main" val="20000"/>
                        </a:ext>
                      </a:extLst>
                    </a:gridCol>
                    <a:gridCol w="1183569">
                      <a:extLst>
                        <a:ext uri="{9D8B030D-6E8A-4147-A177-3AD203B41FA5}">
                          <a16:colId xmlns:a16="http://schemas.microsoft.com/office/drawing/2014/main" val="20001"/>
                        </a:ext>
                      </a:extLst>
                    </a:gridCol>
                    <a:gridCol w="1183569">
                      <a:extLst>
                        <a:ext uri="{9D8B030D-6E8A-4147-A177-3AD203B41FA5}">
                          <a16:colId xmlns:a16="http://schemas.microsoft.com/office/drawing/2014/main" val="20002"/>
                        </a:ext>
                      </a:extLst>
                    </a:gridCol>
                    <a:gridCol w="1183569">
                      <a:extLst>
                        <a:ext uri="{9D8B030D-6E8A-4147-A177-3AD203B41FA5}">
                          <a16:colId xmlns:a16="http://schemas.microsoft.com/office/drawing/2014/main" val="20003"/>
                        </a:ext>
                      </a:extLst>
                    </a:gridCol>
                  </a:tblGrid>
                  <a:tr h="370840">
                    <a:tc>
                      <a:txBody>
                        <a:bodyPr/>
                        <a:lstStyle/>
                        <a:p>
                          <a:pPr algn="ctr"/>
                          <a:r>
                            <a:rPr lang="en-US" altLang="zh-TW" dirty="0" err="1"/>
                            <a:t>Subblock</a:t>
                          </a:r>
                          <a:endParaRPr lang="zh-TW" altLang="en-US" dirty="0"/>
                        </a:p>
                      </a:txBody>
                      <a:tcPr/>
                    </a:tc>
                    <a:tc>
                      <a:txBody>
                        <a:bodyPr/>
                        <a:lstStyle/>
                        <a:p>
                          <a:pPr algn="ctr"/>
                          <a:r>
                            <a:rPr lang="en-US" altLang="zh-TW" dirty="0"/>
                            <a:t>Max-run</a:t>
                          </a:r>
                          <a:endParaRPr lang="zh-TW"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err="1"/>
                            <a:t>Subblock</a:t>
                          </a:r>
                          <a:endParaRPr lang="zh-TW"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Max-run</a:t>
                          </a:r>
                          <a:endParaRPr lang="zh-TW" altLang="en-US" dirty="0"/>
                        </a:p>
                      </a:txBody>
                      <a:tcPr/>
                    </a:tc>
                    <a:extLst>
                      <a:ext uri="{0D108BD9-81ED-4DB2-BD59-A6C34878D82A}">
                        <a16:rowId xmlns:a16="http://schemas.microsoft.com/office/drawing/2014/main" val="10000"/>
                      </a:ext>
                    </a:extLst>
                  </a:tr>
                  <a:tr h="370840">
                    <a:tc>
                      <a:txBody>
                        <a:bodyPr/>
                        <a:lstStyle/>
                        <a:p>
                          <a:pPr algn="ctr"/>
                          <a:r>
                            <a:rPr lang="en-US" altLang="zh-TW" dirty="0"/>
                            <a:t>11001100</a:t>
                          </a:r>
                          <a:endParaRPr lang="zh-TW" altLang="en-US" dirty="0"/>
                        </a:p>
                      </a:txBody>
                      <a:tcPr/>
                    </a:tc>
                    <a:tc>
                      <a:txBody>
                        <a:bodyPr/>
                        <a:lstStyle/>
                        <a:p>
                          <a:pPr algn="ctr"/>
                          <a:r>
                            <a:rPr lang="en-US" altLang="zh-TW" dirty="0"/>
                            <a:t>2</a:t>
                          </a:r>
                          <a:endParaRPr lang="zh-TW" altLang="en-US" dirty="0"/>
                        </a:p>
                      </a:txBody>
                      <a:tcPr/>
                    </a:tc>
                    <a:tc>
                      <a:txBody>
                        <a:bodyPr/>
                        <a:lstStyle/>
                        <a:p>
                          <a:pPr algn="ctr"/>
                          <a:r>
                            <a:rPr lang="en-US" altLang="zh-TW" dirty="0"/>
                            <a:t>00010101</a:t>
                          </a:r>
                          <a:endParaRPr lang="zh-TW" altLang="en-US" dirty="0"/>
                        </a:p>
                      </a:txBody>
                      <a:tcPr/>
                    </a:tc>
                    <a:tc>
                      <a:txBody>
                        <a:bodyPr/>
                        <a:lstStyle/>
                        <a:p>
                          <a:pPr algn="ctr"/>
                          <a:r>
                            <a:rPr lang="en-US" altLang="zh-TW" dirty="0"/>
                            <a:t>1</a:t>
                          </a:r>
                          <a:endParaRPr lang="zh-TW" altLang="en-US" dirty="0"/>
                        </a:p>
                      </a:txBody>
                      <a:tcPr/>
                    </a:tc>
                    <a:extLst>
                      <a:ext uri="{0D108BD9-81ED-4DB2-BD59-A6C34878D82A}">
                        <a16:rowId xmlns:a16="http://schemas.microsoft.com/office/drawing/2014/main" val="10001"/>
                      </a:ext>
                    </a:extLst>
                  </a:tr>
                  <a:tr h="370840">
                    <a:tc>
                      <a:txBody>
                        <a:bodyPr/>
                        <a:lstStyle/>
                        <a:p>
                          <a:pPr algn="ctr"/>
                          <a:r>
                            <a:rPr lang="en-US" altLang="zh-TW" dirty="0"/>
                            <a:t>01101100</a:t>
                          </a:r>
                          <a:endParaRPr lang="zh-TW" altLang="en-US" dirty="0"/>
                        </a:p>
                      </a:txBody>
                      <a:tcPr/>
                    </a:tc>
                    <a:tc>
                      <a:txBody>
                        <a:bodyPr/>
                        <a:lstStyle/>
                        <a:p>
                          <a:pPr algn="ctr"/>
                          <a:r>
                            <a:rPr lang="en-US" altLang="zh-TW" dirty="0"/>
                            <a:t>2</a:t>
                          </a:r>
                          <a:endParaRPr lang="zh-TW" altLang="en-US" dirty="0"/>
                        </a:p>
                      </a:txBody>
                      <a:tcPr/>
                    </a:tc>
                    <a:tc>
                      <a:txBody>
                        <a:bodyPr/>
                        <a:lstStyle/>
                        <a:p>
                          <a:pPr algn="ctr"/>
                          <a:r>
                            <a:rPr lang="en-US" altLang="zh-TW" dirty="0"/>
                            <a:t>01001100</a:t>
                          </a:r>
                          <a:endParaRPr lang="zh-TW" altLang="en-US" dirty="0"/>
                        </a:p>
                      </a:txBody>
                      <a:tcPr/>
                    </a:tc>
                    <a:tc>
                      <a:txBody>
                        <a:bodyPr/>
                        <a:lstStyle/>
                        <a:p>
                          <a:pPr algn="ctr"/>
                          <a:r>
                            <a:rPr lang="en-US" altLang="zh-TW" dirty="0"/>
                            <a:t>2</a:t>
                          </a:r>
                          <a:endParaRPr lang="zh-TW" altLang="en-US" dirty="0"/>
                        </a:p>
                      </a:txBody>
                      <a:tcPr/>
                    </a:tc>
                    <a:extLst>
                      <a:ext uri="{0D108BD9-81ED-4DB2-BD59-A6C34878D82A}">
                        <a16:rowId xmlns:a16="http://schemas.microsoft.com/office/drawing/2014/main" val="10002"/>
                      </a:ext>
                    </a:extLst>
                  </a:tr>
                  <a:tr h="370840">
                    <a:tc>
                      <a:txBody>
                        <a:bodyPr/>
                        <a:lstStyle/>
                        <a:p>
                          <a:pPr algn="ctr"/>
                          <a:r>
                            <a:rPr lang="en-US" altLang="zh-TW" dirty="0"/>
                            <a:t>11100000 </a:t>
                          </a:r>
                          <a:endParaRPr lang="zh-TW" altLang="en-US" dirty="0"/>
                        </a:p>
                      </a:txBody>
                      <a:tcPr/>
                    </a:tc>
                    <a:tc>
                      <a:txBody>
                        <a:bodyPr/>
                        <a:lstStyle/>
                        <a:p>
                          <a:pPr algn="ctr"/>
                          <a:r>
                            <a:rPr lang="en-US" altLang="zh-TW" dirty="0"/>
                            <a:t>0</a:t>
                          </a:r>
                          <a:endParaRPr lang="zh-TW" altLang="en-US" dirty="0"/>
                        </a:p>
                      </a:txBody>
                      <a:tcPr/>
                    </a:tc>
                    <a:tc>
                      <a:txBody>
                        <a:bodyPr/>
                        <a:lstStyle/>
                        <a:p>
                          <a:pPr algn="ctr"/>
                          <a:r>
                            <a:rPr lang="en-US" altLang="zh-TW" dirty="0"/>
                            <a:t>00000010</a:t>
                          </a:r>
                          <a:endParaRPr lang="zh-TW" altLang="en-US" dirty="0"/>
                        </a:p>
                      </a:txBody>
                      <a:tcPr/>
                    </a:tc>
                    <a:tc>
                      <a:txBody>
                        <a:bodyPr/>
                        <a:lstStyle/>
                        <a:p>
                          <a:pPr algn="ctr"/>
                          <a:r>
                            <a:rPr lang="en-US" altLang="zh-TW" dirty="0"/>
                            <a:t>1</a:t>
                          </a:r>
                          <a:endParaRPr lang="zh-TW" altLang="en-US" dirty="0"/>
                        </a:p>
                      </a:txBody>
                      <a:tcPr/>
                    </a:tc>
                    <a:extLst>
                      <a:ext uri="{0D108BD9-81ED-4DB2-BD59-A6C34878D82A}">
                        <a16:rowId xmlns:a16="http://schemas.microsoft.com/office/drawing/2014/main" val="10003"/>
                      </a:ext>
                    </a:extLst>
                  </a:tr>
                  <a:tr h="370840">
                    <a:tc>
                      <a:txBody>
                        <a:bodyPr/>
                        <a:lstStyle/>
                        <a:p>
                          <a:pPr algn="ctr"/>
                          <a:r>
                            <a:rPr lang="en-US" altLang="zh-TW" dirty="0"/>
                            <a:t>01001101</a:t>
                          </a:r>
                          <a:endParaRPr lang="zh-TW" altLang="en-US" dirty="0"/>
                        </a:p>
                      </a:txBody>
                      <a:tcPr/>
                    </a:tc>
                    <a:tc>
                      <a:txBody>
                        <a:bodyPr/>
                        <a:lstStyle/>
                        <a:p>
                          <a:pPr algn="ctr"/>
                          <a:r>
                            <a:rPr lang="en-US" altLang="zh-TW" dirty="0"/>
                            <a:t>2</a:t>
                          </a:r>
                          <a:endParaRPr lang="zh-TW" altLang="en-US" dirty="0"/>
                        </a:p>
                      </a:txBody>
                      <a:tcPr/>
                    </a:tc>
                    <a:tc>
                      <a:txBody>
                        <a:bodyPr/>
                        <a:lstStyle/>
                        <a:p>
                          <a:pPr algn="ctr"/>
                          <a:r>
                            <a:rPr lang="en-US" altLang="zh-TW" dirty="0"/>
                            <a:t>01010001</a:t>
                          </a:r>
                          <a:endParaRPr lang="zh-TW" altLang="en-US" dirty="0"/>
                        </a:p>
                      </a:txBody>
                      <a:tcPr/>
                    </a:tc>
                    <a:tc>
                      <a:txBody>
                        <a:bodyPr/>
                        <a:lstStyle/>
                        <a:p>
                          <a:pPr algn="ctr"/>
                          <a:r>
                            <a:rPr lang="en-US" altLang="zh-TW" dirty="0"/>
                            <a:t>1</a:t>
                          </a:r>
                          <a:endParaRPr lang="zh-TW" altLang="en-US" dirty="0"/>
                        </a:p>
                      </a:txBody>
                      <a:tcPr/>
                    </a:tc>
                    <a:extLst>
                      <a:ext uri="{0D108BD9-81ED-4DB2-BD59-A6C34878D82A}">
                        <a16:rowId xmlns:a16="http://schemas.microsoft.com/office/drawing/2014/main" val="10004"/>
                      </a:ext>
                    </a:extLst>
                  </a:tr>
                  <a:tr h="370840">
                    <a:tc>
                      <a:txBody>
                        <a:bodyPr/>
                        <a:lstStyle/>
                        <a:p>
                          <a:pPr algn="ctr"/>
                          <a:r>
                            <a:rPr lang="en-US" altLang="zh-TW" dirty="0"/>
                            <a:t>00010011</a:t>
                          </a:r>
                          <a:endParaRPr lang="zh-TW" altLang="en-US" dirty="0"/>
                        </a:p>
                      </a:txBody>
                      <a:tcPr/>
                    </a:tc>
                    <a:tc>
                      <a:txBody>
                        <a:bodyPr/>
                        <a:lstStyle/>
                        <a:p>
                          <a:pPr algn="ctr"/>
                          <a:r>
                            <a:rPr lang="en-US" altLang="zh-TW" dirty="0"/>
                            <a:t>2</a:t>
                          </a:r>
                          <a:endParaRPr lang="zh-TW" altLang="en-US" dirty="0"/>
                        </a:p>
                      </a:txBody>
                      <a:tcPr/>
                    </a:tc>
                    <a:tc>
                      <a:txBody>
                        <a:bodyPr/>
                        <a:lstStyle/>
                        <a:p>
                          <a:pPr algn="ctr"/>
                          <a:r>
                            <a:rPr lang="en-US" altLang="zh-TW" dirty="0"/>
                            <a:t>11010110</a:t>
                          </a:r>
                          <a:endParaRPr lang="zh-TW" altLang="en-US" dirty="0"/>
                        </a:p>
                      </a:txBody>
                      <a:tcPr/>
                    </a:tc>
                    <a:tc>
                      <a:txBody>
                        <a:bodyPr/>
                        <a:lstStyle/>
                        <a:p>
                          <a:pPr algn="ctr"/>
                          <a:r>
                            <a:rPr lang="en-US" altLang="zh-TW" dirty="0"/>
                            <a:t>2</a:t>
                          </a:r>
                          <a:endParaRPr lang="zh-TW" altLang="en-US" dirty="0"/>
                        </a:p>
                      </a:txBody>
                      <a:tcPr/>
                    </a:tc>
                    <a:extLst>
                      <a:ext uri="{0D108BD9-81ED-4DB2-BD59-A6C34878D82A}">
                        <a16:rowId xmlns:a16="http://schemas.microsoft.com/office/drawing/2014/main" val="10005"/>
                      </a:ext>
                    </a:extLst>
                  </a:tr>
                  <a:tr h="370840">
                    <a:tc>
                      <a:txBody>
                        <a:bodyPr/>
                        <a:lstStyle/>
                        <a:p>
                          <a:pPr algn="ctr"/>
                          <a:r>
                            <a:rPr lang="en-US" altLang="zh-TW" dirty="0"/>
                            <a:t>10000000</a:t>
                          </a:r>
                          <a:endParaRPr lang="zh-TW" altLang="en-US" dirty="0"/>
                        </a:p>
                      </a:txBody>
                      <a:tcPr/>
                    </a:tc>
                    <a:tc>
                      <a:txBody>
                        <a:bodyPr/>
                        <a:lstStyle/>
                        <a:p>
                          <a:pPr algn="ctr"/>
                          <a:r>
                            <a:rPr lang="en-US" altLang="zh-TW" dirty="0"/>
                            <a:t>1</a:t>
                          </a:r>
                          <a:endParaRPr lang="zh-TW" altLang="en-US" dirty="0"/>
                        </a:p>
                      </a:txBody>
                      <a:tcPr/>
                    </a:tc>
                    <a:tc>
                      <a:txBody>
                        <a:bodyPr/>
                        <a:lstStyle/>
                        <a:p>
                          <a:pPr algn="ctr"/>
                          <a:r>
                            <a:rPr lang="en-US" altLang="zh-TW" dirty="0"/>
                            <a:t>11010111</a:t>
                          </a:r>
                          <a:endParaRPr lang="zh-TW" altLang="en-US" dirty="0"/>
                        </a:p>
                      </a:txBody>
                      <a:tcPr/>
                    </a:tc>
                    <a:tc>
                      <a:txBody>
                        <a:bodyPr/>
                        <a:lstStyle/>
                        <a:p>
                          <a:pPr algn="ctr"/>
                          <a:r>
                            <a:rPr lang="en-US" altLang="zh-TW" dirty="0"/>
                            <a:t>3</a:t>
                          </a:r>
                          <a:endParaRPr lang="zh-TW" altLang="en-US" dirty="0"/>
                        </a:p>
                      </a:txBody>
                      <a:tcPr/>
                    </a:tc>
                    <a:extLst>
                      <a:ext uri="{0D108BD9-81ED-4DB2-BD59-A6C34878D82A}">
                        <a16:rowId xmlns:a16="http://schemas.microsoft.com/office/drawing/2014/main" val="10006"/>
                      </a:ext>
                    </a:extLst>
                  </a:tr>
                  <a:tr h="370840">
                    <a:tc>
                      <a:txBody>
                        <a:bodyPr/>
                        <a:lstStyle/>
                        <a:p>
                          <a:pPr algn="ctr"/>
                          <a:r>
                            <a:rPr lang="en-US" altLang="zh-TW" dirty="0"/>
                            <a:t>11001100</a:t>
                          </a:r>
                          <a:endParaRPr lang="zh-TW" altLang="en-US" dirty="0"/>
                        </a:p>
                      </a:txBody>
                      <a:tcPr/>
                    </a:tc>
                    <a:tc>
                      <a:txBody>
                        <a:bodyPr/>
                        <a:lstStyle/>
                        <a:p>
                          <a:pPr algn="ctr"/>
                          <a:r>
                            <a:rPr lang="en-US" altLang="zh-TW" dirty="0"/>
                            <a:t>2</a:t>
                          </a:r>
                          <a:endParaRPr lang="zh-TW" altLang="en-US" dirty="0"/>
                        </a:p>
                      </a:txBody>
                      <a:tcPr/>
                    </a:tc>
                    <a:tc>
                      <a:txBody>
                        <a:bodyPr/>
                        <a:lstStyle/>
                        <a:p>
                          <a:pPr algn="ctr"/>
                          <a:r>
                            <a:rPr lang="en-US" altLang="zh-TW" dirty="0"/>
                            <a:t>11100110</a:t>
                          </a:r>
                          <a:endParaRPr lang="zh-TW" altLang="en-US" dirty="0"/>
                        </a:p>
                      </a:txBody>
                      <a:tcPr/>
                    </a:tc>
                    <a:tc>
                      <a:txBody>
                        <a:bodyPr/>
                        <a:lstStyle/>
                        <a:p>
                          <a:pPr algn="ctr"/>
                          <a:r>
                            <a:rPr lang="en-US" altLang="zh-TW" dirty="0"/>
                            <a:t>3</a:t>
                          </a:r>
                          <a:endParaRPr lang="zh-TW" altLang="en-US" dirty="0"/>
                        </a:p>
                      </a:txBody>
                      <a:tcPr/>
                    </a:tc>
                    <a:extLst>
                      <a:ext uri="{0D108BD9-81ED-4DB2-BD59-A6C34878D82A}">
                        <a16:rowId xmlns:a16="http://schemas.microsoft.com/office/drawing/2014/main" val="10007"/>
                      </a:ext>
                    </a:extLst>
                  </a:tr>
                  <a:tr h="370840">
                    <a:tc>
                      <a:txBody>
                        <a:bodyPr/>
                        <a:lstStyle/>
                        <a:p>
                          <a:pPr algn="ctr"/>
                          <a:r>
                            <a:rPr lang="en-US" altLang="zh-TW" dirty="0"/>
                            <a:t>11011000</a:t>
                          </a:r>
                          <a:endParaRPr lang="zh-TW" altLang="en-US" dirty="0"/>
                        </a:p>
                      </a:txBody>
                      <a:tcPr/>
                    </a:tc>
                    <a:tc>
                      <a:txBody>
                        <a:bodyPr/>
                        <a:lstStyle/>
                        <a:p>
                          <a:pPr algn="ctr"/>
                          <a:r>
                            <a:rPr lang="en-US" altLang="zh-TW" dirty="0"/>
                            <a:t>2</a:t>
                          </a:r>
                          <a:endParaRPr lang="zh-TW" altLang="en-US" dirty="0"/>
                        </a:p>
                      </a:txBody>
                      <a:tcPr/>
                    </a:tc>
                    <a:tc>
                      <a:txBody>
                        <a:bodyPr/>
                        <a:lstStyle/>
                        <a:p>
                          <a:pPr algn="ctr"/>
                          <a:r>
                            <a:rPr lang="en-US" altLang="zh-TW" dirty="0"/>
                            <a:t>10110010</a:t>
                          </a:r>
                          <a:endParaRPr lang="zh-TW" altLang="en-US" dirty="0"/>
                        </a:p>
                      </a:txBody>
                      <a:tcPr/>
                    </a:tc>
                    <a:tc>
                      <a:txBody>
                        <a:bodyPr/>
                        <a:lstStyle/>
                        <a:p>
                          <a:pPr algn="ctr"/>
                          <a:r>
                            <a:rPr lang="en-US" altLang="zh-TW" dirty="0"/>
                            <a:t>2</a:t>
                          </a:r>
                          <a:endParaRPr lang="zh-TW" altLang="en-US" dirty="0"/>
                        </a:p>
                      </a:txBody>
                      <a:tcPr/>
                    </a:tc>
                    <a:extLst>
                      <a:ext uri="{0D108BD9-81ED-4DB2-BD59-A6C34878D82A}">
                        <a16:rowId xmlns:a16="http://schemas.microsoft.com/office/drawing/2014/main" val="10008"/>
                      </a:ext>
                    </a:extLst>
                  </a:tr>
                  <a:tr h="370840">
                    <a:tc>
                      <a:txBody>
                        <a:bodyPr/>
                        <a:lstStyle/>
                        <a:p>
                          <a:pPr algn="ct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𝑣</m:t>
                                  </m:r>
                                </m:e>
                                <m:sub>
                                  <m:r>
                                    <a:rPr lang="en-US" altLang="zh-TW" b="0" i="1" smtClean="0">
                                      <a:latin typeface="Cambria Math" panose="02040503050406030204" pitchFamily="18" charset="0"/>
                                    </a:rPr>
                                    <m:t>0</m:t>
                                  </m:r>
                                </m:sub>
                              </m:sSub>
                            </m:oMath>
                          </a14:m>
                          <a:r>
                            <a:rPr lang="en-US" altLang="zh-TW" dirty="0"/>
                            <a:t> = 4</a:t>
                          </a:r>
                          <a:endParaRPr lang="zh-TW" altLang="en-US" dirty="0"/>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𝑣</m:t>
                                  </m:r>
                                </m:e>
                                <m:sub>
                                  <m:r>
                                    <a:rPr lang="en-US" altLang="zh-TW" b="0" i="1" smtClean="0">
                                      <a:latin typeface="Cambria Math" panose="02040503050406030204" pitchFamily="18" charset="0"/>
                                    </a:rPr>
                                    <m:t>1</m:t>
                                  </m:r>
                                </m:sub>
                              </m:sSub>
                            </m:oMath>
                          </a14:m>
                          <a:r>
                            <a:rPr lang="en-US" altLang="zh-TW" dirty="0"/>
                            <a:t> = 9</a:t>
                          </a:r>
                          <a:endParaRPr lang="zh-TW" altLang="en-US" dirty="0"/>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𝑣</m:t>
                                  </m:r>
                                </m:e>
                                <m:sub>
                                  <m:r>
                                    <a:rPr lang="en-US" altLang="zh-TW" b="0" i="1" smtClean="0">
                                      <a:latin typeface="Cambria Math" panose="02040503050406030204" pitchFamily="18" charset="0"/>
                                    </a:rPr>
                                    <m:t>2</m:t>
                                  </m:r>
                                </m:sub>
                              </m:sSub>
                            </m:oMath>
                          </a14:m>
                          <a:r>
                            <a:rPr lang="en-US" altLang="zh-TW" dirty="0"/>
                            <a:t> = 3</a:t>
                          </a:r>
                          <a:endParaRPr lang="zh-TW" altLang="en-US" dirty="0"/>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𝑣</m:t>
                                  </m:r>
                                </m:e>
                                <m:sub>
                                  <m:r>
                                    <a:rPr lang="en-US" altLang="zh-TW" b="0" i="1" smtClean="0">
                                      <a:latin typeface="Cambria Math" panose="02040503050406030204" pitchFamily="18" charset="0"/>
                                    </a:rPr>
                                    <m:t>3</m:t>
                                  </m:r>
                                </m:sub>
                              </m:sSub>
                            </m:oMath>
                          </a14:m>
                          <a:r>
                            <a:rPr lang="en-US" altLang="zh-TW" dirty="0"/>
                            <a:t> = 0</a:t>
                          </a:r>
                          <a:endParaRPr lang="zh-TW" altLang="en-US" dirty="0"/>
                        </a:p>
                      </a:txBody>
                      <a:tcPr>
                        <a:solidFill>
                          <a:schemeClr val="accent1">
                            <a:lumMod val="60000"/>
                            <a:lumOff val="40000"/>
                          </a:schemeClr>
                        </a:solidFill>
                      </a:tcPr>
                    </a:tc>
                    <a:extLst>
                      <a:ext uri="{0D108BD9-81ED-4DB2-BD59-A6C34878D82A}">
                        <a16:rowId xmlns:a16="http://schemas.microsoft.com/office/drawing/2014/main" val="10009"/>
                      </a:ext>
                    </a:extLst>
                  </a:tr>
                  <a:tr h="370840">
                    <a:tc gridSpan="2">
                      <a:txBody>
                        <a:bodyPr/>
                        <a:lstStyle/>
                        <a:p>
                          <a:pPr algn="ctr"/>
                          <a14:m>
                            <m:oMath xmlns:m="http://schemas.openxmlformats.org/officeDocument/2006/math">
                              <m:sSup>
                                <m:sSupPr>
                                  <m:ctrlPr>
                                    <a:rPr lang="en-US" altLang="zh-TW" b="1" i="1" smtClean="0">
                                      <a:solidFill>
                                        <a:schemeClr val="bg1"/>
                                      </a:solidFill>
                                      <a:latin typeface="Cambria Math" panose="02040503050406030204" pitchFamily="18" charset="0"/>
                                    </a:rPr>
                                  </m:ctrlPr>
                                </m:sSupPr>
                                <m:e>
                                  <m:r>
                                    <a:rPr lang="en-US" altLang="zh-TW" b="1" i="1" smtClean="0">
                                      <a:solidFill>
                                        <a:schemeClr val="bg1"/>
                                      </a:solidFill>
                                      <a:latin typeface="Cambria Math" panose="02040503050406030204" pitchFamily="18" charset="0"/>
                                    </a:rPr>
                                    <m:t>𝑿</m:t>
                                  </m:r>
                                </m:e>
                                <m:sup>
                                  <m:r>
                                    <a:rPr lang="en-US" altLang="zh-TW" b="1" i="1" smtClean="0">
                                      <a:solidFill>
                                        <a:schemeClr val="bg1"/>
                                      </a:solidFill>
                                      <a:latin typeface="Cambria Math" panose="02040503050406030204" pitchFamily="18" charset="0"/>
                                    </a:rPr>
                                    <m:t>𝟐</m:t>
                                  </m:r>
                                </m:sup>
                              </m:sSup>
                            </m:oMath>
                          </a14:m>
                          <a:r>
                            <a:rPr lang="zh-TW" altLang="en-US" b="1" dirty="0">
                              <a:solidFill>
                                <a:schemeClr val="bg1"/>
                              </a:solidFill>
                            </a:rPr>
                            <a:t> </a:t>
                          </a:r>
                          <a:r>
                            <a:rPr lang="en-US" altLang="zh-TW" b="1" dirty="0">
                              <a:solidFill>
                                <a:schemeClr val="bg1"/>
                              </a:solidFill>
                            </a:rPr>
                            <a:t>= 4.882457</a:t>
                          </a:r>
                          <a:endParaRPr lang="zh-TW" altLang="en-US" b="1" dirty="0">
                            <a:solidFill>
                              <a:schemeClr val="bg1"/>
                            </a:solidFill>
                          </a:endParaRPr>
                        </a:p>
                      </a:txBody>
                      <a:tcPr>
                        <a:solidFill>
                          <a:schemeClr val="accent1">
                            <a:lumMod val="50000"/>
                          </a:schemeClr>
                        </a:solidFill>
                      </a:tcPr>
                    </a:tc>
                    <a:tc hMerge="1">
                      <a:txBody>
                        <a:bodyPr/>
                        <a:lstStyle/>
                        <a:p>
                          <a:pPr algn="ctr"/>
                          <a:endParaRPr lang="zh-TW" altLang="en-US" dirty="0"/>
                        </a:p>
                      </a:txBody>
                      <a:tcPr>
                        <a:solidFill>
                          <a:schemeClr val="accent1">
                            <a:lumMod val="50000"/>
                          </a:schemeClr>
                        </a:solidFill>
                      </a:tcPr>
                    </a:tc>
                    <a:tc gridSpan="2">
                      <a:txBody>
                        <a:bodyPr/>
                        <a:lstStyle/>
                        <a:p>
                          <a:pPr algn="ctr"/>
                          <a:r>
                            <a:rPr lang="en-US" altLang="zh-TW" b="1" dirty="0">
                              <a:solidFill>
                                <a:schemeClr val="bg1"/>
                              </a:solidFill>
                            </a:rPr>
                            <a:t>P = 0.180609</a:t>
                          </a:r>
                          <a:endParaRPr lang="zh-TW" altLang="en-US" b="1" dirty="0">
                            <a:solidFill>
                              <a:schemeClr val="bg1"/>
                            </a:solidFill>
                          </a:endParaRPr>
                        </a:p>
                      </a:txBody>
                      <a:tcPr>
                        <a:solidFill>
                          <a:schemeClr val="accent1">
                            <a:lumMod val="50000"/>
                          </a:schemeClr>
                        </a:solidFill>
                      </a:tcPr>
                    </a:tc>
                    <a:tc hMerge="1">
                      <a:txBody>
                        <a:bodyPr/>
                        <a:lstStyle/>
                        <a:p>
                          <a:pPr algn="ctr"/>
                          <a:endParaRPr lang="zh-TW" altLang="en-US" dirty="0"/>
                        </a:p>
                      </a:txBody>
                      <a:tcPr>
                        <a:solidFill>
                          <a:schemeClr val="accent1">
                            <a:lumMod val="50000"/>
                          </a:schemeClr>
                        </a:solidFill>
                      </a:tcPr>
                    </a:tc>
                    <a:extLst>
                      <a:ext uri="{0D108BD9-81ED-4DB2-BD59-A6C34878D82A}">
                        <a16:rowId xmlns:a16="http://schemas.microsoft.com/office/drawing/2014/main" val="10010"/>
                      </a:ext>
                    </a:extLst>
                  </a:tr>
                  <a:tr h="370840">
                    <a:tc gridSpan="4">
                      <a:txBody>
                        <a:bodyPr/>
                        <a:lstStyle/>
                        <a:p>
                          <a:pPr algn="ctr"/>
                          <a:r>
                            <a:rPr lang="en-US" altLang="zh-TW" b="1" dirty="0">
                              <a:solidFill>
                                <a:srgbClr val="FFFF00"/>
                              </a:solidFill>
                            </a:rPr>
                            <a:t>P-value ≥ 0.01, accept the sequence as random</a:t>
                          </a:r>
                          <a:endParaRPr lang="zh-TW" altLang="en-US" b="1" dirty="0">
                            <a:solidFill>
                              <a:schemeClr val="bg1"/>
                            </a:solidFill>
                          </a:endParaRPr>
                        </a:p>
                      </a:txBody>
                      <a:tcPr>
                        <a:solidFill>
                          <a:schemeClr val="accent1">
                            <a:lumMod val="50000"/>
                          </a:schemeClr>
                        </a:solidFill>
                      </a:tcPr>
                    </a:tc>
                    <a:tc hMerge="1">
                      <a:txBody>
                        <a:bodyPr/>
                        <a:lstStyle/>
                        <a:p>
                          <a:endParaRPr lang="zh-TW" altLang="en-US"/>
                        </a:p>
                      </a:txBody>
                      <a:tcPr/>
                    </a:tc>
                    <a:tc hMerge="1">
                      <a:txBody>
                        <a:bodyPr/>
                        <a:lstStyle/>
                        <a:p>
                          <a:pPr algn="ctr"/>
                          <a:endParaRPr lang="zh-TW" altLang="en-US" b="1" dirty="0">
                            <a:solidFill>
                              <a:schemeClr val="bg1"/>
                            </a:solidFill>
                          </a:endParaRPr>
                        </a:p>
                      </a:txBody>
                      <a:tcPr>
                        <a:solidFill>
                          <a:schemeClr val="accent1">
                            <a:lumMod val="50000"/>
                          </a:schemeClr>
                        </a:solidFill>
                      </a:tcPr>
                    </a:tc>
                    <a:tc hMerge="1">
                      <a:txBody>
                        <a:bodyPr/>
                        <a:lstStyle/>
                        <a:p>
                          <a:endParaRPr lang="zh-TW" altLang="en-US"/>
                        </a:p>
                      </a:txBody>
                      <a:tcPr/>
                    </a:tc>
                    <a:extLst>
                      <a:ext uri="{0D108BD9-81ED-4DB2-BD59-A6C34878D82A}">
                        <a16:rowId xmlns:a16="http://schemas.microsoft.com/office/drawing/2014/main" val="10011"/>
                      </a:ext>
                    </a:extLst>
                  </a:tr>
                </a:tbl>
              </a:graphicData>
            </a:graphic>
          </p:graphicFrame>
        </mc:Choice>
        <mc:Fallback xmlns="">
          <p:graphicFrame>
            <p:nvGraphicFramePr>
              <p:cNvPr id="14" name="表格 13">
                <a:extLst>
                  <a:ext uri="{FF2B5EF4-FFF2-40B4-BE49-F238E27FC236}">
                    <a16:creationId xmlns:a16="http://schemas.microsoft.com/office/drawing/2014/main" id="{71A61A4F-2EF5-4630-8265-F4DD0EB5CD10}"/>
                  </a:ext>
                </a:extLst>
              </p:cNvPr>
              <p:cNvGraphicFramePr>
                <a:graphicFrameLocks noGrp="1"/>
              </p:cNvGraphicFramePr>
              <p:nvPr>
                <p:extLst>
                  <p:ext uri="{D42A27DB-BD31-4B8C-83A1-F6EECF244321}">
                    <p14:modId xmlns:p14="http://schemas.microsoft.com/office/powerpoint/2010/main" val="1668828526"/>
                  </p:ext>
                </p:extLst>
              </p:nvPr>
            </p:nvGraphicFramePr>
            <p:xfrm>
              <a:off x="6948420" y="2090580"/>
              <a:ext cx="4734276" cy="4451160"/>
            </p:xfrm>
            <a:graphic>
              <a:graphicData uri="http://schemas.openxmlformats.org/drawingml/2006/table">
                <a:tbl>
                  <a:tblPr firstRow="1" bandRow="1">
                    <a:tableStyleId>{5C22544A-7EE6-4342-B048-85BDC9FD1C3A}</a:tableStyleId>
                  </a:tblPr>
                  <a:tblGrid>
                    <a:gridCol w="1183569">
                      <a:extLst>
                        <a:ext uri="{9D8B030D-6E8A-4147-A177-3AD203B41FA5}">
                          <a16:colId xmlns:a16="http://schemas.microsoft.com/office/drawing/2014/main" val="20000"/>
                        </a:ext>
                      </a:extLst>
                    </a:gridCol>
                    <a:gridCol w="1183569">
                      <a:extLst>
                        <a:ext uri="{9D8B030D-6E8A-4147-A177-3AD203B41FA5}">
                          <a16:colId xmlns:a16="http://schemas.microsoft.com/office/drawing/2014/main" val="20001"/>
                        </a:ext>
                      </a:extLst>
                    </a:gridCol>
                    <a:gridCol w="1183569">
                      <a:extLst>
                        <a:ext uri="{9D8B030D-6E8A-4147-A177-3AD203B41FA5}">
                          <a16:colId xmlns:a16="http://schemas.microsoft.com/office/drawing/2014/main" val="20002"/>
                        </a:ext>
                      </a:extLst>
                    </a:gridCol>
                    <a:gridCol w="1183569">
                      <a:extLst>
                        <a:ext uri="{9D8B030D-6E8A-4147-A177-3AD203B41FA5}">
                          <a16:colId xmlns:a16="http://schemas.microsoft.com/office/drawing/2014/main" val="20003"/>
                        </a:ext>
                      </a:extLst>
                    </a:gridCol>
                  </a:tblGrid>
                  <a:tr h="370840">
                    <a:tc>
                      <a:txBody>
                        <a:bodyPr/>
                        <a:lstStyle/>
                        <a:p>
                          <a:pPr algn="ctr"/>
                          <a:r>
                            <a:rPr lang="en-US" altLang="zh-TW" dirty="0" err="1"/>
                            <a:t>Subblock</a:t>
                          </a:r>
                          <a:endParaRPr lang="zh-TW" altLang="en-US" dirty="0"/>
                        </a:p>
                      </a:txBody>
                      <a:tcPr/>
                    </a:tc>
                    <a:tc>
                      <a:txBody>
                        <a:bodyPr/>
                        <a:lstStyle/>
                        <a:p>
                          <a:pPr algn="ctr"/>
                          <a:r>
                            <a:rPr lang="en-US" altLang="zh-TW" dirty="0"/>
                            <a:t>Max-run</a:t>
                          </a:r>
                          <a:endParaRPr lang="zh-TW"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err="1"/>
                            <a:t>Subblock</a:t>
                          </a:r>
                          <a:endParaRPr lang="zh-TW"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Max-run</a:t>
                          </a:r>
                          <a:endParaRPr lang="zh-TW" altLang="en-US" dirty="0"/>
                        </a:p>
                      </a:txBody>
                      <a:tcPr/>
                    </a:tc>
                    <a:extLst>
                      <a:ext uri="{0D108BD9-81ED-4DB2-BD59-A6C34878D82A}">
                        <a16:rowId xmlns:a16="http://schemas.microsoft.com/office/drawing/2014/main" val="10000"/>
                      </a:ext>
                    </a:extLst>
                  </a:tr>
                  <a:tr h="370840">
                    <a:tc>
                      <a:txBody>
                        <a:bodyPr/>
                        <a:lstStyle/>
                        <a:p>
                          <a:pPr algn="ctr"/>
                          <a:r>
                            <a:rPr lang="en-US" altLang="zh-TW" dirty="0"/>
                            <a:t>11001100</a:t>
                          </a:r>
                          <a:endParaRPr lang="zh-TW" altLang="en-US" dirty="0"/>
                        </a:p>
                      </a:txBody>
                      <a:tcPr/>
                    </a:tc>
                    <a:tc>
                      <a:txBody>
                        <a:bodyPr/>
                        <a:lstStyle/>
                        <a:p>
                          <a:pPr algn="ctr"/>
                          <a:r>
                            <a:rPr lang="en-US" altLang="zh-TW" dirty="0"/>
                            <a:t>2</a:t>
                          </a:r>
                          <a:endParaRPr lang="zh-TW" altLang="en-US" dirty="0"/>
                        </a:p>
                      </a:txBody>
                      <a:tcPr/>
                    </a:tc>
                    <a:tc>
                      <a:txBody>
                        <a:bodyPr/>
                        <a:lstStyle/>
                        <a:p>
                          <a:pPr algn="ctr"/>
                          <a:r>
                            <a:rPr lang="en-US" altLang="zh-TW" dirty="0"/>
                            <a:t>00010101</a:t>
                          </a:r>
                          <a:endParaRPr lang="zh-TW" altLang="en-US" dirty="0"/>
                        </a:p>
                      </a:txBody>
                      <a:tcPr/>
                    </a:tc>
                    <a:tc>
                      <a:txBody>
                        <a:bodyPr/>
                        <a:lstStyle/>
                        <a:p>
                          <a:pPr algn="ctr"/>
                          <a:r>
                            <a:rPr lang="en-US" altLang="zh-TW" dirty="0"/>
                            <a:t>1</a:t>
                          </a:r>
                          <a:endParaRPr lang="zh-TW" altLang="en-US" dirty="0"/>
                        </a:p>
                      </a:txBody>
                      <a:tcPr/>
                    </a:tc>
                    <a:extLst>
                      <a:ext uri="{0D108BD9-81ED-4DB2-BD59-A6C34878D82A}">
                        <a16:rowId xmlns:a16="http://schemas.microsoft.com/office/drawing/2014/main" val="10001"/>
                      </a:ext>
                    </a:extLst>
                  </a:tr>
                  <a:tr h="370840">
                    <a:tc>
                      <a:txBody>
                        <a:bodyPr/>
                        <a:lstStyle/>
                        <a:p>
                          <a:pPr algn="ctr"/>
                          <a:r>
                            <a:rPr lang="en-US" altLang="zh-TW" dirty="0"/>
                            <a:t>01101100</a:t>
                          </a:r>
                          <a:endParaRPr lang="zh-TW" altLang="en-US" dirty="0"/>
                        </a:p>
                      </a:txBody>
                      <a:tcPr/>
                    </a:tc>
                    <a:tc>
                      <a:txBody>
                        <a:bodyPr/>
                        <a:lstStyle/>
                        <a:p>
                          <a:pPr algn="ctr"/>
                          <a:r>
                            <a:rPr lang="en-US" altLang="zh-TW" dirty="0"/>
                            <a:t>2</a:t>
                          </a:r>
                          <a:endParaRPr lang="zh-TW" altLang="en-US" dirty="0"/>
                        </a:p>
                      </a:txBody>
                      <a:tcPr/>
                    </a:tc>
                    <a:tc>
                      <a:txBody>
                        <a:bodyPr/>
                        <a:lstStyle/>
                        <a:p>
                          <a:pPr algn="ctr"/>
                          <a:r>
                            <a:rPr lang="en-US" altLang="zh-TW" dirty="0"/>
                            <a:t>01001100</a:t>
                          </a:r>
                          <a:endParaRPr lang="zh-TW" altLang="en-US" dirty="0"/>
                        </a:p>
                      </a:txBody>
                      <a:tcPr/>
                    </a:tc>
                    <a:tc>
                      <a:txBody>
                        <a:bodyPr/>
                        <a:lstStyle/>
                        <a:p>
                          <a:pPr algn="ctr"/>
                          <a:r>
                            <a:rPr lang="en-US" altLang="zh-TW" dirty="0"/>
                            <a:t>2</a:t>
                          </a:r>
                          <a:endParaRPr lang="zh-TW" altLang="en-US" dirty="0"/>
                        </a:p>
                      </a:txBody>
                      <a:tcPr/>
                    </a:tc>
                    <a:extLst>
                      <a:ext uri="{0D108BD9-81ED-4DB2-BD59-A6C34878D82A}">
                        <a16:rowId xmlns:a16="http://schemas.microsoft.com/office/drawing/2014/main" val="10002"/>
                      </a:ext>
                    </a:extLst>
                  </a:tr>
                  <a:tr h="370840">
                    <a:tc>
                      <a:txBody>
                        <a:bodyPr/>
                        <a:lstStyle/>
                        <a:p>
                          <a:pPr algn="ctr"/>
                          <a:r>
                            <a:rPr lang="en-US" altLang="zh-TW" dirty="0"/>
                            <a:t>11100000 </a:t>
                          </a:r>
                          <a:endParaRPr lang="zh-TW" altLang="en-US" dirty="0"/>
                        </a:p>
                      </a:txBody>
                      <a:tcPr/>
                    </a:tc>
                    <a:tc>
                      <a:txBody>
                        <a:bodyPr/>
                        <a:lstStyle/>
                        <a:p>
                          <a:pPr algn="ctr"/>
                          <a:r>
                            <a:rPr lang="en-US" altLang="zh-TW" dirty="0"/>
                            <a:t>0</a:t>
                          </a:r>
                          <a:endParaRPr lang="zh-TW" altLang="en-US" dirty="0"/>
                        </a:p>
                      </a:txBody>
                      <a:tcPr/>
                    </a:tc>
                    <a:tc>
                      <a:txBody>
                        <a:bodyPr/>
                        <a:lstStyle/>
                        <a:p>
                          <a:pPr algn="ctr"/>
                          <a:r>
                            <a:rPr lang="en-US" altLang="zh-TW" dirty="0"/>
                            <a:t>00000010</a:t>
                          </a:r>
                          <a:endParaRPr lang="zh-TW" altLang="en-US" dirty="0"/>
                        </a:p>
                      </a:txBody>
                      <a:tcPr/>
                    </a:tc>
                    <a:tc>
                      <a:txBody>
                        <a:bodyPr/>
                        <a:lstStyle/>
                        <a:p>
                          <a:pPr algn="ctr"/>
                          <a:r>
                            <a:rPr lang="en-US" altLang="zh-TW" dirty="0"/>
                            <a:t>1</a:t>
                          </a:r>
                          <a:endParaRPr lang="zh-TW" altLang="en-US" dirty="0"/>
                        </a:p>
                      </a:txBody>
                      <a:tcPr/>
                    </a:tc>
                    <a:extLst>
                      <a:ext uri="{0D108BD9-81ED-4DB2-BD59-A6C34878D82A}">
                        <a16:rowId xmlns:a16="http://schemas.microsoft.com/office/drawing/2014/main" val="10003"/>
                      </a:ext>
                    </a:extLst>
                  </a:tr>
                  <a:tr h="370840">
                    <a:tc>
                      <a:txBody>
                        <a:bodyPr/>
                        <a:lstStyle/>
                        <a:p>
                          <a:pPr algn="ctr"/>
                          <a:r>
                            <a:rPr lang="en-US" altLang="zh-TW" dirty="0"/>
                            <a:t>01001101</a:t>
                          </a:r>
                          <a:endParaRPr lang="zh-TW" altLang="en-US" dirty="0"/>
                        </a:p>
                      </a:txBody>
                      <a:tcPr/>
                    </a:tc>
                    <a:tc>
                      <a:txBody>
                        <a:bodyPr/>
                        <a:lstStyle/>
                        <a:p>
                          <a:pPr algn="ctr"/>
                          <a:r>
                            <a:rPr lang="en-US" altLang="zh-TW" dirty="0"/>
                            <a:t>2</a:t>
                          </a:r>
                          <a:endParaRPr lang="zh-TW" altLang="en-US" dirty="0"/>
                        </a:p>
                      </a:txBody>
                      <a:tcPr/>
                    </a:tc>
                    <a:tc>
                      <a:txBody>
                        <a:bodyPr/>
                        <a:lstStyle/>
                        <a:p>
                          <a:pPr algn="ctr"/>
                          <a:r>
                            <a:rPr lang="en-US" altLang="zh-TW" dirty="0"/>
                            <a:t>01010001</a:t>
                          </a:r>
                          <a:endParaRPr lang="zh-TW" altLang="en-US" dirty="0"/>
                        </a:p>
                      </a:txBody>
                      <a:tcPr/>
                    </a:tc>
                    <a:tc>
                      <a:txBody>
                        <a:bodyPr/>
                        <a:lstStyle/>
                        <a:p>
                          <a:pPr algn="ctr"/>
                          <a:r>
                            <a:rPr lang="en-US" altLang="zh-TW" dirty="0"/>
                            <a:t>1</a:t>
                          </a:r>
                          <a:endParaRPr lang="zh-TW" altLang="en-US" dirty="0"/>
                        </a:p>
                      </a:txBody>
                      <a:tcPr/>
                    </a:tc>
                    <a:extLst>
                      <a:ext uri="{0D108BD9-81ED-4DB2-BD59-A6C34878D82A}">
                        <a16:rowId xmlns:a16="http://schemas.microsoft.com/office/drawing/2014/main" val="10004"/>
                      </a:ext>
                    </a:extLst>
                  </a:tr>
                  <a:tr h="370840">
                    <a:tc>
                      <a:txBody>
                        <a:bodyPr/>
                        <a:lstStyle/>
                        <a:p>
                          <a:pPr algn="ctr"/>
                          <a:r>
                            <a:rPr lang="en-US" altLang="zh-TW" dirty="0"/>
                            <a:t>00010011</a:t>
                          </a:r>
                          <a:endParaRPr lang="zh-TW" altLang="en-US" dirty="0"/>
                        </a:p>
                      </a:txBody>
                      <a:tcPr/>
                    </a:tc>
                    <a:tc>
                      <a:txBody>
                        <a:bodyPr/>
                        <a:lstStyle/>
                        <a:p>
                          <a:pPr algn="ctr"/>
                          <a:r>
                            <a:rPr lang="en-US" altLang="zh-TW" dirty="0"/>
                            <a:t>2</a:t>
                          </a:r>
                          <a:endParaRPr lang="zh-TW" altLang="en-US" dirty="0"/>
                        </a:p>
                      </a:txBody>
                      <a:tcPr/>
                    </a:tc>
                    <a:tc>
                      <a:txBody>
                        <a:bodyPr/>
                        <a:lstStyle/>
                        <a:p>
                          <a:pPr algn="ctr"/>
                          <a:r>
                            <a:rPr lang="en-US" altLang="zh-TW" dirty="0"/>
                            <a:t>11010110</a:t>
                          </a:r>
                          <a:endParaRPr lang="zh-TW" altLang="en-US" dirty="0"/>
                        </a:p>
                      </a:txBody>
                      <a:tcPr/>
                    </a:tc>
                    <a:tc>
                      <a:txBody>
                        <a:bodyPr/>
                        <a:lstStyle/>
                        <a:p>
                          <a:pPr algn="ctr"/>
                          <a:r>
                            <a:rPr lang="en-US" altLang="zh-TW" dirty="0"/>
                            <a:t>2</a:t>
                          </a:r>
                          <a:endParaRPr lang="zh-TW" altLang="en-US" dirty="0"/>
                        </a:p>
                      </a:txBody>
                      <a:tcPr/>
                    </a:tc>
                    <a:extLst>
                      <a:ext uri="{0D108BD9-81ED-4DB2-BD59-A6C34878D82A}">
                        <a16:rowId xmlns:a16="http://schemas.microsoft.com/office/drawing/2014/main" val="10005"/>
                      </a:ext>
                    </a:extLst>
                  </a:tr>
                  <a:tr h="370840">
                    <a:tc>
                      <a:txBody>
                        <a:bodyPr/>
                        <a:lstStyle/>
                        <a:p>
                          <a:pPr algn="ctr"/>
                          <a:r>
                            <a:rPr lang="en-US" altLang="zh-TW" dirty="0"/>
                            <a:t>10000000</a:t>
                          </a:r>
                          <a:endParaRPr lang="zh-TW" altLang="en-US" dirty="0"/>
                        </a:p>
                      </a:txBody>
                      <a:tcPr/>
                    </a:tc>
                    <a:tc>
                      <a:txBody>
                        <a:bodyPr/>
                        <a:lstStyle/>
                        <a:p>
                          <a:pPr algn="ctr"/>
                          <a:r>
                            <a:rPr lang="en-US" altLang="zh-TW" dirty="0"/>
                            <a:t>1</a:t>
                          </a:r>
                          <a:endParaRPr lang="zh-TW" altLang="en-US" dirty="0"/>
                        </a:p>
                      </a:txBody>
                      <a:tcPr/>
                    </a:tc>
                    <a:tc>
                      <a:txBody>
                        <a:bodyPr/>
                        <a:lstStyle/>
                        <a:p>
                          <a:pPr algn="ctr"/>
                          <a:r>
                            <a:rPr lang="en-US" altLang="zh-TW" dirty="0"/>
                            <a:t>11010111</a:t>
                          </a:r>
                          <a:endParaRPr lang="zh-TW" altLang="en-US" dirty="0"/>
                        </a:p>
                      </a:txBody>
                      <a:tcPr/>
                    </a:tc>
                    <a:tc>
                      <a:txBody>
                        <a:bodyPr/>
                        <a:lstStyle/>
                        <a:p>
                          <a:pPr algn="ctr"/>
                          <a:r>
                            <a:rPr lang="en-US" altLang="zh-TW" dirty="0"/>
                            <a:t>3</a:t>
                          </a:r>
                          <a:endParaRPr lang="zh-TW" altLang="en-US" dirty="0"/>
                        </a:p>
                      </a:txBody>
                      <a:tcPr/>
                    </a:tc>
                    <a:extLst>
                      <a:ext uri="{0D108BD9-81ED-4DB2-BD59-A6C34878D82A}">
                        <a16:rowId xmlns:a16="http://schemas.microsoft.com/office/drawing/2014/main" val="10006"/>
                      </a:ext>
                    </a:extLst>
                  </a:tr>
                  <a:tr h="370840">
                    <a:tc>
                      <a:txBody>
                        <a:bodyPr/>
                        <a:lstStyle/>
                        <a:p>
                          <a:pPr algn="ctr"/>
                          <a:r>
                            <a:rPr lang="en-US" altLang="zh-TW" dirty="0"/>
                            <a:t>11001100</a:t>
                          </a:r>
                          <a:endParaRPr lang="zh-TW" altLang="en-US" dirty="0"/>
                        </a:p>
                      </a:txBody>
                      <a:tcPr/>
                    </a:tc>
                    <a:tc>
                      <a:txBody>
                        <a:bodyPr/>
                        <a:lstStyle/>
                        <a:p>
                          <a:pPr algn="ctr"/>
                          <a:r>
                            <a:rPr lang="en-US" altLang="zh-TW" dirty="0"/>
                            <a:t>2</a:t>
                          </a:r>
                          <a:endParaRPr lang="zh-TW" altLang="en-US" dirty="0"/>
                        </a:p>
                      </a:txBody>
                      <a:tcPr/>
                    </a:tc>
                    <a:tc>
                      <a:txBody>
                        <a:bodyPr/>
                        <a:lstStyle/>
                        <a:p>
                          <a:pPr algn="ctr"/>
                          <a:r>
                            <a:rPr lang="en-US" altLang="zh-TW" dirty="0"/>
                            <a:t>11100110</a:t>
                          </a:r>
                          <a:endParaRPr lang="zh-TW" altLang="en-US" dirty="0"/>
                        </a:p>
                      </a:txBody>
                      <a:tcPr/>
                    </a:tc>
                    <a:tc>
                      <a:txBody>
                        <a:bodyPr/>
                        <a:lstStyle/>
                        <a:p>
                          <a:pPr algn="ctr"/>
                          <a:r>
                            <a:rPr lang="en-US" altLang="zh-TW" dirty="0"/>
                            <a:t>3</a:t>
                          </a:r>
                          <a:endParaRPr lang="zh-TW" altLang="en-US" dirty="0"/>
                        </a:p>
                      </a:txBody>
                      <a:tcPr/>
                    </a:tc>
                    <a:extLst>
                      <a:ext uri="{0D108BD9-81ED-4DB2-BD59-A6C34878D82A}">
                        <a16:rowId xmlns:a16="http://schemas.microsoft.com/office/drawing/2014/main" val="10007"/>
                      </a:ext>
                    </a:extLst>
                  </a:tr>
                  <a:tr h="370840">
                    <a:tc>
                      <a:txBody>
                        <a:bodyPr/>
                        <a:lstStyle/>
                        <a:p>
                          <a:pPr algn="ctr"/>
                          <a:r>
                            <a:rPr lang="en-US" altLang="zh-TW" dirty="0"/>
                            <a:t>11011000</a:t>
                          </a:r>
                          <a:endParaRPr lang="zh-TW" altLang="en-US" dirty="0"/>
                        </a:p>
                      </a:txBody>
                      <a:tcPr/>
                    </a:tc>
                    <a:tc>
                      <a:txBody>
                        <a:bodyPr/>
                        <a:lstStyle/>
                        <a:p>
                          <a:pPr algn="ctr"/>
                          <a:r>
                            <a:rPr lang="en-US" altLang="zh-TW" dirty="0"/>
                            <a:t>2</a:t>
                          </a:r>
                          <a:endParaRPr lang="zh-TW" altLang="en-US" dirty="0"/>
                        </a:p>
                      </a:txBody>
                      <a:tcPr/>
                    </a:tc>
                    <a:tc>
                      <a:txBody>
                        <a:bodyPr/>
                        <a:lstStyle/>
                        <a:p>
                          <a:pPr algn="ctr"/>
                          <a:r>
                            <a:rPr lang="en-US" altLang="zh-TW" dirty="0"/>
                            <a:t>10110010</a:t>
                          </a:r>
                          <a:endParaRPr lang="zh-TW" altLang="en-US" dirty="0"/>
                        </a:p>
                      </a:txBody>
                      <a:tcPr/>
                    </a:tc>
                    <a:tc>
                      <a:txBody>
                        <a:bodyPr/>
                        <a:lstStyle/>
                        <a:p>
                          <a:pPr algn="ctr"/>
                          <a:r>
                            <a:rPr lang="en-US" altLang="zh-TW" dirty="0"/>
                            <a:t>2</a:t>
                          </a:r>
                          <a:endParaRPr lang="zh-TW" altLang="en-US" dirty="0"/>
                        </a:p>
                      </a:txBody>
                      <a:tcPr/>
                    </a:tc>
                    <a:extLst>
                      <a:ext uri="{0D108BD9-81ED-4DB2-BD59-A6C34878D82A}">
                        <a16:rowId xmlns:a16="http://schemas.microsoft.com/office/drawing/2014/main" val="10008"/>
                      </a:ext>
                    </a:extLst>
                  </a:tr>
                  <a:tr h="370840">
                    <a:tc>
                      <a:txBody>
                        <a:bodyPr/>
                        <a:lstStyle/>
                        <a:p>
                          <a:endParaRPr lang="zh-TW"/>
                        </a:p>
                      </a:txBody>
                      <a:tcPr>
                        <a:blipFill>
                          <a:blip r:embed="rId8"/>
                          <a:stretch>
                            <a:fillRect l="-513" t="-908197" r="-301026" b="-222951"/>
                          </a:stretch>
                        </a:blipFill>
                      </a:tcPr>
                    </a:tc>
                    <a:tc>
                      <a:txBody>
                        <a:bodyPr/>
                        <a:lstStyle/>
                        <a:p>
                          <a:endParaRPr lang="zh-TW"/>
                        </a:p>
                      </a:txBody>
                      <a:tcPr>
                        <a:blipFill>
                          <a:blip r:embed="rId8"/>
                          <a:stretch>
                            <a:fillRect l="-101031" t="-908197" r="-202577" b="-222951"/>
                          </a:stretch>
                        </a:blipFill>
                      </a:tcPr>
                    </a:tc>
                    <a:tc>
                      <a:txBody>
                        <a:bodyPr/>
                        <a:lstStyle/>
                        <a:p>
                          <a:endParaRPr lang="zh-TW"/>
                        </a:p>
                      </a:txBody>
                      <a:tcPr>
                        <a:blipFill>
                          <a:blip r:embed="rId8"/>
                          <a:stretch>
                            <a:fillRect l="-200000" t="-908197" r="-101538" b="-222951"/>
                          </a:stretch>
                        </a:blipFill>
                      </a:tcPr>
                    </a:tc>
                    <a:tc>
                      <a:txBody>
                        <a:bodyPr/>
                        <a:lstStyle/>
                        <a:p>
                          <a:endParaRPr lang="zh-TW"/>
                        </a:p>
                      </a:txBody>
                      <a:tcPr>
                        <a:blipFill>
                          <a:blip r:embed="rId8"/>
                          <a:stretch>
                            <a:fillRect l="-301546" t="-908197" r="-2062" b="-222951"/>
                          </a:stretch>
                        </a:blipFill>
                      </a:tcPr>
                    </a:tc>
                    <a:extLst>
                      <a:ext uri="{0D108BD9-81ED-4DB2-BD59-A6C34878D82A}">
                        <a16:rowId xmlns:a16="http://schemas.microsoft.com/office/drawing/2014/main" val="10009"/>
                      </a:ext>
                    </a:extLst>
                  </a:tr>
                  <a:tr h="371920">
                    <a:tc gridSpan="2">
                      <a:txBody>
                        <a:bodyPr/>
                        <a:lstStyle/>
                        <a:p>
                          <a:endParaRPr lang="zh-TW"/>
                        </a:p>
                      </a:txBody>
                      <a:tcPr>
                        <a:blipFill>
                          <a:blip r:embed="rId8"/>
                          <a:stretch>
                            <a:fillRect l="-257" t="-1008197" r="-101028" b="-122951"/>
                          </a:stretch>
                        </a:blipFill>
                      </a:tcPr>
                    </a:tc>
                    <a:tc hMerge="1">
                      <a:txBody>
                        <a:bodyPr/>
                        <a:lstStyle/>
                        <a:p>
                          <a:pPr algn="ctr"/>
                          <a:endParaRPr lang="zh-TW" altLang="en-US" dirty="0"/>
                        </a:p>
                      </a:txBody>
                      <a:tcPr>
                        <a:solidFill>
                          <a:schemeClr val="accent1">
                            <a:lumMod val="50000"/>
                          </a:schemeClr>
                        </a:solidFill>
                      </a:tcPr>
                    </a:tc>
                    <a:tc gridSpan="2">
                      <a:txBody>
                        <a:bodyPr/>
                        <a:lstStyle/>
                        <a:p>
                          <a:pPr algn="ctr"/>
                          <a:r>
                            <a:rPr lang="en-US" altLang="zh-TW" b="1" dirty="0">
                              <a:solidFill>
                                <a:schemeClr val="bg1"/>
                              </a:solidFill>
                            </a:rPr>
                            <a:t>P = 0.180609</a:t>
                          </a:r>
                          <a:endParaRPr lang="zh-TW" altLang="en-US" b="1" dirty="0">
                            <a:solidFill>
                              <a:schemeClr val="bg1"/>
                            </a:solidFill>
                          </a:endParaRPr>
                        </a:p>
                      </a:txBody>
                      <a:tcPr>
                        <a:solidFill>
                          <a:schemeClr val="accent1">
                            <a:lumMod val="50000"/>
                          </a:schemeClr>
                        </a:solidFill>
                      </a:tcPr>
                    </a:tc>
                    <a:tc hMerge="1">
                      <a:txBody>
                        <a:bodyPr/>
                        <a:lstStyle/>
                        <a:p>
                          <a:pPr algn="ctr"/>
                          <a:endParaRPr lang="zh-TW" altLang="en-US" dirty="0"/>
                        </a:p>
                      </a:txBody>
                      <a:tcPr>
                        <a:solidFill>
                          <a:schemeClr val="accent1">
                            <a:lumMod val="50000"/>
                          </a:schemeClr>
                        </a:solidFill>
                      </a:tcPr>
                    </a:tc>
                    <a:extLst>
                      <a:ext uri="{0D108BD9-81ED-4DB2-BD59-A6C34878D82A}">
                        <a16:rowId xmlns:a16="http://schemas.microsoft.com/office/drawing/2014/main" val="10010"/>
                      </a:ext>
                    </a:extLst>
                  </a:tr>
                  <a:tr h="370840">
                    <a:tc gridSpan="4">
                      <a:txBody>
                        <a:bodyPr/>
                        <a:lstStyle/>
                        <a:p>
                          <a:pPr algn="ctr"/>
                          <a:r>
                            <a:rPr lang="en-US" altLang="zh-TW" b="1" dirty="0">
                              <a:solidFill>
                                <a:srgbClr val="FFFF00"/>
                              </a:solidFill>
                            </a:rPr>
                            <a:t>P-value ≥ 0.01, accept the sequence as random</a:t>
                          </a:r>
                          <a:endParaRPr lang="zh-TW" altLang="en-US" b="1" dirty="0">
                            <a:solidFill>
                              <a:schemeClr val="bg1"/>
                            </a:solidFill>
                          </a:endParaRPr>
                        </a:p>
                      </a:txBody>
                      <a:tcPr>
                        <a:solidFill>
                          <a:schemeClr val="accent1">
                            <a:lumMod val="50000"/>
                          </a:schemeClr>
                        </a:solidFill>
                      </a:tcPr>
                    </a:tc>
                    <a:tc hMerge="1">
                      <a:txBody>
                        <a:bodyPr/>
                        <a:lstStyle/>
                        <a:p>
                          <a:endParaRPr lang="zh-TW" altLang="en-US"/>
                        </a:p>
                      </a:txBody>
                      <a:tcPr/>
                    </a:tc>
                    <a:tc hMerge="1">
                      <a:txBody>
                        <a:bodyPr/>
                        <a:lstStyle/>
                        <a:p>
                          <a:pPr algn="ctr"/>
                          <a:endParaRPr lang="zh-TW" altLang="en-US" b="1" dirty="0">
                            <a:solidFill>
                              <a:schemeClr val="bg1"/>
                            </a:solidFill>
                          </a:endParaRPr>
                        </a:p>
                      </a:txBody>
                      <a:tcPr>
                        <a:solidFill>
                          <a:schemeClr val="accent1">
                            <a:lumMod val="50000"/>
                          </a:schemeClr>
                        </a:solidFill>
                      </a:tcPr>
                    </a:tc>
                    <a:tc hMerge="1">
                      <a:txBody>
                        <a:bodyPr/>
                        <a:lstStyle/>
                        <a:p>
                          <a:endParaRPr lang="zh-TW" altLang="en-US"/>
                        </a:p>
                      </a:txBody>
                      <a:tcPr/>
                    </a:tc>
                    <a:extLst>
                      <a:ext uri="{0D108BD9-81ED-4DB2-BD59-A6C34878D82A}">
                        <a16:rowId xmlns:a16="http://schemas.microsoft.com/office/drawing/2014/main" val="10011"/>
                      </a:ext>
                    </a:extLst>
                  </a:tr>
                </a:tbl>
              </a:graphicData>
            </a:graphic>
          </p:graphicFrame>
        </mc:Fallback>
      </mc:AlternateContent>
    </p:spTree>
    <p:extLst>
      <p:ext uri="{BB962C8B-B14F-4D97-AF65-F5344CB8AC3E}">
        <p14:creationId xmlns:p14="http://schemas.microsoft.com/office/powerpoint/2010/main" val="403135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 name="矩形 5">
            <a:extLst>
              <a:ext uri="{FF2B5EF4-FFF2-40B4-BE49-F238E27FC236}">
                <a16:creationId xmlns:a16="http://schemas.microsoft.com/office/drawing/2014/main" id="{EC8709E6-D23E-46ED-A627-E89447DF118A}"/>
              </a:ext>
            </a:extLst>
          </p:cNvPr>
          <p:cNvSpPr/>
          <p:nvPr/>
        </p:nvSpPr>
        <p:spPr>
          <a:xfrm>
            <a:off x="-1497821" y="113920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1"/>
                </a:solidFill>
                <a:ea typeface="新細明體"/>
                <a:cs typeface="Arial"/>
              </a:rPr>
              <a:t>0</a:t>
            </a:r>
            <a:r>
              <a:rPr lang="en-US" altLang="zh-TW" sz="3733" dirty="0">
                <a:solidFill>
                  <a:schemeClr val="bg1"/>
                </a:solidFill>
                <a:ea typeface="新細明體"/>
                <a:cs typeface="Arial"/>
              </a:rPr>
              <a:t>3</a:t>
            </a:r>
            <a:endParaRPr lang="zh-TW" altLang="en-US" sz="3733" dirty="0">
              <a:solidFill>
                <a:schemeClr val="bg1"/>
              </a:solidFill>
            </a:endParaRPr>
          </a:p>
        </p:txBody>
      </p:sp>
      <p:sp>
        <p:nvSpPr>
          <p:cNvPr id="622" name="Google Shape;622;p96"/>
          <p:cNvSpPr txBox="1"/>
          <p:nvPr/>
        </p:nvSpPr>
        <p:spPr>
          <a:xfrm>
            <a:off x="0" y="0"/>
            <a:ext cx="12192000" cy="6858000"/>
          </a:xfrm>
          <a:prstGeom prst="rect">
            <a:avLst/>
          </a:prstGeom>
          <a:solidFill>
            <a:srgbClr val="D9D9D9"/>
          </a:solidFill>
          <a:ln>
            <a:noFill/>
          </a:ln>
        </p:spPr>
        <p:txBody>
          <a:bodyPr spcFirstLastPara="1" wrap="square" lIns="121900" tIns="121900" rIns="121900" bIns="121900" anchor="ctr" anchorCtr="0">
            <a:noAutofit/>
          </a:bodyPr>
          <a:lstStyle/>
          <a:p>
            <a:pPr algn="ctr"/>
            <a:r>
              <a:rPr lang="en-US" altLang="zh-TW" sz="6000" dirty="0"/>
              <a:t>Random Excursions Test</a:t>
            </a:r>
            <a:endParaRPr sz="6000" b="1" dirty="0"/>
          </a:p>
        </p:txBody>
      </p:sp>
      <p:sp>
        <p:nvSpPr>
          <p:cNvPr id="2" name="投影片編號版面配置區 1">
            <a:extLst>
              <a:ext uri="{FF2B5EF4-FFF2-40B4-BE49-F238E27FC236}">
                <a16:creationId xmlns:a16="http://schemas.microsoft.com/office/drawing/2014/main" id="{5F591B29-1CB7-4083-93C0-9903F49CD165}"/>
              </a:ext>
            </a:extLst>
          </p:cNvPr>
          <p:cNvSpPr>
            <a:spLocks noGrp="1"/>
          </p:cNvSpPr>
          <p:nvPr>
            <p:ph type="sldNum" idx="12"/>
          </p:nvPr>
        </p:nvSpPr>
        <p:spPr/>
        <p:txBody>
          <a:bodyPr/>
          <a:lstStyle/>
          <a:p>
            <a:fld id="{00000000-1234-1234-1234-123412341234}" type="slidenum">
              <a:rPr lang="en" smtClean="0"/>
              <a:pPr/>
              <a:t>31</a:t>
            </a:fld>
            <a:endParaRPr lang="en" sz="1333">
              <a:solidFill>
                <a:schemeClr val="dk2"/>
              </a:solidFill>
            </a:endParaRPr>
          </a:p>
        </p:txBody>
      </p:sp>
    </p:spTree>
    <p:extLst>
      <p:ext uri="{BB962C8B-B14F-4D97-AF65-F5344CB8AC3E}">
        <p14:creationId xmlns:p14="http://schemas.microsoft.com/office/powerpoint/2010/main" val="36212993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 name="矩形 5">
            <a:extLst>
              <a:ext uri="{FF2B5EF4-FFF2-40B4-BE49-F238E27FC236}">
                <a16:creationId xmlns:a16="http://schemas.microsoft.com/office/drawing/2014/main" id="{EC8709E6-D23E-46ED-A627-E89447DF118A}"/>
              </a:ext>
            </a:extLst>
          </p:cNvPr>
          <p:cNvSpPr/>
          <p:nvPr/>
        </p:nvSpPr>
        <p:spPr>
          <a:xfrm>
            <a:off x="-354821" y="113920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1"/>
                </a:solidFill>
                <a:ea typeface="新細明體"/>
                <a:cs typeface="Arial"/>
              </a:rPr>
              <a:t>0</a:t>
            </a:r>
            <a:r>
              <a:rPr lang="en-US" altLang="zh-TW" sz="3733" dirty="0">
                <a:solidFill>
                  <a:schemeClr val="bg1"/>
                </a:solidFill>
                <a:ea typeface="新細明體"/>
                <a:cs typeface="Arial"/>
              </a:rPr>
              <a:t>3</a:t>
            </a:r>
            <a:endParaRPr lang="zh-TW" altLang="en-US" sz="3733" dirty="0">
              <a:solidFill>
                <a:schemeClr val="bg1"/>
              </a:solidFill>
            </a:endParaRPr>
          </a:p>
        </p:txBody>
      </p:sp>
      <p:sp>
        <p:nvSpPr>
          <p:cNvPr id="622" name="Google Shape;622;p96"/>
          <p:cNvSpPr txBox="1"/>
          <p:nvPr/>
        </p:nvSpPr>
        <p:spPr>
          <a:xfrm>
            <a:off x="0" y="0"/>
            <a:ext cx="12192000" cy="1139200"/>
          </a:xfrm>
          <a:prstGeom prst="rect">
            <a:avLst/>
          </a:prstGeom>
          <a:solidFill>
            <a:srgbClr val="D9D9D9"/>
          </a:solidFill>
          <a:ln>
            <a:noFill/>
          </a:ln>
        </p:spPr>
        <p:txBody>
          <a:bodyPr spcFirstLastPara="1" wrap="square" lIns="121900" tIns="121900" rIns="121900" bIns="121900" anchor="ctr" anchorCtr="0">
            <a:noAutofit/>
          </a:bodyPr>
          <a:lstStyle/>
          <a:p>
            <a:r>
              <a:rPr lang="en-US" altLang="zh-TW" sz="4000" dirty="0"/>
              <a:t>Test Purpose</a:t>
            </a:r>
            <a:endParaRPr lang="en-US" altLang="zh-TW" sz="4000" b="1" dirty="0"/>
          </a:p>
        </p:txBody>
      </p:sp>
      <p:sp>
        <p:nvSpPr>
          <p:cNvPr id="2" name="投影片編號版面配置區 1">
            <a:extLst>
              <a:ext uri="{FF2B5EF4-FFF2-40B4-BE49-F238E27FC236}">
                <a16:creationId xmlns:a16="http://schemas.microsoft.com/office/drawing/2014/main" id="{5F591B29-1CB7-4083-93C0-9903F49CD165}"/>
              </a:ext>
            </a:extLst>
          </p:cNvPr>
          <p:cNvSpPr>
            <a:spLocks noGrp="1"/>
          </p:cNvSpPr>
          <p:nvPr>
            <p:ph type="sldNum" idx="12"/>
          </p:nvPr>
        </p:nvSpPr>
        <p:spPr/>
        <p:txBody>
          <a:bodyPr/>
          <a:lstStyle/>
          <a:p>
            <a:fld id="{00000000-1234-1234-1234-123412341234}" type="slidenum">
              <a:rPr lang="en" smtClean="0"/>
              <a:pPr/>
              <a:t>32</a:t>
            </a:fld>
            <a:endParaRPr lang="en" sz="1333">
              <a:solidFill>
                <a:schemeClr val="dk2"/>
              </a:solidFill>
            </a:endParaRPr>
          </a:p>
        </p:txBody>
      </p:sp>
      <p:sp>
        <p:nvSpPr>
          <p:cNvPr id="7" name="內容版面配置區 2">
            <a:extLst>
              <a:ext uri="{FF2B5EF4-FFF2-40B4-BE49-F238E27FC236}">
                <a16:creationId xmlns:a16="http://schemas.microsoft.com/office/drawing/2014/main" id="{8BCD9768-A960-4425-B4C8-BFE4DE700E68}"/>
              </a:ext>
            </a:extLst>
          </p:cNvPr>
          <p:cNvSpPr txBox="1">
            <a:spLocks/>
          </p:cNvSpPr>
          <p:nvPr/>
        </p:nvSpPr>
        <p:spPr>
          <a:xfrm>
            <a:off x="838200" y="1825624"/>
            <a:ext cx="10770704" cy="4667251"/>
          </a:xfrm>
          <a:prstGeom prst="rect">
            <a:avLst/>
          </a:prstGeom>
          <a:noFill/>
          <a:ln>
            <a:noFill/>
          </a:ln>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Courier New"/>
              <a:buChar char="o"/>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a:spcBef>
                <a:spcPts val="1000"/>
              </a:spcBef>
            </a:pPr>
            <a:r>
              <a:rPr lang="en-US" altLang="zh-TW" dirty="0"/>
              <a:t>The number of cycles having exactly K visits in a cumulative sum random walk</a:t>
            </a:r>
          </a:p>
          <a:p>
            <a:pPr>
              <a:spcBef>
                <a:spcPts val="1000"/>
              </a:spcBef>
            </a:pPr>
            <a:r>
              <a:rPr lang="en-US" altLang="zh-TW" dirty="0"/>
              <a:t>Cumulative sum random walk</a:t>
            </a:r>
          </a:p>
          <a:p>
            <a:pPr>
              <a:spcBef>
                <a:spcPts val="1000"/>
              </a:spcBef>
            </a:pPr>
            <a:r>
              <a:rPr lang="en-US" altLang="zh-TW" dirty="0"/>
              <a:t>A cycle of a random walk</a:t>
            </a:r>
          </a:p>
          <a:p>
            <a:pPr marL="0" indent="0">
              <a:spcBef>
                <a:spcPts val="1000"/>
              </a:spcBef>
              <a:buFont typeface="Arial" panose="020B0604020202020204" pitchFamily="34" charset="0"/>
              <a:buNone/>
            </a:pPr>
            <a:endParaRPr lang="en-US" altLang="zh-TW" dirty="0"/>
          </a:p>
          <a:p>
            <a:pPr marL="0" indent="0">
              <a:spcBef>
                <a:spcPts val="1000"/>
              </a:spcBef>
              <a:buFont typeface="Arial" panose="020B0604020202020204" pitchFamily="34" charset="0"/>
              <a:buNone/>
            </a:pPr>
            <a:r>
              <a:rPr lang="en-US" altLang="zh-TW" dirty="0"/>
              <a:t>To determine if the number of visits to a particular state within a cycle deviates from what one would expect for a random sequence. This test is actually a series of eight tests (and conclusions), one test and conclusion for each of the states: -4, -3, -2, -1 and +1, +2, +3, +4.</a:t>
            </a:r>
          </a:p>
        </p:txBody>
      </p:sp>
    </p:spTree>
    <p:extLst>
      <p:ext uri="{BB962C8B-B14F-4D97-AF65-F5344CB8AC3E}">
        <p14:creationId xmlns:p14="http://schemas.microsoft.com/office/powerpoint/2010/main" val="38802944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 name="矩形 5">
            <a:extLst>
              <a:ext uri="{FF2B5EF4-FFF2-40B4-BE49-F238E27FC236}">
                <a16:creationId xmlns:a16="http://schemas.microsoft.com/office/drawing/2014/main" id="{EC8709E6-D23E-46ED-A627-E89447DF118A}"/>
              </a:ext>
            </a:extLst>
          </p:cNvPr>
          <p:cNvSpPr/>
          <p:nvPr/>
        </p:nvSpPr>
        <p:spPr>
          <a:xfrm>
            <a:off x="-354821" y="113920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1"/>
                </a:solidFill>
                <a:ea typeface="新細明體"/>
                <a:cs typeface="Arial"/>
              </a:rPr>
              <a:t>0</a:t>
            </a:r>
            <a:r>
              <a:rPr lang="en-US" altLang="zh-TW" sz="3733" dirty="0">
                <a:solidFill>
                  <a:schemeClr val="bg1"/>
                </a:solidFill>
                <a:ea typeface="新細明體"/>
                <a:cs typeface="Arial"/>
              </a:rPr>
              <a:t>3</a:t>
            </a:r>
            <a:endParaRPr lang="zh-TW" altLang="en-US" sz="3733" dirty="0">
              <a:solidFill>
                <a:schemeClr val="bg1"/>
              </a:solidFill>
            </a:endParaRPr>
          </a:p>
        </p:txBody>
      </p:sp>
      <p:sp>
        <p:nvSpPr>
          <p:cNvPr id="622" name="Google Shape;622;p96"/>
          <p:cNvSpPr txBox="1"/>
          <p:nvPr/>
        </p:nvSpPr>
        <p:spPr>
          <a:xfrm>
            <a:off x="0" y="0"/>
            <a:ext cx="12192000" cy="1139200"/>
          </a:xfrm>
          <a:prstGeom prst="rect">
            <a:avLst/>
          </a:prstGeom>
          <a:solidFill>
            <a:srgbClr val="D9D9D9"/>
          </a:solidFill>
          <a:ln>
            <a:noFill/>
          </a:ln>
        </p:spPr>
        <p:txBody>
          <a:bodyPr spcFirstLastPara="1" wrap="square" lIns="121900" tIns="121900" rIns="121900" bIns="121900" anchor="ctr" anchorCtr="0">
            <a:noAutofit/>
          </a:bodyPr>
          <a:lstStyle/>
          <a:p>
            <a:r>
              <a:rPr lang="en-US" altLang="zh-TW" sz="4000" dirty="0"/>
              <a:t>Example</a:t>
            </a:r>
            <a:endParaRPr lang="en-US" altLang="zh-TW" sz="4000" b="1" dirty="0"/>
          </a:p>
        </p:txBody>
      </p:sp>
      <p:sp>
        <p:nvSpPr>
          <p:cNvPr id="2" name="投影片編號版面配置區 1">
            <a:extLst>
              <a:ext uri="{FF2B5EF4-FFF2-40B4-BE49-F238E27FC236}">
                <a16:creationId xmlns:a16="http://schemas.microsoft.com/office/drawing/2014/main" id="{5F591B29-1CB7-4083-93C0-9903F49CD165}"/>
              </a:ext>
            </a:extLst>
          </p:cNvPr>
          <p:cNvSpPr>
            <a:spLocks noGrp="1"/>
          </p:cNvSpPr>
          <p:nvPr>
            <p:ph type="sldNum" idx="12"/>
          </p:nvPr>
        </p:nvSpPr>
        <p:spPr/>
        <p:txBody>
          <a:bodyPr/>
          <a:lstStyle/>
          <a:p>
            <a:fld id="{00000000-1234-1234-1234-123412341234}" type="slidenum">
              <a:rPr lang="en" smtClean="0"/>
              <a:pPr/>
              <a:t>33</a:t>
            </a:fld>
            <a:endParaRPr lang="en" sz="1333">
              <a:solidFill>
                <a:schemeClr val="dk2"/>
              </a:solidFill>
            </a:endParaRPr>
          </a:p>
        </p:txBody>
      </p:sp>
      <p:pic>
        <p:nvPicPr>
          <p:cNvPr id="8" name="圖片 7">
            <a:extLst>
              <a:ext uri="{FF2B5EF4-FFF2-40B4-BE49-F238E27FC236}">
                <a16:creationId xmlns:a16="http://schemas.microsoft.com/office/drawing/2014/main" id="{540E20B1-0BBF-4FC1-ACE5-CA177AEC05D3}"/>
              </a:ext>
            </a:extLst>
          </p:cNvPr>
          <p:cNvPicPr>
            <a:picLocks noChangeAspect="1"/>
          </p:cNvPicPr>
          <p:nvPr/>
        </p:nvPicPr>
        <p:blipFill>
          <a:blip r:embed="rId3"/>
          <a:stretch>
            <a:fillRect/>
          </a:stretch>
        </p:blipFill>
        <p:spPr>
          <a:xfrm>
            <a:off x="895350" y="1534655"/>
            <a:ext cx="8246165" cy="355098"/>
          </a:xfrm>
          <a:prstGeom prst="rect">
            <a:avLst/>
          </a:prstGeom>
        </p:spPr>
      </p:pic>
      <p:pic>
        <p:nvPicPr>
          <p:cNvPr id="9" name="圖片 8">
            <a:extLst>
              <a:ext uri="{FF2B5EF4-FFF2-40B4-BE49-F238E27FC236}">
                <a16:creationId xmlns:a16="http://schemas.microsoft.com/office/drawing/2014/main" id="{1BF3B50B-1E89-4815-8C57-2BDDA1DFF5EB}"/>
              </a:ext>
            </a:extLst>
          </p:cNvPr>
          <p:cNvPicPr>
            <a:picLocks noChangeAspect="1"/>
          </p:cNvPicPr>
          <p:nvPr/>
        </p:nvPicPr>
        <p:blipFill>
          <a:blip r:embed="rId4"/>
          <a:stretch>
            <a:fillRect/>
          </a:stretch>
        </p:blipFill>
        <p:spPr>
          <a:xfrm>
            <a:off x="838200" y="2171591"/>
            <a:ext cx="3673158" cy="2514818"/>
          </a:xfrm>
          <a:prstGeom prst="rect">
            <a:avLst/>
          </a:prstGeom>
        </p:spPr>
      </p:pic>
      <p:pic>
        <p:nvPicPr>
          <p:cNvPr id="10" name="圖片 9">
            <a:extLst>
              <a:ext uri="{FF2B5EF4-FFF2-40B4-BE49-F238E27FC236}">
                <a16:creationId xmlns:a16="http://schemas.microsoft.com/office/drawing/2014/main" id="{DEE30C0A-752B-4898-9BFE-533EBEF704A5}"/>
              </a:ext>
            </a:extLst>
          </p:cNvPr>
          <p:cNvPicPr>
            <a:picLocks noChangeAspect="1"/>
          </p:cNvPicPr>
          <p:nvPr/>
        </p:nvPicPr>
        <p:blipFill>
          <a:blip r:embed="rId5"/>
          <a:stretch>
            <a:fillRect/>
          </a:stretch>
        </p:blipFill>
        <p:spPr>
          <a:xfrm>
            <a:off x="838200" y="4971590"/>
            <a:ext cx="3401995" cy="1521285"/>
          </a:xfrm>
          <a:prstGeom prst="rect">
            <a:avLst/>
          </a:prstGeom>
        </p:spPr>
      </p:pic>
      <p:pic>
        <p:nvPicPr>
          <p:cNvPr id="11" name="圖片 10">
            <a:extLst>
              <a:ext uri="{FF2B5EF4-FFF2-40B4-BE49-F238E27FC236}">
                <a16:creationId xmlns:a16="http://schemas.microsoft.com/office/drawing/2014/main" id="{96CE2D14-D14D-4593-9D6D-6EDD83E67F10}"/>
              </a:ext>
            </a:extLst>
          </p:cNvPr>
          <p:cNvPicPr>
            <a:picLocks noChangeAspect="1"/>
          </p:cNvPicPr>
          <p:nvPr/>
        </p:nvPicPr>
        <p:blipFill>
          <a:blip r:embed="rId6"/>
          <a:stretch>
            <a:fillRect/>
          </a:stretch>
        </p:blipFill>
        <p:spPr>
          <a:xfrm>
            <a:off x="5457115" y="2322600"/>
            <a:ext cx="2987299" cy="281964"/>
          </a:xfrm>
          <a:prstGeom prst="rect">
            <a:avLst/>
          </a:prstGeom>
        </p:spPr>
      </p:pic>
      <p:pic>
        <p:nvPicPr>
          <p:cNvPr id="12" name="圖片 11">
            <a:extLst>
              <a:ext uri="{FF2B5EF4-FFF2-40B4-BE49-F238E27FC236}">
                <a16:creationId xmlns:a16="http://schemas.microsoft.com/office/drawing/2014/main" id="{539A20A2-6DC7-4336-944A-019316787DF9}"/>
              </a:ext>
            </a:extLst>
          </p:cNvPr>
          <p:cNvPicPr>
            <a:picLocks noChangeAspect="1"/>
          </p:cNvPicPr>
          <p:nvPr/>
        </p:nvPicPr>
        <p:blipFill>
          <a:blip r:embed="rId7"/>
          <a:stretch>
            <a:fillRect/>
          </a:stretch>
        </p:blipFill>
        <p:spPr>
          <a:xfrm>
            <a:off x="5457115" y="2904148"/>
            <a:ext cx="3520524" cy="281964"/>
          </a:xfrm>
          <a:prstGeom prst="rect">
            <a:avLst/>
          </a:prstGeom>
        </p:spPr>
      </p:pic>
      <p:pic>
        <p:nvPicPr>
          <p:cNvPr id="13" name="圖片 12">
            <a:extLst>
              <a:ext uri="{FF2B5EF4-FFF2-40B4-BE49-F238E27FC236}">
                <a16:creationId xmlns:a16="http://schemas.microsoft.com/office/drawing/2014/main" id="{E09BEC3A-B638-4F58-8C78-76E82245E113}"/>
              </a:ext>
            </a:extLst>
          </p:cNvPr>
          <p:cNvPicPr>
            <a:picLocks noChangeAspect="1"/>
          </p:cNvPicPr>
          <p:nvPr/>
        </p:nvPicPr>
        <p:blipFill>
          <a:blip r:embed="rId8"/>
          <a:stretch>
            <a:fillRect/>
          </a:stretch>
        </p:blipFill>
        <p:spPr>
          <a:xfrm>
            <a:off x="5457115" y="3485696"/>
            <a:ext cx="5896685" cy="3007179"/>
          </a:xfrm>
          <a:prstGeom prst="rect">
            <a:avLst/>
          </a:prstGeom>
        </p:spPr>
      </p:pic>
    </p:spTree>
    <p:extLst>
      <p:ext uri="{BB962C8B-B14F-4D97-AF65-F5344CB8AC3E}">
        <p14:creationId xmlns:p14="http://schemas.microsoft.com/office/powerpoint/2010/main" val="29098707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 name="矩形 5">
            <a:extLst>
              <a:ext uri="{FF2B5EF4-FFF2-40B4-BE49-F238E27FC236}">
                <a16:creationId xmlns:a16="http://schemas.microsoft.com/office/drawing/2014/main" id="{EC8709E6-D23E-46ED-A627-E89447DF118A}"/>
              </a:ext>
            </a:extLst>
          </p:cNvPr>
          <p:cNvSpPr/>
          <p:nvPr/>
        </p:nvSpPr>
        <p:spPr>
          <a:xfrm>
            <a:off x="-354821" y="113920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1"/>
                </a:solidFill>
                <a:ea typeface="新細明體"/>
                <a:cs typeface="Arial"/>
              </a:rPr>
              <a:t>0</a:t>
            </a:r>
            <a:r>
              <a:rPr lang="en-US" altLang="zh-TW" sz="3733" dirty="0">
                <a:solidFill>
                  <a:schemeClr val="bg1"/>
                </a:solidFill>
                <a:ea typeface="新細明體"/>
                <a:cs typeface="Arial"/>
              </a:rPr>
              <a:t>3</a:t>
            </a:r>
            <a:endParaRPr lang="zh-TW" altLang="en-US" sz="3733" dirty="0">
              <a:solidFill>
                <a:schemeClr val="bg1"/>
              </a:solidFill>
            </a:endParaRPr>
          </a:p>
        </p:txBody>
      </p:sp>
      <p:sp>
        <p:nvSpPr>
          <p:cNvPr id="622" name="Google Shape;622;p96"/>
          <p:cNvSpPr txBox="1"/>
          <p:nvPr/>
        </p:nvSpPr>
        <p:spPr>
          <a:xfrm>
            <a:off x="0" y="0"/>
            <a:ext cx="12192000" cy="1139200"/>
          </a:xfrm>
          <a:prstGeom prst="rect">
            <a:avLst/>
          </a:prstGeom>
          <a:solidFill>
            <a:srgbClr val="D9D9D9"/>
          </a:solidFill>
          <a:ln>
            <a:noFill/>
          </a:ln>
        </p:spPr>
        <p:txBody>
          <a:bodyPr spcFirstLastPara="1" wrap="square" lIns="121900" tIns="121900" rIns="121900" bIns="121900" anchor="ctr" anchorCtr="0">
            <a:noAutofit/>
          </a:bodyPr>
          <a:lstStyle/>
          <a:p>
            <a:r>
              <a:rPr lang="en-US" altLang="zh-TW" sz="4000" dirty="0"/>
              <a:t>Example</a:t>
            </a:r>
            <a:endParaRPr lang="en-US" altLang="zh-TW" sz="4000" b="1" dirty="0"/>
          </a:p>
        </p:txBody>
      </p:sp>
      <p:sp>
        <p:nvSpPr>
          <p:cNvPr id="2" name="投影片編號版面配置區 1">
            <a:extLst>
              <a:ext uri="{FF2B5EF4-FFF2-40B4-BE49-F238E27FC236}">
                <a16:creationId xmlns:a16="http://schemas.microsoft.com/office/drawing/2014/main" id="{5F591B29-1CB7-4083-93C0-9903F49CD165}"/>
              </a:ext>
            </a:extLst>
          </p:cNvPr>
          <p:cNvSpPr>
            <a:spLocks noGrp="1"/>
          </p:cNvSpPr>
          <p:nvPr>
            <p:ph type="sldNum" idx="12"/>
          </p:nvPr>
        </p:nvSpPr>
        <p:spPr/>
        <p:txBody>
          <a:bodyPr/>
          <a:lstStyle/>
          <a:p>
            <a:fld id="{00000000-1234-1234-1234-123412341234}" type="slidenum">
              <a:rPr lang="en" smtClean="0"/>
              <a:pPr/>
              <a:t>34</a:t>
            </a:fld>
            <a:endParaRPr lang="en" sz="1333">
              <a:solidFill>
                <a:schemeClr val="dk2"/>
              </a:solidFill>
            </a:endParaRPr>
          </a:p>
        </p:txBody>
      </p:sp>
      <p:pic>
        <p:nvPicPr>
          <p:cNvPr id="14" name="圖片 13">
            <a:extLst>
              <a:ext uri="{FF2B5EF4-FFF2-40B4-BE49-F238E27FC236}">
                <a16:creationId xmlns:a16="http://schemas.microsoft.com/office/drawing/2014/main" id="{6559F05A-97EC-4E9C-AEB7-3ABB6BDD5928}"/>
              </a:ext>
            </a:extLst>
          </p:cNvPr>
          <p:cNvPicPr>
            <a:picLocks noChangeAspect="1"/>
          </p:cNvPicPr>
          <p:nvPr/>
        </p:nvPicPr>
        <p:blipFill>
          <a:blip r:embed="rId3"/>
          <a:stretch>
            <a:fillRect/>
          </a:stretch>
        </p:blipFill>
        <p:spPr>
          <a:xfrm>
            <a:off x="838200" y="1680749"/>
            <a:ext cx="5913632" cy="2918713"/>
          </a:xfrm>
          <a:prstGeom prst="rect">
            <a:avLst/>
          </a:prstGeom>
        </p:spPr>
      </p:pic>
      <p:pic>
        <p:nvPicPr>
          <p:cNvPr id="15" name="圖片 14">
            <a:extLst>
              <a:ext uri="{FF2B5EF4-FFF2-40B4-BE49-F238E27FC236}">
                <a16:creationId xmlns:a16="http://schemas.microsoft.com/office/drawing/2014/main" id="{BAB34A8C-F4EF-4AE1-A2E8-EEFE626A37D2}"/>
              </a:ext>
            </a:extLst>
          </p:cNvPr>
          <p:cNvPicPr>
            <a:picLocks noChangeAspect="1"/>
          </p:cNvPicPr>
          <p:nvPr/>
        </p:nvPicPr>
        <p:blipFill>
          <a:blip r:embed="rId4"/>
          <a:stretch>
            <a:fillRect/>
          </a:stretch>
        </p:blipFill>
        <p:spPr>
          <a:xfrm>
            <a:off x="838200" y="4822055"/>
            <a:ext cx="4140896" cy="938474"/>
          </a:xfrm>
          <a:prstGeom prst="rect">
            <a:avLst/>
          </a:prstGeom>
        </p:spPr>
      </p:pic>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7F12B855-3769-460B-92FD-EED009DEBF20}"/>
                  </a:ext>
                </a:extLst>
              </p:cNvPr>
              <p:cNvSpPr txBox="1"/>
              <p:nvPr/>
            </p:nvSpPr>
            <p:spPr>
              <a:xfrm>
                <a:off x="7553740" y="1256918"/>
                <a:ext cx="4232419" cy="2246769"/>
              </a:xfrm>
              <a:prstGeom prst="rect">
                <a:avLst/>
              </a:prstGeom>
              <a:noFill/>
            </p:spPr>
            <p:txBody>
              <a:bodyPr wrap="square" rtlCol="0">
                <a:spAutoFit/>
              </a:bodyPr>
              <a:lstStyle/>
              <a:p>
                <a:r>
                  <a:rPr lang="en-US" altLang="zh-TW" sz="2800" dirty="0"/>
                  <a:t>when x=1 :</a:t>
                </a:r>
              </a:p>
              <a:p>
                <a14:m>
                  <m:oMath xmlns:m="http://schemas.openxmlformats.org/officeDocument/2006/math">
                    <m:sSup>
                      <m:sSupPr>
                        <m:ctrlPr>
                          <a:rPr lang="en-US" altLang="zh-TW" sz="2800" i="1" dirty="0" smtClean="0">
                            <a:latin typeface="Cambria Math" panose="02040503050406030204" pitchFamily="18" charset="0"/>
                          </a:rPr>
                        </m:ctrlPr>
                      </m:sSupPr>
                      <m:e>
                        <m:r>
                          <a:rPr lang="en-US" altLang="zh-TW" sz="2800" i="1" dirty="0" smtClean="0">
                            <a:latin typeface="Cambria Math" panose="02040503050406030204" pitchFamily="18" charset="0"/>
                          </a:rPr>
                          <m:t>𝜒</m:t>
                        </m:r>
                      </m:e>
                      <m:sup>
                        <m:r>
                          <a:rPr lang="en-US" altLang="zh-TW" sz="2800" i="1" dirty="0" smtClean="0">
                            <a:latin typeface="Cambria Math" panose="02040503050406030204" pitchFamily="18" charset="0"/>
                          </a:rPr>
                          <m:t>2</m:t>
                        </m:r>
                      </m:sup>
                    </m:sSup>
                  </m:oMath>
                </a14:m>
                <a:r>
                  <a:rPr lang="en-US" altLang="zh-TW" sz="2800" dirty="0"/>
                  <a:t>(</a:t>
                </a:r>
                <a:r>
                  <a:rPr lang="en-US" altLang="zh-TW" sz="2800" dirty="0" err="1"/>
                  <a:t>obs</a:t>
                </a:r>
                <a:r>
                  <a:rPr lang="en-US" altLang="zh-TW" sz="2800" dirty="0"/>
                  <a:t>) </a:t>
                </a:r>
                <a:r>
                  <a:rPr lang="el-GR" altLang="zh-TW" sz="2800" dirty="0"/>
                  <a:t>= 4.333033</a:t>
                </a:r>
                <a:endParaRPr lang="en-US" altLang="zh-TW" sz="2800" dirty="0"/>
              </a:p>
              <a:p>
                <a:endParaRPr lang="en-US" altLang="zh-TW" sz="2800" dirty="0"/>
              </a:p>
              <a:p>
                <a:r>
                  <a:rPr lang="en-US" altLang="zh-TW" sz="2800" dirty="0"/>
                  <a:t>P-value =</a:t>
                </a:r>
                <a:endParaRPr lang="zh-TW" altLang="en-US" sz="2800" dirty="0"/>
              </a:p>
              <a:p>
                <a:endParaRPr lang="zh-TW" altLang="en-US" sz="2800" dirty="0"/>
              </a:p>
            </p:txBody>
          </p:sp>
        </mc:Choice>
        <mc:Fallback xmlns="">
          <p:sp>
            <p:nvSpPr>
              <p:cNvPr id="16" name="文字方塊 15">
                <a:extLst>
                  <a:ext uri="{FF2B5EF4-FFF2-40B4-BE49-F238E27FC236}">
                    <a16:creationId xmlns:a16="http://schemas.microsoft.com/office/drawing/2014/main" id="{7F12B855-3769-460B-92FD-EED009DEBF20}"/>
                  </a:ext>
                </a:extLst>
              </p:cNvPr>
              <p:cNvSpPr txBox="1">
                <a:spLocks noRot="1" noChangeAspect="1" noMove="1" noResize="1" noEditPoints="1" noAdjustHandles="1" noChangeArrowheads="1" noChangeShapeType="1" noTextEdit="1"/>
              </p:cNvSpPr>
              <p:nvPr/>
            </p:nvSpPr>
            <p:spPr>
              <a:xfrm>
                <a:off x="7553740" y="1256918"/>
                <a:ext cx="4232419" cy="2246769"/>
              </a:xfrm>
              <a:prstGeom prst="rect">
                <a:avLst/>
              </a:prstGeom>
              <a:blipFill>
                <a:blip r:embed="rId5"/>
                <a:stretch>
                  <a:fillRect l="-2882" t="-2439"/>
                </a:stretch>
              </a:blipFill>
            </p:spPr>
            <p:txBody>
              <a:bodyPr/>
              <a:lstStyle/>
              <a:p>
                <a:r>
                  <a:rPr lang="zh-TW" altLang="en-US">
                    <a:noFill/>
                  </a:rPr>
                  <a:t> </a:t>
                </a:r>
              </a:p>
            </p:txBody>
          </p:sp>
        </mc:Fallback>
      </mc:AlternateContent>
      <p:pic>
        <p:nvPicPr>
          <p:cNvPr id="17" name="圖片 16">
            <a:extLst>
              <a:ext uri="{FF2B5EF4-FFF2-40B4-BE49-F238E27FC236}">
                <a16:creationId xmlns:a16="http://schemas.microsoft.com/office/drawing/2014/main" id="{8C4906DB-CDDA-4402-9A50-0006B70A7C26}"/>
              </a:ext>
            </a:extLst>
          </p:cNvPr>
          <p:cNvPicPr>
            <a:picLocks noChangeAspect="1"/>
          </p:cNvPicPr>
          <p:nvPr/>
        </p:nvPicPr>
        <p:blipFill>
          <a:blip r:embed="rId6"/>
          <a:stretch>
            <a:fillRect/>
          </a:stretch>
        </p:blipFill>
        <p:spPr>
          <a:xfrm>
            <a:off x="838200" y="5985195"/>
            <a:ext cx="4462544" cy="455362"/>
          </a:xfrm>
          <a:prstGeom prst="rect">
            <a:avLst/>
          </a:prstGeom>
        </p:spPr>
      </p:pic>
      <p:pic>
        <p:nvPicPr>
          <p:cNvPr id="18" name="圖片 17">
            <a:extLst>
              <a:ext uri="{FF2B5EF4-FFF2-40B4-BE49-F238E27FC236}">
                <a16:creationId xmlns:a16="http://schemas.microsoft.com/office/drawing/2014/main" id="{929DB35A-4EFC-48B2-AA4D-B190CA69C16B}"/>
              </a:ext>
            </a:extLst>
          </p:cNvPr>
          <p:cNvPicPr>
            <a:picLocks noChangeAspect="1"/>
          </p:cNvPicPr>
          <p:nvPr/>
        </p:nvPicPr>
        <p:blipFill>
          <a:blip r:embed="rId7"/>
          <a:stretch>
            <a:fillRect/>
          </a:stretch>
        </p:blipFill>
        <p:spPr>
          <a:xfrm>
            <a:off x="7633254" y="3140105"/>
            <a:ext cx="4152906" cy="895182"/>
          </a:xfrm>
          <a:prstGeom prst="rect">
            <a:avLst/>
          </a:prstGeom>
        </p:spPr>
      </p:pic>
      <p:sp>
        <p:nvSpPr>
          <p:cNvPr id="19" name="文字方塊 18">
            <a:extLst>
              <a:ext uri="{FF2B5EF4-FFF2-40B4-BE49-F238E27FC236}">
                <a16:creationId xmlns:a16="http://schemas.microsoft.com/office/drawing/2014/main" id="{63E6CCFF-7324-4585-A3D7-F8EA801702E4}"/>
              </a:ext>
            </a:extLst>
          </p:cNvPr>
          <p:cNvSpPr txBox="1"/>
          <p:nvPr/>
        </p:nvSpPr>
        <p:spPr>
          <a:xfrm>
            <a:off x="7461180" y="4442348"/>
            <a:ext cx="4240492" cy="1318181"/>
          </a:xfrm>
          <a:prstGeom prst="rect">
            <a:avLst/>
          </a:prstGeom>
          <a:noFill/>
        </p:spPr>
        <p:txBody>
          <a:bodyPr wrap="square" rtlCol="0">
            <a:spAutoFit/>
          </a:bodyPr>
          <a:lstStyle/>
          <a:p>
            <a:pPr>
              <a:lnSpc>
                <a:spcPct val="150000"/>
              </a:lnSpc>
            </a:pPr>
            <a:r>
              <a:rPr lang="en-US" altLang="zh-TW" sz="2800" b="0" i="0" u="none" strike="noStrike" baseline="0" dirty="0">
                <a:solidFill>
                  <a:srgbClr val="000000"/>
                </a:solidFill>
              </a:rPr>
              <a:t>0.502529  </a:t>
            </a:r>
            <a:r>
              <a:rPr lang="en-US" altLang="zh-TW" sz="2800" b="0" i="0" u="none" strike="noStrike" baseline="0" dirty="0">
                <a:solidFill>
                  <a:srgbClr val="000000"/>
                </a:solidFill>
                <a:ea typeface="新細明體" panose="02020500000000000000" pitchFamily="18" charset="-120"/>
              </a:rPr>
              <a:t>≧  0.01</a:t>
            </a:r>
          </a:p>
          <a:p>
            <a:pPr>
              <a:lnSpc>
                <a:spcPct val="150000"/>
              </a:lnSpc>
            </a:pPr>
            <a:r>
              <a:rPr lang="en-US" altLang="zh-TW" sz="2800" dirty="0"/>
              <a:t>→ the sequence is random</a:t>
            </a:r>
            <a:endParaRPr lang="zh-TW" altLang="en-US" sz="2800" dirty="0"/>
          </a:p>
        </p:txBody>
      </p:sp>
    </p:spTree>
    <p:extLst>
      <p:ext uri="{BB962C8B-B14F-4D97-AF65-F5344CB8AC3E}">
        <p14:creationId xmlns:p14="http://schemas.microsoft.com/office/powerpoint/2010/main" val="3702394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 name="矩形 5">
            <a:extLst>
              <a:ext uri="{FF2B5EF4-FFF2-40B4-BE49-F238E27FC236}">
                <a16:creationId xmlns:a16="http://schemas.microsoft.com/office/drawing/2014/main" id="{EC8709E6-D23E-46ED-A627-E89447DF118A}"/>
              </a:ext>
            </a:extLst>
          </p:cNvPr>
          <p:cNvSpPr/>
          <p:nvPr/>
        </p:nvSpPr>
        <p:spPr>
          <a:xfrm>
            <a:off x="-354821" y="113920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1"/>
                </a:solidFill>
                <a:ea typeface="新細明體"/>
                <a:cs typeface="Arial"/>
              </a:rPr>
              <a:t>0</a:t>
            </a:r>
            <a:r>
              <a:rPr lang="en-US" altLang="zh-TW" sz="3733" dirty="0">
                <a:solidFill>
                  <a:schemeClr val="bg1"/>
                </a:solidFill>
                <a:ea typeface="新細明體"/>
                <a:cs typeface="Arial"/>
              </a:rPr>
              <a:t>3</a:t>
            </a:r>
            <a:endParaRPr lang="zh-TW" altLang="en-US" sz="3733" dirty="0">
              <a:solidFill>
                <a:schemeClr val="bg1"/>
              </a:solidFill>
            </a:endParaRPr>
          </a:p>
        </p:txBody>
      </p:sp>
      <p:sp>
        <p:nvSpPr>
          <p:cNvPr id="622" name="Google Shape;622;p96"/>
          <p:cNvSpPr txBox="1"/>
          <p:nvPr/>
        </p:nvSpPr>
        <p:spPr>
          <a:xfrm>
            <a:off x="0" y="0"/>
            <a:ext cx="12192000" cy="1139200"/>
          </a:xfrm>
          <a:prstGeom prst="rect">
            <a:avLst/>
          </a:prstGeom>
          <a:solidFill>
            <a:srgbClr val="D9D9D9"/>
          </a:solidFill>
          <a:ln>
            <a:noFill/>
          </a:ln>
        </p:spPr>
        <p:txBody>
          <a:bodyPr spcFirstLastPara="1" wrap="square" lIns="121900" tIns="121900" rIns="121900" bIns="121900" anchor="ctr" anchorCtr="0">
            <a:noAutofit/>
          </a:bodyPr>
          <a:lstStyle/>
          <a:p>
            <a:r>
              <a:rPr lang="en-US" altLang="zh-TW" sz="4000" dirty="0"/>
              <a:t>Why Fail and How to Improve</a:t>
            </a:r>
            <a:endParaRPr lang="en-US" altLang="zh-TW" sz="4000" b="1" dirty="0"/>
          </a:p>
        </p:txBody>
      </p:sp>
      <p:sp>
        <p:nvSpPr>
          <p:cNvPr id="2" name="投影片編號版面配置區 1">
            <a:extLst>
              <a:ext uri="{FF2B5EF4-FFF2-40B4-BE49-F238E27FC236}">
                <a16:creationId xmlns:a16="http://schemas.microsoft.com/office/drawing/2014/main" id="{5F591B29-1CB7-4083-93C0-9903F49CD165}"/>
              </a:ext>
            </a:extLst>
          </p:cNvPr>
          <p:cNvSpPr>
            <a:spLocks noGrp="1"/>
          </p:cNvSpPr>
          <p:nvPr>
            <p:ph type="sldNum" idx="12"/>
          </p:nvPr>
        </p:nvSpPr>
        <p:spPr/>
        <p:txBody>
          <a:bodyPr/>
          <a:lstStyle/>
          <a:p>
            <a:fld id="{00000000-1234-1234-1234-123412341234}" type="slidenum">
              <a:rPr lang="en" smtClean="0"/>
              <a:pPr/>
              <a:t>35</a:t>
            </a:fld>
            <a:endParaRPr lang="en" sz="1333">
              <a:solidFill>
                <a:schemeClr val="dk2"/>
              </a:solidFill>
            </a:endParaRPr>
          </a:p>
        </p:txBody>
      </p:sp>
      <p:sp>
        <p:nvSpPr>
          <p:cNvPr id="11" name="內容版面配置區 2">
            <a:extLst>
              <a:ext uri="{FF2B5EF4-FFF2-40B4-BE49-F238E27FC236}">
                <a16:creationId xmlns:a16="http://schemas.microsoft.com/office/drawing/2014/main" id="{9B9400C4-7A5D-4CDB-AA4A-962C8B0B0610}"/>
              </a:ext>
            </a:extLst>
          </p:cNvPr>
          <p:cNvSpPr txBox="1">
            <a:spLocks/>
          </p:cNvSpPr>
          <p:nvPr/>
        </p:nvSpPr>
        <p:spPr>
          <a:xfrm>
            <a:off x="848248" y="1825625"/>
            <a:ext cx="10827936" cy="4667250"/>
          </a:xfrm>
          <a:prstGeom prst="rect">
            <a:avLst/>
          </a:prstGeom>
          <a:noFill/>
          <a:ln>
            <a:noFill/>
          </a:ln>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Courier New"/>
              <a:buChar char="o"/>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0" indent="0">
              <a:spcBef>
                <a:spcPts val="1000"/>
              </a:spcBef>
              <a:buFont typeface="Arial" panose="020B0604020202020204" pitchFamily="34" charset="0"/>
              <a:buNone/>
            </a:pPr>
            <a:r>
              <a:rPr lang="en-US" altLang="zh-TW" dirty="0"/>
              <a:t>If the computed P-value is &lt; 0.01, then conclude that the sequence is non-random. Otherwise, conclude that the sequence is random.</a:t>
            </a:r>
          </a:p>
          <a:p>
            <a:pPr marL="0" indent="0">
              <a:spcBef>
                <a:spcPts val="1000"/>
              </a:spcBef>
              <a:buFont typeface="Arial" panose="020B0604020202020204" pitchFamily="34" charset="0"/>
              <a:buNone/>
            </a:pPr>
            <a:endParaRPr lang="en-US" altLang="zh-TW" dirty="0"/>
          </a:p>
          <a:p>
            <a:pPr marL="0" indent="0">
              <a:spcBef>
                <a:spcPts val="1000"/>
              </a:spcBef>
              <a:buFont typeface="Arial" panose="020B0604020202020204" pitchFamily="34" charset="0"/>
              <a:buNone/>
            </a:pPr>
            <a:r>
              <a:rPr lang="en-US" altLang="zh-TW" dirty="0"/>
              <a:t>Reason : </a:t>
            </a:r>
          </a:p>
          <a:p>
            <a:pPr marL="0" indent="0">
              <a:spcBef>
                <a:spcPts val="1000"/>
              </a:spcBef>
              <a:buFont typeface="Arial" panose="020B0604020202020204" pitchFamily="34" charset="0"/>
              <a:buNone/>
            </a:pPr>
            <a:r>
              <a:rPr lang="en-US" altLang="zh-TW" dirty="0"/>
              <a:t>It is recommended that each subsequence consists of a minimum of 10^6 bits.</a:t>
            </a:r>
          </a:p>
          <a:p>
            <a:pPr marL="0" indent="0">
              <a:spcBef>
                <a:spcPts val="1000"/>
              </a:spcBef>
              <a:buFont typeface="Arial" panose="020B0604020202020204" pitchFamily="34" charset="0"/>
              <a:buNone/>
            </a:pPr>
            <a:r>
              <a:rPr lang="en-US" altLang="zh-TW" dirty="0"/>
              <a:t>The length of a subsequence is not large enough.</a:t>
            </a:r>
          </a:p>
          <a:p>
            <a:pPr marL="0" indent="0">
              <a:spcBef>
                <a:spcPts val="1000"/>
              </a:spcBef>
              <a:buFont typeface="Arial" panose="020B0604020202020204" pitchFamily="34" charset="0"/>
              <a:buNone/>
            </a:pPr>
            <a:endParaRPr lang="en-US" altLang="zh-TW" dirty="0"/>
          </a:p>
          <a:p>
            <a:pPr marL="0" indent="0">
              <a:spcBef>
                <a:spcPts val="1000"/>
              </a:spcBef>
              <a:buFont typeface="Arial" panose="020B0604020202020204" pitchFamily="34" charset="0"/>
              <a:buNone/>
            </a:pPr>
            <a:r>
              <a:rPr lang="en-US" altLang="zh-TW" dirty="0"/>
              <a:t>Increase the size of the sequence.</a:t>
            </a:r>
          </a:p>
          <a:p>
            <a:pPr marL="0" indent="0">
              <a:spcBef>
                <a:spcPts val="1000"/>
              </a:spcBef>
              <a:buFont typeface="Arial" panose="020B0604020202020204" pitchFamily="34" charset="0"/>
              <a:buNone/>
            </a:pPr>
            <a:endParaRPr lang="en-US" altLang="zh-TW" dirty="0"/>
          </a:p>
        </p:txBody>
      </p:sp>
    </p:spTree>
    <p:extLst>
      <p:ext uri="{BB962C8B-B14F-4D97-AF65-F5344CB8AC3E}">
        <p14:creationId xmlns:p14="http://schemas.microsoft.com/office/powerpoint/2010/main" val="35753642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96"/>
          <p:cNvSpPr txBox="1"/>
          <p:nvPr/>
        </p:nvSpPr>
        <p:spPr>
          <a:xfrm>
            <a:off x="0" y="0"/>
            <a:ext cx="12192000" cy="1139200"/>
          </a:xfrm>
          <a:prstGeom prst="rect">
            <a:avLst/>
          </a:prstGeom>
          <a:solidFill>
            <a:srgbClr val="D9D9D9"/>
          </a:solidFill>
          <a:ln>
            <a:noFill/>
          </a:ln>
        </p:spPr>
        <p:txBody>
          <a:bodyPr spcFirstLastPara="1" wrap="square" lIns="121900" tIns="121900" rIns="121900" bIns="121900" anchor="ctr" anchorCtr="0">
            <a:noAutofit/>
          </a:bodyPr>
          <a:lstStyle/>
          <a:p>
            <a:endParaRPr sz="4000" b="1" dirty="0"/>
          </a:p>
        </p:txBody>
      </p:sp>
      <p:sp>
        <p:nvSpPr>
          <p:cNvPr id="5" name="矩形 4">
            <a:extLst>
              <a:ext uri="{FF2B5EF4-FFF2-40B4-BE49-F238E27FC236}">
                <a16:creationId xmlns:a16="http://schemas.microsoft.com/office/drawing/2014/main" id="{98AE572F-A9D5-4412-866D-72224008F647}"/>
              </a:ext>
            </a:extLst>
          </p:cNvPr>
          <p:cNvSpPr/>
          <p:nvPr/>
        </p:nvSpPr>
        <p:spPr>
          <a:xfrm>
            <a:off x="-2584" y="163485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2"/>
                </a:solidFill>
                <a:ea typeface="新細明體"/>
                <a:cs typeface="Arial"/>
              </a:rPr>
              <a:t>01</a:t>
            </a:r>
            <a:endParaRPr lang="zh-TW" altLang="en-US" sz="3733" dirty="0">
              <a:solidFill>
                <a:schemeClr val="bg2"/>
              </a:solidFill>
            </a:endParaRPr>
          </a:p>
        </p:txBody>
      </p:sp>
      <p:grpSp>
        <p:nvGrpSpPr>
          <p:cNvPr id="4" name="群組 3">
            <a:extLst>
              <a:ext uri="{FF2B5EF4-FFF2-40B4-BE49-F238E27FC236}">
                <a16:creationId xmlns:a16="http://schemas.microsoft.com/office/drawing/2014/main" id="{B9F553D8-66C2-4A86-9AC5-B0079798DF7A}"/>
              </a:ext>
            </a:extLst>
          </p:cNvPr>
          <p:cNvGrpSpPr/>
          <p:nvPr/>
        </p:nvGrpSpPr>
        <p:grpSpPr>
          <a:xfrm>
            <a:off x="1159789" y="1634849"/>
            <a:ext cx="9161777" cy="1217267"/>
            <a:chOff x="1159789" y="1634849"/>
            <a:chExt cx="9161777" cy="1217267"/>
          </a:xfrm>
        </p:grpSpPr>
        <p:sp>
          <p:nvSpPr>
            <p:cNvPr id="9" name="矩形 8">
              <a:extLst>
                <a:ext uri="{FF2B5EF4-FFF2-40B4-BE49-F238E27FC236}">
                  <a16:creationId xmlns:a16="http://schemas.microsoft.com/office/drawing/2014/main" id="{02F32897-0885-4A2A-A178-B2D56D619929}"/>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zh-TW" altLang="en-US" sz="2133" dirty="0">
                  <a:solidFill>
                    <a:schemeClr val="bg2"/>
                  </a:solidFill>
                  <a:ea typeface="新細明體"/>
                  <a:cs typeface="Arial"/>
                </a:rPr>
                <a:t>資料蒐集</a:t>
              </a:r>
            </a:p>
          </p:txBody>
        </p:sp>
        <p:sp>
          <p:nvSpPr>
            <p:cNvPr id="12" name="矩形 11">
              <a:extLst>
                <a:ext uri="{FF2B5EF4-FFF2-40B4-BE49-F238E27FC236}">
                  <a16:creationId xmlns:a16="http://schemas.microsoft.com/office/drawing/2014/main" id="{CD56E6CC-B761-46B3-BE63-6D2465DA4CB0}"/>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10" name="群組 9">
              <a:extLst>
                <a:ext uri="{FF2B5EF4-FFF2-40B4-BE49-F238E27FC236}">
                  <a16:creationId xmlns:a16="http://schemas.microsoft.com/office/drawing/2014/main" id="{DB3CE51B-2DE6-41EC-A8D1-206B846BA368}"/>
                </a:ext>
              </a:extLst>
            </p:cNvPr>
            <p:cNvGrpSpPr/>
            <p:nvPr/>
          </p:nvGrpSpPr>
          <p:grpSpPr>
            <a:xfrm>
              <a:off x="3820330" y="1634849"/>
              <a:ext cx="2178779" cy="1217267"/>
              <a:chOff x="2923366" y="3228488"/>
              <a:chExt cx="1634084" cy="912950"/>
            </a:xfrm>
          </p:grpSpPr>
          <p:sp>
            <p:nvSpPr>
              <p:cNvPr id="8" name="等腰三角形 7">
                <a:extLst>
                  <a:ext uri="{FF2B5EF4-FFF2-40B4-BE49-F238E27FC236}">
                    <a16:creationId xmlns:a16="http://schemas.microsoft.com/office/drawing/2014/main" id="{03E3A20C-2882-45DF-A2A4-77B6D8FF03BC}"/>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11" name="矩形 10">
                <a:extLst>
                  <a:ext uri="{FF2B5EF4-FFF2-40B4-BE49-F238E27FC236}">
                    <a16:creationId xmlns:a16="http://schemas.microsoft.com/office/drawing/2014/main" id="{F2DD3C5E-8C65-4EB3-8823-4A8B2B5952F3}"/>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14" name="矩形 13">
              <a:extLst>
                <a:ext uri="{FF2B5EF4-FFF2-40B4-BE49-F238E27FC236}">
                  <a16:creationId xmlns:a16="http://schemas.microsoft.com/office/drawing/2014/main" id="{88B7AD41-F6A4-49C4-907D-C6C08AFA3FA5}"/>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en-US" altLang="zh-TW" sz="2400" dirty="0">
                  <a:solidFill>
                    <a:schemeClr val="bg2">
                      <a:lumMod val="90000"/>
                    </a:schemeClr>
                  </a:solidFill>
                  <a:ea typeface="新細明體"/>
                  <a:cs typeface="Arial"/>
                </a:rPr>
                <a:t>Sample size</a:t>
              </a:r>
            </a:p>
            <a:p>
              <a:pPr marL="380990" indent="-380990">
                <a:buChar char="•"/>
              </a:pPr>
              <a:r>
                <a:rPr lang="zh-TW" altLang="en-US" sz="2400" dirty="0">
                  <a:solidFill>
                    <a:schemeClr val="bg2">
                      <a:lumMod val="90000"/>
                    </a:schemeClr>
                  </a:solidFill>
                  <a:ea typeface="新細明體"/>
                  <a:cs typeface="Arial"/>
                </a:rPr>
                <a:t>蒐集方法</a:t>
              </a:r>
            </a:p>
          </p:txBody>
        </p:sp>
      </p:grpSp>
      <p:sp>
        <p:nvSpPr>
          <p:cNvPr id="46" name="矩形 45">
            <a:extLst>
              <a:ext uri="{FF2B5EF4-FFF2-40B4-BE49-F238E27FC236}">
                <a16:creationId xmlns:a16="http://schemas.microsoft.com/office/drawing/2014/main" id="{A2AE5782-AF93-49AD-991A-01F8A245E15A}"/>
              </a:ext>
            </a:extLst>
          </p:cNvPr>
          <p:cNvSpPr/>
          <p:nvPr/>
        </p:nvSpPr>
        <p:spPr>
          <a:xfrm>
            <a:off x="0" y="2962907"/>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2"/>
                </a:solidFill>
                <a:ea typeface="新細明體"/>
                <a:cs typeface="Arial"/>
              </a:rPr>
              <a:t>0</a:t>
            </a:r>
            <a:r>
              <a:rPr lang="en-US" altLang="zh-TW" sz="3733" dirty="0">
                <a:solidFill>
                  <a:schemeClr val="bg2"/>
                </a:solidFill>
                <a:ea typeface="新細明體"/>
                <a:cs typeface="Arial"/>
              </a:rPr>
              <a:t>2</a:t>
            </a:r>
            <a:endParaRPr lang="zh-TW" altLang="en-US" sz="3733" dirty="0">
              <a:solidFill>
                <a:schemeClr val="bg2"/>
              </a:solidFill>
            </a:endParaRPr>
          </a:p>
        </p:txBody>
      </p:sp>
      <p:grpSp>
        <p:nvGrpSpPr>
          <p:cNvPr id="47" name="群組 46">
            <a:extLst>
              <a:ext uri="{FF2B5EF4-FFF2-40B4-BE49-F238E27FC236}">
                <a16:creationId xmlns:a16="http://schemas.microsoft.com/office/drawing/2014/main" id="{DF9BBA71-7477-459D-9459-79F089F1007E}"/>
              </a:ext>
            </a:extLst>
          </p:cNvPr>
          <p:cNvGrpSpPr/>
          <p:nvPr/>
        </p:nvGrpSpPr>
        <p:grpSpPr>
          <a:xfrm>
            <a:off x="1162373" y="2962906"/>
            <a:ext cx="9161777" cy="1217267"/>
            <a:chOff x="1159789" y="1634849"/>
            <a:chExt cx="9161777" cy="1217267"/>
          </a:xfrm>
        </p:grpSpPr>
        <p:sp>
          <p:nvSpPr>
            <p:cNvPr id="48" name="矩形 47">
              <a:extLst>
                <a:ext uri="{FF2B5EF4-FFF2-40B4-BE49-F238E27FC236}">
                  <a16:creationId xmlns:a16="http://schemas.microsoft.com/office/drawing/2014/main" id="{2CABE2A4-BC41-45D0-9CCE-816C8EC270B7}"/>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zh-TW" altLang="en-US" sz="2133" dirty="0">
                  <a:solidFill>
                    <a:schemeClr val="bg2"/>
                  </a:solidFill>
                  <a:ea typeface="新細明體"/>
                  <a:cs typeface="Arial"/>
                </a:rPr>
                <a:t>參數設定</a:t>
              </a:r>
            </a:p>
          </p:txBody>
        </p:sp>
        <p:sp>
          <p:nvSpPr>
            <p:cNvPr id="49" name="矩形 48">
              <a:extLst>
                <a:ext uri="{FF2B5EF4-FFF2-40B4-BE49-F238E27FC236}">
                  <a16:creationId xmlns:a16="http://schemas.microsoft.com/office/drawing/2014/main" id="{32F090D5-21B5-4672-8C53-22DF21518819}"/>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50" name="群組 49">
              <a:extLst>
                <a:ext uri="{FF2B5EF4-FFF2-40B4-BE49-F238E27FC236}">
                  <a16:creationId xmlns:a16="http://schemas.microsoft.com/office/drawing/2014/main" id="{DC42363D-0523-4691-8510-92399F5C7E2A}"/>
                </a:ext>
              </a:extLst>
            </p:cNvPr>
            <p:cNvGrpSpPr/>
            <p:nvPr/>
          </p:nvGrpSpPr>
          <p:grpSpPr>
            <a:xfrm>
              <a:off x="3820330" y="1634849"/>
              <a:ext cx="2178779" cy="1217267"/>
              <a:chOff x="2923366" y="3228488"/>
              <a:chExt cx="1634084" cy="912950"/>
            </a:xfrm>
          </p:grpSpPr>
          <p:sp>
            <p:nvSpPr>
              <p:cNvPr id="52" name="等腰三角形 51">
                <a:extLst>
                  <a:ext uri="{FF2B5EF4-FFF2-40B4-BE49-F238E27FC236}">
                    <a16:creationId xmlns:a16="http://schemas.microsoft.com/office/drawing/2014/main" id="{2DB21977-D363-465D-8D54-231E2DA54AD6}"/>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53" name="矩形 52">
                <a:extLst>
                  <a:ext uri="{FF2B5EF4-FFF2-40B4-BE49-F238E27FC236}">
                    <a16:creationId xmlns:a16="http://schemas.microsoft.com/office/drawing/2014/main" id="{A7334C59-8615-4D54-863C-6D658998EEBD}"/>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51" name="矩形 50">
              <a:extLst>
                <a:ext uri="{FF2B5EF4-FFF2-40B4-BE49-F238E27FC236}">
                  <a16:creationId xmlns:a16="http://schemas.microsoft.com/office/drawing/2014/main" id="{98816AA9-505F-4BD3-8A4B-C091B0811895}"/>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zh-TW" altLang="en-US" sz="2400" dirty="0">
                  <a:solidFill>
                    <a:schemeClr val="bg2">
                      <a:lumMod val="90000"/>
                    </a:schemeClr>
                  </a:solidFill>
                  <a:ea typeface="新細明體"/>
                  <a:cs typeface="Arial"/>
                </a:rPr>
                <a:t>參數設定</a:t>
              </a:r>
            </a:p>
          </p:txBody>
        </p:sp>
      </p:grpSp>
      <p:sp>
        <p:nvSpPr>
          <p:cNvPr id="54" name="矩形 53">
            <a:extLst>
              <a:ext uri="{FF2B5EF4-FFF2-40B4-BE49-F238E27FC236}">
                <a16:creationId xmlns:a16="http://schemas.microsoft.com/office/drawing/2014/main" id="{EE9CBFCC-6308-4B4C-B31E-5AEAE70EC908}"/>
              </a:ext>
            </a:extLst>
          </p:cNvPr>
          <p:cNvSpPr/>
          <p:nvPr/>
        </p:nvSpPr>
        <p:spPr>
          <a:xfrm>
            <a:off x="-2584" y="4287731"/>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2"/>
                </a:solidFill>
                <a:ea typeface="新細明體"/>
                <a:cs typeface="Arial"/>
              </a:rPr>
              <a:t>0</a:t>
            </a:r>
            <a:r>
              <a:rPr lang="en-US" altLang="zh-TW" sz="3733" dirty="0">
                <a:solidFill>
                  <a:schemeClr val="bg2"/>
                </a:solidFill>
                <a:ea typeface="新細明體"/>
                <a:cs typeface="Arial"/>
              </a:rPr>
              <a:t>3</a:t>
            </a:r>
            <a:endParaRPr lang="zh-TW" altLang="en-US" sz="3733" dirty="0">
              <a:solidFill>
                <a:schemeClr val="bg2"/>
              </a:solidFill>
            </a:endParaRPr>
          </a:p>
        </p:txBody>
      </p:sp>
      <p:grpSp>
        <p:nvGrpSpPr>
          <p:cNvPr id="55" name="群組 54">
            <a:extLst>
              <a:ext uri="{FF2B5EF4-FFF2-40B4-BE49-F238E27FC236}">
                <a16:creationId xmlns:a16="http://schemas.microsoft.com/office/drawing/2014/main" id="{4F7FFA7F-39BB-4C41-BA58-DEEC55783FEF}"/>
              </a:ext>
            </a:extLst>
          </p:cNvPr>
          <p:cNvGrpSpPr/>
          <p:nvPr/>
        </p:nvGrpSpPr>
        <p:grpSpPr>
          <a:xfrm>
            <a:off x="1159789" y="4287730"/>
            <a:ext cx="9161777" cy="1217267"/>
            <a:chOff x="1159789" y="1634849"/>
            <a:chExt cx="9161777" cy="1217267"/>
          </a:xfrm>
        </p:grpSpPr>
        <p:sp>
          <p:nvSpPr>
            <p:cNvPr id="80" name="矩形 79">
              <a:extLst>
                <a:ext uri="{FF2B5EF4-FFF2-40B4-BE49-F238E27FC236}">
                  <a16:creationId xmlns:a16="http://schemas.microsoft.com/office/drawing/2014/main" id="{8663D0EF-DA15-4CB1-AA12-82F6A9B7E157}"/>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zh-TW" altLang="en-US" sz="2133" dirty="0">
                  <a:solidFill>
                    <a:schemeClr val="bg2"/>
                  </a:solidFill>
                  <a:ea typeface="新細明體"/>
                  <a:cs typeface="Arial"/>
                </a:rPr>
                <a:t>結果與分析</a:t>
              </a:r>
            </a:p>
          </p:txBody>
        </p:sp>
        <p:sp>
          <p:nvSpPr>
            <p:cNvPr id="81" name="矩形 80">
              <a:extLst>
                <a:ext uri="{FF2B5EF4-FFF2-40B4-BE49-F238E27FC236}">
                  <a16:creationId xmlns:a16="http://schemas.microsoft.com/office/drawing/2014/main" id="{E774B80F-EBF9-49FF-9FA8-0C3CF593CB16}"/>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82" name="群組 81">
              <a:extLst>
                <a:ext uri="{FF2B5EF4-FFF2-40B4-BE49-F238E27FC236}">
                  <a16:creationId xmlns:a16="http://schemas.microsoft.com/office/drawing/2014/main" id="{4ED68984-0ED0-4DE9-9F4A-ED4835D6DEEE}"/>
                </a:ext>
              </a:extLst>
            </p:cNvPr>
            <p:cNvGrpSpPr/>
            <p:nvPr/>
          </p:nvGrpSpPr>
          <p:grpSpPr>
            <a:xfrm>
              <a:off x="3820330" y="1634849"/>
              <a:ext cx="2178779" cy="1217267"/>
              <a:chOff x="2923366" y="3228488"/>
              <a:chExt cx="1634084" cy="912950"/>
            </a:xfrm>
          </p:grpSpPr>
          <p:sp>
            <p:nvSpPr>
              <p:cNvPr id="84" name="等腰三角形 83">
                <a:extLst>
                  <a:ext uri="{FF2B5EF4-FFF2-40B4-BE49-F238E27FC236}">
                    <a16:creationId xmlns:a16="http://schemas.microsoft.com/office/drawing/2014/main" id="{F8EBF6C9-7414-465F-8867-C9DB8BB851C0}"/>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85" name="矩形 84">
                <a:extLst>
                  <a:ext uri="{FF2B5EF4-FFF2-40B4-BE49-F238E27FC236}">
                    <a16:creationId xmlns:a16="http://schemas.microsoft.com/office/drawing/2014/main" id="{CB5EB7AC-511A-4AAE-A851-17D741E8F4A2}"/>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83" name="矩形 82">
              <a:extLst>
                <a:ext uri="{FF2B5EF4-FFF2-40B4-BE49-F238E27FC236}">
                  <a16:creationId xmlns:a16="http://schemas.microsoft.com/office/drawing/2014/main" id="{342A3EB9-8837-4796-9EE2-FEE3897CD65D}"/>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en-US" altLang="zh-TW" sz="2400" dirty="0">
                  <a:solidFill>
                    <a:schemeClr val="bg2">
                      <a:lumMod val="90000"/>
                    </a:schemeClr>
                  </a:solidFill>
                  <a:ea typeface="新細明體"/>
                  <a:cs typeface="Arial"/>
                </a:rPr>
                <a:t>Pass rate</a:t>
              </a:r>
            </a:p>
            <a:p>
              <a:pPr marL="380990" indent="-380990">
                <a:buChar char="•"/>
              </a:pPr>
              <a:r>
                <a:rPr lang="zh-TW" altLang="en-US" sz="2400" dirty="0">
                  <a:solidFill>
                    <a:schemeClr val="bg2">
                      <a:lumMod val="90000"/>
                    </a:schemeClr>
                  </a:solidFill>
                  <a:ea typeface="新細明體"/>
                  <a:cs typeface="Arial"/>
                </a:rPr>
                <a:t>分析</a:t>
              </a:r>
            </a:p>
          </p:txBody>
        </p:sp>
      </p:grpSp>
      <p:sp>
        <p:nvSpPr>
          <p:cNvPr id="86" name="矩形 85">
            <a:extLst>
              <a:ext uri="{FF2B5EF4-FFF2-40B4-BE49-F238E27FC236}">
                <a16:creationId xmlns:a16="http://schemas.microsoft.com/office/drawing/2014/main" id="{B620DDD7-69A5-4C00-A4A7-C7DB275A37DE}"/>
              </a:ext>
            </a:extLst>
          </p:cNvPr>
          <p:cNvSpPr/>
          <p:nvPr/>
        </p:nvSpPr>
        <p:spPr>
          <a:xfrm>
            <a:off x="-2584" y="5609321"/>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1"/>
                </a:solidFill>
                <a:ea typeface="新細明體"/>
                <a:cs typeface="Arial"/>
              </a:rPr>
              <a:t>0</a:t>
            </a:r>
            <a:r>
              <a:rPr lang="en-US" altLang="zh-TW" sz="3733" dirty="0">
                <a:solidFill>
                  <a:schemeClr val="bg1"/>
                </a:solidFill>
                <a:ea typeface="新細明體"/>
                <a:cs typeface="Arial"/>
              </a:rPr>
              <a:t>4</a:t>
            </a:r>
            <a:endParaRPr lang="zh-TW" altLang="en-US" sz="3733" dirty="0">
              <a:solidFill>
                <a:schemeClr val="bg1"/>
              </a:solidFill>
            </a:endParaRPr>
          </a:p>
        </p:txBody>
      </p:sp>
      <p:grpSp>
        <p:nvGrpSpPr>
          <p:cNvPr id="87" name="群組 86">
            <a:extLst>
              <a:ext uri="{FF2B5EF4-FFF2-40B4-BE49-F238E27FC236}">
                <a16:creationId xmlns:a16="http://schemas.microsoft.com/office/drawing/2014/main" id="{CC796FAF-E0FF-410D-979F-65F2229F3C19}"/>
              </a:ext>
            </a:extLst>
          </p:cNvPr>
          <p:cNvGrpSpPr/>
          <p:nvPr/>
        </p:nvGrpSpPr>
        <p:grpSpPr>
          <a:xfrm>
            <a:off x="1159789" y="5609320"/>
            <a:ext cx="9161777" cy="1217267"/>
            <a:chOff x="1159789" y="1634849"/>
            <a:chExt cx="9161777" cy="1217267"/>
          </a:xfrm>
        </p:grpSpPr>
        <p:sp>
          <p:nvSpPr>
            <p:cNvPr id="88" name="矩形 87">
              <a:extLst>
                <a:ext uri="{FF2B5EF4-FFF2-40B4-BE49-F238E27FC236}">
                  <a16:creationId xmlns:a16="http://schemas.microsoft.com/office/drawing/2014/main" id="{B7F9F5CB-3D17-47CE-AAC2-778D5464457B}"/>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en-US" altLang="zh-TW" sz="2133" dirty="0">
                  <a:solidFill>
                    <a:schemeClr val="bg1"/>
                  </a:solidFill>
                  <a:ea typeface="新細明體"/>
                  <a:cs typeface="Arial"/>
                </a:rPr>
                <a:t>Quality of TRNG</a:t>
              </a:r>
              <a:endParaRPr lang="zh-TW" altLang="en-US" sz="2133" dirty="0">
                <a:solidFill>
                  <a:schemeClr val="bg1"/>
                </a:solidFill>
                <a:ea typeface="新細明體"/>
                <a:cs typeface="Arial"/>
              </a:endParaRPr>
            </a:p>
          </p:txBody>
        </p:sp>
        <p:sp>
          <p:nvSpPr>
            <p:cNvPr id="89" name="矩形 88">
              <a:extLst>
                <a:ext uri="{FF2B5EF4-FFF2-40B4-BE49-F238E27FC236}">
                  <a16:creationId xmlns:a16="http://schemas.microsoft.com/office/drawing/2014/main" id="{6D200731-35A6-4855-B735-CF3843EA7292}"/>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90" name="群組 89">
              <a:extLst>
                <a:ext uri="{FF2B5EF4-FFF2-40B4-BE49-F238E27FC236}">
                  <a16:creationId xmlns:a16="http://schemas.microsoft.com/office/drawing/2014/main" id="{EDD550F0-2E45-453B-99B1-14F283CFEB42}"/>
                </a:ext>
              </a:extLst>
            </p:cNvPr>
            <p:cNvGrpSpPr/>
            <p:nvPr/>
          </p:nvGrpSpPr>
          <p:grpSpPr>
            <a:xfrm>
              <a:off x="3820330" y="1634849"/>
              <a:ext cx="2178779" cy="1217267"/>
              <a:chOff x="2923366" y="3228488"/>
              <a:chExt cx="1634084" cy="912950"/>
            </a:xfrm>
          </p:grpSpPr>
          <p:sp>
            <p:nvSpPr>
              <p:cNvPr id="92" name="等腰三角形 91">
                <a:extLst>
                  <a:ext uri="{FF2B5EF4-FFF2-40B4-BE49-F238E27FC236}">
                    <a16:creationId xmlns:a16="http://schemas.microsoft.com/office/drawing/2014/main" id="{2DC93CDD-1F9E-4087-9AC4-8881DBCFC20D}"/>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93" name="矩形 92">
                <a:extLst>
                  <a:ext uri="{FF2B5EF4-FFF2-40B4-BE49-F238E27FC236}">
                    <a16:creationId xmlns:a16="http://schemas.microsoft.com/office/drawing/2014/main" id="{92ED6408-A88E-4367-B192-51FF561D55A3}"/>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91" name="矩形 90">
              <a:extLst>
                <a:ext uri="{FF2B5EF4-FFF2-40B4-BE49-F238E27FC236}">
                  <a16:creationId xmlns:a16="http://schemas.microsoft.com/office/drawing/2014/main" id="{38A5F705-F5D4-4B84-9B39-8DD798B153EE}"/>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en-US" altLang="zh-TW" sz="2400" dirty="0">
                  <a:solidFill>
                    <a:schemeClr val="tx1"/>
                  </a:solidFill>
                  <a:ea typeface="新細明體"/>
                  <a:cs typeface="Arial"/>
                </a:rPr>
                <a:t>Quality of TRNG</a:t>
              </a:r>
            </a:p>
          </p:txBody>
        </p:sp>
      </p:grpSp>
      <p:sp>
        <p:nvSpPr>
          <p:cNvPr id="6" name="投影片編號版面配置區 5">
            <a:extLst>
              <a:ext uri="{FF2B5EF4-FFF2-40B4-BE49-F238E27FC236}">
                <a16:creationId xmlns:a16="http://schemas.microsoft.com/office/drawing/2014/main" id="{B38A57FE-BF87-463F-A47F-D459E303F568}"/>
              </a:ext>
            </a:extLst>
          </p:cNvPr>
          <p:cNvSpPr>
            <a:spLocks noGrp="1"/>
          </p:cNvSpPr>
          <p:nvPr>
            <p:ph type="sldNum" idx="12"/>
          </p:nvPr>
        </p:nvSpPr>
        <p:spPr/>
        <p:txBody>
          <a:bodyPr/>
          <a:lstStyle/>
          <a:p>
            <a:fld id="{00000000-1234-1234-1234-123412341234}" type="slidenum">
              <a:rPr lang="en" smtClean="0"/>
              <a:pPr/>
              <a:t>36</a:t>
            </a:fld>
            <a:endParaRPr lang="en" sz="1333">
              <a:solidFill>
                <a:schemeClr val="dk2"/>
              </a:solidFill>
            </a:endParaRPr>
          </a:p>
        </p:txBody>
      </p:sp>
    </p:spTree>
    <p:extLst>
      <p:ext uri="{BB962C8B-B14F-4D97-AF65-F5344CB8AC3E}">
        <p14:creationId xmlns:p14="http://schemas.microsoft.com/office/powerpoint/2010/main" val="41699758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 name="矩形 5">
            <a:extLst>
              <a:ext uri="{FF2B5EF4-FFF2-40B4-BE49-F238E27FC236}">
                <a16:creationId xmlns:a16="http://schemas.microsoft.com/office/drawing/2014/main" id="{EC8709E6-D23E-46ED-A627-E89447DF118A}"/>
              </a:ext>
            </a:extLst>
          </p:cNvPr>
          <p:cNvSpPr/>
          <p:nvPr/>
        </p:nvSpPr>
        <p:spPr>
          <a:xfrm>
            <a:off x="-354821" y="113920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733" dirty="0">
                <a:solidFill>
                  <a:schemeClr val="bg1"/>
                </a:solidFill>
                <a:ea typeface="新細明體"/>
                <a:cs typeface="Arial"/>
              </a:rPr>
              <a:t>04</a:t>
            </a:r>
            <a:endParaRPr lang="zh-TW" altLang="en-US" sz="3733" dirty="0">
              <a:solidFill>
                <a:schemeClr val="bg1"/>
              </a:solidFill>
            </a:endParaRPr>
          </a:p>
        </p:txBody>
      </p:sp>
      <p:sp>
        <p:nvSpPr>
          <p:cNvPr id="622" name="Google Shape;622;p96"/>
          <p:cNvSpPr txBox="1"/>
          <p:nvPr/>
        </p:nvSpPr>
        <p:spPr>
          <a:xfrm>
            <a:off x="0" y="0"/>
            <a:ext cx="12192000" cy="1139200"/>
          </a:xfrm>
          <a:prstGeom prst="rect">
            <a:avLst/>
          </a:prstGeom>
          <a:solidFill>
            <a:srgbClr val="D9D9D9"/>
          </a:solidFill>
          <a:ln>
            <a:noFill/>
          </a:ln>
        </p:spPr>
        <p:txBody>
          <a:bodyPr spcFirstLastPara="1" wrap="square" lIns="121900" tIns="121900" rIns="121900" bIns="121900" anchor="ctr" anchorCtr="0">
            <a:noAutofit/>
          </a:bodyPr>
          <a:lstStyle/>
          <a:p>
            <a:r>
              <a:rPr lang="en-US" altLang="zh-TW" sz="4000" dirty="0">
                <a:ea typeface="新細明體"/>
                <a:cs typeface="Arial"/>
              </a:rPr>
              <a:t>Upper Bound in our case</a:t>
            </a:r>
            <a:endParaRPr lang="en-US" altLang="zh-TW" sz="4000" dirty="0">
              <a:solidFill>
                <a:schemeClr val="tx1"/>
              </a:solidFill>
              <a:ea typeface="新細明體"/>
              <a:cs typeface="Arial"/>
            </a:endParaRPr>
          </a:p>
        </p:txBody>
      </p:sp>
      <p:sp>
        <p:nvSpPr>
          <p:cNvPr id="2" name="投影片編號版面配置區 1">
            <a:extLst>
              <a:ext uri="{FF2B5EF4-FFF2-40B4-BE49-F238E27FC236}">
                <a16:creationId xmlns:a16="http://schemas.microsoft.com/office/drawing/2014/main" id="{5F591B29-1CB7-4083-93C0-9903F49CD165}"/>
              </a:ext>
            </a:extLst>
          </p:cNvPr>
          <p:cNvSpPr>
            <a:spLocks noGrp="1"/>
          </p:cNvSpPr>
          <p:nvPr>
            <p:ph type="sldNum" idx="12"/>
          </p:nvPr>
        </p:nvSpPr>
        <p:spPr/>
        <p:txBody>
          <a:bodyPr/>
          <a:lstStyle/>
          <a:p>
            <a:fld id="{00000000-1234-1234-1234-123412341234}" type="slidenum">
              <a:rPr lang="en" smtClean="0"/>
              <a:pPr/>
              <a:t>37</a:t>
            </a:fld>
            <a:endParaRPr lang="en" sz="1333">
              <a:solidFill>
                <a:schemeClr val="dk2"/>
              </a:solidFill>
            </a:endParaRPr>
          </a:p>
        </p:txBody>
      </p:sp>
      <p:pic>
        <p:nvPicPr>
          <p:cNvPr id="4" name="圖片 3"/>
          <p:cNvPicPr>
            <a:picLocks noChangeAspect="1"/>
          </p:cNvPicPr>
          <p:nvPr/>
        </p:nvPicPr>
        <p:blipFill>
          <a:blip r:embed="rId3"/>
          <a:stretch>
            <a:fillRect/>
          </a:stretch>
        </p:blipFill>
        <p:spPr>
          <a:xfrm>
            <a:off x="7719315" y="2151360"/>
            <a:ext cx="3184453" cy="3997999"/>
          </a:xfrm>
          <a:prstGeom prst="rect">
            <a:avLst/>
          </a:prstGeom>
        </p:spPr>
      </p:pic>
      <mc:AlternateContent xmlns:mc="http://schemas.openxmlformats.org/markup-compatibility/2006" xmlns:a14="http://schemas.microsoft.com/office/drawing/2010/main">
        <mc:Choice Requires="a14">
          <p:sp>
            <p:nvSpPr>
              <p:cNvPr id="7" name="文字方塊 6"/>
              <p:cNvSpPr txBox="1"/>
              <p:nvPr/>
            </p:nvSpPr>
            <p:spPr>
              <a:xfrm>
                <a:off x="1161389" y="1944372"/>
                <a:ext cx="5974395" cy="4411977"/>
              </a:xfrm>
              <a:prstGeom prst="rect">
                <a:avLst/>
              </a:prstGeom>
              <a:noFill/>
            </p:spPr>
            <p:txBody>
              <a:bodyPr wrap="square" rtlCol="0">
                <a:spAutoFit/>
              </a:bodyPr>
              <a:lstStyle/>
              <a:p>
                <a:r>
                  <a:rPr lang="en-US" altLang="zh-TW" sz="2000" dirty="0"/>
                  <a:t>Y=100, α=0.01</a:t>
                </a:r>
              </a:p>
              <a:p>
                <a:r>
                  <a:rPr lang="en-US" altLang="zh-TW" sz="2000" dirty="0"/>
                  <a:t>Mean μ: Y * (1-α)=99</a:t>
                </a:r>
              </a:p>
              <a:p>
                <a14:m>
                  <m:oMath xmlns:m="http://schemas.openxmlformats.org/officeDocument/2006/math">
                    <m:r>
                      <a:rPr lang="en-US" altLang="zh-TW" sz="2000" b="0" i="1" smtClean="0">
                        <a:latin typeface="Cambria Math" panose="02040503050406030204" pitchFamily="18" charset="0"/>
                      </a:rPr>
                      <m:t>𝑆𝐷</m:t>
                    </m:r>
                    <m:r>
                      <a:rPr lang="en-US" altLang="zh-TW" sz="2000" b="0" i="1" smtClean="0">
                        <a:latin typeface="Cambria Math" panose="02040503050406030204" pitchFamily="18" charset="0"/>
                      </a:rPr>
                      <m:t> </m:t>
                    </m:r>
                    <m:r>
                      <m:rPr>
                        <m:sty m:val="p"/>
                      </m:rPr>
                      <a:rPr lang="el-GR" altLang="zh-TW" sz="2000" i="1" smtClean="0">
                        <a:latin typeface="Cambria Math" panose="02040503050406030204" pitchFamily="18" charset="0"/>
                      </a:rPr>
                      <m:t>σ</m:t>
                    </m:r>
                  </m:oMath>
                </a14:m>
                <a:r>
                  <a:rPr lang="en-US" altLang="zh-TW" sz="2000" dirty="0"/>
                  <a:t>: </a:t>
                </a:r>
                <a14:m>
                  <m:oMath xmlns:m="http://schemas.openxmlformats.org/officeDocument/2006/math">
                    <m:rad>
                      <m:radPr>
                        <m:degHide m:val="on"/>
                        <m:ctrlPr>
                          <a:rPr lang="en-US" altLang="zh-TW" sz="2000" i="1" smtClean="0">
                            <a:latin typeface="Cambria Math" panose="02040503050406030204" pitchFamily="18" charset="0"/>
                          </a:rPr>
                        </m:ctrlPr>
                      </m:radPr>
                      <m:deg/>
                      <m:e>
                        <m:f>
                          <m:fPr>
                            <m:ctrlPr>
                              <a:rPr lang="en-US" altLang="zh-TW" sz="2000" i="1">
                                <a:latin typeface="Cambria Math" panose="02040503050406030204" pitchFamily="18" charset="0"/>
                              </a:rPr>
                            </m:ctrlPr>
                          </m:fPr>
                          <m:num>
                            <m:r>
                              <a:rPr lang="en-US" altLang="zh-TW" sz="2000" b="0" i="1" smtClean="0">
                                <a:latin typeface="Cambria Math" panose="02040503050406030204" pitchFamily="18" charset="0"/>
                              </a:rPr>
                              <m:t>0.99∗0.01</m:t>
                            </m:r>
                          </m:num>
                          <m:den>
                            <m:r>
                              <a:rPr lang="en-US" altLang="zh-TW" sz="2000" b="0" i="1" smtClean="0">
                                <a:latin typeface="Cambria Math" panose="02040503050406030204" pitchFamily="18" charset="0"/>
                              </a:rPr>
                              <m:t>100</m:t>
                            </m:r>
                          </m:den>
                        </m:f>
                      </m:e>
                    </m:rad>
                  </m:oMath>
                </a14:m>
                <a:r>
                  <a:rPr lang="en-US" altLang="zh-TW" sz="2000" dirty="0"/>
                  <a:t>=0.994987</a:t>
                </a:r>
              </a:p>
              <a:p>
                <a:r>
                  <a:rPr lang="en-US" altLang="zh-TW" sz="2000" dirty="0"/>
                  <a:t>Probability P(</a:t>
                </a:r>
                <a14:m>
                  <m:oMath xmlns:m="http://schemas.openxmlformats.org/officeDocument/2006/math">
                    <m:r>
                      <a:rPr lang="en-US" altLang="zh-TW" sz="2000" i="1" smtClean="0">
                        <a:latin typeface="Cambria Math" panose="02040503050406030204" pitchFamily="18" charset="0"/>
                        <a:ea typeface="Cambria Math" panose="02040503050406030204" pitchFamily="18" charset="0"/>
                      </a:rPr>
                      <m:t>≥</m:t>
                    </m:r>
                  </m:oMath>
                </a14:m>
                <a:r>
                  <a:rPr lang="en-US" altLang="zh-TW" sz="2000" dirty="0"/>
                  <a:t> 96 sequences pass in 100 ones): 0.9987</a:t>
                </a:r>
              </a:p>
              <a:p>
                <a:endParaRPr lang="en-US" altLang="zh-TW" sz="2000" dirty="0"/>
              </a:p>
              <a:p>
                <a:r>
                  <a:rPr lang="en-US" altLang="zh-TW" sz="2000" dirty="0"/>
                  <a:t>Upper Bound under assumption in NIST SP900-22:</a:t>
                </a:r>
              </a:p>
              <a:p>
                <a:pPr algn="ctr"/>
                <a14:m>
                  <m:oMathPara xmlns:m="http://schemas.openxmlformats.org/officeDocument/2006/math">
                    <m:oMathParaPr>
                      <m:jc m:val="center"/>
                    </m:oMathParaPr>
                    <m:oMath xmlns:m="http://schemas.openxmlformats.org/officeDocument/2006/math">
                      <m:sSup>
                        <m:sSupPr>
                          <m:ctrlPr>
                            <a:rPr lang="en-US" altLang="zh-TW" sz="2000" i="1" smtClean="0">
                              <a:latin typeface="Cambria Math" panose="02040503050406030204" pitchFamily="18" charset="0"/>
                            </a:rPr>
                          </m:ctrlPr>
                        </m:sSupPr>
                        <m:e>
                          <m:r>
                            <a:rPr lang="en-US" altLang="zh-TW" sz="2000" b="0" i="1" smtClean="0">
                              <a:latin typeface="Cambria Math" panose="02040503050406030204" pitchFamily="18" charset="0"/>
                            </a:rPr>
                            <m:t>0.9987</m:t>
                          </m:r>
                        </m:e>
                        <m:sup>
                          <m:r>
                            <a:rPr lang="en-US" altLang="zh-TW" sz="2000" b="0" i="1" smtClean="0">
                              <a:latin typeface="Cambria Math" panose="02040503050406030204" pitchFamily="18" charset="0"/>
                            </a:rPr>
                            <m:t>188</m:t>
                          </m:r>
                        </m:sup>
                      </m:sSup>
                      <m:r>
                        <a:rPr lang="en-US" altLang="zh-TW" sz="2000" b="0" i="1" smtClean="0">
                          <a:latin typeface="Cambria Math" panose="02040503050406030204" pitchFamily="18" charset="0"/>
                        </a:rPr>
                        <m:t>=78.3%</m:t>
                      </m:r>
                    </m:oMath>
                  </m:oMathPara>
                </a14:m>
                <a:endParaRPr lang="en-US" altLang="zh-TW" sz="2000" dirty="0"/>
              </a:p>
              <a:p>
                <a:pPr algn="ctr"/>
                <a:endParaRPr lang="en-US" altLang="zh-TW" sz="2000" dirty="0"/>
              </a:p>
              <a:p>
                <a:r>
                  <a:rPr lang="en-US" altLang="zh-TW" sz="2000" dirty="0"/>
                  <a:t>Upper Bound under assumption in the paper TA provide:</a:t>
                </a:r>
              </a:p>
              <a:p>
                <a:pPr algn="ctr"/>
                <a14:m>
                  <m:oMathPara xmlns:m="http://schemas.openxmlformats.org/officeDocument/2006/math">
                    <m:oMathParaPr>
                      <m:jc m:val="center"/>
                    </m:oMathParaPr>
                    <m:oMath xmlns:m="http://schemas.openxmlformats.org/officeDocument/2006/math">
                      <m:sSup>
                        <m:sSupPr>
                          <m:ctrlPr>
                            <a:rPr lang="en-US" altLang="zh-TW" sz="2000" i="1">
                              <a:latin typeface="Cambria Math" panose="02040503050406030204" pitchFamily="18" charset="0"/>
                            </a:rPr>
                          </m:ctrlPr>
                        </m:sSupPr>
                        <m:e>
                          <m:r>
                            <a:rPr lang="en-US" altLang="zh-TW" sz="2000" i="1">
                              <a:latin typeface="Cambria Math" panose="02040503050406030204" pitchFamily="18" charset="0"/>
                            </a:rPr>
                            <m:t>0.9987</m:t>
                          </m:r>
                        </m:e>
                        <m:sup>
                          <m:r>
                            <a:rPr lang="en-US" altLang="zh-TW" sz="2000" b="0" i="1" smtClean="0">
                              <a:latin typeface="Cambria Math" panose="02040503050406030204" pitchFamily="18" charset="0"/>
                            </a:rPr>
                            <m:t>70</m:t>
                          </m:r>
                        </m:sup>
                      </m:sSup>
                      <m:r>
                        <a:rPr lang="en-US" altLang="zh-TW" sz="2000" i="1">
                          <a:latin typeface="Cambria Math" panose="02040503050406030204" pitchFamily="18" charset="0"/>
                        </a:rPr>
                        <m:t>=</m:t>
                      </m:r>
                      <m:r>
                        <a:rPr lang="en-US" altLang="zh-TW" sz="2000" b="0" i="1" smtClean="0">
                          <a:latin typeface="Cambria Math" panose="02040503050406030204" pitchFamily="18" charset="0"/>
                        </a:rPr>
                        <m:t>91.3</m:t>
                      </m:r>
                      <m:r>
                        <a:rPr lang="en-US" altLang="zh-TW" sz="2000" i="1">
                          <a:latin typeface="Cambria Math" panose="02040503050406030204" pitchFamily="18" charset="0"/>
                        </a:rPr>
                        <m:t>%</m:t>
                      </m:r>
                    </m:oMath>
                  </m:oMathPara>
                </a14:m>
                <a:endParaRPr lang="en-US" altLang="zh-TW" sz="2000" dirty="0"/>
              </a:p>
              <a:p>
                <a:endParaRPr lang="en-US" altLang="zh-TW" sz="2000" dirty="0"/>
              </a:p>
              <a:p>
                <a:r>
                  <a:rPr lang="en-US" altLang="zh-TW" sz="2000" dirty="0"/>
                  <a:t>*Suppose the pass rate of uniformity for P-values</a:t>
                </a:r>
                <a14:m>
                  <m:oMath xmlns:m="http://schemas.openxmlformats.org/officeDocument/2006/math">
                    <m:r>
                      <a:rPr lang="en-US" altLang="zh-TW" sz="2000" i="1" smtClean="0">
                        <a:latin typeface="Cambria Math" panose="02040503050406030204" pitchFamily="18" charset="0"/>
                        <a:ea typeface="Cambria Math" panose="02040503050406030204" pitchFamily="18" charset="0"/>
                      </a:rPr>
                      <m:t>≅</m:t>
                    </m:r>
                    <m:r>
                      <a:rPr lang="en-US" altLang="zh-TW" sz="2000" b="0" i="1" smtClean="0">
                        <a:latin typeface="Cambria Math" panose="02040503050406030204" pitchFamily="18" charset="0"/>
                        <a:ea typeface="Cambria Math" panose="02040503050406030204" pitchFamily="18" charset="0"/>
                      </a:rPr>
                      <m:t>1</m:t>
                    </m:r>
                  </m:oMath>
                </a14:m>
                <a:endParaRPr lang="en-US" altLang="zh-TW" sz="2000" dirty="0"/>
              </a:p>
              <a:p>
                <a:endParaRPr lang="zh-TW" altLang="en-US" sz="20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1161389" y="1944372"/>
                <a:ext cx="5974395" cy="4411977"/>
              </a:xfrm>
              <a:prstGeom prst="rect">
                <a:avLst/>
              </a:prstGeom>
              <a:blipFill>
                <a:blip r:embed="rId4"/>
                <a:stretch>
                  <a:fillRect l="-1122" t="-829" r="-1837"/>
                </a:stretch>
              </a:blipFill>
            </p:spPr>
            <p:txBody>
              <a:bodyPr/>
              <a:lstStyle/>
              <a:p>
                <a:r>
                  <a:rPr lang="zh-TW" altLang="en-US">
                    <a:noFill/>
                  </a:rPr>
                  <a:t> </a:t>
                </a:r>
              </a:p>
            </p:txBody>
          </p:sp>
        </mc:Fallback>
      </mc:AlternateContent>
      <p:sp>
        <p:nvSpPr>
          <p:cNvPr id="8" name="矩形 7">
            <a:extLst>
              <a:ext uri="{FF2B5EF4-FFF2-40B4-BE49-F238E27FC236}">
                <a16:creationId xmlns:a16="http://schemas.microsoft.com/office/drawing/2014/main" id="{482A14B1-2CD2-4ECC-A816-DA6AA42AAA40}"/>
              </a:ext>
            </a:extLst>
          </p:cNvPr>
          <p:cNvSpPr/>
          <p:nvPr/>
        </p:nvSpPr>
        <p:spPr>
          <a:xfrm>
            <a:off x="12392616" y="163485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2"/>
                </a:solidFill>
                <a:ea typeface="新細明體"/>
                <a:cs typeface="Arial"/>
              </a:rPr>
              <a:t>01</a:t>
            </a:r>
            <a:endParaRPr lang="zh-TW" altLang="en-US" sz="3733" dirty="0">
              <a:solidFill>
                <a:schemeClr val="bg2"/>
              </a:solidFill>
            </a:endParaRPr>
          </a:p>
        </p:txBody>
      </p:sp>
      <p:grpSp>
        <p:nvGrpSpPr>
          <p:cNvPr id="9" name="群組 8">
            <a:extLst>
              <a:ext uri="{FF2B5EF4-FFF2-40B4-BE49-F238E27FC236}">
                <a16:creationId xmlns:a16="http://schemas.microsoft.com/office/drawing/2014/main" id="{DDCA43BC-50CF-44C0-ADFC-77A894367D88}"/>
              </a:ext>
            </a:extLst>
          </p:cNvPr>
          <p:cNvGrpSpPr/>
          <p:nvPr/>
        </p:nvGrpSpPr>
        <p:grpSpPr>
          <a:xfrm>
            <a:off x="13554989" y="1634849"/>
            <a:ext cx="9161777" cy="1217267"/>
            <a:chOff x="1159789" y="1634849"/>
            <a:chExt cx="9161777" cy="1217267"/>
          </a:xfrm>
        </p:grpSpPr>
        <p:sp>
          <p:nvSpPr>
            <p:cNvPr id="10" name="矩形 9">
              <a:extLst>
                <a:ext uri="{FF2B5EF4-FFF2-40B4-BE49-F238E27FC236}">
                  <a16:creationId xmlns:a16="http://schemas.microsoft.com/office/drawing/2014/main" id="{689DF94D-2C10-4854-9790-53352A62421C}"/>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zh-TW" altLang="en-US" sz="2133" dirty="0">
                  <a:solidFill>
                    <a:schemeClr val="bg2"/>
                  </a:solidFill>
                  <a:ea typeface="新細明體"/>
                  <a:cs typeface="Arial"/>
                </a:rPr>
                <a:t>資料蒐集</a:t>
              </a:r>
            </a:p>
          </p:txBody>
        </p:sp>
        <p:sp>
          <p:nvSpPr>
            <p:cNvPr id="11" name="矩形 10">
              <a:extLst>
                <a:ext uri="{FF2B5EF4-FFF2-40B4-BE49-F238E27FC236}">
                  <a16:creationId xmlns:a16="http://schemas.microsoft.com/office/drawing/2014/main" id="{A762B748-ACF3-4117-89D6-06FD12376187}"/>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12" name="群組 11">
              <a:extLst>
                <a:ext uri="{FF2B5EF4-FFF2-40B4-BE49-F238E27FC236}">
                  <a16:creationId xmlns:a16="http://schemas.microsoft.com/office/drawing/2014/main" id="{D4F90786-0469-4ACA-B3FF-4C60F7F4B91B}"/>
                </a:ext>
              </a:extLst>
            </p:cNvPr>
            <p:cNvGrpSpPr/>
            <p:nvPr/>
          </p:nvGrpSpPr>
          <p:grpSpPr>
            <a:xfrm>
              <a:off x="3820330" y="1634849"/>
              <a:ext cx="2178779" cy="1217267"/>
              <a:chOff x="2923366" y="3228488"/>
              <a:chExt cx="1634084" cy="912950"/>
            </a:xfrm>
          </p:grpSpPr>
          <p:sp>
            <p:nvSpPr>
              <p:cNvPr id="14" name="等腰三角形 13">
                <a:extLst>
                  <a:ext uri="{FF2B5EF4-FFF2-40B4-BE49-F238E27FC236}">
                    <a16:creationId xmlns:a16="http://schemas.microsoft.com/office/drawing/2014/main" id="{72335519-4020-4B8D-BAD6-570745B9C0BE}"/>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15" name="矩形 14">
                <a:extLst>
                  <a:ext uri="{FF2B5EF4-FFF2-40B4-BE49-F238E27FC236}">
                    <a16:creationId xmlns:a16="http://schemas.microsoft.com/office/drawing/2014/main" id="{36640880-FBFC-40ED-B3BC-2387BE3E6DF8}"/>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13" name="矩形 12">
              <a:extLst>
                <a:ext uri="{FF2B5EF4-FFF2-40B4-BE49-F238E27FC236}">
                  <a16:creationId xmlns:a16="http://schemas.microsoft.com/office/drawing/2014/main" id="{09127297-032B-4259-B41A-EDA52268FAC3}"/>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en-US" altLang="zh-TW" sz="2400" dirty="0">
                  <a:solidFill>
                    <a:schemeClr val="bg2">
                      <a:lumMod val="90000"/>
                    </a:schemeClr>
                  </a:solidFill>
                  <a:ea typeface="新細明體"/>
                  <a:cs typeface="Arial"/>
                </a:rPr>
                <a:t>Sample size</a:t>
              </a:r>
            </a:p>
            <a:p>
              <a:pPr marL="380990" indent="-380990">
                <a:buChar char="•"/>
              </a:pPr>
              <a:r>
                <a:rPr lang="zh-TW" altLang="en-US" sz="2400" dirty="0">
                  <a:solidFill>
                    <a:schemeClr val="bg2">
                      <a:lumMod val="90000"/>
                    </a:schemeClr>
                  </a:solidFill>
                  <a:ea typeface="新細明體"/>
                  <a:cs typeface="Arial"/>
                </a:rPr>
                <a:t>蒐集方法</a:t>
              </a:r>
            </a:p>
          </p:txBody>
        </p:sp>
      </p:grpSp>
      <p:sp>
        <p:nvSpPr>
          <p:cNvPr id="16" name="矩形 15">
            <a:extLst>
              <a:ext uri="{FF2B5EF4-FFF2-40B4-BE49-F238E27FC236}">
                <a16:creationId xmlns:a16="http://schemas.microsoft.com/office/drawing/2014/main" id="{030F78D6-BF25-4146-ACA0-545F0FB85900}"/>
              </a:ext>
            </a:extLst>
          </p:cNvPr>
          <p:cNvSpPr/>
          <p:nvPr/>
        </p:nvSpPr>
        <p:spPr>
          <a:xfrm>
            <a:off x="12395200" y="2962907"/>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2"/>
                </a:solidFill>
                <a:ea typeface="新細明體"/>
                <a:cs typeface="Arial"/>
              </a:rPr>
              <a:t>0</a:t>
            </a:r>
            <a:r>
              <a:rPr lang="en-US" altLang="zh-TW" sz="3733" dirty="0">
                <a:solidFill>
                  <a:schemeClr val="bg2"/>
                </a:solidFill>
                <a:ea typeface="新細明體"/>
                <a:cs typeface="Arial"/>
              </a:rPr>
              <a:t>2</a:t>
            </a:r>
            <a:endParaRPr lang="zh-TW" altLang="en-US" sz="3733" dirty="0">
              <a:solidFill>
                <a:schemeClr val="bg2"/>
              </a:solidFill>
            </a:endParaRPr>
          </a:p>
        </p:txBody>
      </p:sp>
      <p:grpSp>
        <p:nvGrpSpPr>
          <p:cNvPr id="17" name="群組 16">
            <a:extLst>
              <a:ext uri="{FF2B5EF4-FFF2-40B4-BE49-F238E27FC236}">
                <a16:creationId xmlns:a16="http://schemas.microsoft.com/office/drawing/2014/main" id="{41B53CC3-F162-4B3D-ADA0-3CE16156205B}"/>
              </a:ext>
            </a:extLst>
          </p:cNvPr>
          <p:cNvGrpSpPr/>
          <p:nvPr/>
        </p:nvGrpSpPr>
        <p:grpSpPr>
          <a:xfrm>
            <a:off x="13557573" y="2962906"/>
            <a:ext cx="9161777" cy="1217267"/>
            <a:chOff x="1159789" y="1634849"/>
            <a:chExt cx="9161777" cy="1217267"/>
          </a:xfrm>
        </p:grpSpPr>
        <p:sp>
          <p:nvSpPr>
            <p:cNvPr id="18" name="矩形 17">
              <a:extLst>
                <a:ext uri="{FF2B5EF4-FFF2-40B4-BE49-F238E27FC236}">
                  <a16:creationId xmlns:a16="http://schemas.microsoft.com/office/drawing/2014/main" id="{DB4EB1FD-FF03-480F-8D7E-41033BAC316B}"/>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zh-TW" altLang="en-US" sz="2133" dirty="0">
                  <a:solidFill>
                    <a:schemeClr val="bg2"/>
                  </a:solidFill>
                  <a:ea typeface="新細明體"/>
                  <a:cs typeface="Arial"/>
                </a:rPr>
                <a:t>參數設定</a:t>
              </a:r>
            </a:p>
          </p:txBody>
        </p:sp>
        <p:sp>
          <p:nvSpPr>
            <p:cNvPr id="19" name="矩形 18">
              <a:extLst>
                <a:ext uri="{FF2B5EF4-FFF2-40B4-BE49-F238E27FC236}">
                  <a16:creationId xmlns:a16="http://schemas.microsoft.com/office/drawing/2014/main" id="{5582C7C3-CB2C-4D5B-8D35-02A2B375526E}"/>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20" name="群組 19">
              <a:extLst>
                <a:ext uri="{FF2B5EF4-FFF2-40B4-BE49-F238E27FC236}">
                  <a16:creationId xmlns:a16="http://schemas.microsoft.com/office/drawing/2014/main" id="{CC76E050-6E34-4ED1-8075-1339F47D2C15}"/>
                </a:ext>
              </a:extLst>
            </p:cNvPr>
            <p:cNvGrpSpPr/>
            <p:nvPr/>
          </p:nvGrpSpPr>
          <p:grpSpPr>
            <a:xfrm>
              <a:off x="3820330" y="1634849"/>
              <a:ext cx="2178779" cy="1217267"/>
              <a:chOff x="2923366" y="3228488"/>
              <a:chExt cx="1634084" cy="912950"/>
            </a:xfrm>
          </p:grpSpPr>
          <p:sp>
            <p:nvSpPr>
              <p:cNvPr id="22" name="等腰三角形 21">
                <a:extLst>
                  <a:ext uri="{FF2B5EF4-FFF2-40B4-BE49-F238E27FC236}">
                    <a16:creationId xmlns:a16="http://schemas.microsoft.com/office/drawing/2014/main" id="{5FFE2A9F-9AE0-4DD2-9BFA-8617000736B2}"/>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3" name="矩形 22">
                <a:extLst>
                  <a:ext uri="{FF2B5EF4-FFF2-40B4-BE49-F238E27FC236}">
                    <a16:creationId xmlns:a16="http://schemas.microsoft.com/office/drawing/2014/main" id="{013AC406-DDB4-4AFC-BC41-749D2F1ACB18}"/>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21" name="矩形 20">
              <a:extLst>
                <a:ext uri="{FF2B5EF4-FFF2-40B4-BE49-F238E27FC236}">
                  <a16:creationId xmlns:a16="http://schemas.microsoft.com/office/drawing/2014/main" id="{AF39D5F6-BF74-4852-BFFD-0A49FFFAAD4D}"/>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zh-TW" altLang="en-US" sz="2400" dirty="0">
                  <a:solidFill>
                    <a:schemeClr val="bg2">
                      <a:lumMod val="90000"/>
                    </a:schemeClr>
                  </a:solidFill>
                  <a:ea typeface="新細明體"/>
                  <a:cs typeface="Arial"/>
                </a:rPr>
                <a:t>參數設定</a:t>
              </a:r>
            </a:p>
          </p:txBody>
        </p:sp>
      </p:grpSp>
      <p:sp>
        <p:nvSpPr>
          <p:cNvPr id="24" name="矩形 23">
            <a:extLst>
              <a:ext uri="{FF2B5EF4-FFF2-40B4-BE49-F238E27FC236}">
                <a16:creationId xmlns:a16="http://schemas.microsoft.com/office/drawing/2014/main" id="{FD6027A4-07A8-40BC-8DFC-0E304226D73A}"/>
              </a:ext>
            </a:extLst>
          </p:cNvPr>
          <p:cNvSpPr/>
          <p:nvPr/>
        </p:nvSpPr>
        <p:spPr>
          <a:xfrm>
            <a:off x="12392616" y="4287731"/>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2"/>
                </a:solidFill>
                <a:ea typeface="新細明體"/>
                <a:cs typeface="Arial"/>
              </a:rPr>
              <a:t>0</a:t>
            </a:r>
            <a:r>
              <a:rPr lang="en-US" altLang="zh-TW" sz="3733" dirty="0">
                <a:solidFill>
                  <a:schemeClr val="bg2"/>
                </a:solidFill>
                <a:ea typeface="新細明體"/>
                <a:cs typeface="Arial"/>
              </a:rPr>
              <a:t>3</a:t>
            </a:r>
            <a:endParaRPr lang="zh-TW" altLang="en-US" sz="3733" dirty="0">
              <a:solidFill>
                <a:schemeClr val="bg2"/>
              </a:solidFill>
            </a:endParaRPr>
          </a:p>
        </p:txBody>
      </p:sp>
      <p:grpSp>
        <p:nvGrpSpPr>
          <p:cNvPr id="25" name="群組 24">
            <a:extLst>
              <a:ext uri="{FF2B5EF4-FFF2-40B4-BE49-F238E27FC236}">
                <a16:creationId xmlns:a16="http://schemas.microsoft.com/office/drawing/2014/main" id="{5157C467-4F9B-4727-B974-10655F7B71CB}"/>
              </a:ext>
            </a:extLst>
          </p:cNvPr>
          <p:cNvGrpSpPr/>
          <p:nvPr/>
        </p:nvGrpSpPr>
        <p:grpSpPr>
          <a:xfrm>
            <a:off x="13554989" y="4287730"/>
            <a:ext cx="9161777" cy="1217267"/>
            <a:chOff x="1159789" y="1634849"/>
            <a:chExt cx="9161777" cy="1217267"/>
          </a:xfrm>
        </p:grpSpPr>
        <p:sp>
          <p:nvSpPr>
            <p:cNvPr id="26" name="矩形 25">
              <a:extLst>
                <a:ext uri="{FF2B5EF4-FFF2-40B4-BE49-F238E27FC236}">
                  <a16:creationId xmlns:a16="http://schemas.microsoft.com/office/drawing/2014/main" id="{11C41516-B152-4BD7-8CC6-01A3D6FFE8A9}"/>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zh-TW" altLang="en-US" sz="2133" dirty="0">
                  <a:solidFill>
                    <a:schemeClr val="bg2"/>
                  </a:solidFill>
                  <a:ea typeface="新細明體"/>
                  <a:cs typeface="Arial"/>
                </a:rPr>
                <a:t>結果與分析</a:t>
              </a:r>
            </a:p>
          </p:txBody>
        </p:sp>
        <p:sp>
          <p:nvSpPr>
            <p:cNvPr id="27" name="矩形 26">
              <a:extLst>
                <a:ext uri="{FF2B5EF4-FFF2-40B4-BE49-F238E27FC236}">
                  <a16:creationId xmlns:a16="http://schemas.microsoft.com/office/drawing/2014/main" id="{E69702BC-0334-4F07-A35B-07569F1EAFFD}"/>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28" name="群組 27">
              <a:extLst>
                <a:ext uri="{FF2B5EF4-FFF2-40B4-BE49-F238E27FC236}">
                  <a16:creationId xmlns:a16="http://schemas.microsoft.com/office/drawing/2014/main" id="{BCC77B15-58CE-48E3-ADF4-B14510777738}"/>
                </a:ext>
              </a:extLst>
            </p:cNvPr>
            <p:cNvGrpSpPr/>
            <p:nvPr/>
          </p:nvGrpSpPr>
          <p:grpSpPr>
            <a:xfrm>
              <a:off x="3820330" y="1634849"/>
              <a:ext cx="2178779" cy="1217267"/>
              <a:chOff x="2923366" y="3228488"/>
              <a:chExt cx="1634084" cy="912950"/>
            </a:xfrm>
          </p:grpSpPr>
          <p:sp>
            <p:nvSpPr>
              <p:cNvPr id="30" name="等腰三角形 29">
                <a:extLst>
                  <a:ext uri="{FF2B5EF4-FFF2-40B4-BE49-F238E27FC236}">
                    <a16:creationId xmlns:a16="http://schemas.microsoft.com/office/drawing/2014/main" id="{DACFAB2D-3216-40AF-B532-35FFC9D19D82}"/>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31" name="矩形 30">
                <a:extLst>
                  <a:ext uri="{FF2B5EF4-FFF2-40B4-BE49-F238E27FC236}">
                    <a16:creationId xmlns:a16="http://schemas.microsoft.com/office/drawing/2014/main" id="{6D63FA74-9A65-4D4A-9698-EACBFED5DF03}"/>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29" name="矩形 28">
              <a:extLst>
                <a:ext uri="{FF2B5EF4-FFF2-40B4-BE49-F238E27FC236}">
                  <a16:creationId xmlns:a16="http://schemas.microsoft.com/office/drawing/2014/main" id="{CF73D901-DF6C-422C-B77E-BC6437079D70}"/>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en-US" altLang="zh-TW" sz="2400" dirty="0">
                  <a:solidFill>
                    <a:schemeClr val="bg2">
                      <a:lumMod val="90000"/>
                    </a:schemeClr>
                  </a:solidFill>
                  <a:ea typeface="新細明體"/>
                  <a:cs typeface="Arial"/>
                </a:rPr>
                <a:t>Pass rate</a:t>
              </a:r>
            </a:p>
            <a:p>
              <a:pPr marL="380990" indent="-380990">
                <a:buChar char="•"/>
              </a:pPr>
              <a:r>
                <a:rPr lang="zh-TW" altLang="en-US" sz="2400" dirty="0">
                  <a:solidFill>
                    <a:schemeClr val="bg2">
                      <a:lumMod val="90000"/>
                    </a:schemeClr>
                  </a:solidFill>
                  <a:ea typeface="新細明體"/>
                  <a:cs typeface="Arial"/>
                </a:rPr>
                <a:t>分析</a:t>
              </a:r>
            </a:p>
          </p:txBody>
        </p:sp>
      </p:grpSp>
      <p:grpSp>
        <p:nvGrpSpPr>
          <p:cNvPr id="33" name="群組 32">
            <a:extLst>
              <a:ext uri="{FF2B5EF4-FFF2-40B4-BE49-F238E27FC236}">
                <a16:creationId xmlns:a16="http://schemas.microsoft.com/office/drawing/2014/main" id="{CA9529D3-042B-436D-968F-16BC5FD7C5D4}"/>
              </a:ext>
            </a:extLst>
          </p:cNvPr>
          <p:cNvGrpSpPr/>
          <p:nvPr/>
        </p:nvGrpSpPr>
        <p:grpSpPr>
          <a:xfrm>
            <a:off x="13554989" y="5609320"/>
            <a:ext cx="9161777" cy="1217267"/>
            <a:chOff x="1159789" y="1634849"/>
            <a:chExt cx="9161777" cy="1217267"/>
          </a:xfrm>
        </p:grpSpPr>
        <p:sp>
          <p:nvSpPr>
            <p:cNvPr id="34" name="矩形 33">
              <a:extLst>
                <a:ext uri="{FF2B5EF4-FFF2-40B4-BE49-F238E27FC236}">
                  <a16:creationId xmlns:a16="http://schemas.microsoft.com/office/drawing/2014/main" id="{F75D7E98-2621-440E-A434-02D8C1DC1003}"/>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en-US" altLang="zh-TW" sz="2133" dirty="0">
                  <a:solidFill>
                    <a:schemeClr val="bg1"/>
                  </a:solidFill>
                  <a:ea typeface="新細明體"/>
                  <a:cs typeface="Arial"/>
                </a:rPr>
                <a:t>Quality of TRNG</a:t>
              </a:r>
              <a:endParaRPr lang="zh-TW" altLang="en-US" sz="2133" dirty="0">
                <a:solidFill>
                  <a:schemeClr val="bg1"/>
                </a:solidFill>
                <a:ea typeface="新細明體"/>
                <a:cs typeface="Arial"/>
              </a:endParaRPr>
            </a:p>
          </p:txBody>
        </p:sp>
        <p:sp>
          <p:nvSpPr>
            <p:cNvPr id="35" name="矩形 34">
              <a:extLst>
                <a:ext uri="{FF2B5EF4-FFF2-40B4-BE49-F238E27FC236}">
                  <a16:creationId xmlns:a16="http://schemas.microsoft.com/office/drawing/2014/main" id="{04ABCFAC-A37B-48CD-BD02-0A7AC3EFBB4E}"/>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36" name="群組 35">
              <a:extLst>
                <a:ext uri="{FF2B5EF4-FFF2-40B4-BE49-F238E27FC236}">
                  <a16:creationId xmlns:a16="http://schemas.microsoft.com/office/drawing/2014/main" id="{F60EE7EF-EB11-4BB7-8757-C29087F31EE2}"/>
                </a:ext>
              </a:extLst>
            </p:cNvPr>
            <p:cNvGrpSpPr/>
            <p:nvPr/>
          </p:nvGrpSpPr>
          <p:grpSpPr>
            <a:xfrm>
              <a:off x="3820330" y="1634849"/>
              <a:ext cx="2178779" cy="1217267"/>
              <a:chOff x="2923366" y="3228488"/>
              <a:chExt cx="1634084" cy="912950"/>
            </a:xfrm>
          </p:grpSpPr>
          <p:sp>
            <p:nvSpPr>
              <p:cNvPr id="38" name="等腰三角形 37">
                <a:extLst>
                  <a:ext uri="{FF2B5EF4-FFF2-40B4-BE49-F238E27FC236}">
                    <a16:creationId xmlns:a16="http://schemas.microsoft.com/office/drawing/2014/main" id="{0D7F8D16-74A8-476C-84DA-FA55D037605B}"/>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39" name="矩形 38">
                <a:extLst>
                  <a:ext uri="{FF2B5EF4-FFF2-40B4-BE49-F238E27FC236}">
                    <a16:creationId xmlns:a16="http://schemas.microsoft.com/office/drawing/2014/main" id="{B39E1413-52BB-4F50-88CA-2AADEC993EBD}"/>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37" name="矩形 36">
              <a:extLst>
                <a:ext uri="{FF2B5EF4-FFF2-40B4-BE49-F238E27FC236}">
                  <a16:creationId xmlns:a16="http://schemas.microsoft.com/office/drawing/2014/main" id="{95459ABB-0384-43B3-985C-407A2A3F0331}"/>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en-US" altLang="zh-TW" sz="2400" dirty="0">
                  <a:solidFill>
                    <a:schemeClr val="tx1"/>
                  </a:solidFill>
                  <a:ea typeface="新細明體"/>
                  <a:cs typeface="Arial"/>
                </a:rPr>
                <a:t>Quality of TRNG</a:t>
              </a:r>
            </a:p>
          </p:txBody>
        </p:sp>
      </p:grpSp>
    </p:spTree>
    <p:extLst>
      <p:ext uri="{BB962C8B-B14F-4D97-AF65-F5344CB8AC3E}">
        <p14:creationId xmlns:p14="http://schemas.microsoft.com/office/powerpoint/2010/main" val="36526897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idx="12"/>
          </p:nvPr>
        </p:nvSpPr>
        <p:spPr/>
        <p:txBody>
          <a:bodyPr/>
          <a:lstStyle/>
          <a:p>
            <a:fld id="{00000000-1234-1234-1234-123412341234}" type="slidenum">
              <a:rPr lang="en" smtClean="0"/>
              <a:pPr/>
              <a:t>38</a:t>
            </a:fld>
            <a:endParaRPr lang="en" sz="1333">
              <a:solidFill>
                <a:schemeClr val="dk2"/>
              </a:solidFill>
            </a:endParaRPr>
          </a:p>
        </p:txBody>
      </p:sp>
      <p:sp>
        <p:nvSpPr>
          <p:cNvPr id="4" name="Google Shape;622;p96"/>
          <p:cNvSpPr txBox="1"/>
          <p:nvPr/>
        </p:nvSpPr>
        <p:spPr>
          <a:xfrm>
            <a:off x="0" y="0"/>
            <a:ext cx="12192000" cy="1139200"/>
          </a:xfrm>
          <a:prstGeom prst="rect">
            <a:avLst/>
          </a:prstGeom>
          <a:solidFill>
            <a:srgbClr val="D9D9D9"/>
          </a:solidFill>
          <a:ln>
            <a:noFill/>
          </a:ln>
        </p:spPr>
        <p:txBody>
          <a:bodyPr spcFirstLastPara="1" wrap="square" lIns="121900" tIns="121900" rIns="121900" bIns="121900" anchor="ctr" anchorCtr="0">
            <a:noAutofit/>
          </a:bodyPr>
          <a:lstStyle/>
          <a:p>
            <a:r>
              <a:rPr lang="en-US" altLang="zh-TW" sz="4000" dirty="0">
                <a:ea typeface="新細明體"/>
                <a:cs typeface="Arial"/>
              </a:rPr>
              <a:t>Upper Bound in our case</a:t>
            </a:r>
            <a:endParaRPr lang="en-US" altLang="zh-TW" sz="4000" dirty="0">
              <a:solidFill>
                <a:schemeClr val="tx1"/>
              </a:solidFill>
              <a:ea typeface="新細明體"/>
              <a:cs typeface="Arial"/>
            </a:endParaRPr>
          </a:p>
        </p:txBody>
      </p:sp>
      <p:sp>
        <p:nvSpPr>
          <p:cNvPr id="5" name="矩形 4">
            <a:extLst>
              <a:ext uri="{FF2B5EF4-FFF2-40B4-BE49-F238E27FC236}">
                <a16:creationId xmlns:a16="http://schemas.microsoft.com/office/drawing/2014/main" id="{EC8709E6-D23E-46ED-A627-E89447DF118A}"/>
              </a:ext>
            </a:extLst>
          </p:cNvPr>
          <p:cNvSpPr/>
          <p:nvPr/>
        </p:nvSpPr>
        <p:spPr>
          <a:xfrm>
            <a:off x="-354821" y="113920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733" dirty="0">
                <a:solidFill>
                  <a:schemeClr val="bg1"/>
                </a:solidFill>
                <a:ea typeface="新細明體"/>
                <a:cs typeface="Arial"/>
              </a:rPr>
              <a:t>04</a:t>
            </a:r>
            <a:endParaRPr lang="zh-TW" altLang="en-US" sz="3733" dirty="0">
              <a:solidFill>
                <a:schemeClr val="bg1"/>
              </a:solidFill>
            </a:endParaRPr>
          </a:p>
        </p:txBody>
      </p:sp>
      <p:pic>
        <p:nvPicPr>
          <p:cNvPr id="6" name="圖片 5"/>
          <p:cNvPicPr>
            <a:picLocks noChangeAspect="1"/>
          </p:cNvPicPr>
          <p:nvPr/>
        </p:nvPicPr>
        <p:blipFill>
          <a:blip r:embed="rId2"/>
          <a:stretch>
            <a:fillRect/>
          </a:stretch>
        </p:blipFill>
        <p:spPr>
          <a:xfrm>
            <a:off x="1581374" y="2585367"/>
            <a:ext cx="3153600" cy="3959264"/>
          </a:xfrm>
          <a:prstGeom prst="rect">
            <a:avLst/>
          </a:prstGeom>
        </p:spPr>
      </p:pic>
      <p:pic>
        <p:nvPicPr>
          <p:cNvPr id="7" name="圖片 6"/>
          <p:cNvPicPr>
            <a:picLocks noChangeAspect="1"/>
          </p:cNvPicPr>
          <p:nvPr/>
        </p:nvPicPr>
        <p:blipFill>
          <a:blip r:embed="rId3"/>
          <a:stretch>
            <a:fillRect/>
          </a:stretch>
        </p:blipFill>
        <p:spPr>
          <a:xfrm>
            <a:off x="6992184" y="2584999"/>
            <a:ext cx="3250746" cy="3960000"/>
          </a:xfrm>
          <a:prstGeom prst="rect">
            <a:avLst/>
          </a:prstGeom>
        </p:spPr>
      </p:pic>
      <p:sp>
        <p:nvSpPr>
          <p:cNvPr id="9" name="文字方塊 8"/>
          <p:cNvSpPr txBox="1"/>
          <p:nvPr/>
        </p:nvSpPr>
        <p:spPr>
          <a:xfrm>
            <a:off x="1581374" y="1261560"/>
            <a:ext cx="4356847" cy="1323439"/>
          </a:xfrm>
          <a:prstGeom prst="rect">
            <a:avLst/>
          </a:prstGeom>
          <a:noFill/>
        </p:spPr>
        <p:txBody>
          <a:bodyPr wrap="square" rtlCol="0">
            <a:spAutoFit/>
          </a:bodyPr>
          <a:lstStyle/>
          <a:p>
            <a:r>
              <a:rPr lang="en-US" altLang="zh-TW" sz="2000" dirty="0"/>
              <a:t>Y=100</a:t>
            </a:r>
          </a:p>
          <a:p>
            <a:r>
              <a:rPr lang="en-US" altLang="zh-TW" sz="2000" dirty="0"/>
              <a:t>Pass Rate: 50%</a:t>
            </a:r>
          </a:p>
          <a:p>
            <a:r>
              <a:rPr lang="en-US" altLang="zh-TW" sz="2000" dirty="0"/>
              <a:t>Upper Bound(NIST): 78.3%</a:t>
            </a:r>
          </a:p>
          <a:p>
            <a:r>
              <a:rPr lang="en-US" altLang="zh-TW" sz="2000" dirty="0"/>
              <a:t>Upper Bound(Paper): 91.3%</a:t>
            </a:r>
            <a:endParaRPr lang="zh-TW" altLang="en-US" sz="2000" dirty="0"/>
          </a:p>
        </p:txBody>
      </p:sp>
      <p:sp>
        <p:nvSpPr>
          <p:cNvPr id="10" name="文字方塊 9"/>
          <p:cNvSpPr txBox="1"/>
          <p:nvPr/>
        </p:nvSpPr>
        <p:spPr>
          <a:xfrm>
            <a:off x="6992184" y="1200380"/>
            <a:ext cx="4356847" cy="1323439"/>
          </a:xfrm>
          <a:prstGeom prst="rect">
            <a:avLst/>
          </a:prstGeom>
          <a:noFill/>
        </p:spPr>
        <p:txBody>
          <a:bodyPr wrap="square" rtlCol="0">
            <a:spAutoFit/>
          </a:bodyPr>
          <a:lstStyle/>
          <a:p>
            <a:r>
              <a:rPr lang="en-US" altLang="zh-TW" sz="2000" dirty="0"/>
              <a:t>Y=200</a:t>
            </a:r>
          </a:p>
          <a:p>
            <a:r>
              <a:rPr lang="en-US" altLang="zh-TW" sz="2000" dirty="0"/>
              <a:t>Pass Rate: 80%</a:t>
            </a:r>
          </a:p>
          <a:p>
            <a:r>
              <a:rPr lang="en-US" altLang="zh-TW" sz="2000" dirty="0"/>
              <a:t>Upper Bound(NIST): 96.3%</a:t>
            </a:r>
          </a:p>
          <a:p>
            <a:r>
              <a:rPr lang="en-US" altLang="zh-TW" sz="2000" dirty="0"/>
              <a:t>Upper Bound(Paper): 98.6%</a:t>
            </a:r>
            <a:endParaRPr lang="zh-TW" altLang="en-US" sz="2000" dirty="0"/>
          </a:p>
        </p:txBody>
      </p:sp>
    </p:spTree>
    <p:extLst>
      <p:ext uri="{BB962C8B-B14F-4D97-AF65-F5344CB8AC3E}">
        <p14:creationId xmlns:p14="http://schemas.microsoft.com/office/powerpoint/2010/main" val="16375293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 name="矩形 5">
            <a:extLst>
              <a:ext uri="{FF2B5EF4-FFF2-40B4-BE49-F238E27FC236}">
                <a16:creationId xmlns:a16="http://schemas.microsoft.com/office/drawing/2014/main" id="{EC8709E6-D23E-46ED-A627-E89447DF118A}"/>
              </a:ext>
            </a:extLst>
          </p:cNvPr>
          <p:cNvSpPr/>
          <p:nvPr/>
        </p:nvSpPr>
        <p:spPr>
          <a:xfrm>
            <a:off x="-354821" y="113920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3733" b="0" i="0" u="none" strike="noStrike" kern="1200" cap="none" spc="0" normalizeH="0" baseline="0" noProof="0" dirty="0">
                <a:ln>
                  <a:noFill/>
                </a:ln>
                <a:solidFill>
                  <a:prstClr val="white"/>
                </a:solidFill>
                <a:effectLst/>
                <a:uLnTx/>
                <a:uFillTx/>
                <a:latin typeface="Calibri" panose="020F0502020204030204"/>
                <a:ea typeface="新細明體"/>
                <a:cs typeface="Arial"/>
              </a:rPr>
              <a:t>04</a:t>
            </a:r>
            <a:endParaRPr kumimoji="0" lang="zh-TW" altLang="en-US" sz="3733" b="0" i="0" u="none" strike="noStrike" kern="1200" cap="none" spc="0" normalizeH="0" baseline="0" noProof="0" dirty="0">
              <a:ln>
                <a:noFill/>
              </a:ln>
              <a:solidFill>
                <a:prstClr val="white"/>
              </a:solidFill>
              <a:effectLst/>
              <a:uLnTx/>
              <a:uFillTx/>
              <a:latin typeface="Calibri" panose="020F0502020204030204"/>
              <a:ea typeface="新細明體" panose="02020500000000000000" pitchFamily="18" charset="-120"/>
              <a:cs typeface="+mn-cs"/>
            </a:endParaRPr>
          </a:p>
        </p:txBody>
      </p:sp>
      <p:sp>
        <p:nvSpPr>
          <p:cNvPr id="622" name="Google Shape;622;p96"/>
          <p:cNvSpPr txBox="1"/>
          <p:nvPr/>
        </p:nvSpPr>
        <p:spPr>
          <a:xfrm>
            <a:off x="0" y="0"/>
            <a:ext cx="12192000" cy="1139200"/>
          </a:xfrm>
          <a:prstGeom prst="rect">
            <a:avLst/>
          </a:prstGeom>
          <a:solidFill>
            <a:srgbClr val="D9D9D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4000" dirty="0">
                <a:solidFill>
                  <a:prstClr val="black"/>
                </a:solidFill>
                <a:latin typeface="Calibri" panose="020F0502020204030204"/>
                <a:ea typeface="新細明體"/>
                <a:cs typeface="Arial"/>
              </a:rPr>
              <a:t>Quality of our TRNG</a:t>
            </a:r>
            <a:endParaRPr kumimoji="0" lang="en-US" altLang="zh-TW" sz="4000" b="0" i="0" u="none" strike="noStrike" kern="1200" cap="none" spc="0" normalizeH="0" baseline="0" noProof="0" dirty="0">
              <a:ln>
                <a:noFill/>
              </a:ln>
              <a:solidFill>
                <a:prstClr val="black"/>
              </a:solidFill>
              <a:effectLst/>
              <a:uLnTx/>
              <a:uFillTx/>
              <a:latin typeface="Calibri" panose="020F0502020204030204"/>
              <a:ea typeface="新細明體"/>
              <a:cs typeface="Arial"/>
            </a:endParaRPr>
          </a:p>
        </p:txBody>
      </p:sp>
      <p:sp>
        <p:nvSpPr>
          <p:cNvPr id="2" name="投影片編號版面配置區 1">
            <a:extLst>
              <a:ext uri="{FF2B5EF4-FFF2-40B4-BE49-F238E27FC236}">
                <a16:creationId xmlns:a16="http://schemas.microsoft.com/office/drawing/2014/main" id="{5F591B29-1CB7-4083-93C0-9903F49CD16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prstClr val="black"/>
              </a:buClr>
              <a:buSzTx/>
              <a:buFont typeface="Arial"/>
              <a:buNone/>
              <a:tabLst/>
              <a:defRPr/>
            </a:pPr>
            <a:fld id="{00000000-1234-1234-1234-123412341234}" type="slidenum">
              <a:rPr kumimoji="0" lang="en" sz="1067" b="0" i="0" u="none" strike="noStrike" kern="1200" cap="none" spc="0" normalizeH="0" baseline="0" noProof="0" smtClean="0">
                <a:ln>
                  <a:noFill/>
                </a:ln>
                <a:solidFill>
                  <a:prstClr val="black"/>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prstClr val="black"/>
                </a:buClr>
                <a:buSzTx/>
                <a:buFont typeface="Arial"/>
                <a:buNone/>
                <a:tabLst/>
                <a:defRPr/>
              </a:pPr>
              <a:t>39</a:t>
            </a:fld>
            <a:endParaRPr kumimoji="0" lang="en" sz="1333" b="0" i="0" u="none" strike="noStrike" kern="1200" cap="none" spc="0" normalizeH="0" baseline="0" noProof="0">
              <a:ln>
                <a:noFill/>
              </a:ln>
              <a:solidFill>
                <a:srgbClr val="44546A"/>
              </a:solidFill>
              <a:effectLst/>
              <a:uLnTx/>
              <a:uFillTx/>
              <a:latin typeface="Arial"/>
              <a:cs typeface="Arial"/>
              <a:sym typeface="Arial"/>
            </a:endParaRPr>
          </a:p>
        </p:txBody>
      </p:sp>
      <p:sp>
        <p:nvSpPr>
          <p:cNvPr id="7" name="文字方塊 6"/>
          <p:cNvSpPr txBox="1"/>
          <p:nvPr/>
        </p:nvSpPr>
        <p:spPr>
          <a:xfrm>
            <a:off x="1188425" y="1397014"/>
            <a:ext cx="5071698" cy="5016758"/>
          </a:xfrm>
          <a:prstGeom prst="rect">
            <a:avLst/>
          </a:prstGeom>
          <a:noFill/>
        </p:spPr>
        <p:txBody>
          <a:bodyPr wrap="square" rtlCol="0">
            <a:spAutoFit/>
          </a:bodyPr>
          <a:lstStyle/>
          <a:p>
            <a:r>
              <a:rPr lang="en-US" altLang="zh-TW" sz="2000" dirty="0"/>
              <a:t>For Known PRNGs:</a:t>
            </a:r>
          </a:p>
          <a:p>
            <a:r>
              <a:rPr lang="en-US" altLang="zh-TW" sz="2000" dirty="0"/>
              <a:t>Pass Rate: 60~70%</a:t>
            </a:r>
          </a:p>
          <a:p>
            <a:r>
              <a:rPr lang="en-US" altLang="zh-TW" sz="2000" dirty="0"/>
              <a:t>Upper Bound(NIST): 56.8%</a:t>
            </a:r>
          </a:p>
          <a:p>
            <a:r>
              <a:rPr lang="en-US" altLang="zh-TW" sz="2000" dirty="0"/>
              <a:t>Upper Bound(Paper): 81%</a:t>
            </a:r>
          </a:p>
          <a:p>
            <a:r>
              <a:rPr lang="en-US" altLang="zh-TW" sz="2000" dirty="0"/>
              <a:t>-&gt;The pass rate is closer to upper bound than ours obviously</a:t>
            </a:r>
          </a:p>
          <a:p>
            <a:endParaRPr lang="en-US" altLang="zh-TW" sz="2000" dirty="0"/>
          </a:p>
          <a:p>
            <a:r>
              <a:rPr lang="en-US" altLang="zh-TW" sz="2000" dirty="0"/>
              <a:t>It seems that the RNG doesn’t perform as well as the proposed known PRNGs. However, those PRNGs are designed for the purpose of being statistically random, while the RNG we use is a truly one whose performance of statistical randomness is also reliable to some extent.</a:t>
            </a:r>
            <a:endParaRPr lang="zh-TW" altLang="en-US" sz="2000" dirty="0"/>
          </a:p>
          <a:p>
            <a:endParaRPr lang="en-US" altLang="zh-TW" sz="2000" dirty="0"/>
          </a:p>
          <a:p>
            <a:r>
              <a:rPr lang="en-US" altLang="zh-TW" sz="2000" dirty="0"/>
              <a:t>Better way of using the TRNG: take it as the seed generator of a PRNG</a:t>
            </a:r>
            <a:endParaRPr lang="zh-TW" altLang="en-US" sz="2000" dirty="0"/>
          </a:p>
        </p:txBody>
      </p:sp>
      <p:pic>
        <p:nvPicPr>
          <p:cNvPr id="8" name="Picture 5"/>
          <p:cNvPicPr>
            <a:picLocks noChangeAspect="1" noChangeArrowheads="1"/>
          </p:cNvPicPr>
          <p:nvPr/>
        </p:nvPicPr>
        <p:blipFill>
          <a:blip r:embed="rId3" cstate="print"/>
          <a:srcRect/>
          <a:stretch>
            <a:fillRect/>
          </a:stretch>
        </p:blipFill>
        <p:spPr bwMode="auto">
          <a:xfrm>
            <a:off x="6896252" y="2116045"/>
            <a:ext cx="4678376" cy="4101308"/>
          </a:xfrm>
          <a:prstGeom prst="rect">
            <a:avLst/>
          </a:prstGeom>
          <a:noFill/>
          <a:ln w="9525">
            <a:noFill/>
            <a:miter lim="800000"/>
            <a:headEnd/>
            <a:tailEnd/>
          </a:ln>
        </p:spPr>
      </p:pic>
      <p:sp>
        <p:nvSpPr>
          <p:cNvPr id="3" name="文字方塊 2"/>
          <p:cNvSpPr txBox="1"/>
          <p:nvPr/>
        </p:nvSpPr>
        <p:spPr>
          <a:xfrm>
            <a:off x="7627172" y="1515384"/>
            <a:ext cx="3216536" cy="461665"/>
          </a:xfrm>
          <a:prstGeom prst="rect">
            <a:avLst/>
          </a:prstGeom>
          <a:noFill/>
        </p:spPr>
        <p:txBody>
          <a:bodyPr wrap="square" rtlCol="0">
            <a:spAutoFit/>
          </a:bodyPr>
          <a:lstStyle/>
          <a:p>
            <a:pPr algn="ctr"/>
            <a:r>
              <a:rPr lang="en-US" altLang="zh-TW" sz="2400" dirty="0"/>
              <a:t>Known PRNGs</a:t>
            </a:r>
            <a:endParaRPr lang="zh-TW" altLang="en-US" sz="2400" dirty="0"/>
          </a:p>
        </p:txBody>
      </p:sp>
    </p:spTree>
    <p:extLst>
      <p:ext uri="{BB962C8B-B14F-4D97-AF65-F5344CB8AC3E}">
        <p14:creationId xmlns:p14="http://schemas.microsoft.com/office/powerpoint/2010/main" val="35639147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82"/>
          <p:cNvSpPr txBox="1"/>
          <p:nvPr/>
        </p:nvSpPr>
        <p:spPr>
          <a:xfrm>
            <a:off x="0" y="0"/>
            <a:ext cx="12192000" cy="1139200"/>
          </a:xfrm>
          <a:prstGeom prst="rect">
            <a:avLst/>
          </a:prstGeom>
          <a:solidFill>
            <a:srgbClr val="D9D9D9"/>
          </a:solidFill>
          <a:ln>
            <a:noFill/>
          </a:ln>
        </p:spPr>
        <p:txBody>
          <a:bodyPr spcFirstLastPara="1" wrap="square" lIns="121900" tIns="121900" rIns="121900" bIns="121900" anchor="ctr" anchorCtr="0">
            <a:noAutofit/>
          </a:bodyPr>
          <a:lstStyle/>
          <a:p>
            <a:r>
              <a:rPr lang="zh-TW" altLang="en-US" sz="4000" b="1" dirty="0"/>
              <a:t>如何選擇</a:t>
            </a:r>
            <a:r>
              <a:rPr lang="en-US" altLang="zh-TW" sz="4000" b="1" dirty="0"/>
              <a:t>X</a:t>
            </a:r>
            <a:r>
              <a:rPr lang="zh-TW" altLang="en-US" sz="4000" b="1" dirty="0"/>
              <a:t>與</a:t>
            </a:r>
            <a:r>
              <a:rPr lang="en-US" altLang="zh-TW" sz="4000" b="1" dirty="0"/>
              <a:t>Y?</a:t>
            </a:r>
            <a:endParaRPr lang="zh-TW" altLang="en-US" sz="4000" b="1" dirty="0"/>
          </a:p>
        </p:txBody>
      </p:sp>
      <p:pic>
        <p:nvPicPr>
          <p:cNvPr id="3" name="圖片 2">
            <a:extLst>
              <a:ext uri="{FF2B5EF4-FFF2-40B4-BE49-F238E27FC236}">
                <a16:creationId xmlns:a16="http://schemas.microsoft.com/office/drawing/2014/main" id="{61A9BEE1-287B-44F1-8A1F-37F0282AD6C8}"/>
              </a:ext>
            </a:extLst>
          </p:cNvPr>
          <p:cNvPicPr>
            <a:picLocks noChangeAspect="1"/>
          </p:cNvPicPr>
          <p:nvPr/>
        </p:nvPicPr>
        <p:blipFill>
          <a:blip r:embed="rId3"/>
          <a:stretch>
            <a:fillRect/>
          </a:stretch>
        </p:blipFill>
        <p:spPr>
          <a:xfrm>
            <a:off x="1221661" y="2060876"/>
            <a:ext cx="9748678" cy="2736248"/>
          </a:xfrm>
          <a:prstGeom prst="rect">
            <a:avLst/>
          </a:prstGeom>
        </p:spPr>
      </p:pic>
      <p:grpSp>
        <p:nvGrpSpPr>
          <p:cNvPr id="12" name="群組 11">
            <a:extLst>
              <a:ext uri="{FF2B5EF4-FFF2-40B4-BE49-F238E27FC236}">
                <a16:creationId xmlns:a16="http://schemas.microsoft.com/office/drawing/2014/main" id="{425C8E4C-6AE4-4FE5-B766-768EDD96C912}"/>
              </a:ext>
            </a:extLst>
          </p:cNvPr>
          <p:cNvGrpSpPr/>
          <p:nvPr/>
        </p:nvGrpSpPr>
        <p:grpSpPr>
          <a:xfrm>
            <a:off x="-9696905" y="1634849"/>
            <a:ext cx="9161777" cy="1217267"/>
            <a:chOff x="1159789" y="1634849"/>
            <a:chExt cx="9161777" cy="1217267"/>
          </a:xfrm>
        </p:grpSpPr>
        <p:sp>
          <p:nvSpPr>
            <p:cNvPr id="13" name="矩形 12">
              <a:extLst>
                <a:ext uri="{FF2B5EF4-FFF2-40B4-BE49-F238E27FC236}">
                  <a16:creationId xmlns:a16="http://schemas.microsoft.com/office/drawing/2014/main" id="{0C0907BA-0156-4A2E-9D2B-749E03CB1F38}"/>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zh-TW" altLang="en-US" sz="2133" dirty="0">
                  <a:solidFill>
                    <a:schemeClr val="bg2"/>
                  </a:solidFill>
                  <a:ea typeface="新細明體"/>
                  <a:cs typeface="Arial"/>
                </a:rPr>
                <a:t>資料蒐集</a:t>
              </a:r>
            </a:p>
          </p:txBody>
        </p:sp>
        <p:sp>
          <p:nvSpPr>
            <p:cNvPr id="14" name="矩形 13">
              <a:extLst>
                <a:ext uri="{FF2B5EF4-FFF2-40B4-BE49-F238E27FC236}">
                  <a16:creationId xmlns:a16="http://schemas.microsoft.com/office/drawing/2014/main" id="{58884813-55A0-4835-A7A8-F356B0E6CAA3}"/>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15" name="群組 14">
              <a:extLst>
                <a:ext uri="{FF2B5EF4-FFF2-40B4-BE49-F238E27FC236}">
                  <a16:creationId xmlns:a16="http://schemas.microsoft.com/office/drawing/2014/main" id="{2435DAAF-FD10-4BFD-A4C1-E6E2EE6441C7}"/>
                </a:ext>
              </a:extLst>
            </p:cNvPr>
            <p:cNvGrpSpPr/>
            <p:nvPr/>
          </p:nvGrpSpPr>
          <p:grpSpPr>
            <a:xfrm>
              <a:off x="3820330" y="1634849"/>
              <a:ext cx="2178779" cy="1217267"/>
              <a:chOff x="2923366" y="3228488"/>
              <a:chExt cx="1634084" cy="912950"/>
            </a:xfrm>
          </p:grpSpPr>
          <p:sp>
            <p:nvSpPr>
              <p:cNvPr id="17" name="等腰三角形 16">
                <a:extLst>
                  <a:ext uri="{FF2B5EF4-FFF2-40B4-BE49-F238E27FC236}">
                    <a16:creationId xmlns:a16="http://schemas.microsoft.com/office/drawing/2014/main" id="{5478B691-9104-4D5F-9571-2ADFA94C3E24}"/>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18" name="矩形 17">
                <a:extLst>
                  <a:ext uri="{FF2B5EF4-FFF2-40B4-BE49-F238E27FC236}">
                    <a16:creationId xmlns:a16="http://schemas.microsoft.com/office/drawing/2014/main" id="{5D1D81A7-7924-4434-BB32-472B976840B8}"/>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16" name="矩形 15">
              <a:extLst>
                <a:ext uri="{FF2B5EF4-FFF2-40B4-BE49-F238E27FC236}">
                  <a16:creationId xmlns:a16="http://schemas.microsoft.com/office/drawing/2014/main" id="{3B236DC9-31DC-4BAB-AC58-9318E8B42EF0}"/>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en-US" altLang="zh-TW" sz="2400" dirty="0">
                  <a:solidFill>
                    <a:schemeClr val="tx1"/>
                  </a:solidFill>
                  <a:ea typeface="新細明體"/>
                  <a:cs typeface="Arial"/>
                </a:rPr>
                <a:t>Sample size</a:t>
              </a:r>
            </a:p>
            <a:p>
              <a:pPr marL="380990" indent="-380990">
                <a:buChar char="•"/>
              </a:pPr>
              <a:r>
                <a:rPr lang="zh-TW" altLang="en-US" sz="2400" dirty="0">
                  <a:solidFill>
                    <a:schemeClr val="tx1"/>
                  </a:solidFill>
                  <a:ea typeface="新細明體"/>
                  <a:cs typeface="Arial"/>
                </a:rPr>
                <a:t>蒐集方法</a:t>
              </a:r>
            </a:p>
          </p:txBody>
        </p:sp>
      </p:grpSp>
      <p:sp>
        <p:nvSpPr>
          <p:cNvPr id="19" name="矩形 18">
            <a:extLst>
              <a:ext uri="{FF2B5EF4-FFF2-40B4-BE49-F238E27FC236}">
                <a16:creationId xmlns:a16="http://schemas.microsoft.com/office/drawing/2014/main" id="{95BB0BBF-7468-40E6-A15E-E088932CBC73}"/>
              </a:ext>
            </a:extLst>
          </p:cNvPr>
          <p:cNvSpPr/>
          <p:nvPr/>
        </p:nvSpPr>
        <p:spPr>
          <a:xfrm>
            <a:off x="-10856694" y="2962907"/>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2"/>
                </a:solidFill>
                <a:ea typeface="新細明體"/>
                <a:cs typeface="Arial"/>
              </a:rPr>
              <a:t>0</a:t>
            </a:r>
            <a:r>
              <a:rPr lang="en-US" altLang="zh-TW" sz="3733" dirty="0">
                <a:solidFill>
                  <a:schemeClr val="bg2"/>
                </a:solidFill>
                <a:ea typeface="新細明體"/>
                <a:cs typeface="Arial"/>
              </a:rPr>
              <a:t>2</a:t>
            </a:r>
            <a:endParaRPr lang="zh-TW" altLang="en-US" sz="3733" dirty="0">
              <a:solidFill>
                <a:schemeClr val="bg2"/>
              </a:solidFill>
            </a:endParaRPr>
          </a:p>
        </p:txBody>
      </p:sp>
      <p:grpSp>
        <p:nvGrpSpPr>
          <p:cNvPr id="20" name="群組 19">
            <a:extLst>
              <a:ext uri="{FF2B5EF4-FFF2-40B4-BE49-F238E27FC236}">
                <a16:creationId xmlns:a16="http://schemas.microsoft.com/office/drawing/2014/main" id="{CA797DDC-27FC-4C57-A90B-10E059242E4D}"/>
              </a:ext>
            </a:extLst>
          </p:cNvPr>
          <p:cNvGrpSpPr/>
          <p:nvPr/>
        </p:nvGrpSpPr>
        <p:grpSpPr>
          <a:xfrm>
            <a:off x="-9694321" y="2962906"/>
            <a:ext cx="9161777" cy="1217267"/>
            <a:chOff x="1159789" y="1634849"/>
            <a:chExt cx="9161777" cy="1217267"/>
          </a:xfrm>
        </p:grpSpPr>
        <p:sp>
          <p:nvSpPr>
            <p:cNvPr id="21" name="矩形 20">
              <a:extLst>
                <a:ext uri="{FF2B5EF4-FFF2-40B4-BE49-F238E27FC236}">
                  <a16:creationId xmlns:a16="http://schemas.microsoft.com/office/drawing/2014/main" id="{C0535817-842D-4D79-8511-B91E569FEE8E}"/>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zh-TW" altLang="en-US" sz="2133" dirty="0">
                  <a:solidFill>
                    <a:schemeClr val="bg2"/>
                  </a:solidFill>
                  <a:ea typeface="新細明體"/>
                  <a:cs typeface="Arial"/>
                </a:rPr>
                <a:t>參數設定</a:t>
              </a:r>
            </a:p>
          </p:txBody>
        </p:sp>
        <p:sp>
          <p:nvSpPr>
            <p:cNvPr id="22" name="矩形 21">
              <a:extLst>
                <a:ext uri="{FF2B5EF4-FFF2-40B4-BE49-F238E27FC236}">
                  <a16:creationId xmlns:a16="http://schemas.microsoft.com/office/drawing/2014/main" id="{F2C08BD7-0467-4DD9-B522-90F3F431068E}"/>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23" name="群組 22">
              <a:extLst>
                <a:ext uri="{FF2B5EF4-FFF2-40B4-BE49-F238E27FC236}">
                  <a16:creationId xmlns:a16="http://schemas.microsoft.com/office/drawing/2014/main" id="{82C659DC-4C6C-44DD-BD89-BE04C9EB9F1D}"/>
                </a:ext>
              </a:extLst>
            </p:cNvPr>
            <p:cNvGrpSpPr/>
            <p:nvPr/>
          </p:nvGrpSpPr>
          <p:grpSpPr>
            <a:xfrm>
              <a:off x="3820330" y="1634849"/>
              <a:ext cx="2178779" cy="1217267"/>
              <a:chOff x="2923366" y="3228488"/>
              <a:chExt cx="1634084" cy="912950"/>
            </a:xfrm>
          </p:grpSpPr>
          <p:sp>
            <p:nvSpPr>
              <p:cNvPr id="25" name="等腰三角形 24">
                <a:extLst>
                  <a:ext uri="{FF2B5EF4-FFF2-40B4-BE49-F238E27FC236}">
                    <a16:creationId xmlns:a16="http://schemas.microsoft.com/office/drawing/2014/main" id="{F0415758-F5C4-403E-9113-EC2ED1100DF6}"/>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6" name="矩形 25">
                <a:extLst>
                  <a:ext uri="{FF2B5EF4-FFF2-40B4-BE49-F238E27FC236}">
                    <a16:creationId xmlns:a16="http://schemas.microsoft.com/office/drawing/2014/main" id="{8B9D71A8-DA37-4D5C-93C2-CA16C434CE3D}"/>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24" name="矩形 23">
              <a:extLst>
                <a:ext uri="{FF2B5EF4-FFF2-40B4-BE49-F238E27FC236}">
                  <a16:creationId xmlns:a16="http://schemas.microsoft.com/office/drawing/2014/main" id="{5CF1696B-FAE8-499A-8D11-5D88C68CAD55}"/>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FontTx/>
                <a:buChar char="•"/>
              </a:pPr>
              <a:r>
                <a:rPr lang="zh-TW" altLang="en-US" sz="2400" dirty="0">
                  <a:solidFill>
                    <a:schemeClr val="bg2">
                      <a:lumMod val="90000"/>
                    </a:schemeClr>
                  </a:solidFill>
                  <a:ea typeface="新細明體"/>
                  <a:cs typeface="Arial"/>
                </a:rPr>
                <a:t>參數設定</a:t>
              </a:r>
            </a:p>
          </p:txBody>
        </p:sp>
      </p:grpSp>
      <p:sp>
        <p:nvSpPr>
          <p:cNvPr id="27" name="矩形 26">
            <a:extLst>
              <a:ext uri="{FF2B5EF4-FFF2-40B4-BE49-F238E27FC236}">
                <a16:creationId xmlns:a16="http://schemas.microsoft.com/office/drawing/2014/main" id="{3B4642AA-C301-48ED-8CC3-B1B9F557985D}"/>
              </a:ext>
            </a:extLst>
          </p:cNvPr>
          <p:cNvSpPr/>
          <p:nvPr/>
        </p:nvSpPr>
        <p:spPr>
          <a:xfrm>
            <a:off x="-10859278" y="4287731"/>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2"/>
                </a:solidFill>
                <a:ea typeface="新細明體"/>
                <a:cs typeface="Arial"/>
              </a:rPr>
              <a:t>0</a:t>
            </a:r>
            <a:r>
              <a:rPr lang="en-US" altLang="zh-TW" sz="3733" dirty="0">
                <a:solidFill>
                  <a:schemeClr val="bg2"/>
                </a:solidFill>
                <a:ea typeface="新細明體"/>
                <a:cs typeface="Arial"/>
              </a:rPr>
              <a:t>3</a:t>
            </a:r>
            <a:endParaRPr lang="zh-TW" altLang="en-US" sz="3733" dirty="0">
              <a:solidFill>
                <a:schemeClr val="bg2"/>
              </a:solidFill>
            </a:endParaRPr>
          </a:p>
        </p:txBody>
      </p:sp>
      <p:grpSp>
        <p:nvGrpSpPr>
          <p:cNvPr id="28" name="群組 27">
            <a:extLst>
              <a:ext uri="{FF2B5EF4-FFF2-40B4-BE49-F238E27FC236}">
                <a16:creationId xmlns:a16="http://schemas.microsoft.com/office/drawing/2014/main" id="{A5B651D9-123B-4D0C-9CB1-B2E4DD5D7AC4}"/>
              </a:ext>
            </a:extLst>
          </p:cNvPr>
          <p:cNvGrpSpPr/>
          <p:nvPr/>
        </p:nvGrpSpPr>
        <p:grpSpPr>
          <a:xfrm>
            <a:off x="-9696905" y="4287730"/>
            <a:ext cx="9161777" cy="1217267"/>
            <a:chOff x="1159789" y="1634849"/>
            <a:chExt cx="9161777" cy="1217267"/>
          </a:xfrm>
        </p:grpSpPr>
        <p:sp>
          <p:nvSpPr>
            <p:cNvPr id="29" name="矩形 28">
              <a:extLst>
                <a:ext uri="{FF2B5EF4-FFF2-40B4-BE49-F238E27FC236}">
                  <a16:creationId xmlns:a16="http://schemas.microsoft.com/office/drawing/2014/main" id="{9C36D3C8-8DDF-40E4-996D-99CF3CA92999}"/>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zh-TW" altLang="en-US" sz="2133" dirty="0">
                  <a:solidFill>
                    <a:schemeClr val="bg2"/>
                  </a:solidFill>
                  <a:ea typeface="新細明體"/>
                  <a:cs typeface="Arial"/>
                </a:rPr>
                <a:t>結果與分析</a:t>
              </a:r>
            </a:p>
          </p:txBody>
        </p:sp>
        <p:sp>
          <p:nvSpPr>
            <p:cNvPr id="30" name="矩形 29">
              <a:extLst>
                <a:ext uri="{FF2B5EF4-FFF2-40B4-BE49-F238E27FC236}">
                  <a16:creationId xmlns:a16="http://schemas.microsoft.com/office/drawing/2014/main" id="{F06D311E-A7BC-45CB-A876-FDFFFC4F9362}"/>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31" name="群組 30">
              <a:extLst>
                <a:ext uri="{FF2B5EF4-FFF2-40B4-BE49-F238E27FC236}">
                  <a16:creationId xmlns:a16="http://schemas.microsoft.com/office/drawing/2014/main" id="{FBF353AC-9F29-4080-BFC3-764E90A0771A}"/>
                </a:ext>
              </a:extLst>
            </p:cNvPr>
            <p:cNvGrpSpPr/>
            <p:nvPr/>
          </p:nvGrpSpPr>
          <p:grpSpPr>
            <a:xfrm>
              <a:off x="3820330" y="1634849"/>
              <a:ext cx="2178779" cy="1217267"/>
              <a:chOff x="2923366" y="3228488"/>
              <a:chExt cx="1634084" cy="912950"/>
            </a:xfrm>
          </p:grpSpPr>
          <p:sp>
            <p:nvSpPr>
              <p:cNvPr id="33" name="等腰三角形 32">
                <a:extLst>
                  <a:ext uri="{FF2B5EF4-FFF2-40B4-BE49-F238E27FC236}">
                    <a16:creationId xmlns:a16="http://schemas.microsoft.com/office/drawing/2014/main" id="{32D36102-98A5-441D-9AAE-E937B650721F}"/>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34" name="矩形 33">
                <a:extLst>
                  <a:ext uri="{FF2B5EF4-FFF2-40B4-BE49-F238E27FC236}">
                    <a16:creationId xmlns:a16="http://schemas.microsoft.com/office/drawing/2014/main" id="{9636916E-CC59-4C12-9E17-325FDD1CEE66}"/>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32" name="矩形 31">
              <a:extLst>
                <a:ext uri="{FF2B5EF4-FFF2-40B4-BE49-F238E27FC236}">
                  <a16:creationId xmlns:a16="http://schemas.microsoft.com/office/drawing/2014/main" id="{5CB33511-70D4-456F-9F76-BDCB3F111C08}"/>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en-US" altLang="zh-TW" sz="2400" dirty="0">
                  <a:solidFill>
                    <a:schemeClr val="bg2">
                      <a:lumMod val="90000"/>
                    </a:schemeClr>
                  </a:solidFill>
                  <a:ea typeface="新細明體"/>
                  <a:cs typeface="Arial"/>
                </a:rPr>
                <a:t>Pass rate</a:t>
              </a:r>
            </a:p>
            <a:p>
              <a:pPr marL="380990" indent="-380990">
                <a:buChar char="•"/>
              </a:pPr>
              <a:r>
                <a:rPr lang="zh-TW" altLang="en-US" sz="2400" dirty="0">
                  <a:solidFill>
                    <a:schemeClr val="bg2">
                      <a:lumMod val="90000"/>
                    </a:schemeClr>
                  </a:solidFill>
                  <a:ea typeface="新細明體"/>
                  <a:cs typeface="Arial"/>
                </a:rPr>
                <a:t>分析</a:t>
              </a:r>
            </a:p>
          </p:txBody>
        </p:sp>
      </p:grpSp>
      <p:sp>
        <p:nvSpPr>
          <p:cNvPr id="35" name="矩形 34">
            <a:extLst>
              <a:ext uri="{FF2B5EF4-FFF2-40B4-BE49-F238E27FC236}">
                <a16:creationId xmlns:a16="http://schemas.microsoft.com/office/drawing/2014/main" id="{8F0F6F71-CB14-4932-A2AB-70BCDB47BB41}"/>
              </a:ext>
            </a:extLst>
          </p:cNvPr>
          <p:cNvSpPr/>
          <p:nvPr/>
        </p:nvSpPr>
        <p:spPr>
          <a:xfrm>
            <a:off x="-10859278" y="5609321"/>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solidFill>
                  <a:schemeClr val="bg2"/>
                </a:solidFill>
                <a:ea typeface="新細明體"/>
                <a:cs typeface="Arial"/>
              </a:rPr>
              <a:t>0</a:t>
            </a:r>
            <a:r>
              <a:rPr lang="en-US" altLang="zh-TW" sz="3733" dirty="0">
                <a:solidFill>
                  <a:schemeClr val="bg2"/>
                </a:solidFill>
                <a:ea typeface="新細明體"/>
                <a:cs typeface="Arial"/>
              </a:rPr>
              <a:t>4</a:t>
            </a:r>
            <a:endParaRPr lang="zh-TW" altLang="en-US" sz="3733" dirty="0">
              <a:solidFill>
                <a:schemeClr val="bg2"/>
              </a:solidFill>
            </a:endParaRPr>
          </a:p>
        </p:txBody>
      </p:sp>
      <p:grpSp>
        <p:nvGrpSpPr>
          <p:cNvPr id="36" name="群組 35">
            <a:extLst>
              <a:ext uri="{FF2B5EF4-FFF2-40B4-BE49-F238E27FC236}">
                <a16:creationId xmlns:a16="http://schemas.microsoft.com/office/drawing/2014/main" id="{F31DA5A2-7822-40C8-9556-33FB636D6BB5}"/>
              </a:ext>
            </a:extLst>
          </p:cNvPr>
          <p:cNvGrpSpPr/>
          <p:nvPr/>
        </p:nvGrpSpPr>
        <p:grpSpPr>
          <a:xfrm>
            <a:off x="-9696905" y="5609320"/>
            <a:ext cx="9161777" cy="1217267"/>
            <a:chOff x="1159789" y="1634849"/>
            <a:chExt cx="9161777" cy="1217267"/>
          </a:xfrm>
        </p:grpSpPr>
        <p:sp>
          <p:nvSpPr>
            <p:cNvPr id="37" name="矩形 36">
              <a:extLst>
                <a:ext uri="{FF2B5EF4-FFF2-40B4-BE49-F238E27FC236}">
                  <a16:creationId xmlns:a16="http://schemas.microsoft.com/office/drawing/2014/main" id="{175FC39C-5B2E-48C0-81BA-808614ADEA84}"/>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en-US" altLang="zh-TW" sz="2133" dirty="0">
                  <a:solidFill>
                    <a:schemeClr val="bg2"/>
                  </a:solidFill>
                  <a:ea typeface="新細明體"/>
                  <a:cs typeface="Arial"/>
                </a:rPr>
                <a:t>Quality of TRNG</a:t>
              </a:r>
              <a:endParaRPr lang="zh-TW" altLang="en-US" sz="2133" dirty="0">
                <a:solidFill>
                  <a:schemeClr val="bg2"/>
                </a:solidFill>
                <a:ea typeface="新細明體"/>
                <a:cs typeface="Arial"/>
              </a:endParaRPr>
            </a:p>
          </p:txBody>
        </p:sp>
        <p:sp>
          <p:nvSpPr>
            <p:cNvPr id="44" name="矩形 43">
              <a:extLst>
                <a:ext uri="{FF2B5EF4-FFF2-40B4-BE49-F238E27FC236}">
                  <a16:creationId xmlns:a16="http://schemas.microsoft.com/office/drawing/2014/main" id="{A422A164-FFF2-4DCD-A836-E5808BCB4E56}"/>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45" name="群組 44">
              <a:extLst>
                <a:ext uri="{FF2B5EF4-FFF2-40B4-BE49-F238E27FC236}">
                  <a16:creationId xmlns:a16="http://schemas.microsoft.com/office/drawing/2014/main" id="{94EC98C7-47B4-487A-AE06-23DA23751C83}"/>
                </a:ext>
              </a:extLst>
            </p:cNvPr>
            <p:cNvGrpSpPr/>
            <p:nvPr/>
          </p:nvGrpSpPr>
          <p:grpSpPr>
            <a:xfrm>
              <a:off x="3820330" y="1634849"/>
              <a:ext cx="2178779" cy="1217267"/>
              <a:chOff x="2923366" y="3228488"/>
              <a:chExt cx="1634084" cy="912950"/>
            </a:xfrm>
          </p:grpSpPr>
          <p:sp>
            <p:nvSpPr>
              <p:cNvPr id="47" name="等腰三角形 46">
                <a:extLst>
                  <a:ext uri="{FF2B5EF4-FFF2-40B4-BE49-F238E27FC236}">
                    <a16:creationId xmlns:a16="http://schemas.microsoft.com/office/drawing/2014/main" id="{F90915D8-25E7-433C-80B0-C9EC51941391}"/>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48" name="矩形 47">
                <a:extLst>
                  <a:ext uri="{FF2B5EF4-FFF2-40B4-BE49-F238E27FC236}">
                    <a16:creationId xmlns:a16="http://schemas.microsoft.com/office/drawing/2014/main" id="{3BE2937A-5E9C-4F37-A00F-C9E6DDDDE234}"/>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46" name="矩形 45">
              <a:extLst>
                <a:ext uri="{FF2B5EF4-FFF2-40B4-BE49-F238E27FC236}">
                  <a16:creationId xmlns:a16="http://schemas.microsoft.com/office/drawing/2014/main" id="{51003B4D-0F05-44B6-9E65-2B7086C804A0}"/>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FontTx/>
                <a:buChar char="•"/>
              </a:pPr>
              <a:r>
                <a:rPr lang="en-US" altLang="zh-TW" sz="2400" dirty="0">
                  <a:solidFill>
                    <a:schemeClr val="bg2">
                      <a:lumMod val="90000"/>
                    </a:schemeClr>
                  </a:solidFill>
                  <a:ea typeface="新細明體"/>
                  <a:cs typeface="Arial"/>
                </a:rPr>
                <a:t>Quality of TRNG</a:t>
              </a:r>
            </a:p>
          </p:txBody>
        </p:sp>
      </p:grpSp>
      <p:sp>
        <p:nvSpPr>
          <p:cNvPr id="5" name="投影片編號版面配置區 4">
            <a:extLst>
              <a:ext uri="{FF2B5EF4-FFF2-40B4-BE49-F238E27FC236}">
                <a16:creationId xmlns:a16="http://schemas.microsoft.com/office/drawing/2014/main" id="{EB3940B1-94EF-495B-B3FB-6A6E90A8CA7D}"/>
              </a:ext>
            </a:extLst>
          </p:cNvPr>
          <p:cNvSpPr>
            <a:spLocks noGrp="1"/>
          </p:cNvSpPr>
          <p:nvPr>
            <p:ph type="sldNum" idx="12"/>
          </p:nvPr>
        </p:nvSpPr>
        <p:spPr/>
        <p:txBody>
          <a:bodyPr/>
          <a:lstStyle/>
          <a:p>
            <a:fld id="{00000000-1234-1234-1234-123412341234}" type="slidenum">
              <a:rPr lang="en" smtClean="0"/>
              <a:pPr/>
              <a:t>4</a:t>
            </a:fld>
            <a:endParaRPr lang="en" sz="1333">
              <a:solidFill>
                <a:schemeClr val="dk2"/>
              </a:solidFill>
            </a:endParaRPr>
          </a:p>
        </p:txBody>
      </p:sp>
      <p:sp>
        <p:nvSpPr>
          <p:cNvPr id="50" name="矩形 49">
            <a:extLst>
              <a:ext uri="{FF2B5EF4-FFF2-40B4-BE49-F238E27FC236}">
                <a16:creationId xmlns:a16="http://schemas.microsoft.com/office/drawing/2014/main" id="{B94A5949-8D0B-4193-9CF6-52224FE83F57}"/>
              </a:ext>
            </a:extLst>
          </p:cNvPr>
          <p:cNvSpPr/>
          <p:nvPr/>
        </p:nvSpPr>
        <p:spPr>
          <a:xfrm>
            <a:off x="-350924" y="113920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ea typeface="新細明體"/>
                <a:cs typeface="Arial"/>
              </a:rPr>
              <a:t>01</a:t>
            </a:r>
            <a:endParaRPr lang="zh-TW" altLang="en-US" sz="3733" dirty="0"/>
          </a:p>
        </p:txBody>
      </p:sp>
    </p:spTree>
    <p:extLst>
      <p:ext uri="{BB962C8B-B14F-4D97-AF65-F5344CB8AC3E}">
        <p14:creationId xmlns:p14="http://schemas.microsoft.com/office/powerpoint/2010/main" val="12451879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96"/>
          <p:cNvSpPr txBox="1"/>
          <p:nvPr/>
        </p:nvSpPr>
        <p:spPr>
          <a:xfrm>
            <a:off x="0" y="0"/>
            <a:ext cx="12192000" cy="6858000"/>
          </a:xfrm>
          <a:prstGeom prst="rect">
            <a:avLst/>
          </a:prstGeom>
          <a:solidFill>
            <a:srgbClr val="D9D9D9"/>
          </a:solidFill>
          <a:ln>
            <a:noFill/>
          </a:ln>
        </p:spPr>
        <p:txBody>
          <a:bodyPr spcFirstLastPara="1" wrap="square" lIns="121900" tIns="121900" rIns="121900" bIns="121900" anchor="ctr" anchorCtr="0">
            <a:noAutofit/>
          </a:bodyPr>
          <a:lstStyle/>
          <a:p>
            <a:pPr algn="ctr"/>
            <a:r>
              <a:rPr lang="en-US" altLang="zh-TW" sz="6000" dirty="0"/>
              <a:t>Thank You for Listening</a:t>
            </a:r>
            <a:endParaRPr sz="6000" b="1" dirty="0"/>
          </a:p>
        </p:txBody>
      </p:sp>
      <p:sp>
        <p:nvSpPr>
          <p:cNvPr id="2" name="投影片編號版面配置區 1">
            <a:extLst>
              <a:ext uri="{FF2B5EF4-FFF2-40B4-BE49-F238E27FC236}">
                <a16:creationId xmlns:a16="http://schemas.microsoft.com/office/drawing/2014/main" id="{5F591B29-1CB7-4083-93C0-9903F49CD165}"/>
              </a:ext>
            </a:extLst>
          </p:cNvPr>
          <p:cNvSpPr>
            <a:spLocks noGrp="1"/>
          </p:cNvSpPr>
          <p:nvPr>
            <p:ph type="sldNum" idx="12"/>
          </p:nvPr>
        </p:nvSpPr>
        <p:spPr/>
        <p:txBody>
          <a:bodyPr/>
          <a:lstStyle/>
          <a:p>
            <a:fld id="{00000000-1234-1234-1234-123412341234}" type="slidenum">
              <a:rPr lang="en" smtClean="0"/>
              <a:pPr/>
              <a:t>40</a:t>
            </a:fld>
            <a:endParaRPr lang="en" sz="1333">
              <a:solidFill>
                <a:schemeClr val="dk2"/>
              </a:solidFill>
            </a:endParaRPr>
          </a:p>
        </p:txBody>
      </p:sp>
      <p:sp>
        <p:nvSpPr>
          <p:cNvPr id="5" name="矩形 4">
            <a:extLst>
              <a:ext uri="{FF2B5EF4-FFF2-40B4-BE49-F238E27FC236}">
                <a16:creationId xmlns:a16="http://schemas.microsoft.com/office/drawing/2014/main" id="{42B9332E-ADAE-49FA-A3D3-168A218D671B}"/>
              </a:ext>
            </a:extLst>
          </p:cNvPr>
          <p:cNvSpPr/>
          <p:nvPr/>
        </p:nvSpPr>
        <p:spPr>
          <a:xfrm>
            <a:off x="-1574021" y="113920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733" dirty="0">
                <a:solidFill>
                  <a:schemeClr val="bg1"/>
                </a:solidFill>
                <a:ea typeface="新細明體"/>
                <a:cs typeface="Arial"/>
              </a:rPr>
              <a:t>04</a:t>
            </a:r>
            <a:endParaRPr lang="zh-TW" altLang="en-US" sz="3733" dirty="0">
              <a:solidFill>
                <a:schemeClr val="bg1"/>
              </a:solidFill>
            </a:endParaRPr>
          </a:p>
        </p:txBody>
      </p:sp>
    </p:spTree>
    <p:extLst>
      <p:ext uri="{BB962C8B-B14F-4D97-AF65-F5344CB8AC3E}">
        <p14:creationId xmlns:p14="http://schemas.microsoft.com/office/powerpoint/2010/main" val="22585582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15" name="矩形 14">
            <a:extLst>
              <a:ext uri="{FF2B5EF4-FFF2-40B4-BE49-F238E27FC236}">
                <a16:creationId xmlns:a16="http://schemas.microsoft.com/office/drawing/2014/main" id="{AD2A987D-B926-46FE-A795-7BEAD99E0F7D}"/>
              </a:ext>
            </a:extLst>
          </p:cNvPr>
          <p:cNvSpPr/>
          <p:nvPr/>
        </p:nvSpPr>
        <p:spPr>
          <a:xfrm>
            <a:off x="4163513" y="2813447"/>
            <a:ext cx="3864975" cy="1764457"/>
          </a:xfrm>
          <a:prstGeom prst="rect">
            <a:avLst/>
          </a:prstGeom>
          <a:noFill/>
        </p:spPr>
        <p:txBody>
          <a:bodyPr wrap="square" lIns="121920" tIns="60960" rIns="121920" bIns="60960">
            <a:spAutoFit/>
            <a:scene3d>
              <a:camera prst="isometricOffAxis2Left"/>
              <a:lightRig rig="threePt" dir="t"/>
            </a:scene3d>
          </a:bodyPr>
          <a:lstStyle/>
          <a:p>
            <a:pPr algn="ctr"/>
            <a:r>
              <a:rPr lang="en-US" altLang="zh-TW" sz="10666" b="1" dirty="0">
                <a:ln w="6600">
                  <a:solidFill>
                    <a:schemeClr val="accent2"/>
                  </a:solidFill>
                  <a:prstDash val="solid"/>
                </a:ln>
                <a:solidFill>
                  <a:srgbClr val="FFFFFF"/>
                </a:solidFill>
                <a:effectLst>
                  <a:outerShdw dist="38100" dir="2700000" algn="tl" rotWithShape="0">
                    <a:schemeClr val="accent2"/>
                  </a:outerShdw>
                  <a:reflection blurRad="6350" stA="60000" endA="900" endPos="58000" dir="5400000" sy="-100000" algn="bl" rotWithShape="0"/>
                </a:effectLst>
              </a:rPr>
              <a:t>Q&amp;A</a:t>
            </a:r>
            <a:endParaRPr lang="zh-TW" altLang="en-US" sz="10666" b="1" dirty="0">
              <a:ln w="6600">
                <a:solidFill>
                  <a:schemeClr val="accent2"/>
                </a:solidFill>
                <a:prstDash val="solid"/>
              </a:ln>
              <a:solidFill>
                <a:srgbClr val="FFFFFF"/>
              </a:solidFill>
              <a:effectLst>
                <a:outerShdw dist="38100" dir="2700000" algn="tl" rotWithShape="0">
                  <a:schemeClr val="accent2"/>
                </a:outerShdw>
                <a:reflection blurRad="6350" stA="60000" endA="900" endPos="58000" dir="5400000" sy="-100000" algn="bl" rotWithShape="0"/>
              </a:effectLst>
            </a:endParaRPr>
          </a:p>
        </p:txBody>
      </p:sp>
    </p:spTree>
    <p:extLst>
      <p:ext uri="{BB962C8B-B14F-4D97-AF65-F5344CB8AC3E}">
        <p14:creationId xmlns:p14="http://schemas.microsoft.com/office/powerpoint/2010/main" val="30483851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82"/>
          <p:cNvSpPr txBox="1"/>
          <p:nvPr/>
        </p:nvSpPr>
        <p:spPr>
          <a:xfrm>
            <a:off x="0" y="0"/>
            <a:ext cx="12192000" cy="1139200"/>
          </a:xfrm>
          <a:prstGeom prst="rect">
            <a:avLst/>
          </a:prstGeom>
          <a:solidFill>
            <a:srgbClr val="D9D9D9"/>
          </a:solidFill>
          <a:ln>
            <a:noFill/>
          </a:ln>
        </p:spPr>
        <p:txBody>
          <a:bodyPr spcFirstLastPara="1" wrap="square" lIns="121900" tIns="121900" rIns="121900" bIns="121900" anchor="ctr" anchorCtr="0">
            <a:noAutofit/>
          </a:bodyPr>
          <a:lstStyle/>
          <a:p>
            <a:r>
              <a:rPr lang="en-US" altLang="zh-TW" sz="4000" b="1" dirty="0"/>
              <a:t>Sample size -</a:t>
            </a:r>
            <a:r>
              <a:rPr lang="zh-TW" altLang="en-US" sz="4000" b="1" dirty="0"/>
              <a:t>如何選擇</a:t>
            </a:r>
            <a:r>
              <a:rPr lang="en-US" altLang="zh-TW" sz="4000" b="1" dirty="0"/>
              <a:t>X?</a:t>
            </a:r>
            <a:endParaRPr lang="zh-TW" altLang="en-US" sz="4000" b="1" dirty="0"/>
          </a:p>
        </p:txBody>
      </p:sp>
      <mc:AlternateContent xmlns:mc="http://schemas.openxmlformats.org/markup-compatibility/2006">
        <mc:Choice xmlns:a14="http://schemas.microsoft.com/office/drawing/2010/main" Requires="a14">
          <p:graphicFrame>
            <p:nvGraphicFramePr>
              <p:cNvPr id="38" name="表格 37">
                <a:extLst>
                  <a:ext uri="{FF2B5EF4-FFF2-40B4-BE49-F238E27FC236}">
                    <a16:creationId xmlns:a16="http://schemas.microsoft.com/office/drawing/2014/main" id="{93B0EB3F-E09C-4FE0-8C03-192C4850F3E7}"/>
                  </a:ext>
                </a:extLst>
              </p:cNvPr>
              <p:cNvGraphicFramePr>
                <a:graphicFrameLocks noGrp="1"/>
              </p:cNvGraphicFramePr>
              <p:nvPr>
                <p:extLst>
                  <p:ext uri="{D42A27DB-BD31-4B8C-83A1-F6EECF244321}">
                    <p14:modId xmlns:p14="http://schemas.microsoft.com/office/powerpoint/2010/main" val="489623093"/>
                  </p:ext>
                </p:extLst>
              </p:nvPr>
            </p:nvGraphicFramePr>
            <p:xfrm>
              <a:off x="838200" y="1909541"/>
              <a:ext cx="10515601" cy="4349280"/>
            </p:xfrm>
            <a:graphic>
              <a:graphicData uri="http://schemas.openxmlformats.org/drawingml/2006/table">
                <a:tbl>
                  <a:tblPr firstRow="1" bandRow="1">
                    <a:tableStyleId>{3B4B98B0-60AC-42C2-AFA5-B58CD77FA1E5}</a:tableStyleId>
                  </a:tblPr>
                  <a:tblGrid>
                    <a:gridCol w="3617983">
                      <a:extLst>
                        <a:ext uri="{9D8B030D-6E8A-4147-A177-3AD203B41FA5}">
                          <a16:colId xmlns:a16="http://schemas.microsoft.com/office/drawing/2014/main" val="1042207669"/>
                        </a:ext>
                      </a:extLst>
                    </a:gridCol>
                    <a:gridCol w="2299206">
                      <a:extLst>
                        <a:ext uri="{9D8B030D-6E8A-4147-A177-3AD203B41FA5}">
                          <a16:colId xmlns:a16="http://schemas.microsoft.com/office/drawing/2014/main" val="3097823636"/>
                        </a:ext>
                      </a:extLst>
                    </a:gridCol>
                    <a:gridCol w="2299206">
                      <a:extLst>
                        <a:ext uri="{9D8B030D-6E8A-4147-A177-3AD203B41FA5}">
                          <a16:colId xmlns:a16="http://schemas.microsoft.com/office/drawing/2014/main" val="2477815947"/>
                        </a:ext>
                      </a:extLst>
                    </a:gridCol>
                    <a:gridCol w="2299206">
                      <a:extLst>
                        <a:ext uri="{9D8B030D-6E8A-4147-A177-3AD203B41FA5}">
                          <a16:colId xmlns:a16="http://schemas.microsoft.com/office/drawing/2014/main" val="1232307477"/>
                        </a:ext>
                      </a:extLst>
                    </a:gridCol>
                  </a:tblGrid>
                  <a:tr h="271830">
                    <a:tc>
                      <a:txBody>
                        <a:bodyPr/>
                        <a:lstStyle/>
                        <a:p>
                          <a:pPr algn="ctr" fontAlgn="b"/>
                          <a:r>
                            <a:rPr lang="en-US" sz="1400" u="none" strike="noStrike" dirty="0">
                              <a:effectLst/>
                            </a:rPr>
                            <a:t>Test</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Length of sequence(n)</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block size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length of template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extLst>
                      <a:ext uri="{0D108BD9-81ED-4DB2-BD59-A6C34878D82A}">
                        <a16:rowId xmlns:a16="http://schemas.microsoft.com/office/drawing/2014/main" val="898289830"/>
                      </a:ext>
                    </a:extLst>
                  </a:tr>
                  <a:tr h="271830">
                    <a:tc>
                      <a:txBody>
                        <a:bodyPr/>
                        <a:lstStyle/>
                        <a:p>
                          <a:pPr algn="ctr" fontAlgn="b"/>
                          <a:r>
                            <a:rPr lang="en-US" sz="1400" u="none" strike="noStrike">
                              <a:effectLst/>
                            </a:rPr>
                            <a:t>Frequency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2083038360"/>
                      </a:ext>
                    </a:extLst>
                  </a:tr>
                  <a:tr h="271830">
                    <a:tc>
                      <a:txBody>
                        <a:bodyPr/>
                        <a:lstStyle/>
                        <a:p>
                          <a:pPr algn="ctr" fontAlgn="b"/>
                          <a:r>
                            <a:rPr lang="en-US" sz="1400" u="none" strike="noStrike">
                              <a:effectLst/>
                            </a:rPr>
                            <a:t>Frequency Test within a Block </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M&gt;=20, M &gt; 0.01n</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3785808035"/>
                      </a:ext>
                    </a:extLst>
                  </a:tr>
                  <a:tr h="271830">
                    <a:tc>
                      <a:txBody>
                        <a:bodyPr/>
                        <a:lstStyle/>
                        <a:p>
                          <a:pPr algn="ctr" fontAlgn="b"/>
                          <a:r>
                            <a:rPr lang="en-US" sz="1400" u="none" strike="noStrike">
                              <a:effectLst/>
                            </a:rPr>
                            <a:t>Runs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3413407297"/>
                      </a:ext>
                    </a:extLst>
                  </a:tr>
                  <a:tr h="271830">
                    <a:tc>
                      <a:txBody>
                        <a:bodyPr/>
                        <a:lstStyle/>
                        <a:p>
                          <a:pPr algn="ctr" fontAlgn="b"/>
                          <a:r>
                            <a:rPr lang="en-US" sz="1400" u="none" strike="noStrike">
                              <a:effectLst/>
                            </a:rPr>
                            <a:t>Longest-Run-of-Ones in a Block</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看圖</a:t>
                          </a:r>
                        </a:p>
                      </a:txBody>
                      <a:tcPr marL="12114" marR="12114" marT="12114" marB="0" anchor="b"/>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1046479483"/>
                      </a:ext>
                    </a:extLst>
                  </a:tr>
                  <a:tr h="271830">
                    <a:tc>
                      <a:txBody>
                        <a:bodyPr/>
                        <a:lstStyle/>
                        <a:p>
                          <a:pPr algn="ctr" fontAlgn="b"/>
                          <a:r>
                            <a:rPr lang="en-US" sz="1400" u="none" strike="noStrike">
                              <a:effectLst/>
                            </a:rPr>
                            <a:t>Rank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dirty="0">
                              <a:effectLst/>
                            </a:rPr>
                            <a:t>&gt;=38912(QM)</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1165371762"/>
                      </a:ext>
                    </a:extLst>
                  </a:tr>
                  <a:tr h="271830">
                    <a:tc>
                      <a:txBody>
                        <a:bodyPr/>
                        <a:lstStyle/>
                        <a:p>
                          <a:pPr algn="ctr" fontAlgn="b"/>
                          <a:r>
                            <a:rPr lang="en-US" sz="1400" u="none" strike="noStrike">
                              <a:effectLst/>
                            </a:rPr>
                            <a:t>DFT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3380940289"/>
                      </a:ext>
                    </a:extLst>
                  </a:tr>
                  <a:tr h="271830">
                    <a:tc>
                      <a:txBody>
                        <a:bodyPr/>
                        <a:lstStyle/>
                        <a:p>
                          <a:pPr algn="ctr" fontAlgn="b"/>
                          <a:r>
                            <a:rPr lang="en-US" sz="1400" u="none" strike="noStrike">
                              <a:effectLst/>
                            </a:rPr>
                            <a:t>Non-overlapping Template Matching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dirty="0">
                              <a:effectLst/>
                            </a:rPr>
                            <a:t>M &gt; 0.01n</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m = 9, 10</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extLst>
                      <a:ext uri="{0D108BD9-81ED-4DB2-BD59-A6C34878D82A}">
                        <a16:rowId xmlns:a16="http://schemas.microsoft.com/office/drawing/2014/main" val="4148111255"/>
                      </a:ext>
                    </a:extLst>
                  </a:tr>
                  <a:tr h="271830">
                    <a:tc>
                      <a:txBody>
                        <a:bodyPr/>
                        <a:lstStyle/>
                        <a:p>
                          <a:pPr algn="ctr" fontAlgn="b"/>
                          <a:r>
                            <a:rPr lang="en-US" sz="1400" u="none" strike="noStrike">
                              <a:effectLst/>
                            </a:rPr>
                            <a:t>Overlapping Template Matching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&gt;10^6</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m = 9, 10</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extLst>
                      <a:ext uri="{0D108BD9-81ED-4DB2-BD59-A6C34878D82A}">
                        <a16:rowId xmlns:a16="http://schemas.microsoft.com/office/drawing/2014/main" val="771740600"/>
                      </a:ext>
                    </a:extLst>
                  </a:tr>
                  <a:tr h="271830">
                    <a:tc>
                      <a:txBody>
                        <a:bodyPr/>
                        <a:lstStyle/>
                        <a:p>
                          <a:pPr algn="ctr" fontAlgn="b"/>
                          <a:r>
                            <a:rPr lang="en-US" sz="1400" u="none" strike="noStrike">
                              <a:effectLst/>
                            </a:rPr>
                            <a:t>Universal Statistical"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看圖</a:t>
                          </a: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2204006851"/>
                      </a:ext>
                    </a:extLst>
                  </a:tr>
                  <a:tr h="271830">
                    <a:tc>
                      <a:txBody>
                        <a:bodyPr/>
                        <a:lstStyle/>
                        <a:p>
                          <a:pPr algn="ctr" fontAlgn="b"/>
                          <a:r>
                            <a:rPr lang="en-US" sz="1400" u="none" strike="noStrike">
                              <a:effectLst/>
                            </a:rPr>
                            <a:t>Linear Complexity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&gt;10^6</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a:effectLst/>
                            </a:rPr>
                            <a:t>500~5000</a:t>
                          </a:r>
                          <a:endParaRPr lang="en-US" altLang="zh-TW"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1648785075"/>
                      </a:ext>
                    </a:extLst>
                  </a:tr>
                  <a:tr h="271830">
                    <a:tc>
                      <a:txBody>
                        <a:bodyPr/>
                        <a:lstStyle/>
                        <a:p>
                          <a:pPr algn="ctr" fontAlgn="b"/>
                          <a:r>
                            <a:rPr lang="en-US" sz="1400" u="none" strike="noStrike">
                              <a:effectLst/>
                            </a:rPr>
                            <a:t>Serial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pt-BR" sz="1400" u="none" strike="noStrike" dirty="0">
                              <a:effectLst/>
                            </a:rPr>
                            <a:t>m &lt; </a:t>
                          </a:r>
                          <a14:m>
                            <m:oMath xmlns:m="http://schemas.openxmlformats.org/officeDocument/2006/math">
                              <m:func>
                                <m:funcPr>
                                  <m:ctrlPr>
                                    <a:rPr lang="pt-BR" sz="1400" i="1" u="none" strike="noStrike" dirty="0" smtClean="0">
                                      <a:effectLst/>
                                      <a:latin typeface="Cambria Math" panose="02040503050406030204" pitchFamily="18" charset="0"/>
                                    </a:rPr>
                                  </m:ctrlPr>
                                </m:funcPr>
                                <m:fName>
                                  <m:sSub>
                                    <m:sSubPr>
                                      <m:ctrlPr>
                                        <a:rPr lang="pt-BR" sz="1400" i="1" u="none" strike="noStrike" dirty="0" smtClean="0">
                                          <a:effectLst/>
                                          <a:latin typeface="Cambria Math" panose="02040503050406030204" pitchFamily="18" charset="0"/>
                                        </a:rPr>
                                      </m:ctrlPr>
                                    </m:sSubPr>
                                    <m:e>
                                      <m:r>
                                        <m:rPr>
                                          <m:sty m:val="p"/>
                                        </m:rPr>
                                        <a:rPr lang="pt-BR" sz="1400" i="0" u="none" strike="noStrike" dirty="0" smtClean="0">
                                          <a:effectLst/>
                                          <a:latin typeface="Cambria Math" panose="02040503050406030204" pitchFamily="18" charset="0"/>
                                        </a:rPr>
                                        <m:t>log</m:t>
                                      </m:r>
                                    </m:e>
                                    <m:sub>
                                      <m:r>
                                        <a:rPr lang="pt-BR" sz="1400" i="1" u="none" strike="noStrike" dirty="0" smtClean="0">
                                          <a:effectLst/>
                                          <a:latin typeface="Cambria Math" panose="02040503050406030204" pitchFamily="18" charset="0"/>
                                        </a:rPr>
                                        <m:t>2</m:t>
                                      </m:r>
                                    </m:sub>
                                  </m:sSub>
                                </m:fName>
                                <m:e>
                                  <m:r>
                                    <a:rPr lang="en-US" sz="1400" b="0" i="1" u="none" strike="noStrike" dirty="0" smtClean="0">
                                      <a:effectLst/>
                                      <a:latin typeface="Cambria Math" panose="02040503050406030204" pitchFamily="18" charset="0"/>
                                    </a:rPr>
                                    <m:t>𝑛</m:t>
                                  </m:r>
                                </m:e>
                              </m:func>
                            </m:oMath>
                          </a14:m>
                          <a:r>
                            <a:rPr lang="pt-BR" sz="1400" u="none" strike="noStrike" dirty="0">
                              <a:effectLst/>
                            </a:rPr>
                            <a:t> - 2</a:t>
                          </a:r>
                          <a:endParaRPr lang="pt-BR"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3605992613"/>
                      </a:ext>
                    </a:extLst>
                  </a:tr>
                  <a:tr h="271830">
                    <a:tc>
                      <a:txBody>
                        <a:bodyPr/>
                        <a:lstStyle/>
                        <a:p>
                          <a:pPr algn="ctr" fontAlgn="b"/>
                          <a:r>
                            <a:rPr lang="en-US" sz="1400" u="none" strike="noStrike">
                              <a:effectLst/>
                            </a:rPr>
                            <a:t>Approximate Entropy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pt-BR" sz="1400" u="none" strike="noStrike" dirty="0">
                              <a:effectLst/>
                            </a:rPr>
                            <a:t>m &lt; </a:t>
                          </a:r>
                          <a14:m>
                            <m:oMath xmlns:m="http://schemas.openxmlformats.org/officeDocument/2006/math">
                              <m:func>
                                <m:funcPr>
                                  <m:ctrlPr>
                                    <a:rPr lang="pt-BR" sz="1400" i="1" u="none" strike="noStrike" dirty="0" smtClean="0">
                                      <a:effectLst/>
                                      <a:latin typeface="Cambria Math" panose="02040503050406030204" pitchFamily="18" charset="0"/>
                                    </a:rPr>
                                  </m:ctrlPr>
                                </m:funcPr>
                                <m:fName>
                                  <m:sSub>
                                    <m:sSubPr>
                                      <m:ctrlPr>
                                        <a:rPr lang="pt-BR" sz="1400" i="1" u="none" strike="noStrike" dirty="0" smtClean="0">
                                          <a:effectLst/>
                                          <a:latin typeface="Cambria Math" panose="02040503050406030204" pitchFamily="18" charset="0"/>
                                        </a:rPr>
                                      </m:ctrlPr>
                                    </m:sSubPr>
                                    <m:e>
                                      <m:r>
                                        <m:rPr>
                                          <m:sty m:val="p"/>
                                        </m:rPr>
                                        <a:rPr lang="pt-BR" sz="1400" i="0" u="none" strike="noStrike" dirty="0" smtClean="0">
                                          <a:effectLst/>
                                          <a:latin typeface="Cambria Math" panose="02040503050406030204" pitchFamily="18" charset="0"/>
                                        </a:rPr>
                                        <m:t>log</m:t>
                                      </m:r>
                                    </m:e>
                                    <m:sub>
                                      <m:r>
                                        <a:rPr lang="pt-BR" sz="1400" i="1" u="none" strike="noStrike" dirty="0" smtClean="0">
                                          <a:effectLst/>
                                          <a:latin typeface="Cambria Math" panose="02040503050406030204" pitchFamily="18" charset="0"/>
                                        </a:rPr>
                                        <m:t>2</m:t>
                                      </m:r>
                                    </m:sub>
                                  </m:sSub>
                                </m:fName>
                                <m:e>
                                  <m:r>
                                    <a:rPr lang="en-US" sz="1400" b="0" i="1" u="none" strike="noStrike" dirty="0" smtClean="0">
                                      <a:effectLst/>
                                      <a:latin typeface="Cambria Math" panose="02040503050406030204" pitchFamily="18" charset="0"/>
                                    </a:rPr>
                                    <m:t>𝑛</m:t>
                                  </m:r>
                                </m:e>
                              </m:func>
                            </m:oMath>
                          </a14:m>
                          <a:r>
                            <a:rPr lang="pt-BR" sz="1400" u="none" strike="noStrike" dirty="0">
                              <a:effectLst/>
                            </a:rPr>
                            <a:t> - 5</a:t>
                          </a:r>
                          <a:endParaRPr lang="pt-BR"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2709409228"/>
                      </a:ext>
                    </a:extLst>
                  </a:tr>
                  <a:tr h="271830">
                    <a:tc>
                      <a:txBody>
                        <a:bodyPr/>
                        <a:lstStyle/>
                        <a:p>
                          <a:pPr algn="ctr" fontAlgn="b"/>
                          <a:r>
                            <a:rPr lang="en-US" sz="1400" u="none" strike="noStrike">
                              <a:effectLst/>
                            </a:rPr>
                            <a:t>Cumulative Sums (Cusums)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4011946343"/>
                      </a:ext>
                    </a:extLst>
                  </a:tr>
                  <a:tr h="271830">
                    <a:tc>
                      <a:txBody>
                        <a:bodyPr/>
                        <a:lstStyle/>
                        <a:p>
                          <a:pPr algn="ctr" fontAlgn="b"/>
                          <a:r>
                            <a:rPr lang="en-US" sz="1400" u="none" strike="noStrike">
                              <a:effectLst/>
                            </a:rPr>
                            <a:t>Random Excursions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a:effectLst/>
                            </a:rPr>
                            <a:t>&gt;10^6</a:t>
                          </a:r>
                          <a:endParaRPr lang="en-US" altLang="zh-TW"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44391177"/>
                      </a:ext>
                    </a:extLst>
                  </a:tr>
                  <a:tr h="271830">
                    <a:tc>
                      <a:txBody>
                        <a:bodyPr/>
                        <a:lstStyle/>
                        <a:p>
                          <a:pPr algn="ctr" fontAlgn="b"/>
                          <a:r>
                            <a:rPr lang="en-US" sz="1400" u="none" strike="noStrike">
                              <a:effectLst/>
                            </a:rPr>
                            <a:t>Random Excursions Variant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a:effectLst/>
                            </a:rPr>
                            <a:t>&gt;10^6</a:t>
                          </a:r>
                          <a:endParaRPr lang="en-US" altLang="zh-TW"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4215350903"/>
                      </a:ext>
                    </a:extLst>
                  </a:tr>
                </a:tbl>
              </a:graphicData>
            </a:graphic>
          </p:graphicFrame>
        </mc:Choice>
        <mc:Fallback>
          <p:graphicFrame>
            <p:nvGraphicFramePr>
              <p:cNvPr id="38" name="表格 37">
                <a:extLst>
                  <a:ext uri="{FF2B5EF4-FFF2-40B4-BE49-F238E27FC236}">
                    <a16:creationId xmlns:a16="http://schemas.microsoft.com/office/drawing/2014/main" id="{93B0EB3F-E09C-4FE0-8C03-192C4850F3E7}"/>
                  </a:ext>
                </a:extLst>
              </p:cNvPr>
              <p:cNvGraphicFramePr>
                <a:graphicFrameLocks noGrp="1"/>
              </p:cNvGraphicFramePr>
              <p:nvPr>
                <p:extLst>
                  <p:ext uri="{D42A27DB-BD31-4B8C-83A1-F6EECF244321}">
                    <p14:modId xmlns:p14="http://schemas.microsoft.com/office/powerpoint/2010/main" val="489623093"/>
                  </p:ext>
                </p:extLst>
              </p:nvPr>
            </p:nvGraphicFramePr>
            <p:xfrm>
              <a:off x="838200" y="1909541"/>
              <a:ext cx="10515601" cy="4349280"/>
            </p:xfrm>
            <a:graphic>
              <a:graphicData uri="http://schemas.openxmlformats.org/drawingml/2006/table">
                <a:tbl>
                  <a:tblPr firstRow="1" bandRow="1">
                    <a:tableStyleId>{3B4B98B0-60AC-42C2-AFA5-B58CD77FA1E5}</a:tableStyleId>
                  </a:tblPr>
                  <a:tblGrid>
                    <a:gridCol w="3617983">
                      <a:extLst>
                        <a:ext uri="{9D8B030D-6E8A-4147-A177-3AD203B41FA5}">
                          <a16:colId xmlns:a16="http://schemas.microsoft.com/office/drawing/2014/main" val="1042207669"/>
                        </a:ext>
                      </a:extLst>
                    </a:gridCol>
                    <a:gridCol w="2299206">
                      <a:extLst>
                        <a:ext uri="{9D8B030D-6E8A-4147-A177-3AD203B41FA5}">
                          <a16:colId xmlns:a16="http://schemas.microsoft.com/office/drawing/2014/main" val="3097823636"/>
                        </a:ext>
                      </a:extLst>
                    </a:gridCol>
                    <a:gridCol w="2299206">
                      <a:extLst>
                        <a:ext uri="{9D8B030D-6E8A-4147-A177-3AD203B41FA5}">
                          <a16:colId xmlns:a16="http://schemas.microsoft.com/office/drawing/2014/main" val="2477815947"/>
                        </a:ext>
                      </a:extLst>
                    </a:gridCol>
                    <a:gridCol w="2299206">
                      <a:extLst>
                        <a:ext uri="{9D8B030D-6E8A-4147-A177-3AD203B41FA5}">
                          <a16:colId xmlns:a16="http://schemas.microsoft.com/office/drawing/2014/main" val="1232307477"/>
                        </a:ext>
                      </a:extLst>
                    </a:gridCol>
                  </a:tblGrid>
                  <a:tr h="271830">
                    <a:tc>
                      <a:txBody>
                        <a:bodyPr/>
                        <a:lstStyle/>
                        <a:p>
                          <a:pPr algn="ctr" fontAlgn="b"/>
                          <a:r>
                            <a:rPr lang="en-US" sz="1400" u="none" strike="noStrike" dirty="0">
                              <a:effectLst/>
                            </a:rPr>
                            <a:t>Test</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Length of sequence(n)</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block size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length of template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extLst>
                      <a:ext uri="{0D108BD9-81ED-4DB2-BD59-A6C34878D82A}">
                        <a16:rowId xmlns:a16="http://schemas.microsoft.com/office/drawing/2014/main" val="898289830"/>
                      </a:ext>
                    </a:extLst>
                  </a:tr>
                  <a:tr h="271830">
                    <a:tc>
                      <a:txBody>
                        <a:bodyPr/>
                        <a:lstStyle/>
                        <a:p>
                          <a:pPr algn="ctr" fontAlgn="b"/>
                          <a:r>
                            <a:rPr lang="en-US" sz="1400" u="none" strike="noStrike">
                              <a:effectLst/>
                            </a:rPr>
                            <a:t>Frequency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2083038360"/>
                      </a:ext>
                    </a:extLst>
                  </a:tr>
                  <a:tr h="271830">
                    <a:tc>
                      <a:txBody>
                        <a:bodyPr/>
                        <a:lstStyle/>
                        <a:p>
                          <a:pPr algn="ctr" fontAlgn="b"/>
                          <a:r>
                            <a:rPr lang="en-US" sz="1400" u="none" strike="noStrike">
                              <a:effectLst/>
                            </a:rPr>
                            <a:t>Frequency Test within a Block </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M&gt;=20, M &gt; 0.01n</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3785808035"/>
                      </a:ext>
                    </a:extLst>
                  </a:tr>
                  <a:tr h="271830">
                    <a:tc>
                      <a:txBody>
                        <a:bodyPr/>
                        <a:lstStyle/>
                        <a:p>
                          <a:pPr algn="ctr" fontAlgn="b"/>
                          <a:r>
                            <a:rPr lang="en-US" sz="1400" u="none" strike="noStrike">
                              <a:effectLst/>
                            </a:rPr>
                            <a:t>Runs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3413407297"/>
                      </a:ext>
                    </a:extLst>
                  </a:tr>
                  <a:tr h="271830">
                    <a:tc>
                      <a:txBody>
                        <a:bodyPr/>
                        <a:lstStyle/>
                        <a:p>
                          <a:pPr algn="ctr" fontAlgn="b"/>
                          <a:r>
                            <a:rPr lang="en-US" sz="1400" u="none" strike="noStrike">
                              <a:effectLst/>
                            </a:rPr>
                            <a:t>Longest-Run-of-Ones in a Block</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看圖</a:t>
                          </a:r>
                        </a:p>
                      </a:txBody>
                      <a:tcPr marL="12114" marR="12114" marT="12114" marB="0" anchor="b"/>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1046479483"/>
                      </a:ext>
                    </a:extLst>
                  </a:tr>
                  <a:tr h="271830">
                    <a:tc>
                      <a:txBody>
                        <a:bodyPr/>
                        <a:lstStyle/>
                        <a:p>
                          <a:pPr algn="ctr" fontAlgn="b"/>
                          <a:r>
                            <a:rPr lang="en-US" sz="1400" u="none" strike="noStrike">
                              <a:effectLst/>
                            </a:rPr>
                            <a:t>Rank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dirty="0">
                              <a:effectLst/>
                            </a:rPr>
                            <a:t>&gt;=38912(QM)</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1165371762"/>
                      </a:ext>
                    </a:extLst>
                  </a:tr>
                  <a:tr h="271830">
                    <a:tc>
                      <a:txBody>
                        <a:bodyPr/>
                        <a:lstStyle/>
                        <a:p>
                          <a:pPr algn="ctr" fontAlgn="b"/>
                          <a:r>
                            <a:rPr lang="en-US" sz="1400" u="none" strike="noStrike">
                              <a:effectLst/>
                            </a:rPr>
                            <a:t>DFT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3380940289"/>
                      </a:ext>
                    </a:extLst>
                  </a:tr>
                  <a:tr h="271830">
                    <a:tc>
                      <a:txBody>
                        <a:bodyPr/>
                        <a:lstStyle/>
                        <a:p>
                          <a:pPr algn="ctr" fontAlgn="b"/>
                          <a:r>
                            <a:rPr lang="en-US" sz="1400" u="none" strike="noStrike">
                              <a:effectLst/>
                            </a:rPr>
                            <a:t>Non-overlapping Template Matching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dirty="0">
                              <a:effectLst/>
                            </a:rPr>
                            <a:t>M &gt; 0.01n</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m = 9, 10</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extLst>
                      <a:ext uri="{0D108BD9-81ED-4DB2-BD59-A6C34878D82A}">
                        <a16:rowId xmlns:a16="http://schemas.microsoft.com/office/drawing/2014/main" val="4148111255"/>
                      </a:ext>
                    </a:extLst>
                  </a:tr>
                  <a:tr h="271830">
                    <a:tc>
                      <a:txBody>
                        <a:bodyPr/>
                        <a:lstStyle/>
                        <a:p>
                          <a:pPr algn="ctr" fontAlgn="b"/>
                          <a:r>
                            <a:rPr lang="en-US" sz="1400" u="none" strike="noStrike">
                              <a:effectLst/>
                            </a:rPr>
                            <a:t>Overlapping Template Matching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&gt;10^6</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m = 9, 10</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extLst>
                      <a:ext uri="{0D108BD9-81ED-4DB2-BD59-A6C34878D82A}">
                        <a16:rowId xmlns:a16="http://schemas.microsoft.com/office/drawing/2014/main" val="771740600"/>
                      </a:ext>
                    </a:extLst>
                  </a:tr>
                  <a:tr h="271830">
                    <a:tc>
                      <a:txBody>
                        <a:bodyPr/>
                        <a:lstStyle/>
                        <a:p>
                          <a:pPr algn="ctr" fontAlgn="b"/>
                          <a:r>
                            <a:rPr lang="en-US" sz="1400" u="none" strike="noStrike">
                              <a:effectLst/>
                            </a:rPr>
                            <a:t>Universal Statistical"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看圖</a:t>
                          </a: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2204006851"/>
                      </a:ext>
                    </a:extLst>
                  </a:tr>
                  <a:tr h="271830">
                    <a:tc>
                      <a:txBody>
                        <a:bodyPr/>
                        <a:lstStyle/>
                        <a:p>
                          <a:pPr algn="ctr" fontAlgn="b"/>
                          <a:r>
                            <a:rPr lang="en-US" sz="1400" u="none" strike="noStrike">
                              <a:effectLst/>
                            </a:rPr>
                            <a:t>Linear Complexity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&gt;10^6</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a:effectLst/>
                            </a:rPr>
                            <a:t>500~5000</a:t>
                          </a:r>
                          <a:endParaRPr lang="en-US" altLang="zh-TW"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1648785075"/>
                      </a:ext>
                    </a:extLst>
                  </a:tr>
                  <a:tr h="271830">
                    <a:tc>
                      <a:txBody>
                        <a:bodyPr/>
                        <a:lstStyle/>
                        <a:p>
                          <a:pPr algn="ctr" fontAlgn="b"/>
                          <a:r>
                            <a:rPr lang="en-US" sz="1400" u="none" strike="noStrike">
                              <a:effectLst/>
                            </a:rPr>
                            <a:t>Serial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endParaRPr lang="zh-TW"/>
                        </a:p>
                      </a:txBody>
                      <a:tcPr marL="12114" marR="12114" marT="12114" marB="0" anchor="b">
                        <a:blipFill>
                          <a:blip r:embed="rId3"/>
                          <a:stretch>
                            <a:fillRect l="-256878" t="-1093333" r="-100000" b="-435556"/>
                          </a:stretch>
                        </a:blip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3605992613"/>
                      </a:ext>
                    </a:extLst>
                  </a:tr>
                  <a:tr h="271830">
                    <a:tc>
                      <a:txBody>
                        <a:bodyPr/>
                        <a:lstStyle/>
                        <a:p>
                          <a:pPr algn="ctr" fontAlgn="b"/>
                          <a:r>
                            <a:rPr lang="en-US" sz="1400" u="none" strike="noStrike">
                              <a:effectLst/>
                            </a:rPr>
                            <a:t>Approximate Entropy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endParaRPr lang="zh-TW"/>
                        </a:p>
                      </a:txBody>
                      <a:tcPr marL="12114" marR="12114" marT="12114" marB="0" anchor="b">
                        <a:blipFill>
                          <a:blip r:embed="rId3"/>
                          <a:stretch>
                            <a:fillRect l="-256878" t="-1220455" r="-100000" b="-345455"/>
                          </a:stretch>
                        </a:blip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2709409228"/>
                      </a:ext>
                    </a:extLst>
                  </a:tr>
                  <a:tr h="271830">
                    <a:tc>
                      <a:txBody>
                        <a:bodyPr/>
                        <a:lstStyle/>
                        <a:p>
                          <a:pPr algn="ctr" fontAlgn="b"/>
                          <a:r>
                            <a:rPr lang="en-US" sz="1400" u="none" strike="noStrike">
                              <a:effectLst/>
                            </a:rPr>
                            <a:t>Cumulative Sums (Cusums)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4011946343"/>
                      </a:ext>
                    </a:extLst>
                  </a:tr>
                  <a:tr h="271830">
                    <a:tc>
                      <a:txBody>
                        <a:bodyPr/>
                        <a:lstStyle/>
                        <a:p>
                          <a:pPr algn="ctr" fontAlgn="b"/>
                          <a:r>
                            <a:rPr lang="en-US" sz="1400" u="none" strike="noStrike">
                              <a:effectLst/>
                            </a:rPr>
                            <a:t>Random Excursions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a:effectLst/>
                            </a:rPr>
                            <a:t>&gt;10^6</a:t>
                          </a:r>
                          <a:endParaRPr lang="en-US" altLang="zh-TW"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44391177"/>
                      </a:ext>
                    </a:extLst>
                  </a:tr>
                  <a:tr h="271830">
                    <a:tc>
                      <a:txBody>
                        <a:bodyPr/>
                        <a:lstStyle/>
                        <a:p>
                          <a:pPr algn="ctr" fontAlgn="b"/>
                          <a:r>
                            <a:rPr lang="en-US" sz="1400" u="none" strike="noStrike">
                              <a:effectLst/>
                            </a:rPr>
                            <a:t>Random Excursions Variant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a:effectLst/>
                            </a:rPr>
                            <a:t>&gt;10^6</a:t>
                          </a:r>
                          <a:endParaRPr lang="en-US" altLang="zh-TW"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4215350903"/>
                      </a:ext>
                    </a:extLst>
                  </a:tr>
                </a:tbl>
              </a:graphicData>
            </a:graphic>
          </p:graphicFrame>
        </mc:Fallback>
      </mc:AlternateContent>
      <p:grpSp>
        <p:nvGrpSpPr>
          <p:cNvPr id="39" name="群組 38">
            <a:extLst>
              <a:ext uri="{FF2B5EF4-FFF2-40B4-BE49-F238E27FC236}">
                <a16:creationId xmlns:a16="http://schemas.microsoft.com/office/drawing/2014/main" id="{66E3350E-C494-465B-BE30-A1DB656BAB84}"/>
              </a:ext>
            </a:extLst>
          </p:cNvPr>
          <p:cNvGrpSpPr/>
          <p:nvPr/>
        </p:nvGrpSpPr>
        <p:grpSpPr>
          <a:xfrm>
            <a:off x="13131109" y="2731442"/>
            <a:ext cx="6097381" cy="2705478"/>
            <a:chOff x="2913883" y="3042238"/>
            <a:chExt cx="6097381" cy="2705478"/>
          </a:xfrm>
        </p:grpSpPr>
        <p:pic>
          <p:nvPicPr>
            <p:cNvPr id="40" name="圖片 39">
              <a:extLst>
                <a:ext uri="{FF2B5EF4-FFF2-40B4-BE49-F238E27FC236}">
                  <a16:creationId xmlns:a16="http://schemas.microsoft.com/office/drawing/2014/main" id="{862877C1-E536-49F5-89C5-A86EB34A14DC}"/>
                </a:ext>
              </a:extLst>
            </p:cNvPr>
            <p:cNvPicPr>
              <a:picLocks noChangeAspect="1"/>
            </p:cNvPicPr>
            <p:nvPr/>
          </p:nvPicPr>
          <p:blipFill>
            <a:blip r:embed="rId4"/>
            <a:stretch>
              <a:fillRect/>
            </a:stretch>
          </p:blipFill>
          <p:spPr>
            <a:xfrm>
              <a:off x="2913883" y="3042238"/>
              <a:ext cx="2943636" cy="2705478"/>
            </a:xfrm>
            <a:prstGeom prst="rect">
              <a:avLst/>
            </a:prstGeom>
          </p:spPr>
        </p:pic>
        <p:pic>
          <p:nvPicPr>
            <p:cNvPr id="41" name="圖片 40">
              <a:extLst>
                <a:ext uri="{FF2B5EF4-FFF2-40B4-BE49-F238E27FC236}">
                  <a16:creationId xmlns:a16="http://schemas.microsoft.com/office/drawing/2014/main" id="{05B3DAE4-1EF7-44D8-AE9D-84F8CA62248D}"/>
                </a:ext>
              </a:extLst>
            </p:cNvPr>
            <p:cNvPicPr>
              <a:picLocks noChangeAspect="1"/>
            </p:cNvPicPr>
            <p:nvPr/>
          </p:nvPicPr>
          <p:blipFill>
            <a:blip r:embed="rId5"/>
            <a:stretch>
              <a:fillRect/>
            </a:stretch>
          </p:blipFill>
          <p:spPr>
            <a:xfrm>
              <a:off x="7172682" y="3828161"/>
              <a:ext cx="1838582" cy="1133633"/>
            </a:xfrm>
            <a:prstGeom prst="rect">
              <a:avLst/>
            </a:prstGeom>
          </p:spPr>
        </p:pic>
      </p:grpSp>
      <p:sp>
        <p:nvSpPr>
          <p:cNvPr id="42" name="文字方塊 41">
            <a:extLst>
              <a:ext uri="{FF2B5EF4-FFF2-40B4-BE49-F238E27FC236}">
                <a16:creationId xmlns:a16="http://schemas.microsoft.com/office/drawing/2014/main" id="{31BC767A-D0F8-456E-A736-A419C91BDB93}"/>
              </a:ext>
            </a:extLst>
          </p:cNvPr>
          <p:cNvSpPr txBox="1"/>
          <p:nvPr/>
        </p:nvSpPr>
        <p:spPr>
          <a:xfrm>
            <a:off x="13056510" y="2362110"/>
            <a:ext cx="3092834" cy="369332"/>
          </a:xfrm>
          <a:prstGeom prst="rect">
            <a:avLst/>
          </a:prstGeom>
          <a:noFill/>
        </p:spPr>
        <p:txBody>
          <a:bodyPr wrap="none" rtlCol="0">
            <a:spAutoFit/>
          </a:bodyPr>
          <a:lstStyle/>
          <a:p>
            <a:r>
              <a:rPr lang="en-US" altLang="zh-TW" dirty="0"/>
              <a:t>Longest Run-of-Ones in a Block</a:t>
            </a:r>
            <a:endParaRPr lang="zh-TW" altLang="en-US" dirty="0"/>
          </a:p>
        </p:txBody>
      </p:sp>
      <p:sp>
        <p:nvSpPr>
          <p:cNvPr id="43" name="文字方塊 42">
            <a:extLst>
              <a:ext uri="{FF2B5EF4-FFF2-40B4-BE49-F238E27FC236}">
                <a16:creationId xmlns:a16="http://schemas.microsoft.com/office/drawing/2014/main" id="{D18E00E6-2147-47FB-B3A2-B4B634081E7B}"/>
              </a:ext>
            </a:extLst>
          </p:cNvPr>
          <p:cNvSpPr txBox="1"/>
          <p:nvPr/>
        </p:nvSpPr>
        <p:spPr>
          <a:xfrm>
            <a:off x="17096495" y="2362020"/>
            <a:ext cx="2425408" cy="369332"/>
          </a:xfrm>
          <a:prstGeom prst="rect">
            <a:avLst/>
          </a:prstGeom>
          <a:noFill/>
        </p:spPr>
        <p:txBody>
          <a:bodyPr wrap="none" rtlCol="0">
            <a:spAutoFit/>
          </a:bodyPr>
          <a:lstStyle/>
          <a:p>
            <a:r>
              <a:rPr lang="en-US" altLang="zh-TW" dirty="0"/>
              <a:t>Universal Statistical Test</a:t>
            </a:r>
            <a:endParaRPr lang="zh-TW" altLang="en-US" dirty="0"/>
          </a:p>
        </p:txBody>
      </p:sp>
      <p:grpSp>
        <p:nvGrpSpPr>
          <p:cNvPr id="2" name="群組 1">
            <a:extLst>
              <a:ext uri="{FF2B5EF4-FFF2-40B4-BE49-F238E27FC236}">
                <a16:creationId xmlns:a16="http://schemas.microsoft.com/office/drawing/2014/main" id="{23A0C90D-06E7-466F-B451-10D7DB23D522}"/>
              </a:ext>
            </a:extLst>
          </p:cNvPr>
          <p:cNvGrpSpPr/>
          <p:nvPr/>
        </p:nvGrpSpPr>
        <p:grpSpPr>
          <a:xfrm>
            <a:off x="5321808" y="4059936"/>
            <a:ext cx="576072" cy="2269473"/>
            <a:chOff x="5321808" y="4059936"/>
            <a:chExt cx="576072" cy="2269473"/>
          </a:xfrm>
        </p:grpSpPr>
        <p:sp>
          <p:nvSpPr>
            <p:cNvPr id="3" name="橢圓 2">
              <a:extLst>
                <a:ext uri="{FF2B5EF4-FFF2-40B4-BE49-F238E27FC236}">
                  <a16:creationId xmlns:a16="http://schemas.microsoft.com/office/drawing/2014/main" id="{DCAC4E00-0393-4538-A6BA-501A8346D666}"/>
                </a:ext>
              </a:extLst>
            </p:cNvPr>
            <p:cNvSpPr/>
            <p:nvPr/>
          </p:nvSpPr>
          <p:spPr>
            <a:xfrm>
              <a:off x="5321808" y="4059936"/>
              <a:ext cx="576072" cy="34747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橢圓 44">
              <a:extLst>
                <a:ext uri="{FF2B5EF4-FFF2-40B4-BE49-F238E27FC236}">
                  <a16:creationId xmlns:a16="http://schemas.microsoft.com/office/drawing/2014/main" id="{2E061E27-4F41-4B45-9551-932EB4D3DF4E}"/>
                </a:ext>
              </a:extLst>
            </p:cNvPr>
            <p:cNvSpPr/>
            <p:nvPr/>
          </p:nvSpPr>
          <p:spPr>
            <a:xfrm>
              <a:off x="5321808" y="4605528"/>
              <a:ext cx="576072" cy="34747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橢圓 45">
              <a:extLst>
                <a:ext uri="{FF2B5EF4-FFF2-40B4-BE49-F238E27FC236}">
                  <a16:creationId xmlns:a16="http://schemas.microsoft.com/office/drawing/2014/main" id="{B2134DB4-0FC9-4862-840F-C9BE3B00BECA}"/>
                </a:ext>
              </a:extLst>
            </p:cNvPr>
            <p:cNvSpPr/>
            <p:nvPr/>
          </p:nvSpPr>
          <p:spPr>
            <a:xfrm>
              <a:off x="5321808" y="5705053"/>
              <a:ext cx="576072" cy="34747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橢圓 46">
              <a:extLst>
                <a:ext uri="{FF2B5EF4-FFF2-40B4-BE49-F238E27FC236}">
                  <a16:creationId xmlns:a16="http://schemas.microsoft.com/office/drawing/2014/main" id="{C5EB5FFA-C4DB-4784-AABA-8208F57BB42A}"/>
                </a:ext>
              </a:extLst>
            </p:cNvPr>
            <p:cNvSpPr/>
            <p:nvPr/>
          </p:nvSpPr>
          <p:spPr>
            <a:xfrm>
              <a:off x="5321808" y="5981937"/>
              <a:ext cx="576072" cy="34747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4" name="投影片編號版面配置區 3">
            <a:extLst>
              <a:ext uri="{FF2B5EF4-FFF2-40B4-BE49-F238E27FC236}">
                <a16:creationId xmlns:a16="http://schemas.microsoft.com/office/drawing/2014/main" id="{8C174924-C9B9-436C-9621-9BE2539A98ED}"/>
              </a:ext>
            </a:extLst>
          </p:cNvPr>
          <p:cNvSpPr>
            <a:spLocks noGrp="1"/>
          </p:cNvSpPr>
          <p:nvPr>
            <p:ph type="sldNum" idx="12"/>
          </p:nvPr>
        </p:nvSpPr>
        <p:spPr/>
        <p:txBody>
          <a:bodyPr/>
          <a:lstStyle/>
          <a:p>
            <a:fld id="{00000000-1234-1234-1234-123412341234}" type="slidenum">
              <a:rPr lang="en" smtClean="0"/>
              <a:pPr/>
              <a:t>5</a:t>
            </a:fld>
            <a:endParaRPr lang="en" sz="1333">
              <a:solidFill>
                <a:schemeClr val="dk2"/>
              </a:solidFill>
            </a:endParaRPr>
          </a:p>
        </p:txBody>
      </p:sp>
      <p:sp>
        <p:nvSpPr>
          <p:cNvPr id="50" name="矩形 49">
            <a:extLst>
              <a:ext uri="{FF2B5EF4-FFF2-40B4-BE49-F238E27FC236}">
                <a16:creationId xmlns:a16="http://schemas.microsoft.com/office/drawing/2014/main" id="{BEB1E47F-EF31-4BB4-946F-C5B5720BA3D0}"/>
              </a:ext>
            </a:extLst>
          </p:cNvPr>
          <p:cNvSpPr/>
          <p:nvPr/>
        </p:nvSpPr>
        <p:spPr>
          <a:xfrm>
            <a:off x="-350924" y="113920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ea typeface="新細明體"/>
                <a:cs typeface="Arial"/>
              </a:rPr>
              <a:t>01</a:t>
            </a:r>
            <a:endParaRPr lang="zh-TW" altLang="en-US" sz="3733" dirty="0"/>
          </a:p>
        </p:txBody>
      </p:sp>
      <p:pic>
        <p:nvPicPr>
          <p:cNvPr id="15" name="圖片 14">
            <a:extLst>
              <a:ext uri="{FF2B5EF4-FFF2-40B4-BE49-F238E27FC236}">
                <a16:creationId xmlns:a16="http://schemas.microsoft.com/office/drawing/2014/main" id="{26BC3B18-F573-4163-8EC3-8D5A0EE45B75}"/>
              </a:ext>
            </a:extLst>
          </p:cNvPr>
          <p:cNvPicPr>
            <a:picLocks noChangeAspect="1"/>
          </p:cNvPicPr>
          <p:nvPr/>
        </p:nvPicPr>
        <p:blipFill>
          <a:blip r:embed="rId6"/>
          <a:stretch>
            <a:fillRect/>
          </a:stretch>
        </p:blipFill>
        <p:spPr>
          <a:xfrm>
            <a:off x="1221661" y="-2893680"/>
            <a:ext cx="9748678" cy="273624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82"/>
          <p:cNvSpPr txBox="1"/>
          <p:nvPr/>
        </p:nvSpPr>
        <p:spPr>
          <a:xfrm>
            <a:off x="0" y="0"/>
            <a:ext cx="12192000" cy="1139200"/>
          </a:xfrm>
          <a:prstGeom prst="rect">
            <a:avLst/>
          </a:prstGeom>
          <a:solidFill>
            <a:srgbClr val="D9D9D9"/>
          </a:solidFill>
          <a:ln>
            <a:noFill/>
          </a:ln>
        </p:spPr>
        <p:txBody>
          <a:bodyPr spcFirstLastPara="1" wrap="square" lIns="121900" tIns="121900" rIns="121900" bIns="121900" anchor="ctr" anchorCtr="0">
            <a:noAutofit/>
          </a:bodyPr>
          <a:lstStyle/>
          <a:p>
            <a:r>
              <a:rPr lang="en-US" altLang="zh-TW" sz="4000" b="1" dirty="0"/>
              <a:t>Sample size -</a:t>
            </a:r>
            <a:r>
              <a:rPr lang="zh-TW" altLang="en-US" sz="4000" b="1" dirty="0"/>
              <a:t>如何選擇</a:t>
            </a:r>
            <a:r>
              <a:rPr lang="en-US" altLang="zh-TW" sz="4000" b="1" dirty="0"/>
              <a:t>X?</a:t>
            </a:r>
            <a:endParaRPr lang="zh-TW" altLang="en-US" sz="4000" b="1" dirty="0"/>
          </a:p>
        </p:txBody>
      </p:sp>
      <p:graphicFrame>
        <p:nvGraphicFramePr>
          <p:cNvPr id="38" name="表格 37">
            <a:extLst>
              <a:ext uri="{FF2B5EF4-FFF2-40B4-BE49-F238E27FC236}">
                <a16:creationId xmlns:a16="http://schemas.microsoft.com/office/drawing/2014/main" id="{93B0EB3F-E09C-4FE0-8C03-192C4850F3E7}"/>
              </a:ext>
            </a:extLst>
          </p:cNvPr>
          <p:cNvGraphicFramePr>
            <a:graphicFrameLocks noGrp="1"/>
          </p:cNvGraphicFramePr>
          <p:nvPr>
            <p:extLst>
              <p:ext uri="{D42A27DB-BD31-4B8C-83A1-F6EECF244321}">
                <p14:modId xmlns:p14="http://schemas.microsoft.com/office/powerpoint/2010/main" val="1785965900"/>
              </p:ext>
            </p:extLst>
          </p:nvPr>
        </p:nvGraphicFramePr>
        <p:xfrm>
          <a:off x="-10922000" y="1909541"/>
          <a:ext cx="10515601" cy="4349280"/>
        </p:xfrm>
        <a:graphic>
          <a:graphicData uri="http://schemas.openxmlformats.org/drawingml/2006/table">
            <a:tbl>
              <a:tblPr firstRow="1" bandRow="1">
                <a:tableStyleId>{3B4B98B0-60AC-42C2-AFA5-B58CD77FA1E5}</a:tableStyleId>
              </a:tblPr>
              <a:tblGrid>
                <a:gridCol w="3617983">
                  <a:extLst>
                    <a:ext uri="{9D8B030D-6E8A-4147-A177-3AD203B41FA5}">
                      <a16:colId xmlns:a16="http://schemas.microsoft.com/office/drawing/2014/main" val="1042207669"/>
                    </a:ext>
                  </a:extLst>
                </a:gridCol>
                <a:gridCol w="2299206">
                  <a:extLst>
                    <a:ext uri="{9D8B030D-6E8A-4147-A177-3AD203B41FA5}">
                      <a16:colId xmlns:a16="http://schemas.microsoft.com/office/drawing/2014/main" val="3097823636"/>
                    </a:ext>
                  </a:extLst>
                </a:gridCol>
                <a:gridCol w="2299206">
                  <a:extLst>
                    <a:ext uri="{9D8B030D-6E8A-4147-A177-3AD203B41FA5}">
                      <a16:colId xmlns:a16="http://schemas.microsoft.com/office/drawing/2014/main" val="2477815947"/>
                    </a:ext>
                  </a:extLst>
                </a:gridCol>
                <a:gridCol w="2299206">
                  <a:extLst>
                    <a:ext uri="{9D8B030D-6E8A-4147-A177-3AD203B41FA5}">
                      <a16:colId xmlns:a16="http://schemas.microsoft.com/office/drawing/2014/main" val="1232307477"/>
                    </a:ext>
                  </a:extLst>
                </a:gridCol>
              </a:tblGrid>
              <a:tr h="271830">
                <a:tc>
                  <a:txBody>
                    <a:bodyPr/>
                    <a:lstStyle/>
                    <a:p>
                      <a:pPr algn="ctr" fontAlgn="b"/>
                      <a:r>
                        <a:rPr lang="en-US" sz="1400" u="none" strike="noStrike" dirty="0">
                          <a:effectLst/>
                        </a:rPr>
                        <a:t>Test</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Length of sequence(n)</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block size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length of template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extLst>
                  <a:ext uri="{0D108BD9-81ED-4DB2-BD59-A6C34878D82A}">
                    <a16:rowId xmlns:a16="http://schemas.microsoft.com/office/drawing/2014/main" val="898289830"/>
                  </a:ext>
                </a:extLst>
              </a:tr>
              <a:tr h="271830">
                <a:tc>
                  <a:txBody>
                    <a:bodyPr/>
                    <a:lstStyle/>
                    <a:p>
                      <a:pPr algn="ctr" fontAlgn="b"/>
                      <a:r>
                        <a:rPr lang="en-US" sz="1400" u="none" strike="noStrike">
                          <a:effectLst/>
                        </a:rPr>
                        <a:t>Frequency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2083038360"/>
                  </a:ext>
                </a:extLst>
              </a:tr>
              <a:tr h="271830">
                <a:tc>
                  <a:txBody>
                    <a:bodyPr/>
                    <a:lstStyle/>
                    <a:p>
                      <a:pPr algn="ctr" fontAlgn="b"/>
                      <a:r>
                        <a:rPr lang="en-US" sz="1400" u="none" strike="noStrike">
                          <a:effectLst/>
                        </a:rPr>
                        <a:t>Frequency Test within a Block </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M&gt;=20, M &gt; 0.01n</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3785808035"/>
                  </a:ext>
                </a:extLst>
              </a:tr>
              <a:tr h="271830">
                <a:tc>
                  <a:txBody>
                    <a:bodyPr/>
                    <a:lstStyle/>
                    <a:p>
                      <a:pPr algn="ctr" fontAlgn="b"/>
                      <a:r>
                        <a:rPr lang="en-US" sz="1400" u="none" strike="noStrike">
                          <a:effectLst/>
                        </a:rPr>
                        <a:t>Runs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3413407297"/>
                  </a:ext>
                </a:extLst>
              </a:tr>
              <a:tr h="271830">
                <a:tc>
                  <a:txBody>
                    <a:bodyPr/>
                    <a:lstStyle/>
                    <a:p>
                      <a:pPr algn="ctr" fontAlgn="b"/>
                      <a:r>
                        <a:rPr lang="en-US" sz="1400" u="none" strike="noStrike">
                          <a:effectLst/>
                        </a:rPr>
                        <a:t>Longest-Run-of-Ones in a Block</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看圖</a:t>
                      </a:r>
                    </a:p>
                  </a:txBody>
                  <a:tcPr marL="12114" marR="12114" marT="12114" marB="0" anchor="b"/>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1046479483"/>
                  </a:ext>
                </a:extLst>
              </a:tr>
              <a:tr h="271830">
                <a:tc>
                  <a:txBody>
                    <a:bodyPr/>
                    <a:lstStyle/>
                    <a:p>
                      <a:pPr algn="ctr" fontAlgn="b"/>
                      <a:r>
                        <a:rPr lang="en-US" sz="1400" u="none" strike="noStrike">
                          <a:effectLst/>
                        </a:rPr>
                        <a:t>Rank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&gt;=38912(QM)</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1165371762"/>
                  </a:ext>
                </a:extLst>
              </a:tr>
              <a:tr h="271830">
                <a:tc>
                  <a:txBody>
                    <a:bodyPr/>
                    <a:lstStyle/>
                    <a:p>
                      <a:pPr algn="ctr" fontAlgn="b"/>
                      <a:r>
                        <a:rPr lang="en-US" sz="1400" u="none" strike="noStrike">
                          <a:effectLst/>
                        </a:rPr>
                        <a:t>DFT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dirty="0">
                          <a:effectLst/>
                        </a:rPr>
                        <a:t>None</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3380940289"/>
                  </a:ext>
                </a:extLst>
              </a:tr>
              <a:tr h="271830">
                <a:tc>
                  <a:txBody>
                    <a:bodyPr/>
                    <a:lstStyle/>
                    <a:p>
                      <a:pPr algn="ctr" fontAlgn="b"/>
                      <a:r>
                        <a:rPr lang="en-US" sz="1400" u="none" strike="noStrike">
                          <a:effectLst/>
                        </a:rPr>
                        <a:t>Non-overlapping Template Matching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dirty="0">
                          <a:effectLst/>
                        </a:rPr>
                        <a:t>M &gt; 0.01n</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m = 9, 10</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extLst>
                  <a:ext uri="{0D108BD9-81ED-4DB2-BD59-A6C34878D82A}">
                    <a16:rowId xmlns:a16="http://schemas.microsoft.com/office/drawing/2014/main" val="4148111255"/>
                  </a:ext>
                </a:extLst>
              </a:tr>
              <a:tr h="271830">
                <a:tc>
                  <a:txBody>
                    <a:bodyPr/>
                    <a:lstStyle/>
                    <a:p>
                      <a:pPr algn="ctr" fontAlgn="b"/>
                      <a:r>
                        <a:rPr lang="en-US" sz="1400" u="none" strike="noStrike">
                          <a:effectLst/>
                        </a:rPr>
                        <a:t>Overlapping Template Matching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a:effectLst/>
                        </a:rPr>
                        <a:t>&gt;10^6</a:t>
                      </a:r>
                      <a:endParaRPr lang="en-US" altLang="zh-TW"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m = 9, 10</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extLst>
                  <a:ext uri="{0D108BD9-81ED-4DB2-BD59-A6C34878D82A}">
                    <a16:rowId xmlns:a16="http://schemas.microsoft.com/office/drawing/2014/main" val="771740600"/>
                  </a:ext>
                </a:extLst>
              </a:tr>
              <a:tr h="271830">
                <a:tc>
                  <a:txBody>
                    <a:bodyPr/>
                    <a:lstStyle/>
                    <a:p>
                      <a:pPr algn="ctr" fontAlgn="b"/>
                      <a:r>
                        <a:rPr lang="en-US" sz="1400" u="none" strike="noStrike">
                          <a:effectLst/>
                        </a:rPr>
                        <a:t>Universal Statistical"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看圖</a:t>
                      </a: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2204006851"/>
                  </a:ext>
                </a:extLst>
              </a:tr>
              <a:tr h="271830">
                <a:tc>
                  <a:txBody>
                    <a:bodyPr/>
                    <a:lstStyle/>
                    <a:p>
                      <a:pPr algn="ctr" fontAlgn="b"/>
                      <a:r>
                        <a:rPr lang="en-US" sz="1400" u="none" strike="noStrike">
                          <a:effectLst/>
                        </a:rPr>
                        <a:t>Linear Complexity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a:effectLst/>
                        </a:rPr>
                        <a:t>&gt;10^6</a:t>
                      </a:r>
                      <a:endParaRPr lang="en-US" altLang="zh-TW"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a:effectLst/>
                        </a:rPr>
                        <a:t>500~5000</a:t>
                      </a:r>
                      <a:endParaRPr lang="en-US" altLang="zh-TW"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1648785075"/>
                  </a:ext>
                </a:extLst>
              </a:tr>
              <a:tr h="271830">
                <a:tc>
                  <a:txBody>
                    <a:bodyPr/>
                    <a:lstStyle/>
                    <a:p>
                      <a:pPr algn="ctr" fontAlgn="b"/>
                      <a:r>
                        <a:rPr lang="en-US" sz="1400" u="none" strike="noStrike">
                          <a:effectLst/>
                        </a:rPr>
                        <a:t>Serial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pt-BR" sz="1400" u="none" strike="noStrike">
                          <a:effectLst/>
                        </a:rPr>
                        <a:t>m &lt; log_2(n) - 2</a:t>
                      </a:r>
                      <a:endParaRPr lang="pt-BR"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3605992613"/>
                  </a:ext>
                </a:extLst>
              </a:tr>
              <a:tr h="271830">
                <a:tc>
                  <a:txBody>
                    <a:bodyPr/>
                    <a:lstStyle/>
                    <a:p>
                      <a:pPr algn="ctr" fontAlgn="b"/>
                      <a:r>
                        <a:rPr lang="en-US" sz="1400" u="none" strike="noStrike">
                          <a:effectLst/>
                        </a:rPr>
                        <a:t>Approximate Entropy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pt-BR" sz="1400" u="none" strike="noStrike">
                          <a:effectLst/>
                        </a:rPr>
                        <a:t>m &lt; log_2(n) - 5</a:t>
                      </a:r>
                      <a:endParaRPr lang="pt-BR"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2709409228"/>
                  </a:ext>
                </a:extLst>
              </a:tr>
              <a:tr h="271830">
                <a:tc>
                  <a:txBody>
                    <a:bodyPr/>
                    <a:lstStyle/>
                    <a:p>
                      <a:pPr algn="ctr" fontAlgn="b"/>
                      <a:r>
                        <a:rPr lang="en-US" sz="1400" u="none" strike="noStrike">
                          <a:effectLst/>
                        </a:rPr>
                        <a:t>Cumulative Sums (Cusums)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dirty="0">
                          <a:effectLst/>
                        </a:rPr>
                        <a:t>&gt;100</a:t>
                      </a:r>
                      <a:endParaRPr lang="en-US" altLang="zh-TW"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4011946343"/>
                  </a:ext>
                </a:extLst>
              </a:tr>
              <a:tr h="271830">
                <a:tc>
                  <a:txBody>
                    <a:bodyPr/>
                    <a:lstStyle/>
                    <a:p>
                      <a:pPr algn="ctr" fontAlgn="b"/>
                      <a:r>
                        <a:rPr lang="en-US" sz="1400" u="none" strike="noStrike">
                          <a:effectLst/>
                        </a:rPr>
                        <a:t>Random Excursions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a:effectLst/>
                        </a:rPr>
                        <a:t>&gt;10^6</a:t>
                      </a:r>
                      <a:endParaRPr lang="en-US" altLang="zh-TW"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44391177"/>
                  </a:ext>
                </a:extLst>
              </a:tr>
              <a:tr h="271830">
                <a:tc>
                  <a:txBody>
                    <a:bodyPr/>
                    <a:lstStyle/>
                    <a:p>
                      <a:pPr algn="ctr" fontAlgn="b"/>
                      <a:r>
                        <a:rPr lang="en-US" sz="1400" u="none" strike="noStrike">
                          <a:effectLst/>
                        </a:rPr>
                        <a:t>Random Excursions Variant Test</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altLang="zh-TW" sz="1400" u="none" strike="noStrike">
                          <a:effectLst/>
                        </a:rPr>
                        <a:t>&gt;10^6</a:t>
                      </a:r>
                      <a:endParaRPr lang="en-US" altLang="zh-TW"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algn="ctr" fontAlgn="b"/>
                      <a:r>
                        <a:rPr lang="en-US" sz="1400" u="none" strike="noStrike">
                          <a:effectLst/>
                        </a:rPr>
                        <a:t>None</a:t>
                      </a:r>
                      <a:endParaRPr 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12114" marR="12114" marT="1211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400" u="none" strike="noStrike" dirty="0">
                          <a:effectLst/>
                        </a:rPr>
                        <a:t>None</a:t>
                      </a:r>
                      <a:endParaRPr lang="en-US" altLang="zh-TW" sz="1400" b="0" i="0" u="none" strike="noStrike" dirty="0">
                        <a:solidFill>
                          <a:srgbClr val="000000"/>
                        </a:solidFill>
                        <a:effectLst/>
                        <a:latin typeface="新細明體" panose="02020500000000000000" pitchFamily="18" charset="-120"/>
                        <a:ea typeface="+mn-ea"/>
                      </a:endParaRPr>
                    </a:p>
                  </a:txBody>
                  <a:tcPr marL="12114" marR="12114" marT="12114" marB="0" anchor="b"/>
                </a:tc>
                <a:extLst>
                  <a:ext uri="{0D108BD9-81ED-4DB2-BD59-A6C34878D82A}">
                    <a16:rowId xmlns:a16="http://schemas.microsoft.com/office/drawing/2014/main" val="4215350903"/>
                  </a:ext>
                </a:extLst>
              </a:tr>
            </a:tbl>
          </a:graphicData>
        </a:graphic>
      </p:graphicFrame>
      <p:grpSp>
        <p:nvGrpSpPr>
          <p:cNvPr id="2" name="群組 1">
            <a:extLst>
              <a:ext uri="{FF2B5EF4-FFF2-40B4-BE49-F238E27FC236}">
                <a16:creationId xmlns:a16="http://schemas.microsoft.com/office/drawing/2014/main" id="{1C5841C0-DF09-4AC2-8A44-0007BF4B214C}"/>
              </a:ext>
            </a:extLst>
          </p:cNvPr>
          <p:cNvGrpSpPr/>
          <p:nvPr/>
        </p:nvGrpSpPr>
        <p:grpSpPr>
          <a:xfrm>
            <a:off x="2920309" y="2731442"/>
            <a:ext cx="6097381" cy="2705478"/>
            <a:chOff x="2913883" y="3042238"/>
            <a:chExt cx="6097381" cy="2705478"/>
          </a:xfrm>
        </p:grpSpPr>
        <p:pic>
          <p:nvPicPr>
            <p:cNvPr id="4" name="圖片 3">
              <a:extLst>
                <a:ext uri="{FF2B5EF4-FFF2-40B4-BE49-F238E27FC236}">
                  <a16:creationId xmlns:a16="http://schemas.microsoft.com/office/drawing/2014/main" id="{EF04CE38-1614-4CE2-B5E5-CA70DF203572}"/>
                </a:ext>
              </a:extLst>
            </p:cNvPr>
            <p:cNvPicPr>
              <a:picLocks noChangeAspect="1"/>
            </p:cNvPicPr>
            <p:nvPr/>
          </p:nvPicPr>
          <p:blipFill>
            <a:blip r:embed="rId3"/>
            <a:stretch>
              <a:fillRect/>
            </a:stretch>
          </p:blipFill>
          <p:spPr>
            <a:xfrm>
              <a:off x="2913883" y="3042238"/>
              <a:ext cx="2943636" cy="2705478"/>
            </a:xfrm>
            <a:prstGeom prst="rect">
              <a:avLst/>
            </a:prstGeom>
          </p:spPr>
        </p:pic>
        <p:pic>
          <p:nvPicPr>
            <p:cNvPr id="5" name="圖片 4">
              <a:extLst>
                <a:ext uri="{FF2B5EF4-FFF2-40B4-BE49-F238E27FC236}">
                  <a16:creationId xmlns:a16="http://schemas.microsoft.com/office/drawing/2014/main" id="{3E85A443-023C-4D6B-8A5E-A9E1CF989DE3}"/>
                </a:ext>
              </a:extLst>
            </p:cNvPr>
            <p:cNvPicPr>
              <a:picLocks noChangeAspect="1"/>
            </p:cNvPicPr>
            <p:nvPr/>
          </p:nvPicPr>
          <p:blipFill>
            <a:blip r:embed="rId4"/>
            <a:stretch>
              <a:fillRect/>
            </a:stretch>
          </p:blipFill>
          <p:spPr>
            <a:xfrm>
              <a:off x="7172682" y="3828161"/>
              <a:ext cx="1838582" cy="1133633"/>
            </a:xfrm>
            <a:prstGeom prst="rect">
              <a:avLst/>
            </a:prstGeom>
          </p:spPr>
        </p:pic>
      </p:grpSp>
      <p:sp>
        <p:nvSpPr>
          <p:cNvPr id="3" name="文字方塊 2">
            <a:extLst>
              <a:ext uri="{FF2B5EF4-FFF2-40B4-BE49-F238E27FC236}">
                <a16:creationId xmlns:a16="http://schemas.microsoft.com/office/drawing/2014/main" id="{599D647E-26B6-4D0E-858B-8FC5DA46EE0B}"/>
              </a:ext>
            </a:extLst>
          </p:cNvPr>
          <p:cNvSpPr txBox="1"/>
          <p:nvPr/>
        </p:nvSpPr>
        <p:spPr>
          <a:xfrm>
            <a:off x="6673872" y="2209908"/>
            <a:ext cx="3092834" cy="369332"/>
          </a:xfrm>
          <a:prstGeom prst="rect">
            <a:avLst/>
          </a:prstGeom>
          <a:noFill/>
        </p:spPr>
        <p:txBody>
          <a:bodyPr wrap="none" rtlCol="0">
            <a:spAutoFit/>
          </a:bodyPr>
          <a:lstStyle/>
          <a:p>
            <a:r>
              <a:rPr lang="en-US" altLang="zh-TW" dirty="0"/>
              <a:t>Longest Run-of-Ones in a Block</a:t>
            </a:r>
            <a:endParaRPr lang="zh-TW" altLang="en-US" dirty="0"/>
          </a:p>
        </p:txBody>
      </p:sp>
      <p:sp>
        <p:nvSpPr>
          <p:cNvPr id="8" name="文字方塊 7">
            <a:extLst>
              <a:ext uri="{FF2B5EF4-FFF2-40B4-BE49-F238E27FC236}">
                <a16:creationId xmlns:a16="http://schemas.microsoft.com/office/drawing/2014/main" id="{6943558B-16C5-4F22-B194-9BD40FFC0357}"/>
              </a:ext>
            </a:extLst>
          </p:cNvPr>
          <p:cNvSpPr txBox="1"/>
          <p:nvPr/>
        </p:nvSpPr>
        <p:spPr>
          <a:xfrm>
            <a:off x="3179423" y="2327464"/>
            <a:ext cx="2425408" cy="369332"/>
          </a:xfrm>
          <a:prstGeom prst="rect">
            <a:avLst/>
          </a:prstGeom>
          <a:noFill/>
        </p:spPr>
        <p:txBody>
          <a:bodyPr wrap="none" rtlCol="0">
            <a:spAutoFit/>
          </a:bodyPr>
          <a:lstStyle/>
          <a:p>
            <a:r>
              <a:rPr lang="en-US" altLang="zh-TW" dirty="0"/>
              <a:t>Universal Statistical Test</a:t>
            </a:r>
            <a:endParaRPr lang="zh-TW" altLang="en-US" dirty="0"/>
          </a:p>
        </p:txBody>
      </p:sp>
      <p:pic>
        <p:nvPicPr>
          <p:cNvPr id="9" name="圖片 8">
            <a:extLst>
              <a:ext uri="{FF2B5EF4-FFF2-40B4-BE49-F238E27FC236}">
                <a16:creationId xmlns:a16="http://schemas.microsoft.com/office/drawing/2014/main" id="{2D946F72-4ED6-4A9A-872C-D934F63DA722}"/>
              </a:ext>
            </a:extLst>
          </p:cNvPr>
          <p:cNvPicPr>
            <a:picLocks noChangeAspect="1"/>
          </p:cNvPicPr>
          <p:nvPr/>
        </p:nvPicPr>
        <p:blipFill>
          <a:blip r:embed="rId5"/>
          <a:stretch>
            <a:fillRect/>
          </a:stretch>
        </p:blipFill>
        <p:spPr>
          <a:xfrm>
            <a:off x="1221661" y="-2893680"/>
            <a:ext cx="9748678" cy="2736248"/>
          </a:xfrm>
          <a:prstGeom prst="rect">
            <a:avLst/>
          </a:prstGeom>
        </p:spPr>
      </p:pic>
      <p:sp>
        <p:nvSpPr>
          <p:cNvPr id="6" name="投影片編號版面配置區 5">
            <a:extLst>
              <a:ext uri="{FF2B5EF4-FFF2-40B4-BE49-F238E27FC236}">
                <a16:creationId xmlns:a16="http://schemas.microsoft.com/office/drawing/2014/main" id="{307C2136-8DB8-433F-83FA-55B626B62B86}"/>
              </a:ext>
            </a:extLst>
          </p:cNvPr>
          <p:cNvSpPr>
            <a:spLocks noGrp="1"/>
          </p:cNvSpPr>
          <p:nvPr>
            <p:ph type="sldNum" idx="12"/>
          </p:nvPr>
        </p:nvSpPr>
        <p:spPr/>
        <p:txBody>
          <a:bodyPr/>
          <a:lstStyle/>
          <a:p>
            <a:fld id="{00000000-1234-1234-1234-123412341234}" type="slidenum">
              <a:rPr lang="en" smtClean="0"/>
              <a:pPr/>
              <a:t>6</a:t>
            </a:fld>
            <a:endParaRPr lang="en" sz="1333">
              <a:solidFill>
                <a:schemeClr val="dk2"/>
              </a:solidFill>
            </a:endParaRPr>
          </a:p>
        </p:txBody>
      </p:sp>
      <p:sp>
        <p:nvSpPr>
          <p:cNvPr id="12" name="矩形 11">
            <a:extLst>
              <a:ext uri="{FF2B5EF4-FFF2-40B4-BE49-F238E27FC236}">
                <a16:creationId xmlns:a16="http://schemas.microsoft.com/office/drawing/2014/main" id="{BFA94564-2C06-4F8C-88BC-DDA7E7303B12}"/>
              </a:ext>
            </a:extLst>
          </p:cNvPr>
          <p:cNvSpPr/>
          <p:nvPr/>
        </p:nvSpPr>
        <p:spPr>
          <a:xfrm>
            <a:off x="-350924" y="113920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ea typeface="新細明體"/>
                <a:cs typeface="Arial"/>
              </a:rPr>
              <a:t>01</a:t>
            </a:r>
            <a:endParaRPr lang="zh-TW" altLang="en-US" sz="3733" dirty="0"/>
          </a:p>
        </p:txBody>
      </p:sp>
      <p:grpSp>
        <p:nvGrpSpPr>
          <p:cNvPr id="13" name="群組 12">
            <a:extLst>
              <a:ext uri="{FF2B5EF4-FFF2-40B4-BE49-F238E27FC236}">
                <a16:creationId xmlns:a16="http://schemas.microsoft.com/office/drawing/2014/main" id="{53058BA1-63C0-4B7C-8C20-869159F4909F}"/>
              </a:ext>
            </a:extLst>
          </p:cNvPr>
          <p:cNvGrpSpPr/>
          <p:nvPr/>
        </p:nvGrpSpPr>
        <p:grpSpPr>
          <a:xfrm>
            <a:off x="-6451092" y="4059936"/>
            <a:ext cx="576072" cy="2269473"/>
            <a:chOff x="5321808" y="4059936"/>
            <a:chExt cx="576072" cy="2269473"/>
          </a:xfrm>
        </p:grpSpPr>
        <p:sp>
          <p:nvSpPr>
            <p:cNvPr id="14" name="橢圓 13">
              <a:extLst>
                <a:ext uri="{FF2B5EF4-FFF2-40B4-BE49-F238E27FC236}">
                  <a16:creationId xmlns:a16="http://schemas.microsoft.com/office/drawing/2014/main" id="{59C358E3-FE5E-4256-8F41-4D0D28D27254}"/>
                </a:ext>
              </a:extLst>
            </p:cNvPr>
            <p:cNvSpPr/>
            <p:nvPr/>
          </p:nvSpPr>
          <p:spPr>
            <a:xfrm>
              <a:off x="5321808" y="4059936"/>
              <a:ext cx="576072" cy="34747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a:extLst>
                <a:ext uri="{FF2B5EF4-FFF2-40B4-BE49-F238E27FC236}">
                  <a16:creationId xmlns:a16="http://schemas.microsoft.com/office/drawing/2014/main" id="{CC995392-4AF5-4593-9CE0-6BF2607C1B54}"/>
                </a:ext>
              </a:extLst>
            </p:cNvPr>
            <p:cNvSpPr/>
            <p:nvPr/>
          </p:nvSpPr>
          <p:spPr>
            <a:xfrm>
              <a:off x="5321808" y="4605528"/>
              <a:ext cx="576072" cy="34747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橢圓 15">
              <a:extLst>
                <a:ext uri="{FF2B5EF4-FFF2-40B4-BE49-F238E27FC236}">
                  <a16:creationId xmlns:a16="http://schemas.microsoft.com/office/drawing/2014/main" id="{9240C012-8D75-4D1C-AA7C-B7D504E5940A}"/>
                </a:ext>
              </a:extLst>
            </p:cNvPr>
            <p:cNvSpPr/>
            <p:nvPr/>
          </p:nvSpPr>
          <p:spPr>
            <a:xfrm>
              <a:off x="5321808" y="5705053"/>
              <a:ext cx="576072" cy="34747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a:extLst>
                <a:ext uri="{FF2B5EF4-FFF2-40B4-BE49-F238E27FC236}">
                  <a16:creationId xmlns:a16="http://schemas.microsoft.com/office/drawing/2014/main" id="{65B1662B-6303-4B90-897B-DEC36EB43BF0}"/>
                </a:ext>
              </a:extLst>
            </p:cNvPr>
            <p:cNvSpPr/>
            <p:nvPr/>
          </p:nvSpPr>
          <p:spPr>
            <a:xfrm>
              <a:off x="5321808" y="5981937"/>
              <a:ext cx="576072" cy="34747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41985938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82"/>
          <p:cNvSpPr txBox="1"/>
          <p:nvPr/>
        </p:nvSpPr>
        <p:spPr>
          <a:xfrm>
            <a:off x="0" y="0"/>
            <a:ext cx="12192000" cy="1139200"/>
          </a:xfrm>
          <a:prstGeom prst="rect">
            <a:avLst/>
          </a:prstGeom>
          <a:solidFill>
            <a:srgbClr val="D9D9D9"/>
          </a:solidFill>
          <a:ln>
            <a:noFill/>
          </a:ln>
        </p:spPr>
        <p:txBody>
          <a:bodyPr spcFirstLastPara="1" wrap="square" lIns="121900" tIns="121900" rIns="121900" bIns="121900" anchor="ctr" anchorCtr="0">
            <a:noAutofit/>
          </a:bodyPr>
          <a:lstStyle/>
          <a:p>
            <a:r>
              <a:rPr lang="en-US" altLang="zh-TW" sz="4000" b="1" dirty="0"/>
              <a:t>Sample size -</a:t>
            </a:r>
            <a:r>
              <a:rPr lang="zh-TW" altLang="en-US" sz="4000" b="1" dirty="0"/>
              <a:t>如何選擇</a:t>
            </a:r>
            <a:r>
              <a:rPr lang="en-US" altLang="zh-TW" sz="4000" b="1" dirty="0"/>
              <a:t>X?</a:t>
            </a:r>
            <a:endParaRPr lang="zh-TW" altLang="en-US" sz="4000" b="1" dirty="0"/>
          </a:p>
        </p:txBody>
      </p:sp>
      <p:pic>
        <p:nvPicPr>
          <p:cNvPr id="9" name="圖片 8">
            <a:extLst>
              <a:ext uri="{FF2B5EF4-FFF2-40B4-BE49-F238E27FC236}">
                <a16:creationId xmlns:a16="http://schemas.microsoft.com/office/drawing/2014/main" id="{ABB658E2-D473-4B92-8973-049D347F6595}"/>
              </a:ext>
            </a:extLst>
          </p:cNvPr>
          <p:cNvPicPr>
            <a:picLocks noChangeAspect="1"/>
          </p:cNvPicPr>
          <p:nvPr/>
        </p:nvPicPr>
        <p:blipFill>
          <a:blip r:embed="rId3"/>
          <a:stretch>
            <a:fillRect/>
          </a:stretch>
        </p:blipFill>
        <p:spPr>
          <a:xfrm>
            <a:off x="1221661" y="2060876"/>
            <a:ext cx="9748678" cy="2736248"/>
          </a:xfrm>
          <a:prstGeom prst="rect">
            <a:avLst/>
          </a:prstGeom>
        </p:spPr>
      </p:pic>
      <p:grpSp>
        <p:nvGrpSpPr>
          <p:cNvPr id="11" name="群組 10">
            <a:extLst>
              <a:ext uri="{FF2B5EF4-FFF2-40B4-BE49-F238E27FC236}">
                <a16:creationId xmlns:a16="http://schemas.microsoft.com/office/drawing/2014/main" id="{DAC9961F-9E3F-44F5-BB6A-4BEF2A876A11}"/>
              </a:ext>
            </a:extLst>
          </p:cNvPr>
          <p:cNvGrpSpPr/>
          <p:nvPr/>
        </p:nvGrpSpPr>
        <p:grpSpPr>
          <a:xfrm>
            <a:off x="2920309" y="7753391"/>
            <a:ext cx="6097381" cy="2705478"/>
            <a:chOff x="2913883" y="3042238"/>
            <a:chExt cx="6097381" cy="2705478"/>
          </a:xfrm>
        </p:grpSpPr>
        <p:pic>
          <p:nvPicPr>
            <p:cNvPr id="12" name="圖片 11">
              <a:extLst>
                <a:ext uri="{FF2B5EF4-FFF2-40B4-BE49-F238E27FC236}">
                  <a16:creationId xmlns:a16="http://schemas.microsoft.com/office/drawing/2014/main" id="{900DB013-73A7-4A82-8E9B-2F436F085D1D}"/>
                </a:ext>
              </a:extLst>
            </p:cNvPr>
            <p:cNvPicPr>
              <a:picLocks noChangeAspect="1"/>
            </p:cNvPicPr>
            <p:nvPr/>
          </p:nvPicPr>
          <p:blipFill>
            <a:blip r:embed="rId4"/>
            <a:stretch>
              <a:fillRect/>
            </a:stretch>
          </p:blipFill>
          <p:spPr>
            <a:xfrm>
              <a:off x="2913883" y="3042238"/>
              <a:ext cx="2943636" cy="2705478"/>
            </a:xfrm>
            <a:prstGeom prst="rect">
              <a:avLst/>
            </a:prstGeom>
          </p:spPr>
        </p:pic>
        <p:pic>
          <p:nvPicPr>
            <p:cNvPr id="13" name="圖片 12">
              <a:extLst>
                <a:ext uri="{FF2B5EF4-FFF2-40B4-BE49-F238E27FC236}">
                  <a16:creationId xmlns:a16="http://schemas.microsoft.com/office/drawing/2014/main" id="{FC515507-EEEE-4E2D-8534-7EA10CD73A2F}"/>
                </a:ext>
              </a:extLst>
            </p:cNvPr>
            <p:cNvPicPr>
              <a:picLocks noChangeAspect="1"/>
            </p:cNvPicPr>
            <p:nvPr/>
          </p:nvPicPr>
          <p:blipFill>
            <a:blip r:embed="rId5"/>
            <a:stretch>
              <a:fillRect/>
            </a:stretch>
          </p:blipFill>
          <p:spPr>
            <a:xfrm>
              <a:off x="7172682" y="3828161"/>
              <a:ext cx="1838582" cy="1133633"/>
            </a:xfrm>
            <a:prstGeom prst="rect">
              <a:avLst/>
            </a:prstGeom>
          </p:spPr>
        </p:pic>
      </p:grpSp>
      <p:sp>
        <p:nvSpPr>
          <p:cNvPr id="14" name="文字方塊 13">
            <a:extLst>
              <a:ext uri="{FF2B5EF4-FFF2-40B4-BE49-F238E27FC236}">
                <a16:creationId xmlns:a16="http://schemas.microsoft.com/office/drawing/2014/main" id="{28D8009A-D3F3-48E6-93CD-F9632B6A114B}"/>
              </a:ext>
            </a:extLst>
          </p:cNvPr>
          <p:cNvSpPr txBox="1"/>
          <p:nvPr/>
        </p:nvSpPr>
        <p:spPr>
          <a:xfrm>
            <a:off x="2845710" y="7384059"/>
            <a:ext cx="3092834" cy="369332"/>
          </a:xfrm>
          <a:prstGeom prst="rect">
            <a:avLst/>
          </a:prstGeom>
          <a:noFill/>
        </p:spPr>
        <p:txBody>
          <a:bodyPr wrap="none" rtlCol="0">
            <a:spAutoFit/>
          </a:bodyPr>
          <a:lstStyle/>
          <a:p>
            <a:r>
              <a:rPr lang="en-US" altLang="zh-TW" dirty="0"/>
              <a:t>Longest Run-of-Ones in a Block</a:t>
            </a:r>
            <a:endParaRPr lang="zh-TW" altLang="en-US" dirty="0"/>
          </a:p>
        </p:txBody>
      </p:sp>
      <p:sp>
        <p:nvSpPr>
          <p:cNvPr id="15" name="文字方塊 14">
            <a:extLst>
              <a:ext uri="{FF2B5EF4-FFF2-40B4-BE49-F238E27FC236}">
                <a16:creationId xmlns:a16="http://schemas.microsoft.com/office/drawing/2014/main" id="{B5DCCBC9-1081-4631-BD2F-312786C6976E}"/>
              </a:ext>
            </a:extLst>
          </p:cNvPr>
          <p:cNvSpPr txBox="1"/>
          <p:nvPr/>
        </p:nvSpPr>
        <p:spPr>
          <a:xfrm>
            <a:off x="6885695" y="7383969"/>
            <a:ext cx="2425408" cy="369332"/>
          </a:xfrm>
          <a:prstGeom prst="rect">
            <a:avLst/>
          </a:prstGeom>
          <a:noFill/>
        </p:spPr>
        <p:txBody>
          <a:bodyPr wrap="none" rtlCol="0">
            <a:spAutoFit/>
          </a:bodyPr>
          <a:lstStyle/>
          <a:p>
            <a:r>
              <a:rPr lang="en-US" altLang="zh-TW" dirty="0"/>
              <a:t>Universal Statistical Test</a:t>
            </a:r>
            <a:endParaRPr lang="zh-TW" altLang="en-US" dirty="0"/>
          </a:p>
        </p:txBody>
      </p:sp>
      <p:cxnSp>
        <p:nvCxnSpPr>
          <p:cNvPr id="7" name="直線單箭頭接點 6">
            <a:extLst>
              <a:ext uri="{FF2B5EF4-FFF2-40B4-BE49-F238E27FC236}">
                <a16:creationId xmlns:a16="http://schemas.microsoft.com/office/drawing/2014/main" id="{AC724C83-BBFC-4A5D-B02D-DEF70AD2E72A}"/>
              </a:ext>
            </a:extLst>
          </p:cNvPr>
          <p:cNvCxnSpPr/>
          <p:nvPr/>
        </p:nvCxnSpPr>
        <p:spPr>
          <a:xfrm>
            <a:off x="7783976" y="3047999"/>
            <a:ext cx="123371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FADB1013-51EB-4FC3-8DBC-BA9AB60CA042}"/>
                  </a:ext>
                </a:extLst>
              </p:cNvPr>
              <p:cNvSpPr txBox="1"/>
              <p:nvPr/>
            </p:nvSpPr>
            <p:spPr>
              <a:xfrm>
                <a:off x="9300388" y="2817166"/>
                <a:ext cx="134408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solidFill>
                            <a:srgbClr val="FF0000"/>
                          </a:solidFill>
                          <a:latin typeface="Cambria Math" panose="02040503050406030204" pitchFamily="18" charset="0"/>
                        </a:rPr>
                        <m:t>𝑋</m:t>
                      </m:r>
                      <m:r>
                        <a:rPr lang="en-US" altLang="zh-TW" sz="2400" b="0" i="1" smtClean="0">
                          <a:solidFill>
                            <a:srgbClr val="FF0000"/>
                          </a:solidFill>
                          <a:latin typeface="Cambria Math" panose="02040503050406030204" pitchFamily="18" charset="0"/>
                        </a:rPr>
                        <m:t>≥</m:t>
                      </m:r>
                      <m:sSup>
                        <m:sSupPr>
                          <m:ctrlPr>
                            <a:rPr lang="en-US" altLang="zh-TW" sz="2400" b="0" i="1" smtClean="0">
                              <a:solidFill>
                                <a:srgbClr val="FF0000"/>
                              </a:solidFill>
                              <a:latin typeface="Cambria Math" panose="02040503050406030204" pitchFamily="18" charset="0"/>
                            </a:rPr>
                          </m:ctrlPr>
                        </m:sSupPr>
                        <m:e>
                          <m:r>
                            <a:rPr lang="en-US" altLang="zh-TW" sz="2400" b="0" i="1" smtClean="0">
                              <a:solidFill>
                                <a:srgbClr val="FF0000"/>
                              </a:solidFill>
                              <a:latin typeface="Cambria Math" panose="02040503050406030204" pitchFamily="18" charset="0"/>
                            </a:rPr>
                            <m:t>10</m:t>
                          </m:r>
                        </m:e>
                        <m:sup>
                          <m:r>
                            <a:rPr lang="en-US" altLang="zh-TW" sz="2400" b="0" i="1" smtClean="0">
                              <a:solidFill>
                                <a:srgbClr val="FF0000"/>
                              </a:solidFill>
                              <a:latin typeface="Cambria Math" panose="02040503050406030204" pitchFamily="18" charset="0"/>
                            </a:rPr>
                            <m:t>6</m:t>
                          </m:r>
                        </m:sup>
                      </m:sSup>
                    </m:oMath>
                  </m:oMathPara>
                </a14:m>
                <a:endParaRPr lang="zh-TW" altLang="en-US" sz="2400" dirty="0">
                  <a:solidFill>
                    <a:srgbClr val="FF0000"/>
                  </a:solidFill>
                </a:endParaRPr>
              </a:p>
            </p:txBody>
          </p:sp>
        </mc:Choice>
        <mc:Fallback xmlns="">
          <p:sp>
            <p:nvSpPr>
              <p:cNvPr id="16" name="文字方塊 15">
                <a:extLst>
                  <a:ext uri="{FF2B5EF4-FFF2-40B4-BE49-F238E27FC236}">
                    <a16:creationId xmlns:a16="http://schemas.microsoft.com/office/drawing/2014/main" id="{FADB1013-51EB-4FC3-8DBC-BA9AB60CA042}"/>
                  </a:ext>
                </a:extLst>
              </p:cNvPr>
              <p:cNvSpPr txBox="1">
                <a:spLocks noRot="1" noChangeAspect="1" noMove="1" noResize="1" noEditPoints="1" noAdjustHandles="1" noChangeArrowheads="1" noChangeShapeType="1" noTextEdit="1"/>
              </p:cNvSpPr>
              <p:nvPr/>
            </p:nvSpPr>
            <p:spPr>
              <a:xfrm>
                <a:off x="9300388" y="2817166"/>
                <a:ext cx="1344086" cy="461665"/>
              </a:xfrm>
              <a:prstGeom prst="rect">
                <a:avLst/>
              </a:prstGeom>
              <a:blipFill>
                <a:blip r:embed="rId6"/>
                <a:stretch>
                  <a:fillRect/>
                </a:stretch>
              </a:blipFill>
            </p:spPr>
            <p:txBody>
              <a:bodyPr/>
              <a:lstStyle/>
              <a:p>
                <a:r>
                  <a:rPr lang="zh-TW" altLang="en-US">
                    <a:noFill/>
                  </a:rPr>
                  <a:t> </a:t>
                </a:r>
              </a:p>
            </p:txBody>
          </p:sp>
        </mc:Fallback>
      </mc:AlternateContent>
      <p:sp>
        <p:nvSpPr>
          <p:cNvPr id="17" name="投影片編號版面配置區 16">
            <a:extLst>
              <a:ext uri="{FF2B5EF4-FFF2-40B4-BE49-F238E27FC236}">
                <a16:creationId xmlns:a16="http://schemas.microsoft.com/office/drawing/2014/main" id="{9B7B24CF-6E65-4DF5-BC31-46E8BB1B083F}"/>
              </a:ext>
            </a:extLst>
          </p:cNvPr>
          <p:cNvSpPr>
            <a:spLocks noGrp="1"/>
          </p:cNvSpPr>
          <p:nvPr>
            <p:ph type="sldNum" idx="12"/>
          </p:nvPr>
        </p:nvSpPr>
        <p:spPr/>
        <p:txBody>
          <a:bodyPr/>
          <a:lstStyle/>
          <a:p>
            <a:fld id="{00000000-1234-1234-1234-123412341234}" type="slidenum">
              <a:rPr lang="en" smtClean="0"/>
              <a:pPr/>
              <a:t>7</a:t>
            </a:fld>
            <a:endParaRPr lang="en" sz="1333">
              <a:solidFill>
                <a:schemeClr val="dk2"/>
              </a:solidFill>
            </a:endParaRPr>
          </a:p>
        </p:txBody>
      </p:sp>
      <p:sp>
        <p:nvSpPr>
          <p:cNvPr id="21" name="矩形 20">
            <a:extLst>
              <a:ext uri="{FF2B5EF4-FFF2-40B4-BE49-F238E27FC236}">
                <a16:creationId xmlns:a16="http://schemas.microsoft.com/office/drawing/2014/main" id="{71EFFE82-3445-4DCB-B02B-85CC50DAD144}"/>
              </a:ext>
            </a:extLst>
          </p:cNvPr>
          <p:cNvSpPr/>
          <p:nvPr/>
        </p:nvSpPr>
        <p:spPr>
          <a:xfrm>
            <a:off x="-350924" y="113920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ea typeface="新細明體"/>
                <a:cs typeface="Arial"/>
              </a:rPr>
              <a:t>01</a:t>
            </a:r>
            <a:endParaRPr lang="zh-TW" altLang="en-US" sz="3733" dirty="0"/>
          </a:p>
        </p:txBody>
      </p:sp>
    </p:spTree>
    <p:extLst>
      <p:ext uri="{BB962C8B-B14F-4D97-AF65-F5344CB8AC3E}">
        <p14:creationId xmlns:p14="http://schemas.microsoft.com/office/powerpoint/2010/main" val="7157025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82"/>
          <p:cNvSpPr txBox="1"/>
          <p:nvPr/>
        </p:nvSpPr>
        <p:spPr>
          <a:xfrm>
            <a:off x="0" y="0"/>
            <a:ext cx="12192000" cy="1139200"/>
          </a:xfrm>
          <a:prstGeom prst="rect">
            <a:avLst/>
          </a:prstGeom>
          <a:solidFill>
            <a:srgbClr val="D9D9D9"/>
          </a:solidFill>
          <a:ln>
            <a:noFill/>
          </a:ln>
        </p:spPr>
        <p:txBody>
          <a:bodyPr spcFirstLastPara="1" wrap="square" lIns="121900" tIns="121900" rIns="121900" bIns="121900" anchor="ctr" anchorCtr="0">
            <a:noAutofit/>
          </a:bodyPr>
          <a:lstStyle/>
          <a:p>
            <a:r>
              <a:rPr lang="en-US" altLang="zh-TW" sz="4000" b="1" dirty="0"/>
              <a:t>Sample size -</a:t>
            </a:r>
            <a:r>
              <a:rPr lang="zh-TW" altLang="en-US" sz="4000" b="1" dirty="0"/>
              <a:t>如何選擇</a:t>
            </a:r>
            <a:r>
              <a:rPr lang="en-US" altLang="zh-TW" sz="4000" b="1" dirty="0"/>
              <a:t>Y?</a:t>
            </a:r>
            <a:endParaRPr lang="zh-TW" altLang="en-US" sz="4000" b="1" dirty="0"/>
          </a:p>
        </p:txBody>
      </p:sp>
      <p:pic>
        <p:nvPicPr>
          <p:cNvPr id="3" name="圖片 2">
            <a:extLst>
              <a:ext uri="{FF2B5EF4-FFF2-40B4-BE49-F238E27FC236}">
                <a16:creationId xmlns:a16="http://schemas.microsoft.com/office/drawing/2014/main" id="{B2F94E2F-782F-4843-AF4E-102661FED45A}"/>
              </a:ext>
            </a:extLst>
          </p:cNvPr>
          <p:cNvPicPr>
            <a:picLocks noChangeAspect="1"/>
          </p:cNvPicPr>
          <p:nvPr/>
        </p:nvPicPr>
        <p:blipFill>
          <a:blip r:embed="rId3"/>
          <a:stretch>
            <a:fillRect/>
          </a:stretch>
        </p:blipFill>
        <p:spPr>
          <a:xfrm>
            <a:off x="2391169" y="1139200"/>
            <a:ext cx="7409660" cy="2746000"/>
          </a:xfrm>
          <a:prstGeom prst="rect">
            <a:avLst/>
          </a:prstGeom>
        </p:spPr>
      </p:pic>
      <p:pic>
        <p:nvPicPr>
          <p:cNvPr id="5" name="圖片 4">
            <a:extLst>
              <a:ext uri="{FF2B5EF4-FFF2-40B4-BE49-F238E27FC236}">
                <a16:creationId xmlns:a16="http://schemas.microsoft.com/office/drawing/2014/main" id="{244B9A7D-559A-4727-BB95-58551E5DE84A}"/>
              </a:ext>
            </a:extLst>
          </p:cNvPr>
          <p:cNvPicPr>
            <a:picLocks noChangeAspect="1"/>
          </p:cNvPicPr>
          <p:nvPr/>
        </p:nvPicPr>
        <p:blipFill>
          <a:blip r:embed="rId4"/>
          <a:stretch>
            <a:fillRect/>
          </a:stretch>
        </p:blipFill>
        <p:spPr>
          <a:xfrm>
            <a:off x="1990792" y="3942105"/>
            <a:ext cx="8210413" cy="1472772"/>
          </a:xfrm>
          <a:prstGeom prst="rect">
            <a:avLst/>
          </a:prstGeom>
        </p:spPr>
      </p:pic>
      <p:sp>
        <p:nvSpPr>
          <p:cNvPr id="17" name="橢圓 16">
            <a:extLst>
              <a:ext uri="{FF2B5EF4-FFF2-40B4-BE49-F238E27FC236}">
                <a16:creationId xmlns:a16="http://schemas.microsoft.com/office/drawing/2014/main" id="{49AAC5E7-FACE-45E5-ADFD-EBEE3AACD623}"/>
              </a:ext>
            </a:extLst>
          </p:cNvPr>
          <p:cNvSpPr/>
          <p:nvPr/>
        </p:nvSpPr>
        <p:spPr>
          <a:xfrm>
            <a:off x="5650508" y="4331019"/>
            <a:ext cx="576072" cy="34747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7" name="群組 6">
            <a:extLst>
              <a:ext uri="{FF2B5EF4-FFF2-40B4-BE49-F238E27FC236}">
                <a16:creationId xmlns:a16="http://schemas.microsoft.com/office/drawing/2014/main" id="{2638FE10-5C9C-40EC-AA41-F23E6545F028}"/>
              </a:ext>
            </a:extLst>
          </p:cNvPr>
          <p:cNvGrpSpPr/>
          <p:nvPr/>
        </p:nvGrpSpPr>
        <p:grpSpPr>
          <a:xfrm>
            <a:off x="5153400" y="5400010"/>
            <a:ext cx="2146357" cy="1339301"/>
            <a:chOff x="5153400" y="5400010"/>
            <a:chExt cx="2146357" cy="1339301"/>
          </a:xfrm>
        </p:grpSpPr>
        <p:sp>
          <p:nvSpPr>
            <p:cNvPr id="2" name="箭號: 向下 1">
              <a:extLst>
                <a:ext uri="{FF2B5EF4-FFF2-40B4-BE49-F238E27FC236}">
                  <a16:creationId xmlns:a16="http://schemas.microsoft.com/office/drawing/2014/main" id="{2112F43E-136F-4A9C-9ED1-01533A38A132}"/>
                </a:ext>
              </a:extLst>
            </p:cNvPr>
            <p:cNvSpPr/>
            <p:nvPr/>
          </p:nvSpPr>
          <p:spPr>
            <a:xfrm>
              <a:off x="5747608" y="5400010"/>
              <a:ext cx="957943" cy="63758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3FDC3B0C-D9BF-4A01-961A-E551CBFC31FD}"/>
                    </a:ext>
                  </a:extLst>
                </p:cNvPr>
                <p:cNvSpPr txBox="1"/>
                <p:nvPr/>
              </p:nvSpPr>
              <p:spPr>
                <a:xfrm>
                  <a:off x="5153400" y="6045467"/>
                  <a:ext cx="2146357"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solidFill>
                              <a:srgbClr val="FF0000"/>
                            </a:solidFill>
                            <a:latin typeface="Cambria Math" panose="02040503050406030204" pitchFamily="18" charset="0"/>
                          </a:rPr>
                          <m:t>𝑌</m:t>
                        </m:r>
                        <m:r>
                          <a:rPr lang="en-US" altLang="zh-TW" sz="2400" b="0" i="1" smtClean="0">
                            <a:solidFill>
                              <a:srgbClr val="FF0000"/>
                            </a:solidFill>
                            <a:latin typeface="Cambria Math" panose="02040503050406030204" pitchFamily="18" charset="0"/>
                          </a:rPr>
                          <m:t>≥</m:t>
                        </m:r>
                        <m:f>
                          <m:fPr>
                            <m:ctrlPr>
                              <a:rPr lang="en-US" altLang="zh-TW" sz="2400" b="0" i="1" smtClean="0">
                                <a:solidFill>
                                  <a:srgbClr val="FF0000"/>
                                </a:solidFill>
                                <a:latin typeface="Cambria Math" panose="02040503050406030204" pitchFamily="18" charset="0"/>
                              </a:rPr>
                            </m:ctrlPr>
                          </m:fPr>
                          <m:num>
                            <m:r>
                              <a:rPr lang="en-US" altLang="zh-TW" sz="2400" b="0" i="1" smtClean="0">
                                <a:solidFill>
                                  <a:srgbClr val="FF0000"/>
                                </a:solidFill>
                                <a:latin typeface="Cambria Math" panose="02040503050406030204" pitchFamily="18" charset="0"/>
                              </a:rPr>
                              <m:t>1</m:t>
                            </m:r>
                          </m:num>
                          <m:den>
                            <m:r>
                              <a:rPr lang="en-US" altLang="zh-TW" sz="2400" b="0" i="1" smtClean="0">
                                <a:solidFill>
                                  <a:srgbClr val="FF0000"/>
                                </a:solidFill>
                                <a:latin typeface="Cambria Math" panose="02040503050406030204" pitchFamily="18" charset="0"/>
                              </a:rPr>
                              <m:t>0.01</m:t>
                            </m:r>
                          </m:den>
                        </m:f>
                        <m:r>
                          <a:rPr lang="en-US" altLang="zh-TW" sz="2400" b="0" i="1" smtClean="0">
                            <a:solidFill>
                              <a:srgbClr val="FF0000"/>
                            </a:solidFill>
                            <a:latin typeface="Cambria Math" panose="02040503050406030204" pitchFamily="18" charset="0"/>
                          </a:rPr>
                          <m:t>=100</m:t>
                        </m:r>
                      </m:oMath>
                    </m:oMathPara>
                  </a14:m>
                  <a:endParaRPr lang="zh-TW" altLang="en-US" sz="2400" dirty="0">
                    <a:solidFill>
                      <a:srgbClr val="FF0000"/>
                    </a:solidFill>
                  </a:endParaRPr>
                </a:p>
              </p:txBody>
            </p:sp>
          </mc:Choice>
          <mc:Fallback xmlns="">
            <p:sp>
              <p:nvSpPr>
                <p:cNvPr id="4" name="文字方塊 3">
                  <a:extLst>
                    <a:ext uri="{FF2B5EF4-FFF2-40B4-BE49-F238E27FC236}">
                      <a16:creationId xmlns:a16="http://schemas.microsoft.com/office/drawing/2014/main" id="{3FDC3B0C-D9BF-4A01-961A-E551CBFC31FD}"/>
                    </a:ext>
                  </a:extLst>
                </p:cNvPr>
                <p:cNvSpPr txBox="1">
                  <a:spLocks noRot="1" noChangeAspect="1" noMove="1" noResize="1" noEditPoints="1" noAdjustHandles="1" noChangeArrowheads="1" noChangeShapeType="1" noTextEdit="1"/>
                </p:cNvSpPr>
                <p:nvPr/>
              </p:nvSpPr>
              <p:spPr>
                <a:xfrm>
                  <a:off x="5153400" y="6045467"/>
                  <a:ext cx="2146357" cy="693844"/>
                </a:xfrm>
                <a:prstGeom prst="rect">
                  <a:avLst/>
                </a:prstGeom>
                <a:blipFill>
                  <a:blip r:embed="rId5"/>
                  <a:stretch>
                    <a:fillRect/>
                  </a:stretch>
                </a:blipFill>
              </p:spPr>
              <p:txBody>
                <a:bodyPr/>
                <a:lstStyle/>
                <a:p>
                  <a:r>
                    <a:rPr lang="zh-TW" altLang="en-US">
                      <a:noFill/>
                    </a:rPr>
                    <a:t> </a:t>
                  </a:r>
                </a:p>
              </p:txBody>
            </p:sp>
          </mc:Fallback>
        </mc:AlternateContent>
      </p:grpSp>
      <p:sp>
        <p:nvSpPr>
          <p:cNvPr id="6" name="投影片編號版面配置區 5">
            <a:extLst>
              <a:ext uri="{FF2B5EF4-FFF2-40B4-BE49-F238E27FC236}">
                <a16:creationId xmlns:a16="http://schemas.microsoft.com/office/drawing/2014/main" id="{9B170F10-56F3-4ECC-8CAA-1137ED255EBD}"/>
              </a:ext>
            </a:extLst>
          </p:cNvPr>
          <p:cNvSpPr>
            <a:spLocks noGrp="1"/>
          </p:cNvSpPr>
          <p:nvPr>
            <p:ph type="sldNum" idx="12"/>
          </p:nvPr>
        </p:nvSpPr>
        <p:spPr/>
        <p:txBody>
          <a:bodyPr/>
          <a:lstStyle/>
          <a:p>
            <a:fld id="{00000000-1234-1234-1234-123412341234}" type="slidenum">
              <a:rPr lang="en" smtClean="0"/>
              <a:pPr/>
              <a:t>8</a:t>
            </a:fld>
            <a:endParaRPr lang="en" sz="1333">
              <a:solidFill>
                <a:schemeClr val="dk2"/>
              </a:solidFill>
            </a:endParaRPr>
          </a:p>
        </p:txBody>
      </p:sp>
      <p:sp>
        <p:nvSpPr>
          <p:cNvPr id="22" name="矩形 21">
            <a:extLst>
              <a:ext uri="{FF2B5EF4-FFF2-40B4-BE49-F238E27FC236}">
                <a16:creationId xmlns:a16="http://schemas.microsoft.com/office/drawing/2014/main" id="{A144ADE1-0F32-456D-BA94-2C533165F49E}"/>
              </a:ext>
            </a:extLst>
          </p:cNvPr>
          <p:cNvSpPr/>
          <p:nvPr/>
        </p:nvSpPr>
        <p:spPr>
          <a:xfrm>
            <a:off x="-350924" y="113920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ea typeface="新細明體"/>
                <a:cs typeface="Arial"/>
              </a:rPr>
              <a:t>01</a:t>
            </a:r>
            <a:endParaRPr lang="zh-TW" altLang="en-US" sz="3733" dirty="0"/>
          </a:p>
        </p:txBody>
      </p:sp>
      <mc:AlternateContent xmlns:mc="http://schemas.openxmlformats.org/markup-compatibility/2006" xmlns:a14="http://schemas.microsoft.com/office/drawing/2010/main">
        <mc:Choice Requires="a14">
          <p:sp>
            <p:nvSpPr>
              <p:cNvPr id="24" name="文字方塊 23">
                <a:extLst>
                  <a:ext uri="{FF2B5EF4-FFF2-40B4-BE49-F238E27FC236}">
                    <a16:creationId xmlns:a16="http://schemas.microsoft.com/office/drawing/2014/main" id="{EB6B520A-96A2-4460-B1CE-E4B1B8DA479C}"/>
                  </a:ext>
                </a:extLst>
              </p:cNvPr>
              <p:cNvSpPr txBox="1"/>
              <p:nvPr/>
            </p:nvSpPr>
            <p:spPr>
              <a:xfrm>
                <a:off x="-2958247" y="3429491"/>
                <a:ext cx="2146357"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solidFill>
                            <a:srgbClr val="FF0000"/>
                          </a:solidFill>
                          <a:latin typeface="Cambria Math" panose="02040503050406030204" pitchFamily="18" charset="0"/>
                        </a:rPr>
                        <m:t>𝑌</m:t>
                      </m:r>
                      <m:r>
                        <a:rPr lang="en-US" altLang="zh-TW" sz="2400" b="0" i="1" smtClean="0">
                          <a:solidFill>
                            <a:srgbClr val="FF0000"/>
                          </a:solidFill>
                          <a:latin typeface="Cambria Math" panose="02040503050406030204" pitchFamily="18" charset="0"/>
                        </a:rPr>
                        <m:t>≥</m:t>
                      </m:r>
                      <m:f>
                        <m:fPr>
                          <m:ctrlPr>
                            <a:rPr lang="en-US" altLang="zh-TW" sz="2400" b="0" i="1" smtClean="0">
                              <a:solidFill>
                                <a:srgbClr val="FF0000"/>
                              </a:solidFill>
                              <a:latin typeface="Cambria Math" panose="02040503050406030204" pitchFamily="18" charset="0"/>
                            </a:rPr>
                          </m:ctrlPr>
                        </m:fPr>
                        <m:num>
                          <m:r>
                            <a:rPr lang="en-US" altLang="zh-TW" sz="2400" b="0" i="1" smtClean="0">
                              <a:solidFill>
                                <a:srgbClr val="FF0000"/>
                              </a:solidFill>
                              <a:latin typeface="Cambria Math" panose="02040503050406030204" pitchFamily="18" charset="0"/>
                            </a:rPr>
                            <m:t>1</m:t>
                          </m:r>
                        </m:num>
                        <m:den>
                          <m:r>
                            <a:rPr lang="en-US" altLang="zh-TW" sz="2400" b="0" i="1" smtClean="0">
                              <a:solidFill>
                                <a:srgbClr val="FF0000"/>
                              </a:solidFill>
                              <a:latin typeface="Cambria Math" panose="02040503050406030204" pitchFamily="18" charset="0"/>
                            </a:rPr>
                            <m:t>0.01</m:t>
                          </m:r>
                        </m:den>
                      </m:f>
                      <m:r>
                        <a:rPr lang="en-US" altLang="zh-TW" sz="2400" b="0" i="1" smtClean="0">
                          <a:solidFill>
                            <a:srgbClr val="FF0000"/>
                          </a:solidFill>
                          <a:latin typeface="Cambria Math" panose="02040503050406030204" pitchFamily="18" charset="0"/>
                        </a:rPr>
                        <m:t>=100</m:t>
                      </m:r>
                    </m:oMath>
                  </m:oMathPara>
                </a14:m>
                <a:endParaRPr lang="zh-TW" altLang="en-US" sz="2400" dirty="0">
                  <a:solidFill>
                    <a:srgbClr val="FF0000"/>
                  </a:solidFill>
                </a:endParaRPr>
              </a:p>
            </p:txBody>
          </p:sp>
        </mc:Choice>
        <mc:Fallback xmlns="">
          <p:sp>
            <p:nvSpPr>
              <p:cNvPr id="24" name="文字方塊 23">
                <a:extLst>
                  <a:ext uri="{FF2B5EF4-FFF2-40B4-BE49-F238E27FC236}">
                    <a16:creationId xmlns:a16="http://schemas.microsoft.com/office/drawing/2014/main" id="{EB6B520A-96A2-4460-B1CE-E4B1B8DA479C}"/>
                  </a:ext>
                </a:extLst>
              </p:cNvPr>
              <p:cNvSpPr txBox="1">
                <a:spLocks noRot="1" noChangeAspect="1" noMove="1" noResize="1" noEditPoints="1" noAdjustHandles="1" noChangeArrowheads="1" noChangeShapeType="1" noTextEdit="1"/>
              </p:cNvSpPr>
              <p:nvPr/>
            </p:nvSpPr>
            <p:spPr>
              <a:xfrm>
                <a:off x="-2958247" y="3429491"/>
                <a:ext cx="2146357" cy="693844"/>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a:extLst>
                  <a:ext uri="{FF2B5EF4-FFF2-40B4-BE49-F238E27FC236}">
                    <a16:creationId xmlns:a16="http://schemas.microsoft.com/office/drawing/2014/main" id="{CB7FD222-5F66-47BF-987D-B4B2525148E5}"/>
                  </a:ext>
                </a:extLst>
              </p:cNvPr>
              <p:cNvSpPr txBox="1"/>
              <p:nvPr/>
            </p:nvSpPr>
            <p:spPr>
              <a:xfrm>
                <a:off x="-2958247" y="2720485"/>
                <a:ext cx="21834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solidFill>
                            <a:srgbClr val="FF0000"/>
                          </a:solidFill>
                          <a:latin typeface="Cambria Math" panose="02040503050406030204" pitchFamily="18" charset="0"/>
                        </a:rPr>
                        <m:t>𝑋</m:t>
                      </m:r>
                      <m:r>
                        <a:rPr lang="en-US" altLang="zh-TW" sz="2400" b="0" i="1" smtClean="0">
                          <a:solidFill>
                            <a:srgbClr val="FF0000"/>
                          </a:solidFill>
                          <a:latin typeface="Cambria Math" panose="02040503050406030204" pitchFamily="18" charset="0"/>
                        </a:rPr>
                        <m:t>≥</m:t>
                      </m:r>
                      <m:sSup>
                        <m:sSupPr>
                          <m:ctrlPr>
                            <a:rPr lang="en-US" altLang="zh-TW" sz="2400" b="0" i="1" smtClean="0">
                              <a:solidFill>
                                <a:srgbClr val="FF0000"/>
                              </a:solidFill>
                              <a:latin typeface="Cambria Math" panose="02040503050406030204" pitchFamily="18" charset="0"/>
                            </a:rPr>
                          </m:ctrlPr>
                        </m:sSupPr>
                        <m:e>
                          <m:r>
                            <a:rPr lang="en-US" altLang="zh-TW" sz="2400" b="0" i="1" smtClean="0">
                              <a:solidFill>
                                <a:srgbClr val="FF0000"/>
                              </a:solidFill>
                              <a:latin typeface="Cambria Math" panose="02040503050406030204" pitchFamily="18" charset="0"/>
                            </a:rPr>
                            <m:t>10</m:t>
                          </m:r>
                        </m:e>
                        <m:sup>
                          <m:r>
                            <a:rPr lang="en-US" altLang="zh-TW" sz="2400" b="0" i="1" smtClean="0">
                              <a:solidFill>
                                <a:srgbClr val="FF0000"/>
                              </a:solidFill>
                              <a:latin typeface="Cambria Math" panose="02040503050406030204" pitchFamily="18" charset="0"/>
                            </a:rPr>
                            <m:t>6</m:t>
                          </m:r>
                        </m:sup>
                      </m:sSup>
                      <m:r>
                        <a:rPr lang="en-US" altLang="zh-TW" sz="2400" b="0" i="1" smtClean="0">
                          <a:solidFill>
                            <a:srgbClr val="FF0000"/>
                          </a:solidFill>
                          <a:latin typeface="Cambria Math" panose="02040503050406030204" pitchFamily="18" charset="0"/>
                        </a:rPr>
                        <m:t>≈</m:t>
                      </m:r>
                      <m:sSup>
                        <m:sSupPr>
                          <m:ctrlPr>
                            <a:rPr lang="en-US" altLang="zh-TW" sz="2400" b="0" i="1" smtClean="0">
                              <a:solidFill>
                                <a:srgbClr val="FF0000"/>
                              </a:solidFill>
                              <a:latin typeface="Cambria Math" panose="02040503050406030204" pitchFamily="18" charset="0"/>
                            </a:rPr>
                          </m:ctrlPr>
                        </m:sSupPr>
                        <m:e>
                          <m:r>
                            <a:rPr lang="en-US" altLang="zh-TW" sz="2400" b="0" i="1" smtClean="0">
                              <a:solidFill>
                                <a:srgbClr val="FF0000"/>
                              </a:solidFill>
                              <a:latin typeface="Cambria Math" panose="02040503050406030204" pitchFamily="18" charset="0"/>
                            </a:rPr>
                            <m:t>2</m:t>
                          </m:r>
                        </m:e>
                        <m:sup>
                          <m:r>
                            <a:rPr lang="en-US" altLang="zh-TW" sz="2400" b="0" i="1" smtClean="0">
                              <a:solidFill>
                                <a:srgbClr val="FF0000"/>
                              </a:solidFill>
                              <a:latin typeface="Cambria Math" panose="02040503050406030204" pitchFamily="18" charset="0"/>
                            </a:rPr>
                            <m:t>20</m:t>
                          </m:r>
                        </m:sup>
                      </m:sSup>
                    </m:oMath>
                  </m:oMathPara>
                </a14:m>
                <a:endParaRPr lang="zh-TW" altLang="en-US" sz="2400" dirty="0">
                  <a:solidFill>
                    <a:srgbClr val="FF0000"/>
                  </a:solidFill>
                </a:endParaRPr>
              </a:p>
            </p:txBody>
          </p:sp>
        </mc:Choice>
        <mc:Fallback xmlns="">
          <p:sp>
            <p:nvSpPr>
              <p:cNvPr id="25" name="文字方塊 24">
                <a:extLst>
                  <a:ext uri="{FF2B5EF4-FFF2-40B4-BE49-F238E27FC236}">
                    <a16:creationId xmlns:a16="http://schemas.microsoft.com/office/drawing/2014/main" id="{CB7FD222-5F66-47BF-987D-B4B2525148E5}"/>
                  </a:ext>
                </a:extLst>
              </p:cNvPr>
              <p:cNvSpPr txBox="1">
                <a:spLocks noRot="1" noChangeAspect="1" noMove="1" noResize="1" noEditPoints="1" noAdjustHandles="1" noChangeArrowheads="1" noChangeShapeType="1" noTextEdit="1"/>
              </p:cNvSpPr>
              <p:nvPr/>
            </p:nvSpPr>
            <p:spPr>
              <a:xfrm>
                <a:off x="-2958247" y="2720485"/>
                <a:ext cx="2183418" cy="461665"/>
              </a:xfrm>
              <a:prstGeom prst="rect">
                <a:avLst/>
              </a:prstGeom>
              <a:blipFill>
                <a:blip r:embed="rId7"/>
                <a:stretch>
                  <a:fillRect/>
                </a:stretch>
              </a:blipFill>
            </p:spPr>
            <p:txBody>
              <a:bodyPr/>
              <a:lstStyle/>
              <a:p>
                <a:r>
                  <a:rPr lang="zh-TW" altLang="en-US">
                    <a:noFill/>
                  </a:rPr>
                  <a:t> </a:t>
                </a:r>
              </a:p>
            </p:txBody>
          </p:sp>
        </mc:Fallback>
      </mc:AlternateContent>
      <p:sp>
        <p:nvSpPr>
          <p:cNvPr id="26" name="文字方塊 25">
            <a:extLst>
              <a:ext uri="{FF2B5EF4-FFF2-40B4-BE49-F238E27FC236}">
                <a16:creationId xmlns:a16="http://schemas.microsoft.com/office/drawing/2014/main" id="{62977FCE-D5F6-48BD-A8FC-3F7D12AF780F}"/>
              </a:ext>
            </a:extLst>
          </p:cNvPr>
          <p:cNvSpPr txBox="1"/>
          <p:nvPr/>
        </p:nvSpPr>
        <p:spPr>
          <a:xfrm>
            <a:off x="-3657600" y="5704620"/>
            <a:ext cx="3372333" cy="461665"/>
          </a:xfrm>
          <a:prstGeom prst="rect">
            <a:avLst/>
          </a:prstGeom>
          <a:noFill/>
        </p:spPr>
        <p:txBody>
          <a:bodyPr wrap="none" rtlCol="0">
            <a:spAutoFit/>
          </a:bodyPr>
          <a:lstStyle/>
          <a:p>
            <a:r>
              <a:rPr lang="en-US" altLang="zh-TW" sz="2400" dirty="0"/>
              <a:t>Baud rate = 115200 bits/s</a:t>
            </a:r>
            <a:endParaRPr lang="zh-TW" altLang="en-US" sz="2400" dirty="0"/>
          </a:p>
        </p:txBody>
      </p:sp>
      <p:sp>
        <p:nvSpPr>
          <p:cNvPr id="27" name="文字方塊 26">
            <a:extLst>
              <a:ext uri="{FF2B5EF4-FFF2-40B4-BE49-F238E27FC236}">
                <a16:creationId xmlns:a16="http://schemas.microsoft.com/office/drawing/2014/main" id="{30E5525A-C78B-4AEB-8E20-5B5938395275}"/>
              </a:ext>
            </a:extLst>
          </p:cNvPr>
          <p:cNvSpPr txBox="1"/>
          <p:nvPr/>
        </p:nvSpPr>
        <p:spPr>
          <a:xfrm>
            <a:off x="-2703853" y="4683145"/>
            <a:ext cx="1229824" cy="461665"/>
          </a:xfrm>
          <a:prstGeom prst="rect">
            <a:avLst/>
          </a:prstGeom>
          <a:noFill/>
        </p:spPr>
        <p:txBody>
          <a:bodyPr wrap="none" rtlCol="0">
            <a:spAutoFit/>
          </a:bodyPr>
          <a:lstStyle/>
          <a:p>
            <a:r>
              <a:rPr lang="en-US" altLang="zh-TW" sz="2400" dirty="0"/>
              <a:t>100 files</a:t>
            </a:r>
            <a:endParaRPr lang="zh-TW" altLang="en-US" sz="2400" dirty="0"/>
          </a:p>
        </p:txBody>
      </p:sp>
    </p:spTree>
    <p:extLst>
      <p:ext uri="{BB962C8B-B14F-4D97-AF65-F5344CB8AC3E}">
        <p14:creationId xmlns:p14="http://schemas.microsoft.com/office/powerpoint/2010/main" val="29735013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82"/>
          <p:cNvSpPr txBox="1"/>
          <p:nvPr/>
        </p:nvSpPr>
        <p:spPr>
          <a:xfrm>
            <a:off x="0" y="0"/>
            <a:ext cx="12192000" cy="1139200"/>
          </a:xfrm>
          <a:prstGeom prst="rect">
            <a:avLst/>
          </a:prstGeom>
          <a:solidFill>
            <a:srgbClr val="D9D9D9"/>
          </a:solidFill>
          <a:ln>
            <a:noFill/>
          </a:ln>
        </p:spPr>
        <p:txBody>
          <a:bodyPr spcFirstLastPara="1" wrap="square" lIns="121900" tIns="121900" rIns="121900" bIns="121900" anchor="ctr" anchorCtr="0">
            <a:noAutofit/>
          </a:bodyPr>
          <a:lstStyle/>
          <a:p>
            <a:r>
              <a:rPr lang="zh-TW" altLang="en-US" sz="4000" b="1" dirty="0"/>
              <a:t>如何選擇</a:t>
            </a:r>
            <a:r>
              <a:rPr lang="en-US" altLang="zh-TW" sz="4000" b="1" dirty="0"/>
              <a:t>X</a:t>
            </a:r>
            <a:r>
              <a:rPr lang="zh-TW" altLang="en-US" sz="4000" b="1" dirty="0"/>
              <a:t>與</a:t>
            </a:r>
            <a:r>
              <a:rPr lang="en-US" altLang="zh-TW" sz="4000" b="1" dirty="0"/>
              <a:t>Y?</a:t>
            </a:r>
            <a:endParaRPr lang="zh-TW" altLang="en-US" sz="4000" b="1" dirty="0"/>
          </a:p>
        </p:txBody>
      </p:sp>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3FDC3B0C-D9BF-4A01-961A-E551CBFC31FD}"/>
                  </a:ext>
                </a:extLst>
              </p:cNvPr>
              <p:cNvSpPr txBox="1"/>
              <p:nvPr/>
            </p:nvSpPr>
            <p:spPr>
              <a:xfrm>
                <a:off x="699353" y="3429491"/>
                <a:ext cx="2146357"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solidFill>
                            <a:srgbClr val="FF0000"/>
                          </a:solidFill>
                          <a:latin typeface="Cambria Math" panose="02040503050406030204" pitchFamily="18" charset="0"/>
                        </a:rPr>
                        <m:t>𝑌</m:t>
                      </m:r>
                      <m:r>
                        <a:rPr lang="en-US" altLang="zh-TW" sz="2400" b="0" i="1" smtClean="0">
                          <a:solidFill>
                            <a:srgbClr val="FF0000"/>
                          </a:solidFill>
                          <a:latin typeface="Cambria Math" panose="02040503050406030204" pitchFamily="18" charset="0"/>
                        </a:rPr>
                        <m:t>≥</m:t>
                      </m:r>
                      <m:f>
                        <m:fPr>
                          <m:ctrlPr>
                            <a:rPr lang="en-US" altLang="zh-TW" sz="2400" b="0" i="1" smtClean="0">
                              <a:solidFill>
                                <a:srgbClr val="FF0000"/>
                              </a:solidFill>
                              <a:latin typeface="Cambria Math" panose="02040503050406030204" pitchFamily="18" charset="0"/>
                            </a:rPr>
                          </m:ctrlPr>
                        </m:fPr>
                        <m:num>
                          <m:r>
                            <a:rPr lang="en-US" altLang="zh-TW" sz="2400" b="0" i="1" smtClean="0">
                              <a:solidFill>
                                <a:srgbClr val="FF0000"/>
                              </a:solidFill>
                              <a:latin typeface="Cambria Math" panose="02040503050406030204" pitchFamily="18" charset="0"/>
                            </a:rPr>
                            <m:t>1</m:t>
                          </m:r>
                        </m:num>
                        <m:den>
                          <m:r>
                            <a:rPr lang="en-US" altLang="zh-TW" sz="2400" b="0" i="1" smtClean="0">
                              <a:solidFill>
                                <a:srgbClr val="FF0000"/>
                              </a:solidFill>
                              <a:latin typeface="Cambria Math" panose="02040503050406030204" pitchFamily="18" charset="0"/>
                            </a:rPr>
                            <m:t>0.01</m:t>
                          </m:r>
                        </m:den>
                      </m:f>
                      <m:r>
                        <a:rPr lang="en-US" altLang="zh-TW" sz="2400" b="0" i="1" smtClean="0">
                          <a:solidFill>
                            <a:srgbClr val="FF0000"/>
                          </a:solidFill>
                          <a:latin typeface="Cambria Math" panose="02040503050406030204" pitchFamily="18" charset="0"/>
                        </a:rPr>
                        <m:t>=100</m:t>
                      </m:r>
                    </m:oMath>
                  </m:oMathPara>
                </a14:m>
                <a:endParaRPr lang="zh-TW" altLang="en-US" sz="2400" dirty="0">
                  <a:solidFill>
                    <a:srgbClr val="FF0000"/>
                  </a:solidFill>
                </a:endParaRPr>
              </a:p>
            </p:txBody>
          </p:sp>
        </mc:Choice>
        <mc:Fallback xmlns="">
          <p:sp>
            <p:nvSpPr>
              <p:cNvPr id="4" name="文字方塊 3">
                <a:extLst>
                  <a:ext uri="{FF2B5EF4-FFF2-40B4-BE49-F238E27FC236}">
                    <a16:creationId xmlns:a16="http://schemas.microsoft.com/office/drawing/2014/main" id="{3FDC3B0C-D9BF-4A01-961A-E551CBFC31FD}"/>
                  </a:ext>
                </a:extLst>
              </p:cNvPr>
              <p:cNvSpPr txBox="1">
                <a:spLocks noRot="1" noChangeAspect="1" noMove="1" noResize="1" noEditPoints="1" noAdjustHandles="1" noChangeArrowheads="1" noChangeShapeType="1" noTextEdit="1"/>
              </p:cNvSpPr>
              <p:nvPr/>
            </p:nvSpPr>
            <p:spPr>
              <a:xfrm>
                <a:off x="699353" y="3429491"/>
                <a:ext cx="2146357" cy="693844"/>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0236C957-7661-4C64-B99E-D2DBADB8E733}"/>
                  </a:ext>
                </a:extLst>
              </p:cNvPr>
              <p:cNvSpPr txBox="1"/>
              <p:nvPr/>
            </p:nvSpPr>
            <p:spPr>
              <a:xfrm>
                <a:off x="699353" y="2720485"/>
                <a:ext cx="21834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solidFill>
                            <a:srgbClr val="FF0000"/>
                          </a:solidFill>
                          <a:latin typeface="Cambria Math" panose="02040503050406030204" pitchFamily="18" charset="0"/>
                        </a:rPr>
                        <m:t>𝑋</m:t>
                      </m:r>
                      <m:r>
                        <a:rPr lang="en-US" altLang="zh-TW" sz="2400" b="0" i="1" smtClean="0">
                          <a:solidFill>
                            <a:srgbClr val="FF0000"/>
                          </a:solidFill>
                          <a:latin typeface="Cambria Math" panose="02040503050406030204" pitchFamily="18" charset="0"/>
                        </a:rPr>
                        <m:t>≥</m:t>
                      </m:r>
                      <m:sSup>
                        <m:sSupPr>
                          <m:ctrlPr>
                            <a:rPr lang="en-US" altLang="zh-TW" sz="2400" b="0" i="1" smtClean="0">
                              <a:solidFill>
                                <a:srgbClr val="FF0000"/>
                              </a:solidFill>
                              <a:latin typeface="Cambria Math" panose="02040503050406030204" pitchFamily="18" charset="0"/>
                            </a:rPr>
                          </m:ctrlPr>
                        </m:sSupPr>
                        <m:e>
                          <m:r>
                            <a:rPr lang="en-US" altLang="zh-TW" sz="2400" b="0" i="1" smtClean="0">
                              <a:solidFill>
                                <a:srgbClr val="FF0000"/>
                              </a:solidFill>
                              <a:latin typeface="Cambria Math" panose="02040503050406030204" pitchFamily="18" charset="0"/>
                            </a:rPr>
                            <m:t>10</m:t>
                          </m:r>
                        </m:e>
                        <m:sup>
                          <m:r>
                            <a:rPr lang="en-US" altLang="zh-TW" sz="2400" b="0" i="1" smtClean="0">
                              <a:solidFill>
                                <a:srgbClr val="FF0000"/>
                              </a:solidFill>
                              <a:latin typeface="Cambria Math" panose="02040503050406030204" pitchFamily="18" charset="0"/>
                            </a:rPr>
                            <m:t>6</m:t>
                          </m:r>
                        </m:sup>
                      </m:sSup>
                      <m:r>
                        <a:rPr lang="en-US" altLang="zh-TW" sz="2400" b="0" i="1" smtClean="0">
                          <a:solidFill>
                            <a:srgbClr val="FF0000"/>
                          </a:solidFill>
                          <a:latin typeface="Cambria Math" panose="02040503050406030204" pitchFamily="18" charset="0"/>
                        </a:rPr>
                        <m:t>≈</m:t>
                      </m:r>
                      <m:sSup>
                        <m:sSupPr>
                          <m:ctrlPr>
                            <a:rPr lang="en-US" altLang="zh-TW" sz="2400" b="0" i="1" smtClean="0">
                              <a:solidFill>
                                <a:srgbClr val="FF0000"/>
                              </a:solidFill>
                              <a:latin typeface="Cambria Math" panose="02040503050406030204" pitchFamily="18" charset="0"/>
                            </a:rPr>
                          </m:ctrlPr>
                        </m:sSupPr>
                        <m:e>
                          <m:r>
                            <a:rPr lang="en-US" altLang="zh-TW" sz="2400" b="0" i="1" smtClean="0">
                              <a:solidFill>
                                <a:srgbClr val="FF0000"/>
                              </a:solidFill>
                              <a:latin typeface="Cambria Math" panose="02040503050406030204" pitchFamily="18" charset="0"/>
                            </a:rPr>
                            <m:t>2</m:t>
                          </m:r>
                        </m:e>
                        <m:sup>
                          <m:r>
                            <a:rPr lang="en-US" altLang="zh-TW" sz="2400" b="0" i="1" smtClean="0">
                              <a:solidFill>
                                <a:srgbClr val="FF0000"/>
                              </a:solidFill>
                              <a:latin typeface="Cambria Math" panose="02040503050406030204" pitchFamily="18" charset="0"/>
                            </a:rPr>
                            <m:t>20</m:t>
                          </m:r>
                        </m:sup>
                      </m:sSup>
                    </m:oMath>
                  </m:oMathPara>
                </a14:m>
                <a:endParaRPr lang="zh-TW" altLang="en-US" sz="2400" dirty="0">
                  <a:solidFill>
                    <a:srgbClr val="FF0000"/>
                  </a:solidFill>
                </a:endParaRPr>
              </a:p>
            </p:txBody>
          </p:sp>
        </mc:Choice>
        <mc:Fallback xmlns="">
          <p:sp>
            <p:nvSpPr>
              <p:cNvPr id="16" name="文字方塊 15">
                <a:extLst>
                  <a:ext uri="{FF2B5EF4-FFF2-40B4-BE49-F238E27FC236}">
                    <a16:creationId xmlns:a16="http://schemas.microsoft.com/office/drawing/2014/main" id="{0236C957-7661-4C64-B99E-D2DBADB8E733}"/>
                  </a:ext>
                </a:extLst>
              </p:cNvPr>
              <p:cNvSpPr txBox="1">
                <a:spLocks noRot="1" noChangeAspect="1" noMove="1" noResize="1" noEditPoints="1" noAdjustHandles="1" noChangeArrowheads="1" noChangeShapeType="1" noTextEdit="1"/>
              </p:cNvSpPr>
              <p:nvPr/>
            </p:nvSpPr>
            <p:spPr>
              <a:xfrm>
                <a:off x="699353" y="2720485"/>
                <a:ext cx="2183418" cy="461665"/>
              </a:xfrm>
              <a:prstGeom prst="rect">
                <a:avLst/>
              </a:prstGeom>
              <a:blipFill>
                <a:blip r:embed="rId4"/>
                <a:stretch>
                  <a:fillRect/>
                </a:stretch>
              </a:blipFill>
            </p:spPr>
            <p:txBody>
              <a:bodyPr/>
              <a:lstStyle/>
              <a:p>
                <a:r>
                  <a:rPr lang="zh-TW" altLang="en-US">
                    <a:noFill/>
                  </a:rPr>
                  <a:t> </a:t>
                </a:r>
              </a:p>
            </p:txBody>
          </p:sp>
        </mc:Fallback>
      </mc:AlternateContent>
      <p:sp>
        <p:nvSpPr>
          <p:cNvPr id="6" name="文字方塊 5">
            <a:extLst>
              <a:ext uri="{FF2B5EF4-FFF2-40B4-BE49-F238E27FC236}">
                <a16:creationId xmlns:a16="http://schemas.microsoft.com/office/drawing/2014/main" id="{1EBDC9E0-FCF7-42DA-B5B4-93A439A40494}"/>
              </a:ext>
            </a:extLst>
          </p:cNvPr>
          <p:cNvSpPr txBox="1"/>
          <p:nvPr/>
        </p:nvSpPr>
        <p:spPr>
          <a:xfrm>
            <a:off x="0" y="5704620"/>
            <a:ext cx="3372333" cy="461665"/>
          </a:xfrm>
          <a:prstGeom prst="rect">
            <a:avLst/>
          </a:prstGeom>
          <a:noFill/>
        </p:spPr>
        <p:txBody>
          <a:bodyPr wrap="none" rtlCol="0">
            <a:spAutoFit/>
          </a:bodyPr>
          <a:lstStyle/>
          <a:p>
            <a:r>
              <a:rPr lang="en-US" altLang="zh-TW" sz="2400" dirty="0"/>
              <a:t>Baud rate = 115200 bits/s</a:t>
            </a:r>
            <a:endParaRPr lang="zh-TW" altLang="en-US" sz="2400" dirty="0"/>
          </a:p>
        </p:txBody>
      </p:sp>
      <p:sp>
        <p:nvSpPr>
          <p:cNvPr id="7" name="文字方塊 6">
            <a:extLst>
              <a:ext uri="{FF2B5EF4-FFF2-40B4-BE49-F238E27FC236}">
                <a16:creationId xmlns:a16="http://schemas.microsoft.com/office/drawing/2014/main" id="{B80F181C-534B-4355-B570-4F767B9E4359}"/>
              </a:ext>
            </a:extLst>
          </p:cNvPr>
          <p:cNvSpPr txBox="1"/>
          <p:nvPr/>
        </p:nvSpPr>
        <p:spPr>
          <a:xfrm>
            <a:off x="953747" y="4683145"/>
            <a:ext cx="1229824" cy="461665"/>
          </a:xfrm>
          <a:prstGeom prst="rect">
            <a:avLst/>
          </a:prstGeom>
          <a:noFill/>
        </p:spPr>
        <p:txBody>
          <a:bodyPr wrap="none" rtlCol="0">
            <a:spAutoFit/>
          </a:bodyPr>
          <a:lstStyle/>
          <a:p>
            <a:r>
              <a:rPr lang="en-US" altLang="zh-TW" sz="2400" dirty="0"/>
              <a:t>100 files</a:t>
            </a:r>
            <a:endParaRPr lang="zh-TW" altLang="en-US" sz="2400" dirty="0"/>
          </a:p>
        </p:txBody>
      </p:sp>
      <p:grpSp>
        <p:nvGrpSpPr>
          <p:cNvPr id="5" name="群組 4">
            <a:extLst>
              <a:ext uri="{FF2B5EF4-FFF2-40B4-BE49-F238E27FC236}">
                <a16:creationId xmlns:a16="http://schemas.microsoft.com/office/drawing/2014/main" id="{922B159B-1B01-4043-BF08-C1A84819E433}"/>
              </a:ext>
            </a:extLst>
          </p:cNvPr>
          <p:cNvGrpSpPr/>
          <p:nvPr/>
        </p:nvGrpSpPr>
        <p:grpSpPr>
          <a:xfrm>
            <a:off x="2183571" y="2951318"/>
            <a:ext cx="8547600" cy="2984135"/>
            <a:chOff x="2183571" y="2951318"/>
            <a:chExt cx="8547600" cy="2984135"/>
          </a:xfrm>
        </p:grpSpPr>
        <p:grpSp>
          <p:nvGrpSpPr>
            <p:cNvPr id="2" name="群組 1">
              <a:extLst>
                <a:ext uri="{FF2B5EF4-FFF2-40B4-BE49-F238E27FC236}">
                  <a16:creationId xmlns:a16="http://schemas.microsoft.com/office/drawing/2014/main" id="{BA3EE5CD-F700-4A36-A3C8-4477CC1ED6A0}"/>
                </a:ext>
              </a:extLst>
            </p:cNvPr>
            <p:cNvGrpSpPr/>
            <p:nvPr/>
          </p:nvGrpSpPr>
          <p:grpSpPr>
            <a:xfrm>
              <a:off x="2183571" y="2951318"/>
              <a:ext cx="4376886" cy="2984135"/>
              <a:chOff x="2183571" y="2951318"/>
              <a:chExt cx="4376886" cy="2984135"/>
            </a:xfrm>
          </p:grpSpPr>
          <p:cxnSp>
            <p:nvCxnSpPr>
              <p:cNvPr id="3" name="直線接點 2">
                <a:extLst>
                  <a:ext uri="{FF2B5EF4-FFF2-40B4-BE49-F238E27FC236}">
                    <a16:creationId xmlns:a16="http://schemas.microsoft.com/office/drawing/2014/main" id="{DB359D9D-A312-4D9B-B371-2D5EF62D68E5}"/>
                  </a:ext>
                </a:extLst>
              </p:cNvPr>
              <p:cNvCxnSpPr>
                <a:cxnSpLocks/>
                <a:stCxn id="16" idx="3"/>
              </p:cNvCxnSpPr>
              <p:nvPr/>
            </p:nvCxnSpPr>
            <p:spPr>
              <a:xfrm>
                <a:off x="2882771" y="2951318"/>
                <a:ext cx="3677686" cy="1008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接點 7">
                <a:extLst>
                  <a:ext uri="{FF2B5EF4-FFF2-40B4-BE49-F238E27FC236}">
                    <a16:creationId xmlns:a16="http://schemas.microsoft.com/office/drawing/2014/main" id="{823BFEF8-9E10-4C82-A430-41D5C6FA4050}"/>
                  </a:ext>
                </a:extLst>
              </p:cNvPr>
              <p:cNvCxnSpPr>
                <a:cxnSpLocks/>
                <a:stCxn id="4" idx="3"/>
              </p:cNvCxnSpPr>
              <p:nvPr/>
            </p:nvCxnSpPr>
            <p:spPr>
              <a:xfrm>
                <a:off x="2845710" y="3776413"/>
                <a:ext cx="3714747" cy="207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84D45ED2-360B-4E32-8D45-D7C84E2C15DC}"/>
                  </a:ext>
                </a:extLst>
              </p:cNvPr>
              <p:cNvCxnSpPr>
                <a:stCxn id="7" idx="3"/>
              </p:cNvCxnSpPr>
              <p:nvPr/>
            </p:nvCxnSpPr>
            <p:spPr>
              <a:xfrm flipV="1">
                <a:off x="2183571" y="3983430"/>
                <a:ext cx="4376886" cy="9305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36D1E1C0-0DD2-41C7-99FF-50EAC18BAA1B}"/>
                  </a:ext>
                </a:extLst>
              </p:cNvPr>
              <p:cNvCxnSpPr>
                <a:stCxn id="6" idx="3"/>
              </p:cNvCxnSpPr>
              <p:nvPr/>
            </p:nvCxnSpPr>
            <p:spPr>
              <a:xfrm flipV="1">
                <a:off x="3372333" y="3978111"/>
                <a:ext cx="3188124" cy="195734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DBEA210B-751E-4805-8F49-1B99A034526E}"/>
                    </a:ext>
                  </a:extLst>
                </p:cNvPr>
                <p:cNvSpPr txBox="1"/>
                <p:nvPr/>
              </p:nvSpPr>
              <p:spPr>
                <a:xfrm>
                  <a:off x="6885695" y="3821116"/>
                  <a:ext cx="3845476" cy="555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b="0" i="1" smtClean="0">
                                <a:latin typeface="Cambria Math" panose="02040503050406030204" pitchFamily="18" charset="0"/>
                              </a:rPr>
                            </m:ctrlPr>
                          </m:fPr>
                          <m:num>
                            <m:sSup>
                              <m:sSupPr>
                                <m:ctrlPr>
                                  <a:rPr lang="en-US" altLang="zh-TW" i="1">
                                    <a:latin typeface="Cambria Math" panose="02040503050406030204" pitchFamily="18" charset="0"/>
                                  </a:rPr>
                                </m:ctrlPr>
                              </m:sSupPr>
                              <m:e>
                                <m:r>
                                  <a:rPr lang="en-US" altLang="zh-TW" i="1">
                                    <a:latin typeface="Cambria Math" panose="02040503050406030204" pitchFamily="18" charset="0"/>
                                  </a:rPr>
                                  <m:t>(2</m:t>
                                </m:r>
                              </m:e>
                              <m:sup>
                                <m:r>
                                  <a:rPr lang="en-US" altLang="zh-TW" i="1">
                                    <a:latin typeface="Cambria Math" panose="02040503050406030204" pitchFamily="18" charset="0"/>
                                  </a:rPr>
                                  <m:t>20</m:t>
                                </m:r>
                              </m:sup>
                            </m:sSup>
                            <m:r>
                              <a:rPr lang="en-US" altLang="zh-TW" i="1">
                                <a:latin typeface="Cambria Math" panose="02040503050406030204" pitchFamily="18" charset="0"/>
                              </a:rPr>
                              <m:t>×100×100)</m:t>
                            </m:r>
                          </m:num>
                          <m:den>
                            <m:r>
                              <a:rPr lang="en-US" altLang="zh-TW" b="0" i="1" smtClean="0">
                                <a:latin typeface="Cambria Math" panose="02040503050406030204" pitchFamily="18" charset="0"/>
                              </a:rPr>
                              <m:t>115200</m:t>
                            </m:r>
                          </m:den>
                        </m:f>
                        <m:r>
                          <a:rPr lang="en-US" altLang="zh-TW" b="0" i="1" smtClean="0">
                            <a:latin typeface="Cambria Math" panose="02040503050406030204" pitchFamily="18" charset="0"/>
                          </a:rPr>
                          <m:t>≈91022</m:t>
                        </m:r>
                        <m:r>
                          <a:rPr lang="en-US" altLang="zh-TW" b="0" i="1" smtClean="0">
                            <a:latin typeface="Cambria Math" panose="02040503050406030204" pitchFamily="18" charset="0"/>
                          </a:rPr>
                          <m:t>𝑠</m:t>
                        </m:r>
                        <m:r>
                          <a:rPr lang="en-US" altLang="zh-TW" b="0" i="1" smtClean="0">
                            <a:latin typeface="Cambria Math" panose="02040503050406030204" pitchFamily="18" charset="0"/>
                          </a:rPr>
                          <m:t>≈1.05</m:t>
                        </m:r>
                        <m:r>
                          <a:rPr lang="zh-TW" altLang="en-US" i="1">
                            <a:solidFill>
                              <a:srgbClr val="FF0000"/>
                            </a:solidFill>
                            <a:latin typeface="Cambria Math" panose="02040503050406030204" pitchFamily="18" charset="0"/>
                          </a:rPr>
                          <m:t>天</m:t>
                        </m:r>
                      </m:oMath>
                    </m:oMathPara>
                  </a14:m>
                  <a:endParaRPr lang="zh-TW" altLang="en-US" dirty="0"/>
                </a:p>
              </p:txBody>
            </p:sp>
          </mc:Choice>
          <mc:Fallback xmlns="">
            <p:sp>
              <p:nvSpPr>
                <p:cNvPr id="21" name="文字方塊 20">
                  <a:extLst>
                    <a:ext uri="{FF2B5EF4-FFF2-40B4-BE49-F238E27FC236}">
                      <a16:creationId xmlns:a16="http://schemas.microsoft.com/office/drawing/2014/main" id="{DBEA210B-751E-4805-8F49-1B99A034526E}"/>
                    </a:ext>
                  </a:extLst>
                </p:cNvPr>
                <p:cNvSpPr txBox="1">
                  <a:spLocks noRot="1" noChangeAspect="1" noMove="1" noResize="1" noEditPoints="1" noAdjustHandles="1" noChangeArrowheads="1" noChangeShapeType="1" noTextEdit="1"/>
                </p:cNvSpPr>
                <p:nvPr/>
              </p:nvSpPr>
              <p:spPr>
                <a:xfrm>
                  <a:off x="6885695" y="3821116"/>
                  <a:ext cx="3845476" cy="555858"/>
                </a:xfrm>
                <a:prstGeom prst="rect">
                  <a:avLst/>
                </a:prstGeom>
                <a:blipFill>
                  <a:blip r:embed="rId5"/>
                  <a:stretch>
                    <a:fillRect/>
                  </a:stretch>
                </a:blipFill>
              </p:spPr>
              <p:txBody>
                <a:bodyPr/>
                <a:lstStyle/>
                <a:p>
                  <a:r>
                    <a:rPr lang="zh-TW" altLang="en-US">
                      <a:noFill/>
                    </a:rPr>
                    <a:t> </a:t>
                  </a:r>
                </a:p>
              </p:txBody>
            </p:sp>
          </mc:Fallback>
        </mc:AlternateContent>
      </p:grpSp>
      <p:grpSp>
        <p:nvGrpSpPr>
          <p:cNvPr id="24" name="群組 23">
            <a:extLst>
              <a:ext uri="{FF2B5EF4-FFF2-40B4-BE49-F238E27FC236}">
                <a16:creationId xmlns:a16="http://schemas.microsoft.com/office/drawing/2014/main" id="{B6C41F0C-747B-4BD0-A067-E3F67A9A4DCF}"/>
              </a:ext>
            </a:extLst>
          </p:cNvPr>
          <p:cNvGrpSpPr/>
          <p:nvPr/>
        </p:nvGrpSpPr>
        <p:grpSpPr>
          <a:xfrm>
            <a:off x="-9696905" y="1634849"/>
            <a:ext cx="9161777" cy="1217267"/>
            <a:chOff x="1159789" y="1634849"/>
            <a:chExt cx="9161777" cy="1217267"/>
          </a:xfrm>
        </p:grpSpPr>
        <p:sp>
          <p:nvSpPr>
            <p:cNvPr id="25" name="矩形 24">
              <a:extLst>
                <a:ext uri="{FF2B5EF4-FFF2-40B4-BE49-F238E27FC236}">
                  <a16:creationId xmlns:a16="http://schemas.microsoft.com/office/drawing/2014/main" id="{2BFCEFFD-C722-455A-9B87-CAB212DE7ACF}"/>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zh-TW" altLang="en-US" sz="2133" dirty="0">
                  <a:solidFill>
                    <a:schemeClr val="bg2"/>
                  </a:solidFill>
                  <a:ea typeface="新細明體"/>
                  <a:cs typeface="Arial"/>
                </a:rPr>
                <a:t>資料蒐集</a:t>
              </a:r>
            </a:p>
          </p:txBody>
        </p:sp>
        <p:sp>
          <p:nvSpPr>
            <p:cNvPr id="26" name="矩形 25">
              <a:extLst>
                <a:ext uri="{FF2B5EF4-FFF2-40B4-BE49-F238E27FC236}">
                  <a16:creationId xmlns:a16="http://schemas.microsoft.com/office/drawing/2014/main" id="{74664183-93B5-44B5-B0CC-6C156B04FEE2}"/>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27" name="群組 26">
              <a:extLst>
                <a:ext uri="{FF2B5EF4-FFF2-40B4-BE49-F238E27FC236}">
                  <a16:creationId xmlns:a16="http://schemas.microsoft.com/office/drawing/2014/main" id="{0594E3D9-0B40-4395-BFDB-CBD144228549}"/>
                </a:ext>
              </a:extLst>
            </p:cNvPr>
            <p:cNvGrpSpPr/>
            <p:nvPr/>
          </p:nvGrpSpPr>
          <p:grpSpPr>
            <a:xfrm>
              <a:off x="3820330" y="1634849"/>
              <a:ext cx="2178779" cy="1217267"/>
              <a:chOff x="2923366" y="3228488"/>
              <a:chExt cx="1634084" cy="912950"/>
            </a:xfrm>
          </p:grpSpPr>
          <p:sp>
            <p:nvSpPr>
              <p:cNvPr id="29" name="等腰三角形 28">
                <a:extLst>
                  <a:ext uri="{FF2B5EF4-FFF2-40B4-BE49-F238E27FC236}">
                    <a16:creationId xmlns:a16="http://schemas.microsoft.com/office/drawing/2014/main" id="{BCF7FAAE-06A0-49B0-9EED-C13D67F451E5}"/>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30" name="矩形 29">
                <a:extLst>
                  <a:ext uri="{FF2B5EF4-FFF2-40B4-BE49-F238E27FC236}">
                    <a16:creationId xmlns:a16="http://schemas.microsoft.com/office/drawing/2014/main" id="{5E3F366D-E7F6-445E-993B-CED2940086E1}"/>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28" name="矩形 27">
              <a:extLst>
                <a:ext uri="{FF2B5EF4-FFF2-40B4-BE49-F238E27FC236}">
                  <a16:creationId xmlns:a16="http://schemas.microsoft.com/office/drawing/2014/main" id="{E44B772F-C1F4-456F-AD6D-7AAC5B715C9D}"/>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en-US" altLang="zh-TW" sz="2400" dirty="0">
                  <a:solidFill>
                    <a:schemeClr val="bg2">
                      <a:lumMod val="90000"/>
                    </a:schemeClr>
                  </a:solidFill>
                  <a:ea typeface="新細明體"/>
                  <a:cs typeface="Arial"/>
                </a:rPr>
                <a:t>Sample size</a:t>
              </a:r>
            </a:p>
            <a:p>
              <a:pPr marL="380990" indent="-380990">
                <a:buChar char="•"/>
              </a:pPr>
              <a:r>
                <a:rPr lang="zh-TW" altLang="en-US" sz="2400" dirty="0">
                  <a:solidFill>
                    <a:schemeClr val="bg2">
                      <a:lumMod val="90000"/>
                    </a:schemeClr>
                  </a:solidFill>
                  <a:ea typeface="新細明體"/>
                  <a:cs typeface="Arial"/>
                </a:rPr>
                <a:t>蒐集方法</a:t>
              </a:r>
            </a:p>
          </p:txBody>
        </p:sp>
      </p:grpSp>
      <p:grpSp>
        <p:nvGrpSpPr>
          <p:cNvPr id="31" name="群組 30">
            <a:extLst>
              <a:ext uri="{FF2B5EF4-FFF2-40B4-BE49-F238E27FC236}">
                <a16:creationId xmlns:a16="http://schemas.microsoft.com/office/drawing/2014/main" id="{4E343625-08B8-42F1-AE40-89E311470351}"/>
              </a:ext>
            </a:extLst>
          </p:cNvPr>
          <p:cNvGrpSpPr/>
          <p:nvPr/>
        </p:nvGrpSpPr>
        <p:grpSpPr>
          <a:xfrm>
            <a:off x="-9694321" y="2962906"/>
            <a:ext cx="9161777" cy="1217267"/>
            <a:chOff x="1159789" y="1634849"/>
            <a:chExt cx="9161777" cy="1217267"/>
          </a:xfrm>
        </p:grpSpPr>
        <p:sp>
          <p:nvSpPr>
            <p:cNvPr id="32" name="矩形 31">
              <a:extLst>
                <a:ext uri="{FF2B5EF4-FFF2-40B4-BE49-F238E27FC236}">
                  <a16:creationId xmlns:a16="http://schemas.microsoft.com/office/drawing/2014/main" id="{F81244B7-E2D5-4D81-80FF-991C62A2257E}"/>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zh-TW" altLang="en-US" sz="2133" dirty="0">
                  <a:solidFill>
                    <a:schemeClr val="bg1"/>
                  </a:solidFill>
                  <a:ea typeface="新細明體"/>
                  <a:cs typeface="Arial"/>
                </a:rPr>
                <a:t>參數設定</a:t>
              </a:r>
            </a:p>
          </p:txBody>
        </p:sp>
        <p:sp>
          <p:nvSpPr>
            <p:cNvPr id="33" name="矩形 32">
              <a:extLst>
                <a:ext uri="{FF2B5EF4-FFF2-40B4-BE49-F238E27FC236}">
                  <a16:creationId xmlns:a16="http://schemas.microsoft.com/office/drawing/2014/main" id="{3A363B94-BBA9-4E62-8FC4-374CC3CABFD0}"/>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34" name="群組 33">
              <a:extLst>
                <a:ext uri="{FF2B5EF4-FFF2-40B4-BE49-F238E27FC236}">
                  <a16:creationId xmlns:a16="http://schemas.microsoft.com/office/drawing/2014/main" id="{1C14A5A0-CB1C-49C3-8112-0B8B165A2FBD}"/>
                </a:ext>
              </a:extLst>
            </p:cNvPr>
            <p:cNvGrpSpPr/>
            <p:nvPr/>
          </p:nvGrpSpPr>
          <p:grpSpPr>
            <a:xfrm>
              <a:off x="3820330" y="1634849"/>
              <a:ext cx="2178779" cy="1217267"/>
              <a:chOff x="2923366" y="3228488"/>
              <a:chExt cx="1634084" cy="912950"/>
            </a:xfrm>
          </p:grpSpPr>
          <p:sp>
            <p:nvSpPr>
              <p:cNvPr id="36" name="等腰三角形 35">
                <a:extLst>
                  <a:ext uri="{FF2B5EF4-FFF2-40B4-BE49-F238E27FC236}">
                    <a16:creationId xmlns:a16="http://schemas.microsoft.com/office/drawing/2014/main" id="{3C233EBB-DFF1-4B08-B5D5-270B73435E65}"/>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37" name="矩形 36">
                <a:extLst>
                  <a:ext uri="{FF2B5EF4-FFF2-40B4-BE49-F238E27FC236}">
                    <a16:creationId xmlns:a16="http://schemas.microsoft.com/office/drawing/2014/main" id="{37BCBD29-C1BD-4BD4-91F0-26C83DA91B52}"/>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35" name="矩形 34">
              <a:extLst>
                <a:ext uri="{FF2B5EF4-FFF2-40B4-BE49-F238E27FC236}">
                  <a16:creationId xmlns:a16="http://schemas.microsoft.com/office/drawing/2014/main" id="{3D02659B-A96C-46AE-8BC4-0B4C15FC29BF}"/>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FontTx/>
                <a:buChar char="•"/>
              </a:pPr>
              <a:r>
                <a:rPr lang="zh-TW" altLang="en-US" sz="2400" dirty="0">
                  <a:solidFill>
                    <a:schemeClr val="bg2">
                      <a:lumMod val="90000"/>
                    </a:schemeClr>
                  </a:solidFill>
                  <a:ea typeface="新細明體"/>
                  <a:cs typeface="Arial"/>
                </a:rPr>
                <a:t>參數設定</a:t>
              </a:r>
            </a:p>
          </p:txBody>
        </p:sp>
      </p:grpSp>
      <p:grpSp>
        <p:nvGrpSpPr>
          <p:cNvPr id="38" name="群組 37">
            <a:extLst>
              <a:ext uri="{FF2B5EF4-FFF2-40B4-BE49-F238E27FC236}">
                <a16:creationId xmlns:a16="http://schemas.microsoft.com/office/drawing/2014/main" id="{510B27E7-139D-4675-ABB6-9E28780F3820}"/>
              </a:ext>
            </a:extLst>
          </p:cNvPr>
          <p:cNvGrpSpPr/>
          <p:nvPr/>
        </p:nvGrpSpPr>
        <p:grpSpPr>
          <a:xfrm>
            <a:off x="-9696905" y="4287730"/>
            <a:ext cx="9161777" cy="1217267"/>
            <a:chOff x="1159789" y="1634849"/>
            <a:chExt cx="9161777" cy="1217267"/>
          </a:xfrm>
        </p:grpSpPr>
        <p:sp>
          <p:nvSpPr>
            <p:cNvPr id="39" name="矩形 38">
              <a:extLst>
                <a:ext uri="{FF2B5EF4-FFF2-40B4-BE49-F238E27FC236}">
                  <a16:creationId xmlns:a16="http://schemas.microsoft.com/office/drawing/2014/main" id="{C2563475-7158-4E31-9AA2-68C5370A0651}"/>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zh-TW" altLang="en-US" sz="2133" dirty="0">
                  <a:solidFill>
                    <a:schemeClr val="bg2"/>
                  </a:solidFill>
                  <a:ea typeface="新細明體"/>
                  <a:cs typeface="Arial"/>
                </a:rPr>
                <a:t>結果與分析</a:t>
              </a:r>
            </a:p>
          </p:txBody>
        </p:sp>
        <p:sp>
          <p:nvSpPr>
            <p:cNvPr id="40" name="矩形 39">
              <a:extLst>
                <a:ext uri="{FF2B5EF4-FFF2-40B4-BE49-F238E27FC236}">
                  <a16:creationId xmlns:a16="http://schemas.microsoft.com/office/drawing/2014/main" id="{399D1A56-E0CA-4F04-B71B-3D0C1E4C6BFE}"/>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41" name="群組 40">
              <a:extLst>
                <a:ext uri="{FF2B5EF4-FFF2-40B4-BE49-F238E27FC236}">
                  <a16:creationId xmlns:a16="http://schemas.microsoft.com/office/drawing/2014/main" id="{C61D29C8-4A89-43E3-B7F1-04C1A0E635CA}"/>
                </a:ext>
              </a:extLst>
            </p:cNvPr>
            <p:cNvGrpSpPr/>
            <p:nvPr/>
          </p:nvGrpSpPr>
          <p:grpSpPr>
            <a:xfrm>
              <a:off x="3820330" y="1634849"/>
              <a:ext cx="2178779" cy="1217267"/>
              <a:chOff x="2923366" y="3228488"/>
              <a:chExt cx="1634084" cy="912950"/>
            </a:xfrm>
          </p:grpSpPr>
          <p:sp>
            <p:nvSpPr>
              <p:cNvPr id="43" name="等腰三角形 42">
                <a:extLst>
                  <a:ext uri="{FF2B5EF4-FFF2-40B4-BE49-F238E27FC236}">
                    <a16:creationId xmlns:a16="http://schemas.microsoft.com/office/drawing/2014/main" id="{0D4A31E1-C62E-4FB2-8DD2-572E8F48BBA0}"/>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44" name="矩形 43">
                <a:extLst>
                  <a:ext uri="{FF2B5EF4-FFF2-40B4-BE49-F238E27FC236}">
                    <a16:creationId xmlns:a16="http://schemas.microsoft.com/office/drawing/2014/main" id="{8F50E0C9-D018-4FFE-9E62-114A5FEA8666}"/>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42" name="矩形 41">
              <a:extLst>
                <a:ext uri="{FF2B5EF4-FFF2-40B4-BE49-F238E27FC236}">
                  <a16:creationId xmlns:a16="http://schemas.microsoft.com/office/drawing/2014/main" id="{D738BA81-EC10-4092-8B98-843EAF962C83}"/>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en-US" altLang="zh-TW" sz="2400" dirty="0">
                  <a:solidFill>
                    <a:schemeClr val="bg2">
                      <a:lumMod val="90000"/>
                    </a:schemeClr>
                  </a:solidFill>
                  <a:ea typeface="新細明體"/>
                  <a:cs typeface="Arial"/>
                </a:rPr>
                <a:t>Pass rate</a:t>
              </a:r>
            </a:p>
            <a:p>
              <a:pPr marL="380990" indent="-380990">
                <a:buChar char="•"/>
              </a:pPr>
              <a:r>
                <a:rPr lang="zh-TW" altLang="en-US" sz="2400" dirty="0">
                  <a:solidFill>
                    <a:schemeClr val="bg2">
                      <a:lumMod val="90000"/>
                    </a:schemeClr>
                  </a:solidFill>
                  <a:ea typeface="新細明體"/>
                  <a:cs typeface="Arial"/>
                </a:rPr>
                <a:t>分析</a:t>
              </a:r>
            </a:p>
          </p:txBody>
        </p:sp>
      </p:grpSp>
      <p:grpSp>
        <p:nvGrpSpPr>
          <p:cNvPr id="45" name="群組 44">
            <a:extLst>
              <a:ext uri="{FF2B5EF4-FFF2-40B4-BE49-F238E27FC236}">
                <a16:creationId xmlns:a16="http://schemas.microsoft.com/office/drawing/2014/main" id="{EA718212-8051-4F8B-89A2-7E8247120A93}"/>
              </a:ext>
            </a:extLst>
          </p:cNvPr>
          <p:cNvGrpSpPr/>
          <p:nvPr/>
        </p:nvGrpSpPr>
        <p:grpSpPr>
          <a:xfrm>
            <a:off x="-9696905" y="5609320"/>
            <a:ext cx="9161777" cy="1217267"/>
            <a:chOff x="1159789" y="1634849"/>
            <a:chExt cx="9161777" cy="1217267"/>
          </a:xfrm>
        </p:grpSpPr>
        <p:sp>
          <p:nvSpPr>
            <p:cNvPr id="46" name="矩形 45">
              <a:extLst>
                <a:ext uri="{FF2B5EF4-FFF2-40B4-BE49-F238E27FC236}">
                  <a16:creationId xmlns:a16="http://schemas.microsoft.com/office/drawing/2014/main" id="{6CC1B274-8C5C-4D9C-98A9-B6F4A256896E}"/>
                </a:ext>
              </a:extLst>
            </p:cNvPr>
            <p:cNvSpPr/>
            <p:nvPr/>
          </p:nvSpPr>
          <p:spPr>
            <a:xfrm>
              <a:off x="1159789" y="1634849"/>
              <a:ext cx="3655016" cy="12140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r>
                <a:rPr lang="en-US" altLang="zh-TW" sz="2133" dirty="0">
                  <a:solidFill>
                    <a:schemeClr val="bg2"/>
                  </a:solidFill>
                  <a:ea typeface="新細明體"/>
                  <a:cs typeface="Arial"/>
                </a:rPr>
                <a:t>Quality of TRNG</a:t>
              </a:r>
              <a:endParaRPr lang="zh-TW" altLang="en-US" sz="2133" dirty="0">
                <a:solidFill>
                  <a:schemeClr val="bg2"/>
                </a:solidFill>
                <a:ea typeface="新細明體"/>
                <a:cs typeface="Arial"/>
              </a:endParaRPr>
            </a:p>
          </p:txBody>
        </p:sp>
        <p:sp>
          <p:nvSpPr>
            <p:cNvPr id="47" name="矩形 46">
              <a:extLst>
                <a:ext uri="{FF2B5EF4-FFF2-40B4-BE49-F238E27FC236}">
                  <a16:creationId xmlns:a16="http://schemas.microsoft.com/office/drawing/2014/main" id="{89775146-5967-4F95-87F7-FD9982F7C900}"/>
                </a:ext>
              </a:extLst>
            </p:cNvPr>
            <p:cNvSpPr/>
            <p:nvPr/>
          </p:nvSpPr>
          <p:spPr>
            <a:xfrm>
              <a:off x="4600112" y="1634849"/>
              <a:ext cx="1666067" cy="1214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grpSp>
          <p:nvGrpSpPr>
            <p:cNvPr id="48" name="群組 47">
              <a:extLst>
                <a:ext uri="{FF2B5EF4-FFF2-40B4-BE49-F238E27FC236}">
                  <a16:creationId xmlns:a16="http://schemas.microsoft.com/office/drawing/2014/main" id="{29EB329E-98E7-4F7C-9EA9-D9F71687E055}"/>
                </a:ext>
              </a:extLst>
            </p:cNvPr>
            <p:cNvGrpSpPr/>
            <p:nvPr/>
          </p:nvGrpSpPr>
          <p:grpSpPr>
            <a:xfrm>
              <a:off x="3820330" y="1634849"/>
              <a:ext cx="2178779" cy="1217267"/>
              <a:chOff x="2923366" y="3228488"/>
              <a:chExt cx="1634084" cy="912950"/>
            </a:xfrm>
          </p:grpSpPr>
          <p:sp>
            <p:nvSpPr>
              <p:cNvPr id="50" name="等腰三角形 49">
                <a:extLst>
                  <a:ext uri="{FF2B5EF4-FFF2-40B4-BE49-F238E27FC236}">
                    <a16:creationId xmlns:a16="http://schemas.microsoft.com/office/drawing/2014/main" id="{9236CE1A-A4A2-4F03-BF12-0A9A30473E7D}"/>
                  </a:ext>
                </a:extLst>
              </p:cNvPr>
              <p:cNvSpPr/>
              <p:nvPr/>
            </p:nvSpPr>
            <p:spPr>
              <a:xfrm rot="5400000">
                <a:off x="3646925" y="3230912"/>
                <a:ext cx="910526" cy="910525"/>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51" name="矩形 50">
                <a:extLst>
                  <a:ext uri="{FF2B5EF4-FFF2-40B4-BE49-F238E27FC236}">
                    <a16:creationId xmlns:a16="http://schemas.microsoft.com/office/drawing/2014/main" id="{B533E161-8A72-491A-B24D-D049DC7C2C17}"/>
                  </a:ext>
                </a:extLst>
              </p:cNvPr>
              <p:cNvSpPr/>
              <p:nvPr/>
            </p:nvSpPr>
            <p:spPr>
              <a:xfrm>
                <a:off x="2923366" y="3228488"/>
                <a:ext cx="726483" cy="9105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solidFill>
                    <a:srgbClr val="A8ADAE"/>
                  </a:solidFill>
                </a:endParaRPr>
              </a:p>
            </p:txBody>
          </p:sp>
        </p:grpSp>
        <p:sp>
          <p:nvSpPr>
            <p:cNvPr id="49" name="矩形 48">
              <a:extLst>
                <a:ext uri="{FF2B5EF4-FFF2-40B4-BE49-F238E27FC236}">
                  <a16:creationId xmlns:a16="http://schemas.microsoft.com/office/drawing/2014/main" id="{E30F2C4A-638F-4B75-8197-B881052CC0F9}"/>
                </a:ext>
              </a:extLst>
            </p:cNvPr>
            <p:cNvSpPr/>
            <p:nvPr/>
          </p:nvSpPr>
          <p:spPr>
            <a:xfrm>
              <a:off x="6266178" y="1634850"/>
              <a:ext cx="4055388" cy="1214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marL="380990" indent="-380990">
                <a:buChar char="•"/>
              </a:pPr>
              <a:r>
                <a:rPr lang="en-US" altLang="zh-TW" sz="2400" dirty="0">
                  <a:solidFill>
                    <a:schemeClr val="bg2">
                      <a:lumMod val="90000"/>
                    </a:schemeClr>
                  </a:solidFill>
                  <a:ea typeface="新細明體"/>
                  <a:cs typeface="Arial"/>
                </a:rPr>
                <a:t>Quality of TRNG</a:t>
              </a:r>
            </a:p>
          </p:txBody>
        </p:sp>
      </p:grpSp>
      <p:sp>
        <p:nvSpPr>
          <p:cNvPr id="22" name="投影片編號版面配置區 21">
            <a:extLst>
              <a:ext uri="{FF2B5EF4-FFF2-40B4-BE49-F238E27FC236}">
                <a16:creationId xmlns:a16="http://schemas.microsoft.com/office/drawing/2014/main" id="{C463749B-0A01-43A5-A391-BA05075BEDFE}"/>
              </a:ext>
            </a:extLst>
          </p:cNvPr>
          <p:cNvSpPr>
            <a:spLocks noGrp="1"/>
          </p:cNvSpPr>
          <p:nvPr>
            <p:ph type="sldNum" idx="12"/>
          </p:nvPr>
        </p:nvSpPr>
        <p:spPr/>
        <p:txBody>
          <a:bodyPr/>
          <a:lstStyle/>
          <a:p>
            <a:fld id="{00000000-1234-1234-1234-123412341234}" type="slidenum">
              <a:rPr lang="en" smtClean="0"/>
              <a:pPr/>
              <a:t>9</a:t>
            </a:fld>
            <a:endParaRPr lang="en" sz="1333">
              <a:solidFill>
                <a:schemeClr val="dk2"/>
              </a:solidFill>
            </a:endParaRPr>
          </a:p>
        </p:txBody>
      </p:sp>
      <p:sp>
        <p:nvSpPr>
          <p:cNvPr id="53" name="矩形 52">
            <a:extLst>
              <a:ext uri="{FF2B5EF4-FFF2-40B4-BE49-F238E27FC236}">
                <a16:creationId xmlns:a16="http://schemas.microsoft.com/office/drawing/2014/main" id="{ECCA990D-CFFB-402B-BBF9-B9073699E505}"/>
              </a:ext>
            </a:extLst>
          </p:cNvPr>
          <p:cNvSpPr/>
          <p:nvPr/>
        </p:nvSpPr>
        <p:spPr>
          <a:xfrm>
            <a:off x="-350924" y="1139200"/>
            <a:ext cx="1214033" cy="121403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733" dirty="0">
                <a:ea typeface="新細明體"/>
                <a:cs typeface="Arial"/>
              </a:rPr>
              <a:t>01</a:t>
            </a:r>
            <a:endParaRPr lang="zh-TW" altLang="en-US" sz="3733" dirty="0"/>
          </a:p>
        </p:txBody>
      </p:sp>
      <p:grpSp>
        <p:nvGrpSpPr>
          <p:cNvPr id="10" name="群組 9">
            <a:extLst>
              <a:ext uri="{FF2B5EF4-FFF2-40B4-BE49-F238E27FC236}">
                <a16:creationId xmlns:a16="http://schemas.microsoft.com/office/drawing/2014/main" id="{D30EEAAB-C641-4B06-A366-AC52283A1AAD}"/>
              </a:ext>
            </a:extLst>
          </p:cNvPr>
          <p:cNvGrpSpPr/>
          <p:nvPr/>
        </p:nvGrpSpPr>
        <p:grpSpPr>
          <a:xfrm>
            <a:off x="5571788" y="4481286"/>
            <a:ext cx="3454664" cy="2086507"/>
            <a:chOff x="5571788" y="4481286"/>
            <a:chExt cx="3454664" cy="2086507"/>
          </a:xfrm>
        </p:grpSpPr>
        <p:sp>
          <p:nvSpPr>
            <p:cNvPr id="52" name="箭號: 向右 51">
              <a:extLst>
                <a:ext uri="{FF2B5EF4-FFF2-40B4-BE49-F238E27FC236}">
                  <a16:creationId xmlns:a16="http://schemas.microsoft.com/office/drawing/2014/main" id="{B7893D65-ADC2-4A11-94ED-3E1DA5A1E230}"/>
                </a:ext>
              </a:extLst>
            </p:cNvPr>
            <p:cNvSpPr/>
            <p:nvPr/>
          </p:nvSpPr>
          <p:spPr>
            <a:xfrm rot="5400000">
              <a:off x="6134511" y="4650307"/>
              <a:ext cx="851890" cy="51384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nvGrpSpPr>
            <p:cNvPr id="9" name="群組 8">
              <a:extLst>
                <a:ext uri="{FF2B5EF4-FFF2-40B4-BE49-F238E27FC236}">
                  <a16:creationId xmlns:a16="http://schemas.microsoft.com/office/drawing/2014/main" id="{107DB816-2077-4562-9D91-AF8FBA5A7067}"/>
                </a:ext>
              </a:extLst>
            </p:cNvPr>
            <p:cNvGrpSpPr/>
            <p:nvPr/>
          </p:nvGrpSpPr>
          <p:grpSpPr>
            <a:xfrm>
              <a:off x="5571788" y="5342422"/>
              <a:ext cx="3454664" cy="1225371"/>
              <a:chOff x="5571788" y="5342422"/>
              <a:chExt cx="3454664" cy="1225371"/>
            </a:xfrm>
          </p:grpSpPr>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76DCC6F1-2D6E-4852-8075-BEA5003B40E3}"/>
                      </a:ext>
                    </a:extLst>
                  </p:cNvPr>
                  <p:cNvSpPr txBox="1"/>
                  <p:nvPr/>
                </p:nvSpPr>
                <p:spPr>
                  <a:xfrm>
                    <a:off x="5975350" y="5342422"/>
                    <a:ext cx="130240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solidFill>
                                <a:srgbClr val="FF0000"/>
                              </a:solidFill>
                              <a:latin typeface="Cambria Math" panose="02040503050406030204" pitchFamily="18" charset="0"/>
                            </a:rPr>
                            <m:t>𝑋</m:t>
                          </m:r>
                          <m:r>
                            <a:rPr lang="en-US" altLang="zh-TW" sz="2400" b="0" i="1" smtClean="0">
                              <a:solidFill>
                                <a:srgbClr val="FF0000"/>
                              </a:solidFill>
                              <a:latin typeface="Cambria Math" panose="02040503050406030204" pitchFamily="18" charset="0"/>
                            </a:rPr>
                            <m:t>=</m:t>
                          </m:r>
                          <m:sSup>
                            <m:sSupPr>
                              <m:ctrlPr>
                                <a:rPr lang="en-US" altLang="zh-TW" sz="2400" b="0" i="1" smtClean="0">
                                  <a:solidFill>
                                    <a:srgbClr val="FF0000"/>
                                  </a:solidFill>
                                  <a:latin typeface="Cambria Math" panose="02040503050406030204" pitchFamily="18" charset="0"/>
                                </a:rPr>
                              </m:ctrlPr>
                            </m:sSupPr>
                            <m:e>
                              <m:r>
                                <a:rPr lang="en-US" altLang="zh-TW" sz="2400" b="0" i="1" smtClean="0">
                                  <a:solidFill>
                                    <a:srgbClr val="FF0000"/>
                                  </a:solidFill>
                                  <a:latin typeface="Cambria Math" panose="02040503050406030204" pitchFamily="18" charset="0"/>
                                </a:rPr>
                                <m:t>2</m:t>
                              </m:r>
                            </m:e>
                            <m:sup>
                              <m:r>
                                <a:rPr lang="en-US" altLang="zh-TW" sz="2400" b="0" i="1" smtClean="0">
                                  <a:solidFill>
                                    <a:srgbClr val="FF0000"/>
                                  </a:solidFill>
                                  <a:latin typeface="Cambria Math" panose="02040503050406030204" pitchFamily="18" charset="0"/>
                                </a:rPr>
                                <m:t>20</m:t>
                              </m:r>
                            </m:sup>
                          </m:sSup>
                        </m:oMath>
                      </m:oMathPara>
                    </a14:m>
                    <a:endParaRPr lang="zh-TW" altLang="en-US" sz="2400" dirty="0">
                      <a:solidFill>
                        <a:srgbClr val="FF0000"/>
                      </a:solidFill>
                    </a:endParaRPr>
                  </a:p>
                </p:txBody>
              </p:sp>
            </mc:Choice>
            <mc:Fallback xmlns="">
              <p:sp>
                <p:nvSpPr>
                  <p:cNvPr id="55" name="文字方塊 54">
                    <a:extLst>
                      <a:ext uri="{FF2B5EF4-FFF2-40B4-BE49-F238E27FC236}">
                        <a16:creationId xmlns:a16="http://schemas.microsoft.com/office/drawing/2014/main" id="{76DCC6F1-2D6E-4852-8075-BEA5003B40E3}"/>
                      </a:ext>
                    </a:extLst>
                  </p:cNvPr>
                  <p:cNvSpPr txBox="1">
                    <a:spLocks noRot="1" noChangeAspect="1" noMove="1" noResize="1" noEditPoints="1" noAdjustHandles="1" noChangeArrowheads="1" noChangeShapeType="1" noTextEdit="1"/>
                  </p:cNvSpPr>
                  <p:nvPr/>
                </p:nvSpPr>
                <p:spPr>
                  <a:xfrm>
                    <a:off x="5975350" y="5342422"/>
                    <a:ext cx="1302408" cy="461665"/>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a:extLst>
                      <a:ext uri="{FF2B5EF4-FFF2-40B4-BE49-F238E27FC236}">
                        <a16:creationId xmlns:a16="http://schemas.microsoft.com/office/drawing/2014/main" id="{C503D4CD-9FAA-4B12-8FEC-B73E6000FD21}"/>
                      </a:ext>
                    </a:extLst>
                  </p:cNvPr>
                  <p:cNvSpPr txBox="1"/>
                  <p:nvPr/>
                </p:nvSpPr>
                <p:spPr>
                  <a:xfrm>
                    <a:off x="6046183" y="5750057"/>
                    <a:ext cx="117230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solidFill>
                                <a:srgbClr val="FF0000"/>
                              </a:solidFill>
                              <a:latin typeface="Cambria Math" panose="02040503050406030204" pitchFamily="18" charset="0"/>
                            </a:rPr>
                            <m:t>𝑌</m:t>
                          </m:r>
                          <m:r>
                            <a:rPr lang="en-US" altLang="zh-TW" sz="2400" b="0" i="1" smtClean="0">
                              <a:solidFill>
                                <a:srgbClr val="FF0000"/>
                              </a:solidFill>
                              <a:latin typeface="Cambria Math" panose="02040503050406030204" pitchFamily="18" charset="0"/>
                            </a:rPr>
                            <m:t>=100</m:t>
                          </m:r>
                        </m:oMath>
                      </m:oMathPara>
                    </a14:m>
                    <a:endParaRPr lang="zh-TW" altLang="en-US" sz="2400" dirty="0">
                      <a:solidFill>
                        <a:srgbClr val="FF0000"/>
                      </a:solidFill>
                    </a:endParaRPr>
                  </a:p>
                </p:txBody>
              </p:sp>
            </mc:Choice>
            <mc:Fallback xmlns="">
              <p:sp>
                <p:nvSpPr>
                  <p:cNvPr id="56" name="文字方塊 55">
                    <a:extLst>
                      <a:ext uri="{FF2B5EF4-FFF2-40B4-BE49-F238E27FC236}">
                        <a16:creationId xmlns:a16="http://schemas.microsoft.com/office/drawing/2014/main" id="{C503D4CD-9FAA-4B12-8FEC-B73E6000FD21}"/>
                      </a:ext>
                    </a:extLst>
                  </p:cNvPr>
                  <p:cNvSpPr txBox="1">
                    <a:spLocks noRot="1" noChangeAspect="1" noMove="1" noResize="1" noEditPoints="1" noAdjustHandles="1" noChangeArrowheads="1" noChangeShapeType="1" noTextEdit="1"/>
                  </p:cNvSpPr>
                  <p:nvPr/>
                </p:nvSpPr>
                <p:spPr>
                  <a:xfrm>
                    <a:off x="6046183" y="5750057"/>
                    <a:ext cx="1172308" cy="369332"/>
                  </a:xfrm>
                  <a:prstGeom prst="rect">
                    <a:avLst/>
                  </a:prstGeom>
                  <a:blipFill>
                    <a:blip r:embed="rId7"/>
                    <a:stretch>
                      <a:fillRect l="-6250" r="-6250"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7" name="文字方塊 56">
                    <a:extLst>
                      <a:ext uri="{FF2B5EF4-FFF2-40B4-BE49-F238E27FC236}">
                        <a16:creationId xmlns:a16="http://schemas.microsoft.com/office/drawing/2014/main" id="{4027C98D-E0E4-42BA-BE5F-15FEE26131F2}"/>
                      </a:ext>
                    </a:extLst>
                  </p:cNvPr>
                  <p:cNvSpPr txBox="1"/>
                  <p:nvPr/>
                </p:nvSpPr>
                <p:spPr>
                  <a:xfrm>
                    <a:off x="5571788" y="6198461"/>
                    <a:ext cx="3454664" cy="369332"/>
                  </a:xfrm>
                  <a:prstGeom prst="rect">
                    <a:avLst/>
                  </a:prstGeom>
                  <a:noFill/>
                </p:spPr>
                <p:txBody>
                  <a:bodyPr wrap="none" lIns="0" tIns="0" rIns="0" bIns="0" rtlCol="0">
                    <a:spAutoFit/>
                  </a:bodyPr>
                  <a:lstStyle/>
                  <a:p>
                    <a:r>
                      <a:rPr lang="en-US" altLang="zh-TW" sz="2400" b="0" dirty="0">
                        <a:solidFill>
                          <a:srgbClr val="FF0000"/>
                        </a:solidFill>
                      </a:rPr>
                      <a:t>Size for each file </a:t>
                    </a:r>
                    <a14:m>
                      <m:oMath xmlns:m="http://schemas.openxmlformats.org/officeDocument/2006/math">
                        <m:r>
                          <a:rPr lang="en-US" altLang="zh-TW" sz="2400" b="0" i="1" smtClean="0">
                            <a:solidFill>
                              <a:srgbClr val="FF0000"/>
                            </a:solidFill>
                            <a:latin typeface="Cambria Math" panose="02040503050406030204" pitchFamily="18" charset="0"/>
                          </a:rPr>
                          <m:t>=12.5</m:t>
                        </m:r>
                        <m:r>
                          <a:rPr lang="en-US" altLang="zh-TW" sz="2400" b="0" i="1" smtClean="0">
                            <a:solidFill>
                              <a:srgbClr val="FF0000"/>
                            </a:solidFill>
                            <a:latin typeface="Cambria Math" panose="02040503050406030204" pitchFamily="18" charset="0"/>
                          </a:rPr>
                          <m:t>𝑀𝐵</m:t>
                        </m:r>
                      </m:oMath>
                    </a14:m>
                    <a:endParaRPr lang="zh-TW" altLang="en-US" sz="2400" dirty="0">
                      <a:solidFill>
                        <a:srgbClr val="FF0000"/>
                      </a:solidFill>
                    </a:endParaRPr>
                  </a:p>
                </p:txBody>
              </p:sp>
            </mc:Choice>
            <mc:Fallback xmlns="">
              <p:sp>
                <p:nvSpPr>
                  <p:cNvPr id="57" name="文字方塊 56">
                    <a:extLst>
                      <a:ext uri="{FF2B5EF4-FFF2-40B4-BE49-F238E27FC236}">
                        <a16:creationId xmlns:a16="http://schemas.microsoft.com/office/drawing/2014/main" id="{4027C98D-E0E4-42BA-BE5F-15FEE26131F2}"/>
                      </a:ext>
                    </a:extLst>
                  </p:cNvPr>
                  <p:cNvSpPr txBox="1">
                    <a:spLocks noRot="1" noChangeAspect="1" noMove="1" noResize="1" noEditPoints="1" noAdjustHandles="1" noChangeArrowheads="1" noChangeShapeType="1" noTextEdit="1"/>
                  </p:cNvSpPr>
                  <p:nvPr/>
                </p:nvSpPr>
                <p:spPr>
                  <a:xfrm>
                    <a:off x="5571788" y="6198461"/>
                    <a:ext cx="3454664" cy="369332"/>
                  </a:xfrm>
                  <a:prstGeom prst="rect">
                    <a:avLst/>
                  </a:prstGeom>
                  <a:blipFill>
                    <a:blip r:embed="rId8"/>
                    <a:stretch>
                      <a:fillRect l="-5291" t="-26667" r="-2293" b="-50000"/>
                    </a:stretch>
                  </a:blipFill>
                </p:spPr>
                <p:txBody>
                  <a:bodyPr/>
                  <a:lstStyle/>
                  <a:p>
                    <a:r>
                      <a:rPr lang="zh-TW" altLang="en-US">
                        <a:noFill/>
                      </a:rPr>
                      <a:t> </a:t>
                    </a:r>
                  </a:p>
                </p:txBody>
              </p:sp>
            </mc:Fallback>
          </mc:AlternateContent>
        </p:grpSp>
      </p:grpSp>
    </p:spTree>
    <p:extLst>
      <p:ext uri="{BB962C8B-B14F-4D97-AF65-F5344CB8AC3E}">
        <p14:creationId xmlns:p14="http://schemas.microsoft.com/office/powerpoint/2010/main" val="38118307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1271</TotalTime>
  <Words>2625</Words>
  <Application>Microsoft Office PowerPoint</Application>
  <PresentationFormat>寬螢幕</PresentationFormat>
  <Paragraphs>891</Paragraphs>
  <Slides>41</Slides>
  <Notes>40</Notes>
  <HiddenSlides>0</HiddenSlides>
  <MMClips>0</MMClips>
  <ScaleCrop>false</ScaleCrop>
  <HeadingPairs>
    <vt:vector size="8" baseType="variant">
      <vt:variant>
        <vt:lpstr>使用字型</vt:lpstr>
      </vt:variant>
      <vt:variant>
        <vt:i4>8</vt:i4>
      </vt:variant>
      <vt:variant>
        <vt:lpstr>佈景主題</vt:lpstr>
      </vt:variant>
      <vt:variant>
        <vt:i4>1</vt:i4>
      </vt:variant>
      <vt:variant>
        <vt:lpstr>內嵌 OLE 伺服程式</vt:lpstr>
      </vt:variant>
      <vt:variant>
        <vt:i4>2</vt:i4>
      </vt:variant>
      <vt:variant>
        <vt:lpstr>投影片標題</vt:lpstr>
      </vt:variant>
      <vt:variant>
        <vt:i4>41</vt:i4>
      </vt:variant>
    </vt:vector>
  </HeadingPairs>
  <TitlesOfParts>
    <vt:vector size="52" baseType="lpstr">
      <vt:lpstr>Playfair Display</vt:lpstr>
      <vt:lpstr>Poppins</vt:lpstr>
      <vt:lpstr>新細明體</vt:lpstr>
      <vt:lpstr>Arial</vt:lpstr>
      <vt:lpstr>Calibri</vt:lpstr>
      <vt:lpstr>Calibri Light</vt:lpstr>
      <vt:lpstr>Cambria Math</vt:lpstr>
      <vt:lpstr>Courier New</vt:lpstr>
      <vt:lpstr>Office 佈景主題</vt:lpstr>
      <vt:lpstr>工作表</vt:lpstr>
      <vt:lpstr>Microsoft Excel 工作表</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沈永聖</dc:creator>
  <cp:lastModifiedBy>沈永聖</cp:lastModifiedBy>
  <cp:revision>66</cp:revision>
  <dcterms:created xsi:type="dcterms:W3CDTF">2020-12-21T14:05:51Z</dcterms:created>
  <dcterms:modified xsi:type="dcterms:W3CDTF">2021-01-07T06:51:25Z</dcterms:modified>
</cp:coreProperties>
</file>