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339" r:id="rId3"/>
    <p:sldId id="324" r:id="rId4"/>
    <p:sldId id="329" r:id="rId5"/>
    <p:sldId id="259" r:id="rId6"/>
    <p:sldId id="326" r:id="rId7"/>
    <p:sldId id="328" r:id="rId8"/>
    <p:sldId id="331" r:id="rId9"/>
    <p:sldId id="333" r:id="rId10"/>
    <p:sldId id="334" r:id="rId11"/>
    <p:sldId id="335" r:id="rId12"/>
    <p:sldId id="336" r:id="rId13"/>
    <p:sldId id="337" r:id="rId14"/>
    <p:sldId id="340" r:id="rId15"/>
    <p:sldId id="341" r:id="rId16"/>
    <p:sldId id="342" r:id="rId17"/>
    <p:sldId id="343" r:id="rId18"/>
    <p:sldId id="344" r:id="rId19"/>
    <p:sldId id="345" r:id="rId20"/>
    <p:sldId id="347" r:id="rId21"/>
    <p:sldId id="346" r:id="rId22"/>
    <p:sldId id="348" r:id="rId23"/>
    <p:sldId id="351" r:id="rId24"/>
    <p:sldId id="349" r:id="rId25"/>
    <p:sldId id="350" r:id="rId26"/>
    <p:sldId id="352" r:id="rId27"/>
    <p:sldId id="353" r:id="rId28"/>
    <p:sldId id="355" r:id="rId29"/>
    <p:sldId id="354" r:id="rId30"/>
    <p:sldId id="366" r:id="rId31"/>
    <p:sldId id="357" r:id="rId32"/>
    <p:sldId id="356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05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DD43D-C89F-4D46-982C-8659F5A5FE8A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2309D-CD30-47D8-B5DE-205D1E926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6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e9c53ea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e9c53ea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8e9c53eaab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10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5146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11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417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12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166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13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397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14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72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15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550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16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9929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17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3811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18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609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19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411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2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6952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20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156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21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145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22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407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23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6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24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462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25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497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26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4326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27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7199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28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5804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29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208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3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2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30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639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31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1607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32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792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33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790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34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9078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35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88864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36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2797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37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1916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38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1321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39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535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a31d22a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a31d22a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57" name="Google Shape;357;g8ea31d22a5_0_3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4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8333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d59c4822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8d59c4822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0" name="Google Shape;620;g8d59c4822d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40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9249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8ea31d22a5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8ea31d22a5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5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a31d22a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a31d22a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57" name="Google Shape;357;g8ea31d22a5_0_3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5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a31d22a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a31d22a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57" name="Google Shape;357;g8ea31d22a5_0_3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6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62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a31d22a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a31d22a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57" name="Google Shape;357;g8ea31d22a5_0_3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7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12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a31d22a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a31d22a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57" name="Google Shape;357;g8ea31d22a5_0_3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8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805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ea31d22a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ea31d22a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57" name="Google Shape;357;g8ea31d22a5_0_306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"/>
              <a:t>9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99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C8018-3B5C-415C-9C53-7D68107D0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AF9E89-0581-4FA2-963D-B94039667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18E3D7-0793-478D-AF0F-726AFD53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A719C6-D44E-4248-ACFE-2F24B2D7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3E76AA-7B2B-483E-9BDA-BC188BE4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36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819CD-D62F-4F83-84D8-B90B9900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31B8F8-F930-4137-A908-A786C99A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08F08D-D7A4-464E-A809-67CB26B1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E8FF5-734C-4C94-BEC5-1AA3B5B0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FD0BF2-EE1D-4947-8CC3-55BE1D3B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36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46AAC7-A6EE-4508-AABF-4249DBECE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312594-1F56-4956-8185-853D34FC0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A5677-70F5-4A7F-AF20-0CAB6DB7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377B74-1A4B-4228-BE40-26584148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D3B438-87B5-4CF0-8BD5-F14E52E3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692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itech Title Slide">
  <p:cSld name="Logitech Title Slide">
    <p:bg>
      <p:bgPr>
        <a:solidFill>
          <a:srgbClr val="D9D9D9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02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- Green">
  <p:cSld name="Copy - Gree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737600" y="6356349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609600" y="1546224"/>
            <a:ext cx="10972800" cy="4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Courier New"/>
              <a:buChar char="o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5059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3051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FCB7E-5563-4D8C-9F72-8FF9A696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F939C-18EE-44A8-919C-C9C8D5C1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E3B6D-38E3-4EA6-BC87-23DE5713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65C984-D3B4-4EAA-B663-28663261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9B2919-C7E9-4A43-BDCB-ABA6B37D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1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B203B-68B9-4DE1-BF04-A325461D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49EFC2-D9A9-4811-A36A-F069BFC24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F5057F-BD9E-46C0-BCD1-30EB06F8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A5278-0FA0-40E3-8B6B-8202ABB5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0B0D3-EA36-4AA5-97A1-179F244B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8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A01BB4-AFBC-4FC7-8B6C-648C4CDE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C7E2E-E571-4F30-9A31-C19BC16C0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F41842-020D-4C31-8454-0ED2D9CA5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8C850C-F696-48FD-AFAC-32423214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D4B950-F250-4C6C-9DDB-1221A9A7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F49EF8-CA3B-4687-800E-082B0EEC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07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D3E30-68A8-4190-83D8-36E901E3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783E43-C8C4-4D4E-9701-45F1766C9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CE5802-64C6-4504-A526-77ADE243C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8C25534-5F37-46F0-845C-994A0401A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81625E-7486-478C-9053-81B618329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679491-1392-433C-85F6-1FA4E36F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662109-4DD1-42A9-A293-BC46B784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A758DF2-092C-4187-907D-1A42DA16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08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C86C3-B0BA-455E-8236-A6DFF3E2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B5D95C-1263-4FA3-BA28-6DD05EF5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913F259-3919-4580-84F6-6E46F10D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21E527-4E15-4248-AA41-3C8D2FB8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90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1D49DF-7554-4007-A67A-3EA139A3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20D7DE-17B2-4BE1-BA3A-76CE745F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4C7B84-B395-4E16-AF0C-ED2BBF74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01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07369-173C-4CA0-97ED-36CF748A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C90BA6-D84D-4150-8C62-AC256FD1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912490-7BCB-47DD-9455-A695357EA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0A930F-1932-4C2E-9F7E-792F25D2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E2488C-7ABF-4A90-A0A7-3C96CF53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03795A-CAA0-4DD9-8E4A-5A98DB8D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34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416D9-638D-4D12-801D-D7187919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8DAE56B-6718-4292-9C46-1D9C19C2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C55903-E166-48CA-89FB-D8F438AEA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5B86D2-03AF-4A9B-8B8B-D8B03F83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C4ACE1-23BE-4DB0-8820-02F40F1A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481383-8925-459E-8F73-2C20D8C8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81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3218FA-112E-4130-B752-04CBD86A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94D597-30F0-4D0E-9E61-6BFA718FA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1CEF25-B79B-464E-903E-CECB93B1F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3E8F53-15CE-4A77-ADF9-C061EA296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86DE7A-1A7A-4EEE-9543-98961D861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42935-8807-4226-BB59-43F56BF7D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51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9"/>
          <p:cNvSpPr txBox="1"/>
          <p:nvPr/>
        </p:nvSpPr>
        <p:spPr>
          <a:xfrm>
            <a:off x="660200" y="1947900"/>
            <a:ext cx="10871600" cy="9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zh-TW" altLang="en-US" sz="4000" b="1" dirty="0">
                <a:latin typeface="Poppins"/>
                <a:ea typeface="Poppins"/>
                <a:cs typeface="Poppins"/>
                <a:sym typeface="Poppins"/>
              </a:rPr>
              <a:t>硬體安全導論</a:t>
            </a:r>
            <a:endParaRPr lang="en-US" altLang="zh-TW" sz="4000" b="1" dirty="0">
              <a:latin typeface="Poppins"/>
              <a:ea typeface="Poppins"/>
              <a:cs typeface="Poppins"/>
              <a:sym typeface="Poppins"/>
            </a:endParaRPr>
          </a:p>
          <a:p>
            <a:pPr algn="ctr"/>
            <a:r>
              <a:rPr lang="en-US" sz="4000" b="1" dirty="0">
                <a:latin typeface="Poppins"/>
                <a:ea typeface="Poppins"/>
                <a:cs typeface="Poppins"/>
                <a:sym typeface="Poppins"/>
              </a:rPr>
              <a:t>Final  Project</a:t>
            </a:r>
            <a:endParaRPr sz="40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9" name="Google Shape;309;p79"/>
          <p:cNvSpPr txBox="1"/>
          <p:nvPr/>
        </p:nvSpPr>
        <p:spPr>
          <a:xfrm>
            <a:off x="2369800" y="3500500"/>
            <a:ext cx="7452400" cy="1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533"/>
              </a:spcBef>
            </a:pPr>
            <a:r>
              <a:rPr lang="zh-TW" altLang="en-US" sz="2400" dirty="0">
                <a:latin typeface="Poppins"/>
                <a:ea typeface="Poppins"/>
                <a:cs typeface="Poppins"/>
                <a:sym typeface="Poppins"/>
              </a:rPr>
              <a:t>第二組</a:t>
            </a:r>
            <a:endParaRPr sz="2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0" name="Google Shape;310;p79"/>
          <p:cNvSpPr txBox="1"/>
          <p:nvPr/>
        </p:nvSpPr>
        <p:spPr>
          <a:xfrm>
            <a:off x="-2584" y="4508900"/>
            <a:ext cx="12194583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533"/>
              </a:spcBef>
            </a:pPr>
            <a:r>
              <a:rPr lang="en-US" sz="2400" dirty="0"/>
              <a:t>106000147 </a:t>
            </a:r>
            <a:r>
              <a:rPr lang="zh-TW" altLang="en-US" sz="2400" dirty="0"/>
              <a:t>沈永聖　</a:t>
            </a:r>
            <a:r>
              <a:rPr lang="en-US" altLang="zh-TW" sz="2400" dirty="0"/>
              <a:t>106061247</a:t>
            </a:r>
            <a:r>
              <a:rPr lang="zh-TW" altLang="en-US" sz="2400" dirty="0"/>
              <a:t> 林均容　</a:t>
            </a:r>
            <a:r>
              <a:rPr lang="en-US" altLang="zh-TW" sz="2400" dirty="0"/>
              <a:t>106061252</a:t>
            </a:r>
            <a:r>
              <a:rPr lang="zh-TW" altLang="en-US" sz="2400" dirty="0"/>
              <a:t>劉育瑋　</a:t>
            </a:r>
            <a:r>
              <a:rPr lang="en-US" altLang="zh-TW" sz="2400" dirty="0"/>
              <a:t>106061255</a:t>
            </a:r>
            <a:r>
              <a:rPr lang="zh-TW" altLang="en-US" sz="2400" dirty="0"/>
              <a:t> 陳孟泰　</a:t>
            </a:r>
            <a:endParaRPr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4A1E3F5-1430-4A05-8121-D1207713D16F}"/>
              </a:ext>
            </a:extLst>
          </p:cNvPr>
          <p:cNvSpPr/>
          <p:nvPr/>
        </p:nvSpPr>
        <p:spPr>
          <a:xfrm>
            <a:off x="-2584" y="-152745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B280FB2A-62C8-48F6-A47B-B0E784C5E18C}"/>
              </a:ext>
            </a:extLst>
          </p:cNvPr>
          <p:cNvGrpSpPr/>
          <p:nvPr/>
        </p:nvGrpSpPr>
        <p:grpSpPr>
          <a:xfrm>
            <a:off x="1159789" y="-1527451"/>
            <a:ext cx="9161777" cy="1217267"/>
            <a:chOff x="1159789" y="1634849"/>
            <a:chExt cx="9161777" cy="121726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62F4CD9-136C-43C0-9C9D-F47CA134254C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資料蒐集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3133F91-13B1-4ED2-850D-7B8BBC86CA8E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3BC1BCA3-D611-4C27-BAB0-A84A3585A1DD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CD26DDAC-52F2-4CB5-9C64-1054761D0939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3CF7EB4-23EA-40BB-B5DF-4C6BDACCEAF4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468A912-B4A4-4714-97EF-FF05667221CB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Sample size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蒐集方法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C1C08366-21C4-48EC-B708-E4A07E1BCCFE}"/>
              </a:ext>
            </a:extLst>
          </p:cNvPr>
          <p:cNvSpPr/>
          <p:nvPr/>
        </p:nvSpPr>
        <p:spPr>
          <a:xfrm>
            <a:off x="-11353800" y="2962907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2</a:t>
            </a:r>
            <a:endParaRPr lang="zh-TW" altLang="en-US" sz="3733" dirty="0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9A2B70A1-EDF5-4F48-BF5F-817BD5063BA5}"/>
              </a:ext>
            </a:extLst>
          </p:cNvPr>
          <p:cNvGrpSpPr/>
          <p:nvPr/>
        </p:nvGrpSpPr>
        <p:grpSpPr>
          <a:xfrm>
            <a:off x="-10191427" y="2962906"/>
            <a:ext cx="9161777" cy="1217267"/>
            <a:chOff x="1159789" y="1634849"/>
            <a:chExt cx="9161777" cy="1217267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D698188-3484-4B16-A401-CFDD923E11A3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E81A9D0-BD14-433C-855B-DFFF4DDA22E5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B228C674-11CF-4ED2-B770-A1FBBBF3270D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54" name="等腰三角形 53">
                <a:extLst>
                  <a:ext uri="{FF2B5EF4-FFF2-40B4-BE49-F238E27FC236}">
                    <a16:creationId xmlns:a16="http://schemas.microsoft.com/office/drawing/2014/main" id="{79892113-59D3-4E2D-BE77-F36B1118E51E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FD5AFED-B346-4421-B9E3-9CC3FB609564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2FDD7BD-7846-48F0-950A-ACB24428360B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06666146-045C-49D3-AB9C-8820B0DE8B79}"/>
              </a:ext>
            </a:extLst>
          </p:cNvPr>
          <p:cNvSpPr/>
          <p:nvPr/>
        </p:nvSpPr>
        <p:spPr>
          <a:xfrm>
            <a:off x="12684716" y="428773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3</a:t>
            </a:r>
            <a:endParaRPr lang="zh-TW" altLang="en-US" sz="3733" dirty="0"/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E2D0D492-69F3-40EA-9E9A-9A86AF21F89A}"/>
              </a:ext>
            </a:extLst>
          </p:cNvPr>
          <p:cNvGrpSpPr/>
          <p:nvPr/>
        </p:nvGrpSpPr>
        <p:grpSpPr>
          <a:xfrm>
            <a:off x="13847089" y="4287730"/>
            <a:ext cx="9161777" cy="1217267"/>
            <a:chOff x="1159789" y="1634849"/>
            <a:chExt cx="9161777" cy="1217267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4505DCC-7A12-4C8B-8118-09F6691D5045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結果與分析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152E49B-ACA3-4FA8-9A22-5EC2FFD5E443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DAD7A196-1591-4F22-915A-618505B3C39E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75" name="等腰三角形 74">
                <a:extLst>
                  <a:ext uri="{FF2B5EF4-FFF2-40B4-BE49-F238E27FC236}">
                    <a16:creationId xmlns:a16="http://schemas.microsoft.com/office/drawing/2014/main" id="{384E345A-F0A5-4F37-832F-F036F4A40F99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40CEC12-FB67-4BE4-8E20-A4CA3EBF31D1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B2CC3FB-6729-45AA-B16F-7FC1B578F039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Pass rate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分析</a:t>
              </a: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A697E308-1864-4128-AABC-1017CCD6BEE7}"/>
              </a:ext>
            </a:extLst>
          </p:cNvPr>
          <p:cNvSpPr/>
          <p:nvPr/>
        </p:nvSpPr>
        <p:spPr>
          <a:xfrm>
            <a:off x="-2584" y="753337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4</a:t>
            </a:r>
            <a:endParaRPr lang="zh-TW" altLang="en-US" sz="3733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9E7C0470-DDE9-40F7-A100-7E20E39CA24A}"/>
              </a:ext>
            </a:extLst>
          </p:cNvPr>
          <p:cNvGrpSpPr/>
          <p:nvPr/>
        </p:nvGrpSpPr>
        <p:grpSpPr>
          <a:xfrm>
            <a:off x="1159789" y="7533370"/>
            <a:ext cx="9161777" cy="1217267"/>
            <a:chOff x="1159789" y="1634849"/>
            <a:chExt cx="9161777" cy="1217267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3CF5E670-EC75-45F2-91FC-67C99E38F636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en-US" altLang="zh-TW" sz="2133" dirty="0">
                  <a:solidFill>
                    <a:schemeClr val="bg1"/>
                  </a:solidFill>
                  <a:ea typeface="新細明體"/>
                  <a:cs typeface="Arial"/>
                </a:rPr>
                <a:t>Quality of TRNG</a:t>
              </a:r>
              <a:endParaRPr lang="zh-TW" altLang="en-US" sz="2133" dirty="0">
                <a:solidFill>
                  <a:schemeClr val="bg1"/>
                </a:solidFill>
                <a:ea typeface="新細明體"/>
                <a:cs typeface="Arial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B29E6D3-CCB1-4BC5-851D-D7C7C77F5AB5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89B1AF0A-E938-4067-AB3A-F86802421008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3" name="等腰三角形 82">
                <a:extLst>
                  <a:ext uri="{FF2B5EF4-FFF2-40B4-BE49-F238E27FC236}">
                    <a16:creationId xmlns:a16="http://schemas.microsoft.com/office/drawing/2014/main" id="{4C99381D-406B-432D-98B8-FCEEAE2D0FF6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3DF7B251-5BB1-43FB-8C36-AE7EF81AD89A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AFB44165-F259-4813-8489-6E70916AACB7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Quality of TRNG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AE572F-A9D5-4412-866D-72224008F647}"/>
              </a:ext>
            </a:extLst>
          </p:cNvPr>
          <p:cNvSpPr/>
          <p:nvPr/>
        </p:nvSpPr>
        <p:spPr>
          <a:xfrm>
            <a:off x="-2584" y="163485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01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9F553D8-66C2-4A86-9AC5-B0079798DF7A}"/>
              </a:ext>
            </a:extLst>
          </p:cNvPr>
          <p:cNvGrpSpPr/>
          <p:nvPr/>
        </p:nvGrpSpPr>
        <p:grpSpPr>
          <a:xfrm>
            <a:off x="1159789" y="1634849"/>
            <a:ext cx="9161777" cy="1217267"/>
            <a:chOff x="1159789" y="1634849"/>
            <a:chExt cx="9161777" cy="12172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F32897-0885-4A2A-A178-B2D56D619929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資料蒐集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56E6CC-B761-46B3-BE63-6D2465DA4CB0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B3CE51B-2DE6-41EC-A8D1-206B846BA368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03E3A20C-2882-45DF-A2A4-77B6D8FF03BC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2DD3C5E-8C65-4EB3-8823-4A8B2B5952F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8B7AD41-F6A4-49C4-907D-C6C08AFA3FA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Sample size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蒐集方法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A2AE5782-AF93-49AD-991A-01F8A245E15A}"/>
              </a:ext>
            </a:extLst>
          </p:cNvPr>
          <p:cNvSpPr/>
          <p:nvPr/>
        </p:nvSpPr>
        <p:spPr>
          <a:xfrm>
            <a:off x="0" y="2962907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2</a:t>
            </a:r>
            <a:endParaRPr lang="zh-TW" altLang="en-US" sz="3733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DF9BBA71-7477-459D-9459-79F089F1007E}"/>
              </a:ext>
            </a:extLst>
          </p:cNvPr>
          <p:cNvGrpSpPr/>
          <p:nvPr/>
        </p:nvGrpSpPr>
        <p:grpSpPr>
          <a:xfrm>
            <a:off x="1162373" y="2962906"/>
            <a:ext cx="9161777" cy="1217267"/>
            <a:chOff x="1159789" y="1634849"/>
            <a:chExt cx="9161777" cy="121726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CABE2A4-BC41-45D0-9CCE-816C8EC270B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2F090D5-21B5-4672-8C53-22DF21518819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DC42363D-0523-4691-8510-92399F5C7E2A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2DB21977-D363-465D-8D54-231E2DA54AD6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7334C59-8615-4D54-863C-6D658998EEBD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8816AA9-505F-4BD3-8A4B-C091B081189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參數設定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E9CBFCC-6308-4B4C-B31E-5AEAE70EC908}"/>
              </a:ext>
            </a:extLst>
          </p:cNvPr>
          <p:cNvSpPr/>
          <p:nvPr/>
        </p:nvSpPr>
        <p:spPr>
          <a:xfrm>
            <a:off x="-2584" y="428773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2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4F7FFA7F-39BB-4C41-BA58-DEEC55783FEF}"/>
              </a:ext>
            </a:extLst>
          </p:cNvPr>
          <p:cNvGrpSpPr/>
          <p:nvPr/>
        </p:nvGrpSpPr>
        <p:grpSpPr>
          <a:xfrm>
            <a:off x="1159789" y="4287730"/>
            <a:ext cx="9161777" cy="1217267"/>
            <a:chOff x="1159789" y="1634849"/>
            <a:chExt cx="9161777" cy="1217267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663D0EF-DA15-4CB1-AA12-82F6A9B7E15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結果與分析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774B80F-EBF9-49FF-9FA8-0C3CF593CB16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4ED68984-0ED0-4DE9-9F4A-ED4835D6DEEE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id="{F8EBF6C9-7414-465F-8867-C9DB8BB851C0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B5EB7AC-511A-4AAE-A851-17D741E8F4A2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42A3EB9-8837-4796-9EE2-FEE3897CD65D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Pass rate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分析</a:t>
              </a: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B620DDD7-69A5-4C00-A4A7-C7DB275A37DE}"/>
              </a:ext>
            </a:extLst>
          </p:cNvPr>
          <p:cNvSpPr/>
          <p:nvPr/>
        </p:nvSpPr>
        <p:spPr>
          <a:xfrm>
            <a:off x="-2584" y="560932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2"/>
                </a:solidFill>
                <a:ea typeface="新細明體"/>
                <a:cs typeface="Arial"/>
              </a:rPr>
              <a:t>4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CC796FAF-E0FF-410D-979F-65F2229F3C19}"/>
              </a:ext>
            </a:extLst>
          </p:cNvPr>
          <p:cNvGrpSpPr/>
          <p:nvPr/>
        </p:nvGrpSpPr>
        <p:grpSpPr>
          <a:xfrm>
            <a:off x="1159789" y="5609320"/>
            <a:ext cx="9161777" cy="1217267"/>
            <a:chOff x="1159789" y="1634849"/>
            <a:chExt cx="9161777" cy="121726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7F9F5CB-3D17-47CE-AAC2-778D5464457B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en-US" altLang="zh-TW" sz="2133" dirty="0">
                  <a:solidFill>
                    <a:schemeClr val="bg2"/>
                  </a:solidFill>
                  <a:ea typeface="新細明體"/>
                  <a:cs typeface="Arial"/>
                </a:rPr>
                <a:t>Quality of TRNG</a:t>
              </a:r>
              <a:endParaRPr lang="zh-TW" altLang="en-US" sz="2133" dirty="0">
                <a:solidFill>
                  <a:schemeClr val="bg2"/>
                </a:solidFill>
                <a:ea typeface="新細明體"/>
                <a:cs typeface="Arial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D200731-35A6-4855-B735-CF3843EA7292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EDD550F0-2E45-453B-99B1-14F283CFEB42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92" name="等腰三角形 91">
                <a:extLst>
                  <a:ext uri="{FF2B5EF4-FFF2-40B4-BE49-F238E27FC236}">
                    <a16:creationId xmlns:a16="http://schemas.microsoft.com/office/drawing/2014/main" id="{2DC93CDD-1F9E-4087-9AC4-8881DBCFC20D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92ED6408-A88E-4367-B192-51FF561D55A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8A5F705-F5D4-4B84-9B39-8DD798B153EE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Quality of TRNG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sz="1333">
              <a:solidFill>
                <a:schemeClr val="dk2"/>
              </a:solidFill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0C26A769-F64C-4B13-B32C-00FDBA24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42" y="-2975261"/>
            <a:ext cx="9403116" cy="27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8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b="1" dirty="0"/>
              <a:t>參數設定</a:t>
            </a:r>
            <a:endParaRPr sz="4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AE572F-A9D5-4412-866D-72224008F647}"/>
              </a:ext>
            </a:extLst>
          </p:cNvPr>
          <p:cNvSpPr/>
          <p:nvPr/>
        </p:nvSpPr>
        <p:spPr>
          <a:xfrm>
            <a:off x="13141907" y="163485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9F553D8-66C2-4A86-9AC5-B0079798DF7A}"/>
              </a:ext>
            </a:extLst>
          </p:cNvPr>
          <p:cNvGrpSpPr/>
          <p:nvPr/>
        </p:nvGrpSpPr>
        <p:grpSpPr>
          <a:xfrm>
            <a:off x="14304280" y="1634849"/>
            <a:ext cx="9161777" cy="1217267"/>
            <a:chOff x="1159789" y="1634849"/>
            <a:chExt cx="9161777" cy="12172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F32897-0885-4A2A-A178-B2D56D619929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資料蒐集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56E6CC-B761-46B3-BE63-6D2465DA4CB0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B3CE51B-2DE6-41EC-A8D1-206B846BA368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03E3A20C-2882-45DF-A2A4-77B6D8FF03BC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2DD3C5E-8C65-4EB3-8823-4A8B2B5952F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8B7AD41-F6A4-49C4-907D-C6C08AFA3FA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Sample size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蒐集方法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A2AE5782-AF93-49AD-991A-01F8A245E15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2</a:t>
            </a:r>
            <a:endParaRPr lang="zh-TW" altLang="en-US" sz="3733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DF9BBA71-7477-459D-9459-79F089F1007E}"/>
              </a:ext>
            </a:extLst>
          </p:cNvPr>
          <p:cNvGrpSpPr/>
          <p:nvPr/>
        </p:nvGrpSpPr>
        <p:grpSpPr>
          <a:xfrm>
            <a:off x="14306864" y="2962906"/>
            <a:ext cx="9161777" cy="1217267"/>
            <a:chOff x="1159789" y="1634849"/>
            <a:chExt cx="9161777" cy="121726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CABE2A4-BC41-45D0-9CCE-816C8EC270B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2F090D5-21B5-4672-8C53-22DF21518819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DC42363D-0523-4691-8510-92399F5C7E2A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2DB21977-D363-465D-8D54-231E2DA54AD6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7334C59-8615-4D54-863C-6D658998EEBD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8816AA9-505F-4BD3-8A4B-C091B081189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E9CBFCC-6308-4B4C-B31E-5AEAE70EC908}"/>
              </a:ext>
            </a:extLst>
          </p:cNvPr>
          <p:cNvSpPr/>
          <p:nvPr/>
        </p:nvSpPr>
        <p:spPr>
          <a:xfrm>
            <a:off x="13141907" y="428773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3</a:t>
            </a:r>
            <a:endParaRPr lang="zh-TW" altLang="en-US" sz="3733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4F7FFA7F-39BB-4C41-BA58-DEEC55783FEF}"/>
              </a:ext>
            </a:extLst>
          </p:cNvPr>
          <p:cNvGrpSpPr/>
          <p:nvPr/>
        </p:nvGrpSpPr>
        <p:grpSpPr>
          <a:xfrm>
            <a:off x="14304280" y="4287730"/>
            <a:ext cx="9161777" cy="1217267"/>
            <a:chOff x="1159789" y="1634849"/>
            <a:chExt cx="9161777" cy="1217267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663D0EF-DA15-4CB1-AA12-82F6A9B7E15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結果與分析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774B80F-EBF9-49FF-9FA8-0C3CF593CB16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4ED68984-0ED0-4DE9-9F4A-ED4835D6DEEE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id="{F8EBF6C9-7414-465F-8867-C9DB8BB851C0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B5EB7AC-511A-4AAE-A851-17D741E8F4A2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42A3EB9-8837-4796-9EE2-FEE3897CD65D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Pass rate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分析</a:t>
              </a: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B620DDD7-69A5-4C00-A4A7-C7DB275A37DE}"/>
              </a:ext>
            </a:extLst>
          </p:cNvPr>
          <p:cNvSpPr/>
          <p:nvPr/>
        </p:nvSpPr>
        <p:spPr>
          <a:xfrm>
            <a:off x="13141907" y="560932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4</a:t>
            </a:r>
            <a:endParaRPr lang="zh-TW" altLang="en-US" sz="3733" dirty="0"/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CC796FAF-E0FF-410D-979F-65F2229F3C19}"/>
              </a:ext>
            </a:extLst>
          </p:cNvPr>
          <p:cNvGrpSpPr/>
          <p:nvPr/>
        </p:nvGrpSpPr>
        <p:grpSpPr>
          <a:xfrm>
            <a:off x="14304280" y="5609320"/>
            <a:ext cx="9161777" cy="1217267"/>
            <a:chOff x="1159789" y="1634849"/>
            <a:chExt cx="9161777" cy="121726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7F9F5CB-3D17-47CE-AAC2-778D5464457B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en-US" altLang="zh-TW" sz="2133" dirty="0">
                  <a:solidFill>
                    <a:schemeClr val="bg2"/>
                  </a:solidFill>
                  <a:ea typeface="新細明體"/>
                  <a:cs typeface="Arial"/>
                </a:rPr>
                <a:t>Quality of TRNG</a:t>
              </a:r>
              <a:endParaRPr lang="zh-TW" altLang="en-US" sz="2133" dirty="0">
                <a:solidFill>
                  <a:schemeClr val="bg2"/>
                </a:solidFill>
                <a:ea typeface="新細明體"/>
                <a:cs typeface="Arial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D200731-35A6-4855-B735-CF3843EA7292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EDD550F0-2E45-453B-99B1-14F283CFEB42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92" name="等腰三角形 91">
                <a:extLst>
                  <a:ext uri="{FF2B5EF4-FFF2-40B4-BE49-F238E27FC236}">
                    <a16:creationId xmlns:a16="http://schemas.microsoft.com/office/drawing/2014/main" id="{2DC93CDD-1F9E-4087-9AC4-8881DBCFC20D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92ED6408-A88E-4367-B192-51FF561D55A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8A5F705-F5D4-4B84-9B39-8DD798B153EE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Quality of TRNG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sz="1333">
              <a:solidFill>
                <a:schemeClr val="dk2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C494CE-7607-42DD-AC4F-99BFA0959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442" y="2786914"/>
            <a:ext cx="9403116" cy="27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29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B7BDDC70-E753-4424-8518-B46D65F4A70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9541"/>
          <a:ext cx="10515601" cy="434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17983">
                  <a:extLst>
                    <a:ext uri="{9D8B030D-6E8A-4147-A177-3AD203B41FA5}">
                      <a16:colId xmlns:a16="http://schemas.microsoft.com/office/drawing/2014/main" val="1042207669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3097823636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2477815947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1232307477"/>
                    </a:ext>
                  </a:extLst>
                </a:gridCol>
              </a:tblGrid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Length of sequence(n)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block size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length of template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89828983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08303836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 within a Block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M&gt;=20, M &gt; 0.01n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78580803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Runs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41340729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Longest-Run-of-Ones in a Block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04647948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Rank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&gt;=38912(QM)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165371762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DFT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380940289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Non-overlapping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 &gt; 0.01n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 = 9,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14811125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 = 9,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77174060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Universal Statistical"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20400685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Linear Complexity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500~5000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64878507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Serial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 &lt; log_2(n) - 2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60599261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Approximate Entropy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m &lt; log_2(n) - 5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709409228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Cumulative Sums (Cusums)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01194634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Excursions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439117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Excursions Variant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215350903"/>
                  </a:ext>
                </a:extLst>
              </a:tr>
            </a:tbl>
          </a:graphicData>
        </a:graphic>
      </p:graphicFrame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b="1" dirty="0"/>
              <a:t>參數設定</a:t>
            </a:r>
            <a:endParaRPr sz="40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AE5782-AF93-49AD-991A-01F8A245E15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2</a:t>
            </a:r>
            <a:endParaRPr lang="zh-TW" altLang="en-US" sz="3733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05617209-60DA-40DC-A785-4C4A04085BED}"/>
              </a:ext>
            </a:extLst>
          </p:cNvPr>
          <p:cNvSpPr/>
          <p:nvPr/>
        </p:nvSpPr>
        <p:spPr>
          <a:xfrm>
            <a:off x="10057916" y="3802036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C596E3B1-0782-4A5C-A068-A168397769D6}"/>
              </a:ext>
            </a:extLst>
          </p:cNvPr>
          <p:cNvSpPr/>
          <p:nvPr/>
        </p:nvSpPr>
        <p:spPr>
          <a:xfrm>
            <a:off x="10062004" y="4051162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20548C47-826A-40E2-8C37-2DADC2A076E2}"/>
              </a:ext>
            </a:extLst>
          </p:cNvPr>
          <p:cNvSpPr/>
          <p:nvPr/>
        </p:nvSpPr>
        <p:spPr>
          <a:xfrm>
            <a:off x="8061754" y="2441437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B58C0BFA-B516-435A-9F22-E08B9FB3B5AB}"/>
              </a:ext>
            </a:extLst>
          </p:cNvPr>
          <p:cNvSpPr/>
          <p:nvPr/>
        </p:nvSpPr>
        <p:spPr>
          <a:xfrm>
            <a:off x="7623604" y="4584562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B95829E5-E109-4A9D-B2CE-9FB127943F00}"/>
              </a:ext>
            </a:extLst>
          </p:cNvPr>
          <p:cNvSpPr/>
          <p:nvPr/>
        </p:nvSpPr>
        <p:spPr>
          <a:xfrm>
            <a:off x="7623604" y="5209855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219FCC13-5829-4DC1-892B-37F52E7F4910}"/>
              </a:ext>
            </a:extLst>
          </p:cNvPr>
          <p:cNvSpPr/>
          <p:nvPr/>
        </p:nvSpPr>
        <p:spPr>
          <a:xfrm>
            <a:off x="7623604" y="4897209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055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b="1" dirty="0"/>
              <a:t>參數設定</a:t>
            </a:r>
            <a:endParaRPr sz="40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AE5782-AF93-49AD-991A-01F8A245E15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2</a:t>
            </a:r>
            <a:endParaRPr lang="zh-TW" altLang="en-US" sz="3733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 sz="1333">
              <a:solidFill>
                <a:schemeClr val="dk2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57C8863-FE47-4DAF-8180-EEB60F95CE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10105" y="2647482"/>
            <a:ext cx="7971790" cy="287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0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AE572F-A9D5-4412-866D-72224008F647}"/>
              </a:ext>
            </a:extLst>
          </p:cNvPr>
          <p:cNvSpPr/>
          <p:nvPr/>
        </p:nvSpPr>
        <p:spPr>
          <a:xfrm>
            <a:off x="-2584" y="163485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01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9F553D8-66C2-4A86-9AC5-B0079798DF7A}"/>
              </a:ext>
            </a:extLst>
          </p:cNvPr>
          <p:cNvGrpSpPr/>
          <p:nvPr/>
        </p:nvGrpSpPr>
        <p:grpSpPr>
          <a:xfrm>
            <a:off x="1159789" y="1634849"/>
            <a:ext cx="9161777" cy="1217267"/>
            <a:chOff x="1159789" y="1634849"/>
            <a:chExt cx="9161777" cy="12172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F32897-0885-4A2A-A178-B2D56D619929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資料蒐集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56E6CC-B761-46B3-BE63-6D2465DA4CB0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B3CE51B-2DE6-41EC-A8D1-206B846BA368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03E3A20C-2882-45DF-A2A4-77B6D8FF03BC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2DD3C5E-8C65-4EB3-8823-4A8B2B5952F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8B7AD41-F6A4-49C4-907D-C6C08AFA3FA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Sample size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蒐集方法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A2AE5782-AF93-49AD-991A-01F8A245E15A}"/>
              </a:ext>
            </a:extLst>
          </p:cNvPr>
          <p:cNvSpPr/>
          <p:nvPr/>
        </p:nvSpPr>
        <p:spPr>
          <a:xfrm>
            <a:off x="0" y="2962907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2"/>
                </a:solidFill>
                <a:ea typeface="新細明體"/>
                <a:cs typeface="Arial"/>
              </a:rPr>
              <a:t>2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DF9BBA71-7477-459D-9459-79F089F1007E}"/>
              </a:ext>
            </a:extLst>
          </p:cNvPr>
          <p:cNvGrpSpPr/>
          <p:nvPr/>
        </p:nvGrpSpPr>
        <p:grpSpPr>
          <a:xfrm>
            <a:off x="1162373" y="2962906"/>
            <a:ext cx="9161777" cy="1217267"/>
            <a:chOff x="1159789" y="1634849"/>
            <a:chExt cx="9161777" cy="121726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CABE2A4-BC41-45D0-9CCE-816C8EC270B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參數設定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2F090D5-21B5-4672-8C53-22DF21518819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DC42363D-0523-4691-8510-92399F5C7E2A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2DB21977-D363-465D-8D54-231E2DA54AD6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7334C59-8615-4D54-863C-6D658998EEBD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8816AA9-505F-4BD3-8A4B-C091B081189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參數設定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E9CBFCC-6308-4B4C-B31E-5AEAE70EC908}"/>
              </a:ext>
            </a:extLst>
          </p:cNvPr>
          <p:cNvSpPr/>
          <p:nvPr/>
        </p:nvSpPr>
        <p:spPr>
          <a:xfrm>
            <a:off x="-2584" y="428773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4F7FFA7F-39BB-4C41-BA58-DEEC55783FEF}"/>
              </a:ext>
            </a:extLst>
          </p:cNvPr>
          <p:cNvGrpSpPr/>
          <p:nvPr/>
        </p:nvGrpSpPr>
        <p:grpSpPr>
          <a:xfrm>
            <a:off x="1159789" y="4287730"/>
            <a:ext cx="9161777" cy="1217267"/>
            <a:chOff x="1159789" y="1634849"/>
            <a:chExt cx="9161777" cy="1217267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663D0EF-DA15-4CB1-AA12-82F6A9B7E15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結果與分析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774B80F-EBF9-49FF-9FA8-0C3CF593CB16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4ED68984-0ED0-4DE9-9F4A-ED4835D6DEEE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id="{F8EBF6C9-7414-465F-8867-C9DB8BB851C0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B5EB7AC-511A-4AAE-A851-17D741E8F4A2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42A3EB9-8837-4796-9EE2-FEE3897CD65D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Pass rate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分析</a:t>
              </a: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B620DDD7-69A5-4C00-A4A7-C7DB275A37DE}"/>
              </a:ext>
            </a:extLst>
          </p:cNvPr>
          <p:cNvSpPr/>
          <p:nvPr/>
        </p:nvSpPr>
        <p:spPr>
          <a:xfrm>
            <a:off x="-2584" y="560932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2"/>
                </a:solidFill>
                <a:ea typeface="新細明體"/>
                <a:cs typeface="Arial"/>
              </a:rPr>
              <a:t>4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CC796FAF-E0FF-410D-979F-65F2229F3C19}"/>
              </a:ext>
            </a:extLst>
          </p:cNvPr>
          <p:cNvGrpSpPr/>
          <p:nvPr/>
        </p:nvGrpSpPr>
        <p:grpSpPr>
          <a:xfrm>
            <a:off x="1159789" y="5609320"/>
            <a:ext cx="9161777" cy="1217267"/>
            <a:chOff x="1159789" y="1634849"/>
            <a:chExt cx="9161777" cy="121726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7F9F5CB-3D17-47CE-AAC2-778D5464457B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en-US" altLang="zh-TW" sz="2133" dirty="0">
                  <a:solidFill>
                    <a:schemeClr val="bg2"/>
                  </a:solidFill>
                  <a:ea typeface="新細明體"/>
                  <a:cs typeface="Arial"/>
                </a:rPr>
                <a:t>Quality of TRNG</a:t>
              </a:r>
              <a:endParaRPr lang="zh-TW" altLang="en-US" sz="2133" dirty="0">
                <a:solidFill>
                  <a:schemeClr val="bg2"/>
                </a:solidFill>
                <a:ea typeface="新細明體"/>
                <a:cs typeface="Arial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D200731-35A6-4855-B735-CF3843EA7292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EDD550F0-2E45-453B-99B1-14F283CFEB42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92" name="等腰三角形 91">
                <a:extLst>
                  <a:ext uri="{FF2B5EF4-FFF2-40B4-BE49-F238E27FC236}">
                    <a16:creationId xmlns:a16="http://schemas.microsoft.com/office/drawing/2014/main" id="{2DC93CDD-1F9E-4087-9AC4-8881DBCFC20D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92ED6408-A88E-4367-B192-51FF561D55A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8A5F705-F5D4-4B84-9B39-8DD798B153EE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Quality of TRNG</a:t>
              </a:r>
            </a:p>
          </p:txBody>
        </p:sp>
      </p:grp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8A57FE-BF87-463F-A47F-D459E303F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 sz="1333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8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Pass? Fail? For a Specific subtest</a:t>
            </a:r>
            <a:endParaRPr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11" name="內容版面配置區 4">
            <a:extLst>
              <a:ext uri="{FF2B5EF4-FFF2-40B4-BE49-F238E27FC236}">
                <a16:creationId xmlns:a16="http://schemas.microsoft.com/office/drawing/2014/main" id="{E78BEDC8-E1D0-431E-9475-CA702850D8B8}"/>
              </a:ext>
            </a:extLst>
          </p:cNvPr>
          <p:cNvSpPr txBox="1">
            <a:spLocks/>
          </p:cNvSpPr>
          <p:nvPr/>
        </p:nvSpPr>
        <p:spPr>
          <a:xfrm>
            <a:off x="859212" y="23702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ourier New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188 subtests for each binary sequence (file)</a:t>
            </a:r>
          </a:p>
          <a:p>
            <a:r>
              <a:rPr lang="en-US" altLang="zh-TW" dirty="0"/>
              <a:t>Proportion of (sub)Sequences Passing a Test </a:t>
            </a:r>
          </a:p>
          <a:p>
            <a:r>
              <a:rPr lang="en-US" altLang="zh-TW" dirty="0"/>
              <a:t>Confidence Interval:</a:t>
            </a:r>
          </a:p>
          <a:p>
            <a:endParaRPr lang="en-US" altLang="zh-TW" dirty="0"/>
          </a:p>
          <a:p>
            <a:endParaRPr lang="en-US" altLang="zh-TW" dirty="0"/>
          </a:p>
          <a:p>
            <a:pPr>
              <a:buFont typeface="Arial" panose="020B0604020202020204" pitchFamily="34" charset="0"/>
              <a:buNone/>
            </a:pPr>
            <a:endParaRPr lang="en-US" altLang="zh-TW" dirty="0"/>
          </a:p>
          <a:p>
            <a:r>
              <a:rPr lang="en-US" altLang="zh-TW" dirty="0"/>
              <a:t>Uniform Distribution of P-values</a:t>
            </a:r>
          </a:p>
          <a:p>
            <a:endParaRPr lang="en-US" altLang="zh-TW" dirty="0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ACF732F0-3230-4A0F-BF6C-7E059C8DB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04665" y="3344943"/>
            <a:ext cx="2484829" cy="1303768"/>
          </a:xfrm>
          <a:prstGeom prst="rect">
            <a:avLst/>
          </a:prstGeom>
          <a:noFill/>
        </p:spPr>
      </p:pic>
      <p:pic>
        <p:nvPicPr>
          <p:cNvPr id="14" name="Picture 15">
            <a:extLst>
              <a:ext uri="{FF2B5EF4-FFF2-40B4-BE49-F238E27FC236}">
                <a16:creationId xmlns:a16="http://schemas.microsoft.com/office/drawing/2014/main" id="{A8168BB7-446A-4F9F-A98F-4D810BCCF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2845" y="5623442"/>
            <a:ext cx="3768470" cy="554477"/>
          </a:xfrm>
          <a:prstGeom prst="rect">
            <a:avLst/>
          </a:prstGeom>
          <a:noFill/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FF0134E-C231-47D3-9E0E-B9621F4A8B33}"/>
              </a:ext>
            </a:extLst>
          </p:cNvPr>
          <p:cNvSpPr/>
          <p:nvPr/>
        </p:nvSpPr>
        <p:spPr>
          <a:xfrm>
            <a:off x="12760916" y="163485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01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BACBB-8F36-4C5F-8EC0-F5E89992FBAA}"/>
              </a:ext>
            </a:extLst>
          </p:cNvPr>
          <p:cNvGrpSpPr/>
          <p:nvPr/>
        </p:nvGrpSpPr>
        <p:grpSpPr>
          <a:xfrm>
            <a:off x="13923289" y="1634849"/>
            <a:ext cx="9161777" cy="1217267"/>
            <a:chOff x="1159789" y="1634849"/>
            <a:chExt cx="9161777" cy="121726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D6E3908-A81B-4C34-91B7-084E89709E1C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資料蒐集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7E1632-EDFE-4043-9D78-63710E79342C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B685AA5E-FF7E-4EC5-85DE-49E21EE77011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CE5D491C-209E-4D0A-9335-7E3E322BCD3F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9BEE021-2368-4D3E-9539-15AF0F0BEBE0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7210AEF-F90C-4635-A1B8-AA987011D95F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Sample size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蒐集方法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2188A16E-BAC6-4B6D-B4CB-2F4014219025}"/>
              </a:ext>
            </a:extLst>
          </p:cNvPr>
          <p:cNvSpPr/>
          <p:nvPr/>
        </p:nvSpPr>
        <p:spPr>
          <a:xfrm>
            <a:off x="12763500" y="2962907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2"/>
                </a:solidFill>
                <a:ea typeface="新細明體"/>
                <a:cs typeface="Arial"/>
              </a:rPr>
              <a:t>2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DD8091B-6243-480E-A8E8-CDAD63CD3C87}"/>
              </a:ext>
            </a:extLst>
          </p:cNvPr>
          <p:cNvGrpSpPr/>
          <p:nvPr/>
        </p:nvGrpSpPr>
        <p:grpSpPr>
          <a:xfrm>
            <a:off x="13925873" y="2962906"/>
            <a:ext cx="9161777" cy="1217267"/>
            <a:chOff x="1159789" y="1634849"/>
            <a:chExt cx="9161777" cy="121726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BE6150B-BA3D-403C-ACB3-27791EFD8150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參數設定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38C988A-76A2-4102-9114-1ED16BF731C0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AB78A3F3-1D3B-47D1-882A-12F7A9BE295D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id="{9C4CDBC8-D513-4E3E-9B12-BC5A9D0F0CE7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424A24C-3108-45B3-8A4B-229A4BE87F42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AA3C7AA-640E-4BCE-AC21-CB2AE84D67D3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參數設定</a:t>
              </a: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A7FA52A-3E27-4540-9070-39A6614BDFF0}"/>
              </a:ext>
            </a:extLst>
          </p:cNvPr>
          <p:cNvGrpSpPr/>
          <p:nvPr/>
        </p:nvGrpSpPr>
        <p:grpSpPr>
          <a:xfrm>
            <a:off x="13923289" y="4287730"/>
            <a:ext cx="9161777" cy="1217267"/>
            <a:chOff x="1159789" y="1634849"/>
            <a:chExt cx="9161777" cy="121726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B0E1364-D5FD-4864-9070-72ECCB9EE848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結果與分析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4D50114-5332-42A8-964B-33546A26094A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05AC9A45-66A9-45D3-844B-ED689350D51F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id="{DC80833A-6EC6-4FFF-9AE1-E8817AF5F9C6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1CE4C81-0C45-4E93-ABF1-83DBCDD05B1F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DA3047E-A6FE-4B84-A625-A58FB124508F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Pass rate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分析</a:t>
              </a: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FA64CE88-CDFA-4047-9E28-F543D0AF8670}"/>
              </a:ext>
            </a:extLst>
          </p:cNvPr>
          <p:cNvSpPr/>
          <p:nvPr/>
        </p:nvSpPr>
        <p:spPr>
          <a:xfrm>
            <a:off x="12760916" y="560932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2"/>
                </a:solidFill>
                <a:ea typeface="新細明體"/>
                <a:cs typeface="Arial"/>
              </a:rPr>
              <a:t>4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BEF5D18D-83DC-48E6-84BD-39333A623860}"/>
              </a:ext>
            </a:extLst>
          </p:cNvPr>
          <p:cNvGrpSpPr/>
          <p:nvPr/>
        </p:nvGrpSpPr>
        <p:grpSpPr>
          <a:xfrm>
            <a:off x="13923289" y="5609320"/>
            <a:ext cx="9161777" cy="1217267"/>
            <a:chOff x="1159789" y="1634849"/>
            <a:chExt cx="9161777" cy="121726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F2028F9-045C-43F4-8586-07E2FBCF2600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en-US" altLang="zh-TW" sz="2133" dirty="0">
                  <a:solidFill>
                    <a:schemeClr val="bg2"/>
                  </a:solidFill>
                  <a:ea typeface="新細明體"/>
                  <a:cs typeface="Arial"/>
                </a:rPr>
                <a:t>Quality of TRNG</a:t>
              </a:r>
              <a:endParaRPr lang="zh-TW" altLang="en-US" sz="2133" dirty="0">
                <a:solidFill>
                  <a:schemeClr val="bg2"/>
                </a:solidFill>
                <a:ea typeface="新細明體"/>
                <a:cs typeface="Arial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A6DFA74-F844-4DDD-B0B0-015F276D2139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3A5F69E7-6C8B-46BC-8EE4-757EDB943D3B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45" name="等腰三角形 44">
                <a:extLst>
                  <a:ext uri="{FF2B5EF4-FFF2-40B4-BE49-F238E27FC236}">
                    <a16:creationId xmlns:a16="http://schemas.microsoft.com/office/drawing/2014/main" id="{0AF9BF75-67B5-4E3B-BB8A-3B2980936843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AF761AD-7993-4C6E-A8B2-070A1A892714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75FC098-7059-422B-9CE4-EA30A04BEEC1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Quality of TRNG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359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Pass Rate</a:t>
            </a:r>
            <a:endParaRPr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8" name="文字版面配置區 6">
            <a:extLst>
              <a:ext uri="{FF2B5EF4-FFF2-40B4-BE49-F238E27FC236}">
                <a16:creationId xmlns:a16="http://schemas.microsoft.com/office/drawing/2014/main" id="{A0A232BF-7961-4C6C-85BE-EC6237219296}"/>
              </a:ext>
            </a:extLst>
          </p:cNvPr>
          <p:cNvSpPr txBox="1">
            <a:spLocks/>
          </p:cNvSpPr>
          <p:nvPr/>
        </p:nvSpPr>
        <p:spPr>
          <a:xfrm>
            <a:off x="1609581" y="2971800"/>
            <a:ext cx="3932237" cy="2533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Rate of sufficiently random sequence generated from an RNG</a:t>
            </a:r>
          </a:p>
          <a:p>
            <a:r>
              <a:rPr lang="en-US" altLang="zh-TW" sz="1600" dirty="0"/>
              <a:t>Sufficiently random: Pass all subtests in NIST SP900-22</a:t>
            </a:r>
          </a:p>
          <a:p>
            <a:r>
              <a:rPr lang="en-US" altLang="zh-TW" sz="1600" dirty="0"/>
              <a:t>Pass Rate for the collected random number sequences: 50%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81A6D425-224E-408E-82C2-E1B49C4363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266967"/>
              </p:ext>
            </p:extLst>
          </p:nvPr>
        </p:nvGraphicFramePr>
        <p:xfrm>
          <a:off x="6096000" y="1390387"/>
          <a:ext cx="5060026" cy="4505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3" imgW="3967727" imgH="3532408" progId="Excel.Sheet.12">
                  <p:embed/>
                </p:oleObj>
              </mc:Choice>
              <mc:Fallback>
                <p:oleObj name="工作表" r:id="rId3" imgW="3967727" imgH="3532408" progId="Excel.Sheet.12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390387"/>
                        <a:ext cx="5060026" cy="4505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97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1497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TW" sz="6000" dirty="0"/>
              <a:t>Possible Reasons for Failure</a:t>
            </a:r>
            <a:endParaRPr sz="6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 sz="1333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72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Insufficient Length of Sequence</a:t>
            </a:r>
            <a:endParaRPr lang="en-US"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 sz="1333">
              <a:solidFill>
                <a:schemeClr val="dk2"/>
              </a:solidFill>
            </a:endParaRPr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AE1ED7E4-8BC5-4C4F-BC8A-D9187917B8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509281"/>
              </p:ext>
            </p:extLst>
          </p:nvPr>
        </p:nvGraphicFramePr>
        <p:xfrm>
          <a:off x="838198" y="2022665"/>
          <a:ext cx="10515603" cy="45162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47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8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2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Length of sequence(n)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#</a:t>
                      </a:r>
                      <a:r>
                        <a:rPr lang="en-US" sz="1100" b="1" i="0" u="none" strike="noStrike" baseline="0" dirty="0">
                          <a:solidFill>
                            <a:srgbClr val="000000"/>
                          </a:solidFill>
                          <a:latin typeface="新細明體"/>
                        </a:rPr>
                        <a:t> of Fails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# of Subtests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Frequency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Frequency Test within a Block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Runs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Longest-Run-of-Ones in a Block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904,960 ~ 2,068,480 </a:t>
                      </a:r>
                    </a:p>
                    <a:p>
                      <a:pPr algn="ctr" fontAlgn="b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(in our case)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Rank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&gt;=38912(QM)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DFT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Non-overlapping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39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Universal Statistical" 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&gt;=750,000 (in our case)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Linear Complexity 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u="none" strike="noStrike" dirty="0">
                          <a:effectLst/>
                        </a:rPr>
                        <a:t>&gt;10^6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Serial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Approximate Entropy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Cumulative Sums (Cusums)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Random Excursions 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u="none" strike="noStrike">
                          <a:effectLst/>
                        </a:rPr>
                        <a:t>&gt;10^6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6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8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Random Excursions Variant 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1" u="none" strike="noStrike" dirty="0">
                          <a:effectLst/>
                        </a:rPr>
                        <a:t>&gt;10^6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18</a:t>
                      </a:r>
                    </a:p>
                  </a:txBody>
                  <a:tcPr marL="5443" marR="5443" marT="5443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532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Parameter-</a:t>
            </a:r>
            <a:r>
              <a:rPr lang="en-US" altLang="zh-TW" sz="4000" dirty="0" err="1"/>
              <a:t>Dependant</a:t>
            </a:r>
            <a:r>
              <a:rPr lang="en-US" altLang="zh-TW" sz="4000" dirty="0"/>
              <a:t> Tests</a:t>
            </a:r>
            <a:endParaRPr lang="en-US"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 sz="1333">
              <a:solidFill>
                <a:schemeClr val="dk2"/>
              </a:solidFill>
            </a:endParaRPr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CC23670D-1CC6-4CB7-ABDC-B1EA05E14939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515603" cy="44049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5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6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Length of sequence(n)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Block size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Length of template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# of Fails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# of Subtests</a:t>
                      </a:r>
                      <a:endParaRPr lang="zh-TW" altLang="en-US" sz="1100" b="1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 within a Block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 &gt; 0.01n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Runs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Longest-Run-of-Ones in a Block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Rank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&gt;=38912(QM)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DFT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Non-overlapping Template Matching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 &gt; 0.01n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 = 9, 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39</a:t>
                      </a:r>
                    </a:p>
                  </a:txBody>
                  <a:tcPr marL="5443" marR="5443" marT="544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5443" marR="5443" marT="544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 = 9, 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Universal Statistical"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Linear Complexity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500~5000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Serial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m &lt; log_2(n) - 2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5443" marR="5443" marT="544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5443" marR="5443" marT="544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Approximate Entropy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 &lt; log_2(n) - 5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Cumulative Sums (Cusums)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Excursions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&gt;10^6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Excursions Variant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460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b="1" dirty="0"/>
              <a:t>大綱</a:t>
            </a:r>
            <a:endParaRPr sz="4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AE572F-A9D5-4412-866D-72224008F647}"/>
              </a:ext>
            </a:extLst>
          </p:cNvPr>
          <p:cNvSpPr/>
          <p:nvPr/>
        </p:nvSpPr>
        <p:spPr>
          <a:xfrm>
            <a:off x="-2584" y="163485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9F553D8-66C2-4A86-9AC5-B0079798DF7A}"/>
              </a:ext>
            </a:extLst>
          </p:cNvPr>
          <p:cNvGrpSpPr/>
          <p:nvPr/>
        </p:nvGrpSpPr>
        <p:grpSpPr>
          <a:xfrm>
            <a:off x="1159789" y="1634849"/>
            <a:ext cx="9161777" cy="1217267"/>
            <a:chOff x="1159789" y="1634849"/>
            <a:chExt cx="9161777" cy="12172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F32897-0885-4A2A-A178-B2D56D619929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資料蒐集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56E6CC-B761-46B3-BE63-6D2465DA4CB0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B3CE51B-2DE6-41EC-A8D1-206B846BA368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03E3A20C-2882-45DF-A2A4-77B6D8FF03BC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2DD3C5E-8C65-4EB3-8823-4A8B2B5952F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8B7AD41-F6A4-49C4-907D-C6C08AFA3FA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Sample size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蒐集方法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A2AE5782-AF93-49AD-991A-01F8A245E15A}"/>
              </a:ext>
            </a:extLst>
          </p:cNvPr>
          <p:cNvSpPr/>
          <p:nvPr/>
        </p:nvSpPr>
        <p:spPr>
          <a:xfrm>
            <a:off x="0" y="2962907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2</a:t>
            </a:r>
            <a:endParaRPr lang="zh-TW" altLang="en-US" sz="3733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DF9BBA71-7477-459D-9459-79F089F1007E}"/>
              </a:ext>
            </a:extLst>
          </p:cNvPr>
          <p:cNvGrpSpPr/>
          <p:nvPr/>
        </p:nvGrpSpPr>
        <p:grpSpPr>
          <a:xfrm>
            <a:off x="1162373" y="2962906"/>
            <a:ext cx="9161777" cy="1217267"/>
            <a:chOff x="1159789" y="1634849"/>
            <a:chExt cx="9161777" cy="121726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CABE2A4-BC41-45D0-9CCE-816C8EC270B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2F090D5-21B5-4672-8C53-22DF21518819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DC42363D-0523-4691-8510-92399F5C7E2A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2DB21977-D363-465D-8D54-231E2DA54AD6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7334C59-8615-4D54-863C-6D658998EEBD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8816AA9-505F-4BD3-8A4B-C091B081189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E9CBFCC-6308-4B4C-B31E-5AEAE70EC908}"/>
              </a:ext>
            </a:extLst>
          </p:cNvPr>
          <p:cNvSpPr/>
          <p:nvPr/>
        </p:nvSpPr>
        <p:spPr>
          <a:xfrm>
            <a:off x="-2584" y="428773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3</a:t>
            </a:r>
            <a:endParaRPr lang="zh-TW" altLang="en-US" sz="3733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4F7FFA7F-39BB-4C41-BA58-DEEC55783FEF}"/>
              </a:ext>
            </a:extLst>
          </p:cNvPr>
          <p:cNvGrpSpPr/>
          <p:nvPr/>
        </p:nvGrpSpPr>
        <p:grpSpPr>
          <a:xfrm>
            <a:off x="1159789" y="4287730"/>
            <a:ext cx="9161777" cy="1217267"/>
            <a:chOff x="1159789" y="1634849"/>
            <a:chExt cx="9161777" cy="1217267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663D0EF-DA15-4CB1-AA12-82F6A9B7E15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結果與分析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774B80F-EBF9-49FF-9FA8-0C3CF593CB16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4ED68984-0ED0-4DE9-9F4A-ED4835D6DEEE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id="{F8EBF6C9-7414-465F-8867-C9DB8BB851C0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B5EB7AC-511A-4AAE-A851-17D741E8F4A2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42A3EB9-8837-4796-9EE2-FEE3897CD65D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Pass rate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分析</a:t>
              </a: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B620DDD7-69A5-4C00-A4A7-C7DB275A37DE}"/>
              </a:ext>
            </a:extLst>
          </p:cNvPr>
          <p:cNvSpPr/>
          <p:nvPr/>
        </p:nvSpPr>
        <p:spPr>
          <a:xfrm>
            <a:off x="-2584" y="560932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</a:t>
            </a:r>
            <a:r>
              <a:rPr lang="en-US" altLang="zh-TW" sz="3733" dirty="0">
                <a:ea typeface="新細明體"/>
                <a:cs typeface="Arial"/>
              </a:rPr>
              <a:t>4</a:t>
            </a:r>
            <a:endParaRPr lang="zh-TW" altLang="en-US" sz="3733" dirty="0"/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CC796FAF-E0FF-410D-979F-65F2229F3C19}"/>
              </a:ext>
            </a:extLst>
          </p:cNvPr>
          <p:cNvGrpSpPr/>
          <p:nvPr/>
        </p:nvGrpSpPr>
        <p:grpSpPr>
          <a:xfrm>
            <a:off x="1159789" y="5609320"/>
            <a:ext cx="9161777" cy="1217267"/>
            <a:chOff x="1159789" y="1634849"/>
            <a:chExt cx="9161777" cy="121726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7F9F5CB-3D17-47CE-AAC2-778D5464457B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en-US" altLang="zh-TW" sz="2133" dirty="0">
                  <a:solidFill>
                    <a:schemeClr val="bg1"/>
                  </a:solidFill>
                  <a:ea typeface="新細明體"/>
                  <a:cs typeface="Arial"/>
                </a:rPr>
                <a:t>Quality of TRNG</a:t>
              </a:r>
              <a:endParaRPr lang="zh-TW" altLang="en-US" sz="2133" dirty="0">
                <a:solidFill>
                  <a:schemeClr val="bg1"/>
                </a:solidFill>
                <a:ea typeface="新細明體"/>
                <a:cs typeface="Arial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D200731-35A6-4855-B735-CF3843EA7292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EDD550F0-2E45-453B-99B1-14F283CFEB42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92" name="等腰三角形 91">
                <a:extLst>
                  <a:ext uri="{FF2B5EF4-FFF2-40B4-BE49-F238E27FC236}">
                    <a16:creationId xmlns:a16="http://schemas.microsoft.com/office/drawing/2014/main" id="{2DC93CDD-1F9E-4087-9AC4-8881DBCFC20D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92ED6408-A88E-4367-B192-51FF561D55A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8A5F705-F5D4-4B84-9B39-8DD798B153EE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Quality of TRNG</a:t>
              </a:r>
            </a:p>
          </p:txBody>
        </p:sp>
      </p:grp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8A57FE-BF87-463F-A47F-D459E303F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sz="1333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0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Parameter-</a:t>
            </a:r>
            <a:r>
              <a:rPr lang="en-US" altLang="zh-TW" sz="4000" dirty="0" err="1"/>
              <a:t>Dependant</a:t>
            </a:r>
            <a:r>
              <a:rPr lang="en-US" altLang="zh-TW" sz="4000" dirty="0"/>
              <a:t> Tests</a:t>
            </a:r>
            <a:endParaRPr lang="en-US" altLang="zh-TW"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 sz="1333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C2F630CA-BC56-40A5-8D92-929062AA17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78400"/>
                <a:ext cx="10515600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Courier New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2133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:r>
                  <a:rPr lang="en-US" altLang="zh-TW" dirty="0"/>
                  <a:t>Non-overlapping Template Matching Test:</a:t>
                </a:r>
                <a:endParaRPr lang="en-US" altLang="zh-TW" dirty="0">
                  <a:solidFill>
                    <a:srgbClr val="0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endParaRPr>
              </a:p>
              <a:p>
                <a:pPr>
                  <a:spcBef>
                    <a:spcPts val="1000"/>
                  </a:spcBef>
                </a:pPr>
                <a:r>
                  <a:rPr lang="en-US" altLang="zh-TW" dirty="0"/>
                  <a:t>m=9 -&gt; 148 kinds of 9-bit patterns -&gt; 148 subtests</a:t>
                </a:r>
              </a:p>
              <a:p>
                <a:pPr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:r>
                  <a:rPr lang="en-US" altLang="zh-TW" dirty="0"/>
                  <a:t>Serial Test:</a:t>
                </a:r>
              </a:p>
              <a:p>
                <a:pPr>
                  <a:spcBef>
                    <a:spcPts val="1000"/>
                  </a:spcBef>
                </a:pPr>
                <a:r>
                  <a:rPr lang="en-US" altLang="zh-TW" dirty="0"/>
                  <a:t>We select m=16; Recommended </a:t>
                </a:r>
                <a:r>
                  <a:rPr lang="pt-BR" altLang="zh-TW" dirty="0"/>
                  <a:t>m &lt;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TW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altLang="zh-TW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altLang="zh-TW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pt-BR" altLang="zh-TW" dirty="0"/>
                  <a:t> – 2=18</a:t>
                </a:r>
                <a:endParaRPr lang="pt-BR" altLang="zh-TW" dirty="0">
                  <a:solidFill>
                    <a:srgbClr val="0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endParaRPr>
              </a:p>
              <a:p>
                <a:pPr>
                  <a:spcBef>
                    <a:spcPts val="1000"/>
                  </a:spcBef>
                </a:pPr>
                <a:endParaRPr lang="en-US" altLang="zh-TW" dirty="0"/>
              </a:p>
              <a:p>
                <a:pPr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:r>
                  <a:rPr lang="en-US" altLang="zh-TW" dirty="0"/>
                  <a:t>Approximate Entropy Test:</a:t>
                </a:r>
                <a:endParaRPr lang="en-US" altLang="zh-TW" dirty="0">
                  <a:solidFill>
                    <a:srgbClr val="0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endParaRPr>
              </a:p>
              <a:p>
                <a:pPr>
                  <a:spcBef>
                    <a:spcPts val="1000"/>
                  </a:spcBef>
                </a:pPr>
                <a:r>
                  <a:rPr lang="en-US" altLang="zh-TW" dirty="0"/>
                  <a:t>We select m=12; Recommended </a:t>
                </a:r>
                <a:r>
                  <a:rPr lang="pt-BR" altLang="zh-TW" dirty="0"/>
                  <a:t>m &lt;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TW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altLang="zh-TW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altLang="zh-TW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pt-BR" altLang="zh-TW" dirty="0"/>
                  <a:t> – 5=15</a:t>
                </a:r>
                <a:endParaRPr lang="pt-BR" altLang="zh-TW" dirty="0">
                  <a:solidFill>
                    <a:srgbClr val="0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endParaRPr>
              </a:p>
              <a:p>
                <a:pPr>
                  <a:spcBef>
                    <a:spcPts val="1000"/>
                  </a:spcBef>
                </a:pPr>
                <a:endParaRPr lang="en-US" altLang="zh-TW" dirty="0">
                  <a:solidFill>
                    <a:srgbClr val="0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endParaRPr>
              </a:p>
              <a:p>
                <a:pPr>
                  <a:spcBef>
                    <a:spcPts val="1000"/>
                  </a:spcBef>
                </a:pPr>
                <a:endParaRPr lang="en-US" altLang="zh-TW" dirty="0"/>
              </a:p>
              <a:p>
                <a:pPr>
                  <a:spcBef>
                    <a:spcPts val="1000"/>
                  </a:spcBef>
                </a:pPr>
                <a:endParaRPr lang="en-US" altLang="zh-TW" dirty="0"/>
              </a:p>
              <a:p>
                <a:pPr>
                  <a:spcBef>
                    <a:spcPts val="1000"/>
                  </a:spcBef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C2F630CA-BC56-40A5-8D92-929062AA1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78400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03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Selection of Sample Size (Y)</a:t>
            </a:r>
            <a:endParaRPr lang="en-US" altLang="zh-TW"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1814A84D-9526-4DC9-B1B5-5BD6D57E3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US" altLang="zh-TW" dirty="0"/>
              <a:t>100 files * 100 * 2^20 bits</a:t>
            </a:r>
            <a:endParaRPr lang="zh-TW" altLang="en-US" dirty="0"/>
          </a:p>
        </p:txBody>
      </p:sp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44FD7F42-1077-40A3-8451-4BC5368468F1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50 files * 200 * 2^20 bits</a:t>
            </a:r>
            <a:endParaRPr lang="zh-TW" altLang="en-US" dirty="0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A1918F15-4AEA-43B9-BE86-2AFD7DEB6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5100" y="2581275"/>
          <a:ext cx="3967163" cy="353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3" imgW="3967727" imgH="3532408" progId="Excel.Sheet.12">
                  <p:embed/>
                </p:oleObj>
              </mc:Choice>
              <mc:Fallback>
                <p:oleObj name="工作表" r:id="rId3" imgW="3967727" imgH="3532408" progId="Excel.Sheet.12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581275"/>
                        <a:ext cx="3967163" cy="353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043DB0EC-9B34-4567-A00F-43F830456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0212" y="2581275"/>
          <a:ext cx="3967163" cy="353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5" imgW="3967727" imgH="3532408" progId="Excel.Sheet.12">
                  <p:embed/>
                </p:oleObj>
              </mc:Choice>
              <mc:Fallback>
                <p:oleObj name="工作表" r:id="rId5" imgW="3967727" imgH="3532408" progId="Excel.Sheet.12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2" y="2581275"/>
                        <a:ext cx="3967163" cy="353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27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Selection of Sample Size (Y)</a:t>
            </a:r>
            <a:endParaRPr lang="en-US" altLang="zh-TW"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C679D693-D419-45EB-B4A5-DD7BDF706F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ourier New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altLang="zh-TW" dirty="0"/>
              <a:t>Sample size should be on the order of the inverse of the significance level (α) -&gt; α = 0.01 -&gt; Y &gt;=100</a:t>
            </a:r>
          </a:p>
          <a:p>
            <a:pPr>
              <a:spcBef>
                <a:spcPts val="1000"/>
              </a:spcBef>
            </a:pPr>
            <a:r>
              <a:rPr lang="en-US" altLang="zh-TW" dirty="0"/>
              <a:t>The larger Y we use, the larger the tolerance of the # of low-quality RN subsequences</a:t>
            </a:r>
          </a:p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TW" dirty="0"/>
              <a:t>Calculate accepted lower bound of the confidence interval:</a:t>
            </a:r>
          </a:p>
          <a:p>
            <a:pPr>
              <a:spcBef>
                <a:spcPts val="1000"/>
              </a:spcBef>
            </a:pPr>
            <a:r>
              <a:rPr lang="en-US" altLang="zh-TW" dirty="0"/>
              <a:t>Y=100: 100*(0.99-0.0298)=96.0=96(in NIST test)</a:t>
            </a:r>
          </a:p>
          <a:p>
            <a:pPr>
              <a:spcBef>
                <a:spcPts val="1000"/>
              </a:spcBef>
            </a:pPr>
            <a:r>
              <a:rPr lang="en-US" altLang="zh-TW" dirty="0"/>
              <a:t>Y=200: 200*(0.99-0.0211)=193.8=193(in NIST test)</a:t>
            </a:r>
          </a:p>
          <a:p>
            <a:pPr>
              <a:spcBef>
                <a:spcPts val="1000"/>
              </a:spcBef>
            </a:pPr>
            <a:r>
              <a:rPr lang="en-US" altLang="zh-TW" dirty="0"/>
              <a:t>*Y=1000: 1000*0.9805=980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5560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1497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TW" sz="6000" dirty="0"/>
              <a:t>Tests Often Fail</a:t>
            </a:r>
            <a:endParaRPr sz="6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 sz="1333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96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Non-overlapping Template Matching Test</a:t>
            </a:r>
            <a:endParaRPr lang="en-US" altLang="zh-TW"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85FCD6-2FB6-4FA1-8C2D-C06C0FF50A3B}"/>
              </a:ext>
            </a:extLst>
          </p:cNvPr>
          <p:cNvSpPr txBox="1">
            <a:spLocks/>
          </p:cNvSpPr>
          <p:nvPr/>
        </p:nvSpPr>
        <p:spPr>
          <a:xfrm>
            <a:off x="859212" y="2533740"/>
            <a:ext cx="10515600" cy="12140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ourier New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altLang="zh-TW" dirty="0"/>
              <a:t>39 fails in 100 files (39%)</a:t>
            </a:r>
          </a:p>
          <a:p>
            <a:pPr>
              <a:spcBef>
                <a:spcPts val="1000"/>
              </a:spcBef>
            </a:pPr>
            <a:r>
              <a:rPr lang="en-US" altLang="zh-TW" dirty="0"/>
              <a:t>54 fails in (148 subtests (m=9) * 100 files) (0.36%)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AE910DD-2B96-4B8F-8296-C59B02C69166}"/>
              </a:ext>
            </a:extLst>
          </p:cNvPr>
          <p:cNvSpPr txBox="1"/>
          <p:nvPr/>
        </p:nvSpPr>
        <p:spPr>
          <a:xfrm>
            <a:off x="1449762" y="5142314"/>
            <a:ext cx="9334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common reason for a sequence to be rejected as a random one, but not common for failing a subtest.</a:t>
            </a:r>
            <a:endParaRPr lang="zh-TW" altLang="en-US" sz="2800" dirty="0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6E0DA381-2323-48BF-A89D-32B3104E037F}"/>
              </a:ext>
            </a:extLst>
          </p:cNvPr>
          <p:cNvSpPr/>
          <p:nvPr/>
        </p:nvSpPr>
        <p:spPr>
          <a:xfrm>
            <a:off x="5324475" y="3838027"/>
            <a:ext cx="1543050" cy="12140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16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Purpose and Test Description</a:t>
            </a:r>
            <a:endParaRPr lang="en-US" altLang="zh-TW"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4590840-1FA8-462E-8ECE-1DDBD60001F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ourier New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altLang="zh-TW" dirty="0"/>
              <a:t>Detect generators that produce too many occurrences of a given non-periodic pattern. </a:t>
            </a:r>
          </a:p>
          <a:p>
            <a:pPr>
              <a:spcBef>
                <a:spcPts val="1000"/>
              </a:spcBef>
            </a:pPr>
            <a:r>
              <a:rPr lang="en-US" altLang="zh-TW" dirty="0"/>
              <a:t>An m-bit window is used to search for a specific m-bit pattern. If matches, counter +1.</a:t>
            </a:r>
          </a:p>
          <a:p>
            <a:pPr>
              <a:spcBef>
                <a:spcPts val="1000"/>
              </a:spcBef>
            </a:pPr>
            <a:r>
              <a:rPr lang="en-US" altLang="zh-TW" dirty="0"/>
              <a:t>A measure of how well the observed number of template “hits” matches the expected number of template “hits” (under an assumption of randomness) -&gt; consequent P-value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63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Why Fail and How to Improve</a:t>
            </a:r>
            <a:endParaRPr lang="en-US" altLang="zh-TW"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452C42C-6A13-4E7A-8DCB-888C113D5A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ourier New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TW" dirty="0"/>
              <a:t>Reason</a:t>
            </a:r>
          </a:p>
          <a:p>
            <a:pPr>
              <a:spcBef>
                <a:spcPts val="1000"/>
              </a:spcBef>
            </a:pPr>
            <a:r>
              <a:rPr lang="en-US" altLang="zh-TW" dirty="0"/>
              <a:t>A small sample size (Y=100)</a:t>
            </a:r>
          </a:p>
          <a:p>
            <a:pPr>
              <a:spcBef>
                <a:spcPts val="1000"/>
              </a:spcBef>
            </a:pPr>
            <a:r>
              <a:rPr lang="en-US" altLang="zh-TW" dirty="0"/>
              <a:t>Too many (148) subtests under recommended m=9 (9-bit pattern)</a:t>
            </a:r>
          </a:p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TW" dirty="0"/>
              <a:t>Solution (in statistical way)</a:t>
            </a:r>
          </a:p>
          <a:p>
            <a:pPr>
              <a:spcBef>
                <a:spcPts val="1000"/>
              </a:spcBef>
            </a:pPr>
            <a:r>
              <a:rPr lang="en-US" altLang="zh-TW" dirty="0"/>
              <a:t>Larger Y</a:t>
            </a:r>
          </a:p>
          <a:p>
            <a:pPr>
              <a:spcBef>
                <a:spcPts val="1000"/>
              </a:spcBef>
            </a:pPr>
            <a:r>
              <a:rPr lang="en-US" altLang="zh-TW" dirty="0"/>
              <a:t>m=8, 7, 6…</a:t>
            </a:r>
          </a:p>
          <a:p>
            <a:pPr>
              <a:spcBef>
                <a:spcPts val="1000"/>
              </a:spcBef>
            </a:pPr>
            <a:r>
              <a:rPr lang="en-US" altLang="zh-TW" dirty="0"/>
              <a:t>Ask NIST to replace the results of these 148 subtests with fewer outcomes, or say, do some further statistical calculation among the 148 results instead of directly 148 P-values for a subsequence.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66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Why Argue an Advanced Non-overlapping Template Matching Test is needed ?</a:t>
            </a:r>
            <a:endParaRPr lang="en-US" altLang="zh-TW"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6B418D6-22B8-4F25-835D-D2A7CD1E4F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ourier New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High correlation between the tests with some tested patterns</a:t>
            </a:r>
          </a:p>
          <a:p>
            <a:r>
              <a:rPr lang="en-US" altLang="zh-TW"/>
              <a:t>The correlation coefficients can be computed as ρ(001010101, 010101011) = </a:t>
            </a:r>
            <a:r>
              <a:rPr lang="en-US" altLang="zh-TW" b="1"/>
              <a:t>0.652525</a:t>
            </a:r>
            <a:r>
              <a:rPr lang="en-US" altLang="zh-TW"/>
              <a:t> and ρ(001010101, 101010100) = </a:t>
            </a:r>
            <a:r>
              <a:rPr lang="en-US" altLang="zh-TW" b="1"/>
              <a:t>0.3212</a:t>
            </a:r>
            <a:r>
              <a:rPr lang="en-US" altLang="zh-TW"/>
              <a:t>—from </a:t>
            </a:r>
            <a:r>
              <a:rPr lang="en-US" altLang="zh-TW" i="1"/>
              <a:t>Atsushi Iwasaki, “Independent Randomness Tests based on the Orthogonalized Non-overlapping Template Matching Test”, 2019</a:t>
            </a:r>
            <a:endParaRPr lang="zh-TW" altLang="en-US" i="1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181C45C-8D87-427A-905B-4C5536F99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0604" y="1648533"/>
            <a:ext cx="4833578" cy="422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0591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1497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TW" sz="6000" dirty="0"/>
              <a:t>Tests for the </a:t>
            </a:r>
          </a:p>
          <a:p>
            <a:pPr algn="ctr"/>
            <a:r>
              <a:rPr lang="en-US" altLang="zh-TW" sz="6000" dirty="0"/>
              <a:t>Longest-Run-of-Ones in a Block</a:t>
            </a:r>
            <a:endParaRPr sz="6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 sz="1333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99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Example</a:t>
            </a:r>
            <a:endParaRPr lang="en-US" altLang="zh-TW"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 sz="1333">
              <a:solidFill>
                <a:schemeClr val="dk2"/>
              </a:solidFill>
            </a:endParaRPr>
          </a:p>
        </p:txBody>
      </p:sp>
      <p:graphicFrame>
        <p:nvGraphicFramePr>
          <p:cNvPr id="15" name="內容版面配置區 5">
            <a:extLst>
              <a:ext uri="{FF2B5EF4-FFF2-40B4-BE49-F238E27FC236}">
                <a16:creationId xmlns:a16="http://schemas.microsoft.com/office/drawing/2014/main" id="{66D89E2D-9B49-43AC-A995-7E12E1A765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015267"/>
              </p:ext>
            </p:extLst>
          </p:nvPr>
        </p:nvGraphicFramePr>
        <p:xfrm>
          <a:off x="2027596" y="1433483"/>
          <a:ext cx="8132404" cy="51054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Number of sequences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200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Total Fails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50%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20%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Subtest #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Fail #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Frequency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Frequency Test within a Block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Runs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Longest-Run-of-Ones in a Block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Rank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DFT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Non-overlapping Template Matching 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148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39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Overlapping Template Matching 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Universal Statistical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Linear Complexity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Serial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Approximate Entropy Test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Cumulative Sums (Cusums) 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Random Excursions 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3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Random Excursions Variant Test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17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AE572F-A9D5-4412-866D-72224008F647}"/>
              </a:ext>
            </a:extLst>
          </p:cNvPr>
          <p:cNvSpPr/>
          <p:nvPr/>
        </p:nvSpPr>
        <p:spPr>
          <a:xfrm>
            <a:off x="-2584" y="163485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9F553D8-66C2-4A86-9AC5-B0079798DF7A}"/>
              </a:ext>
            </a:extLst>
          </p:cNvPr>
          <p:cNvGrpSpPr/>
          <p:nvPr/>
        </p:nvGrpSpPr>
        <p:grpSpPr>
          <a:xfrm>
            <a:off x="1159789" y="1634849"/>
            <a:ext cx="9161777" cy="1217267"/>
            <a:chOff x="1159789" y="1634849"/>
            <a:chExt cx="9161777" cy="12172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F32897-0885-4A2A-A178-B2D56D619929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資料蒐集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56E6CC-B761-46B3-BE63-6D2465DA4CB0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B3CE51B-2DE6-41EC-A8D1-206B846BA368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03E3A20C-2882-45DF-A2A4-77B6D8FF03BC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2DD3C5E-8C65-4EB3-8823-4A8B2B5952F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8B7AD41-F6A4-49C4-907D-C6C08AFA3FA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Sample size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蒐集方法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A2AE5782-AF93-49AD-991A-01F8A245E15A}"/>
              </a:ext>
            </a:extLst>
          </p:cNvPr>
          <p:cNvSpPr/>
          <p:nvPr/>
        </p:nvSpPr>
        <p:spPr>
          <a:xfrm>
            <a:off x="0" y="2962907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2"/>
                </a:solidFill>
                <a:ea typeface="新細明體"/>
                <a:cs typeface="Arial"/>
              </a:rPr>
              <a:t>2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DF9BBA71-7477-459D-9459-79F089F1007E}"/>
              </a:ext>
            </a:extLst>
          </p:cNvPr>
          <p:cNvGrpSpPr/>
          <p:nvPr/>
        </p:nvGrpSpPr>
        <p:grpSpPr>
          <a:xfrm>
            <a:off x="1162373" y="2962906"/>
            <a:ext cx="9161777" cy="1217267"/>
            <a:chOff x="1159789" y="1634849"/>
            <a:chExt cx="9161777" cy="121726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CABE2A4-BC41-45D0-9CCE-816C8EC270B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參數設定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2F090D5-21B5-4672-8C53-22DF21518819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DC42363D-0523-4691-8510-92399F5C7E2A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2DB21977-D363-465D-8D54-231E2DA54AD6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7334C59-8615-4D54-863C-6D658998EEBD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8816AA9-505F-4BD3-8A4B-C091B081189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參數設定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E9CBFCC-6308-4B4C-B31E-5AEAE70EC908}"/>
              </a:ext>
            </a:extLst>
          </p:cNvPr>
          <p:cNvSpPr/>
          <p:nvPr/>
        </p:nvSpPr>
        <p:spPr>
          <a:xfrm>
            <a:off x="-2584" y="428773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2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4F7FFA7F-39BB-4C41-BA58-DEEC55783FEF}"/>
              </a:ext>
            </a:extLst>
          </p:cNvPr>
          <p:cNvGrpSpPr/>
          <p:nvPr/>
        </p:nvGrpSpPr>
        <p:grpSpPr>
          <a:xfrm>
            <a:off x="1159789" y="4287730"/>
            <a:ext cx="9161777" cy="1217267"/>
            <a:chOff x="1159789" y="1634849"/>
            <a:chExt cx="9161777" cy="1217267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663D0EF-DA15-4CB1-AA12-82F6A9B7E15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結果與分析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774B80F-EBF9-49FF-9FA8-0C3CF593CB16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4ED68984-0ED0-4DE9-9F4A-ED4835D6DEEE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id="{F8EBF6C9-7414-465F-8867-C9DB8BB851C0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B5EB7AC-511A-4AAE-A851-17D741E8F4A2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42A3EB9-8837-4796-9EE2-FEE3897CD65D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Pass rate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分析</a:t>
              </a: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B620DDD7-69A5-4C00-A4A7-C7DB275A37DE}"/>
              </a:ext>
            </a:extLst>
          </p:cNvPr>
          <p:cNvSpPr/>
          <p:nvPr/>
        </p:nvSpPr>
        <p:spPr>
          <a:xfrm>
            <a:off x="-2584" y="560932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2"/>
                </a:solidFill>
                <a:ea typeface="新細明體"/>
                <a:cs typeface="Arial"/>
              </a:rPr>
              <a:t>4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CC796FAF-E0FF-410D-979F-65F2229F3C19}"/>
              </a:ext>
            </a:extLst>
          </p:cNvPr>
          <p:cNvGrpSpPr/>
          <p:nvPr/>
        </p:nvGrpSpPr>
        <p:grpSpPr>
          <a:xfrm>
            <a:off x="1159789" y="5609320"/>
            <a:ext cx="9161777" cy="1217267"/>
            <a:chOff x="1159789" y="1634849"/>
            <a:chExt cx="9161777" cy="121726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7F9F5CB-3D17-47CE-AAC2-778D5464457B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en-US" altLang="zh-TW" sz="2133" dirty="0">
                  <a:solidFill>
                    <a:schemeClr val="bg2"/>
                  </a:solidFill>
                  <a:ea typeface="新細明體"/>
                  <a:cs typeface="Arial"/>
                </a:rPr>
                <a:t>Quality of TRNG</a:t>
              </a:r>
              <a:endParaRPr lang="zh-TW" altLang="en-US" sz="2133" dirty="0">
                <a:solidFill>
                  <a:schemeClr val="bg2"/>
                </a:solidFill>
                <a:ea typeface="新細明體"/>
                <a:cs typeface="Arial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D200731-35A6-4855-B735-CF3843EA7292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EDD550F0-2E45-453B-99B1-14F283CFEB42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92" name="等腰三角形 91">
                <a:extLst>
                  <a:ext uri="{FF2B5EF4-FFF2-40B4-BE49-F238E27FC236}">
                    <a16:creationId xmlns:a16="http://schemas.microsoft.com/office/drawing/2014/main" id="{2DC93CDD-1F9E-4087-9AC4-8881DBCFC20D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92ED6408-A88E-4367-B192-51FF561D55A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8A5F705-F5D4-4B84-9B39-8DD798B153EE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Quality of TRNG</a:t>
              </a:r>
            </a:p>
          </p:txBody>
        </p:sp>
      </p:grp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8A57FE-BF87-463F-A47F-D459E303F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sz="1333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0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Example</a:t>
            </a:r>
            <a:endParaRPr lang="en-US" altLang="zh-TW"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 sz="1333">
              <a:solidFill>
                <a:schemeClr val="dk2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82B8F66-9753-4294-881C-5517587AE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48" t="59157" r="16338" b="37460"/>
          <a:stretch/>
        </p:blipFill>
        <p:spPr>
          <a:xfrm>
            <a:off x="2963698" y="1173500"/>
            <a:ext cx="8718998" cy="2318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E782C1E-7646-4FEA-B8BE-DB320F143D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43" t="57280" r="15916" b="39150"/>
          <a:stretch/>
        </p:blipFill>
        <p:spPr>
          <a:xfrm>
            <a:off x="2963698" y="1588698"/>
            <a:ext cx="8783391" cy="244700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680A875D-2154-4AD7-ADED-D5FB8CA2542C}"/>
              </a:ext>
            </a:extLst>
          </p:cNvPr>
          <p:cNvSpPr txBox="1">
            <a:spLocks/>
          </p:cNvSpPr>
          <p:nvPr/>
        </p:nvSpPr>
        <p:spPr>
          <a:xfrm>
            <a:off x="859212" y="2088187"/>
            <a:ext cx="5948966" cy="44317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ourier New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altLang="zh-TW" sz="2000" dirty="0"/>
              <a:t>n :</a:t>
            </a:r>
            <a:r>
              <a:rPr lang="zh-TW" altLang="en-US" sz="2000" dirty="0"/>
              <a:t> </a:t>
            </a:r>
            <a:r>
              <a:rPr lang="en-US" altLang="zh-TW" sz="2000" dirty="0"/>
              <a:t>The length of the bit string. (128)</a:t>
            </a:r>
          </a:p>
          <a:p>
            <a:pPr>
              <a:spcBef>
                <a:spcPts val="1000"/>
              </a:spcBef>
            </a:pPr>
            <a:r>
              <a:rPr lang="en-US" altLang="zh-TW" sz="2000" dirty="0"/>
              <a:t>M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The length of each block. (8)</a:t>
            </a:r>
          </a:p>
          <a:p>
            <a:pPr>
              <a:spcBef>
                <a:spcPts val="1000"/>
              </a:spcBef>
            </a:pPr>
            <a:r>
              <a:rPr lang="en-US" altLang="zh-TW" sz="2000" dirty="0"/>
              <a:t>N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The number of blocks. (16)</a:t>
            </a:r>
          </a:p>
          <a:p>
            <a:pPr marL="0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TW" sz="2000" dirty="0"/>
          </a:p>
          <a:p>
            <a:pPr>
              <a:spcBef>
                <a:spcPts val="1000"/>
              </a:spcBef>
            </a:pPr>
            <a:r>
              <a:rPr lang="en-US" altLang="zh-TW" sz="2000" dirty="0"/>
              <a:t>input = 11001100000101010110110001001100111000000000001001001101010100010001001111010110100000001101011111001100111001101101100010110010</a:t>
            </a:r>
          </a:p>
          <a:p>
            <a:pPr>
              <a:spcBef>
                <a:spcPts val="1000"/>
              </a:spcBef>
            </a:pPr>
            <a:endParaRPr lang="en-US" altLang="zh-TW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3BF5A55-4050-4DAD-9343-BD33E14FCC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711" t="39056" r="32289" b="32010"/>
          <a:stretch/>
        </p:blipFill>
        <p:spPr>
          <a:xfrm>
            <a:off x="3923310" y="5123775"/>
            <a:ext cx="2884868" cy="156432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E65CBE7-5DDB-4405-9BEB-FDC23979DF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134" t="50517" r="32711" b="29192"/>
          <a:stretch/>
        </p:blipFill>
        <p:spPr>
          <a:xfrm>
            <a:off x="859212" y="5249262"/>
            <a:ext cx="2675718" cy="69133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5A1B843-C767-4FFF-AEEF-DDD3D96C98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464" t="39619" r="13803" b="35956"/>
          <a:stretch/>
        </p:blipFill>
        <p:spPr>
          <a:xfrm>
            <a:off x="859212" y="6008613"/>
            <a:ext cx="2974483" cy="695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71A61A4F-2EF5-4630-8265-F4DD0EB5CD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48420" y="2090580"/>
              <a:ext cx="4734276" cy="4451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5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835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35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35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Subblock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Max-run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err="1"/>
                            <a:t>Subblock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Max-run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11001100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00010101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01101100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01001100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11100000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00000010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01001101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01010001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00010011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11010110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10000000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11010111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11001100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11100110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11011000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10110010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 = 4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 = 9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 = 3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 = 0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TW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zh-TW" altLang="en-US" b="1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zh-TW" b="1" dirty="0">
                              <a:solidFill>
                                <a:schemeClr val="bg1"/>
                              </a:solidFill>
                            </a:rPr>
                            <a:t>= 4.882457</a:t>
                          </a:r>
                          <a:endParaRPr lang="zh-TW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1"/>
                              </a:solidFill>
                            </a:rPr>
                            <a:t>P = 0.180609</a:t>
                          </a:r>
                          <a:endParaRPr lang="zh-TW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rgbClr val="FFFF00"/>
                              </a:solidFill>
                            </a:rPr>
                            <a:t>P-value ≥ 0.01, accept the sequence as random</a:t>
                          </a:r>
                          <a:endParaRPr lang="zh-TW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71A61A4F-2EF5-4630-8265-F4DD0EB5CD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8828526"/>
                  </p:ext>
                </p:extLst>
              </p:nvPr>
            </p:nvGraphicFramePr>
            <p:xfrm>
              <a:off x="6948420" y="2090580"/>
              <a:ext cx="4734276" cy="4451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5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835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35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835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/>
                            <a:t>Subblock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Max-run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err="1"/>
                            <a:t>Subblock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Max-run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11001100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00010101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01101100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01001100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11100000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00000010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01001101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01010001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00010011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11010110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10000000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11010111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11001100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11100110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11011000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10110010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513" t="-908197" r="-30102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101031" t="-908197" r="-20257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908197" r="-10153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301546" t="-908197" r="-2062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1920"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8"/>
                          <a:stretch>
                            <a:fillRect l="-257" t="-1008197" r="-101028" b="-1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bg1"/>
                              </a:solidFill>
                            </a:rPr>
                            <a:t>P = 0.180609</a:t>
                          </a:r>
                          <a:endParaRPr lang="zh-TW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rgbClr val="FFFF00"/>
                              </a:solidFill>
                            </a:rPr>
                            <a:t>P-value ≥ 0.01, accept the sequence as random</a:t>
                          </a:r>
                          <a:endParaRPr lang="zh-TW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1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1497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TW" sz="6000" dirty="0"/>
              <a:t>Random Excursions Test</a:t>
            </a:r>
            <a:endParaRPr sz="6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 sz="1333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Test Purpose</a:t>
            </a:r>
            <a:endParaRPr lang="en-US" altLang="zh-TW"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BCD9768-A960-4425-B4C8-BFE4DE700E68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770704" cy="46672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ourier New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altLang="zh-TW" dirty="0"/>
              <a:t>The number of cycles having exactly K visits in a cumulative sum random walk</a:t>
            </a:r>
          </a:p>
          <a:p>
            <a:pPr>
              <a:spcBef>
                <a:spcPts val="1000"/>
              </a:spcBef>
            </a:pPr>
            <a:r>
              <a:rPr lang="en-US" altLang="zh-TW" dirty="0"/>
              <a:t>Cumulative sum random walk</a:t>
            </a:r>
          </a:p>
          <a:p>
            <a:pPr>
              <a:spcBef>
                <a:spcPts val="1000"/>
              </a:spcBef>
            </a:pPr>
            <a:r>
              <a:rPr lang="en-US" altLang="zh-TW" dirty="0"/>
              <a:t>A cycle of a random walk</a:t>
            </a:r>
          </a:p>
          <a:p>
            <a:pPr marL="0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TW" dirty="0"/>
              <a:t>To determine if the number of visits to a particular state within a cycle deviates from what one would expect for a random sequence. This test is actually a series of eight tests (and conclusions), one test and conclusion for each of the states: -4, -3, -2, -1 and +1, +2, +3, +4.</a:t>
            </a:r>
          </a:p>
        </p:txBody>
      </p:sp>
    </p:spTree>
    <p:extLst>
      <p:ext uri="{BB962C8B-B14F-4D97-AF65-F5344CB8AC3E}">
        <p14:creationId xmlns:p14="http://schemas.microsoft.com/office/powerpoint/2010/main" val="3880294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Test Description</a:t>
            </a:r>
            <a:endParaRPr lang="en-US" altLang="zh-TW"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C9B697F-7DD7-470A-B99A-8DEE93B0CE0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641496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ourier New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US" altLang="zh-TW" dirty="0"/>
              <a:t>Form a normalized (-1, +1) sequence X: The zeros and ones of the input sequence (ε) are changed to values of –1 and +1 via Xi = 2εi – 1.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US" altLang="zh-TW" dirty="0"/>
              <a:t>Compute the partial sums Si of successively larger subsequences, each starting with X1. Form the set S ={Si}.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US" altLang="zh-TW" dirty="0"/>
              <a:t>Form a new sequence S' by attaching zeros before and after the set S. That is, S' = 0, s1, s2, … , sn,0.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US" altLang="zh-TW" dirty="0"/>
              <a:t>Let J = the total number of zero crossings in S‘, where a zero crossing is a value of zero in S ’ that occurs after the starting zero. 		</a:t>
            </a:r>
            <a:r>
              <a:rPr lang="zh-TW" altLang="en-US" dirty="0"/>
              <a:t>    </a:t>
            </a:r>
            <a:r>
              <a:rPr lang="en-US" altLang="zh-TW" dirty="0"/>
              <a:t>J is also the number of cycles in S′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4489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Test Description</a:t>
            </a:r>
            <a:endParaRPr lang="en-US" altLang="zh-TW"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 sz="1333">
              <a:solidFill>
                <a:schemeClr val="dk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D4271424-F43A-40F3-9E74-889F234A02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825625"/>
                <a:ext cx="10740887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Courier New"/>
                  <a:buChar char="o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2133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spcBef>
                    <a:spcPts val="1000"/>
                  </a:spcBef>
                  <a:buFont typeface="+mj-lt"/>
                  <a:buAutoNum type="arabicPeriod" startAt="5"/>
                </a:pPr>
                <a:r>
                  <a:rPr lang="en-US" altLang="zh-TW" dirty="0"/>
                  <a:t>For each cycle and for each non-zero state value x having values –4 ≤x ≤-1 and 1 ≤x ≤4, compute the frequency of each x within each cycle.</a:t>
                </a:r>
              </a:p>
              <a:p>
                <a:pPr marL="514350" indent="-514350">
                  <a:spcBef>
                    <a:spcPts val="1000"/>
                  </a:spcBef>
                  <a:buFont typeface="+mj-lt"/>
                  <a:buAutoNum type="arabicPeriod" startAt="5"/>
                </a:pPr>
                <a:r>
                  <a:rPr lang="en-US" altLang="zh-TW" dirty="0"/>
                  <a:t>For each of the eight states of x, compute </a:t>
                </a:r>
                <a:r>
                  <a:rPr lang="en-US" altLang="zh-TW" dirty="0" err="1"/>
                  <a:t>νk</a:t>
                </a:r>
                <a:r>
                  <a:rPr lang="en-US" altLang="zh-TW" dirty="0"/>
                  <a:t>(x) = the total number of cycles in which state x occurs exactly k times among all cycles, for k = 0, 1, …, 5 (for k = 5, all frequencies ≥ 5 are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stored in ν5(x)). </a:t>
                </a:r>
              </a:p>
              <a:p>
                <a:pPr marL="514350" indent="-514350">
                  <a:spcBef>
                    <a:spcPts val="1000"/>
                  </a:spcBef>
                  <a:buFont typeface="+mj-lt"/>
                  <a:buAutoNum type="arabicPeriod" startAt="5"/>
                </a:pPr>
                <a:r>
                  <a:rPr lang="en-US" altLang="zh-TW" dirty="0"/>
                  <a:t>For each of the eight states of x, compute the test statistic.</a:t>
                </a:r>
              </a:p>
              <a:p>
                <a:pPr marL="514350" indent="-514350">
                  <a:spcBef>
                    <a:spcPts val="1000"/>
                  </a:spcBef>
                  <a:buFont typeface="+mj-lt"/>
                  <a:buAutoNum type="arabicPeriod" startAt="5"/>
                </a:pPr>
                <a:r>
                  <a:rPr lang="en-US" altLang="zh-TW" dirty="0"/>
                  <a:t>For each state of x, compute P-value = </a:t>
                </a:r>
                <a:r>
                  <a:rPr lang="en-US" altLang="zh-TW" dirty="0" err="1"/>
                  <a:t>igamc</a:t>
                </a:r>
                <a:r>
                  <a:rPr lang="en-US" altLang="zh-TW" dirty="0"/>
                  <a:t>(5/2,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(</a:t>
                </a:r>
                <a:r>
                  <a:rPr lang="en-US" altLang="zh-TW" dirty="0" err="1"/>
                  <a:t>obs</a:t>
                </a:r>
                <a:r>
                  <a:rPr lang="en-US" altLang="zh-TW" dirty="0"/>
                  <a:t>)/2). Eight P-values will be produced.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D4271424-F43A-40F3-9E74-889F234A0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10740887" cy="4351338"/>
              </a:xfrm>
              <a:prstGeom prst="rect">
                <a:avLst/>
              </a:prstGeom>
              <a:blipFill>
                <a:blip r:embed="rId3"/>
                <a:stretch>
                  <a:fillRect l="-454" r="-1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496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Example</a:t>
            </a:r>
            <a:endParaRPr lang="en-US" altLang="zh-TW"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 sz="1333">
              <a:solidFill>
                <a:schemeClr val="dk2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0E20B1-0BBF-4FC1-ACE5-CA177AEC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513139"/>
            <a:ext cx="8246165" cy="3550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BF3B50B-1E89-4815-8C57-2BDDA1DFF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71591"/>
            <a:ext cx="3673158" cy="25148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E30C0A-752B-4898-9BFE-533EBEF70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71590"/>
            <a:ext cx="3401995" cy="152128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6CE2D14-D14D-4593-9D6D-6EDD83E67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115" y="2322600"/>
            <a:ext cx="2987299" cy="28196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39A20A2-6DC7-4336-944A-019316787D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115" y="2904148"/>
            <a:ext cx="3520524" cy="28196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09BEC3A-B638-4F58-8C78-76E82245E1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7115" y="3485696"/>
            <a:ext cx="5896685" cy="300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7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Example</a:t>
            </a:r>
            <a:endParaRPr lang="en-US" altLang="zh-TW"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36</a:t>
            </a:fld>
            <a:endParaRPr lang="en" sz="1333">
              <a:solidFill>
                <a:schemeClr val="dk2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559F05A-97EC-4E9C-AEB7-3ABB6BDD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0749"/>
            <a:ext cx="5913632" cy="291871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AB34A8C-F4EF-4AE1-A2E8-EEFE626A3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22055"/>
            <a:ext cx="4140896" cy="938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F12B855-3769-460B-92FD-EED009DEBF20}"/>
                  </a:ext>
                </a:extLst>
              </p:cNvPr>
              <p:cNvSpPr txBox="1"/>
              <p:nvPr/>
            </p:nvSpPr>
            <p:spPr>
              <a:xfrm>
                <a:off x="7553740" y="1256918"/>
                <a:ext cx="423241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when x=1 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(</a:t>
                </a:r>
                <a:r>
                  <a:rPr lang="en-US" altLang="zh-TW" sz="2800" dirty="0" err="1"/>
                  <a:t>obs</a:t>
                </a:r>
                <a:r>
                  <a:rPr lang="en-US" altLang="zh-TW" sz="2800" dirty="0"/>
                  <a:t>) </a:t>
                </a:r>
                <a:r>
                  <a:rPr lang="el-GR" altLang="zh-TW" sz="2800" dirty="0"/>
                  <a:t>= 4.333033</a:t>
                </a:r>
                <a:endParaRPr lang="en-US" altLang="zh-TW" sz="2800" dirty="0"/>
              </a:p>
              <a:p>
                <a:endParaRPr lang="en-US" altLang="zh-TW" sz="2800" dirty="0"/>
              </a:p>
              <a:p>
                <a:r>
                  <a:rPr lang="en-US" altLang="zh-TW" sz="2800" dirty="0"/>
                  <a:t>P-value =</a:t>
                </a:r>
                <a:endParaRPr lang="zh-TW" altLang="en-US" sz="2800" dirty="0"/>
              </a:p>
              <a:p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F12B855-3769-460B-92FD-EED009DEB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40" y="1256918"/>
                <a:ext cx="4232419" cy="2246769"/>
              </a:xfrm>
              <a:prstGeom prst="rect">
                <a:avLst/>
              </a:prstGeom>
              <a:blipFill>
                <a:blip r:embed="rId5"/>
                <a:stretch>
                  <a:fillRect l="-2882" t="-2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8C4906DB-CDDA-4402-9A50-0006B70A7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985195"/>
            <a:ext cx="4462544" cy="45536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29DB35A-4EFC-48B2-AA4D-B190CA69C1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3254" y="3140105"/>
            <a:ext cx="4152906" cy="895182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63E6CCFF-7324-4585-A3D7-F8EA801702E4}"/>
              </a:ext>
            </a:extLst>
          </p:cNvPr>
          <p:cNvSpPr txBox="1"/>
          <p:nvPr/>
        </p:nvSpPr>
        <p:spPr>
          <a:xfrm>
            <a:off x="7461180" y="4442348"/>
            <a:ext cx="4240492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0" i="0" u="none" strike="noStrike" baseline="0" dirty="0">
                <a:solidFill>
                  <a:srgbClr val="000000"/>
                </a:solidFill>
              </a:rPr>
              <a:t>0.502529  </a:t>
            </a:r>
            <a:r>
              <a:rPr lang="en-US" altLang="zh-TW" sz="2800" b="0" i="0" u="none" strike="noStrike" baseline="0" dirty="0">
                <a:solidFill>
                  <a:srgbClr val="000000"/>
                </a:solidFill>
                <a:ea typeface="新細明體" panose="02020500000000000000" pitchFamily="18" charset="-120"/>
              </a:rPr>
              <a:t>≧  0.01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→ the sequence is random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23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/>
              <a:t>Why Fail and How to Improve</a:t>
            </a:r>
            <a:endParaRPr lang="en-US" altLang="zh-TW" sz="4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B9400C4-7A5D-4CDB-AA4A-962C8B0B061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Courier New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TW" dirty="0"/>
              <a:t>If the computed P-value is &lt; 0.01, then conclude that the sequence is non-random. Otherwise, conclude that the sequence is random.</a:t>
            </a:r>
          </a:p>
          <a:p>
            <a:pPr marL="0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TW" dirty="0"/>
              <a:t>Reason : </a:t>
            </a:r>
          </a:p>
          <a:p>
            <a:pPr marL="0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TW" dirty="0"/>
              <a:t>P-value formulas may result in bogus values due to difficulties arising from numerical approximations.</a:t>
            </a:r>
          </a:p>
          <a:p>
            <a:pPr marL="0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TW" dirty="0"/>
          </a:p>
          <a:p>
            <a:pPr marL="0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TW" dirty="0"/>
              <a:t>Improve the P-value formulas may improve the results.</a:t>
            </a:r>
          </a:p>
          <a:p>
            <a:pPr marL="0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5364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4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AE572F-A9D5-4412-866D-72224008F647}"/>
              </a:ext>
            </a:extLst>
          </p:cNvPr>
          <p:cNvSpPr/>
          <p:nvPr/>
        </p:nvSpPr>
        <p:spPr>
          <a:xfrm>
            <a:off x="-2584" y="163485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01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9F553D8-66C2-4A86-9AC5-B0079798DF7A}"/>
              </a:ext>
            </a:extLst>
          </p:cNvPr>
          <p:cNvGrpSpPr/>
          <p:nvPr/>
        </p:nvGrpSpPr>
        <p:grpSpPr>
          <a:xfrm>
            <a:off x="1159789" y="1634849"/>
            <a:ext cx="9161777" cy="1217267"/>
            <a:chOff x="1159789" y="1634849"/>
            <a:chExt cx="9161777" cy="12172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F32897-0885-4A2A-A178-B2D56D619929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資料蒐集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56E6CC-B761-46B3-BE63-6D2465DA4CB0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B3CE51B-2DE6-41EC-A8D1-206B846BA368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03E3A20C-2882-45DF-A2A4-77B6D8FF03BC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2DD3C5E-8C65-4EB3-8823-4A8B2B5952F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8B7AD41-F6A4-49C4-907D-C6C08AFA3FA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Sample size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蒐集方法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A2AE5782-AF93-49AD-991A-01F8A245E15A}"/>
              </a:ext>
            </a:extLst>
          </p:cNvPr>
          <p:cNvSpPr/>
          <p:nvPr/>
        </p:nvSpPr>
        <p:spPr>
          <a:xfrm>
            <a:off x="0" y="2962907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2"/>
                </a:solidFill>
                <a:ea typeface="新細明體"/>
                <a:cs typeface="Arial"/>
              </a:rPr>
              <a:t>2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DF9BBA71-7477-459D-9459-79F089F1007E}"/>
              </a:ext>
            </a:extLst>
          </p:cNvPr>
          <p:cNvGrpSpPr/>
          <p:nvPr/>
        </p:nvGrpSpPr>
        <p:grpSpPr>
          <a:xfrm>
            <a:off x="1162373" y="2962906"/>
            <a:ext cx="9161777" cy="1217267"/>
            <a:chOff x="1159789" y="1634849"/>
            <a:chExt cx="9161777" cy="121726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CABE2A4-BC41-45D0-9CCE-816C8EC270B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參數設定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2F090D5-21B5-4672-8C53-22DF21518819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DC42363D-0523-4691-8510-92399F5C7E2A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2DB21977-D363-465D-8D54-231E2DA54AD6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7334C59-8615-4D54-863C-6D658998EEBD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8816AA9-505F-4BD3-8A4B-C091B081189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參數設定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EE9CBFCC-6308-4B4C-B31E-5AEAE70EC908}"/>
              </a:ext>
            </a:extLst>
          </p:cNvPr>
          <p:cNvSpPr/>
          <p:nvPr/>
        </p:nvSpPr>
        <p:spPr>
          <a:xfrm>
            <a:off x="-2584" y="428773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2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4F7FFA7F-39BB-4C41-BA58-DEEC55783FEF}"/>
              </a:ext>
            </a:extLst>
          </p:cNvPr>
          <p:cNvGrpSpPr/>
          <p:nvPr/>
        </p:nvGrpSpPr>
        <p:grpSpPr>
          <a:xfrm>
            <a:off x="1159789" y="4287730"/>
            <a:ext cx="9161777" cy="1217267"/>
            <a:chOff x="1159789" y="1634849"/>
            <a:chExt cx="9161777" cy="1217267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663D0EF-DA15-4CB1-AA12-82F6A9B7E157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結果與分析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774B80F-EBF9-49FF-9FA8-0C3CF593CB16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4ED68984-0ED0-4DE9-9F4A-ED4835D6DEEE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id="{F8EBF6C9-7414-465F-8867-C9DB8BB851C0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B5EB7AC-511A-4AAE-A851-17D741E8F4A2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42A3EB9-8837-4796-9EE2-FEE3897CD65D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Pass rate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分析</a:t>
              </a: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B620DDD7-69A5-4C00-A4A7-C7DB275A37DE}"/>
              </a:ext>
            </a:extLst>
          </p:cNvPr>
          <p:cNvSpPr/>
          <p:nvPr/>
        </p:nvSpPr>
        <p:spPr>
          <a:xfrm>
            <a:off x="-2584" y="560932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1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4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CC796FAF-E0FF-410D-979F-65F2229F3C19}"/>
              </a:ext>
            </a:extLst>
          </p:cNvPr>
          <p:cNvGrpSpPr/>
          <p:nvPr/>
        </p:nvGrpSpPr>
        <p:grpSpPr>
          <a:xfrm>
            <a:off x="1159789" y="5609320"/>
            <a:ext cx="9161777" cy="1217267"/>
            <a:chOff x="1159789" y="1634849"/>
            <a:chExt cx="9161777" cy="121726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7F9F5CB-3D17-47CE-AAC2-778D5464457B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en-US" altLang="zh-TW" sz="2133" dirty="0">
                  <a:solidFill>
                    <a:schemeClr val="bg1"/>
                  </a:solidFill>
                  <a:ea typeface="新細明體"/>
                  <a:cs typeface="Arial"/>
                </a:rPr>
                <a:t>Quality of TRNG</a:t>
              </a:r>
              <a:endParaRPr lang="zh-TW" altLang="en-US" sz="2133" dirty="0">
                <a:solidFill>
                  <a:schemeClr val="bg1"/>
                </a:solidFill>
                <a:ea typeface="新細明體"/>
                <a:cs typeface="Arial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D200731-35A6-4855-B735-CF3843EA7292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EDD550F0-2E45-453B-99B1-14F283CFEB42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92" name="等腰三角形 91">
                <a:extLst>
                  <a:ext uri="{FF2B5EF4-FFF2-40B4-BE49-F238E27FC236}">
                    <a16:creationId xmlns:a16="http://schemas.microsoft.com/office/drawing/2014/main" id="{2DC93CDD-1F9E-4087-9AC4-8881DBCFC20D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92ED6408-A88E-4367-B192-51FF561D55A3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8A5F705-F5D4-4B84-9B39-8DD798B153EE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Quality of TRNG</a:t>
              </a:r>
            </a:p>
          </p:txBody>
        </p:sp>
      </p:grp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8A57FE-BF87-463F-A47F-D459E303F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 sz="1333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75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8709E6-D23E-46ED-A627-E89447DF118A}"/>
              </a:ext>
            </a:extLst>
          </p:cNvPr>
          <p:cNvSpPr/>
          <p:nvPr/>
        </p:nvSpPr>
        <p:spPr>
          <a:xfrm>
            <a:off x="-3548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04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  <p:sp>
        <p:nvSpPr>
          <p:cNvPr id="622" name="Google Shape;622;p96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dirty="0">
                <a:solidFill>
                  <a:schemeClr val="tx1"/>
                </a:solidFill>
                <a:ea typeface="新細明體"/>
                <a:cs typeface="Arial"/>
              </a:rPr>
              <a:t>Quality of TRNG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 sz="1333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8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2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b="1" dirty="0"/>
              <a:t>如何選擇</a:t>
            </a:r>
            <a:r>
              <a:rPr lang="en-US" altLang="zh-TW" sz="4000" b="1" dirty="0"/>
              <a:t>X</a:t>
            </a:r>
            <a:r>
              <a:rPr lang="zh-TW" altLang="en-US" sz="4000" b="1" dirty="0"/>
              <a:t>與</a:t>
            </a:r>
            <a:r>
              <a:rPr lang="en-US" altLang="zh-TW" sz="4000" b="1" dirty="0"/>
              <a:t>Y?</a:t>
            </a:r>
            <a:endParaRPr lang="zh-TW" altLang="en-US" sz="40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A9BEE1-287B-44F1-8A1F-37F0282A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61" y="2060876"/>
            <a:ext cx="9748678" cy="2736248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425C8E4C-6AE4-4FE5-B766-768EDD96C912}"/>
              </a:ext>
            </a:extLst>
          </p:cNvPr>
          <p:cNvGrpSpPr/>
          <p:nvPr/>
        </p:nvGrpSpPr>
        <p:grpSpPr>
          <a:xfrm>
            <a:off x="-9696905" y="1634849"/>
            <a:ext cx="9161777" cy="1217267"/>
            <a:chOff x="1159789" y="1634849"/>
            <a:chExt cx="9161777" cy="12172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0907BA-0156-4A2E-9D2B-749E03CB1F38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資料蒐集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8884813-55A0-4835-A7A8-F356B0E6CAA3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2435DAAF-FD10-4BFD-A4C1-E6E2EE6441C7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id="{5478B691-9104-4D5F-9571-2ADFA94C3E24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D1D81A7-7924-4434-BB32-472B976840B8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B236DC9-31DC-4BAB-AC58-9318E8B42EF0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tx1"/>
                  </a:solidFill>
                  <a:ea typeface="新細明體"/>
                  <a:cs typeface="Arial"/>
                </a:rPr>
                <a:t>Sample size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tx1"/>
                  </a:solidFill>
                  <a:ea typeface="新細明體"/>
                  <a:cs typeface="Arial"/>
                </a:rPr>
                <a:t>蒐集方法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5BB0BBF-7468-40E6-A15E-E088932CBC73}"/>
              </a:ext>
            </a:extLst>
          </p:cNvPr>
          <p:cNvSpPr/>
          <p:nvPr/>
        </p:nvSpPr>
        <p:spPr>
          <a:xfrm>
            <a:off x="-10856694" y="2962907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2"/>
                </a:solidFill>
                <a:ea typeface="新細明體"/>
                <a:cs typeface="Arial"/>
              </a:rPr>
              <a:t>2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A797DDC-27FC-4C57-A90B-10E059242E4D}"/>
              </a:ext>
            </a:extLst>
          </p:cNvPr>
          <p:cNvGrpSpPr/>
          <p:nvPr/>
        </p:nvGrpSpPr>
        <p:grpSpPr>
          <a:xfrm>
            <a:off x="-9694321" y="2962906"/>
            <a:ext cx="9161777" cy="1217267"/>
            <a:chOff x="1159789" y="1634849"/>
            <a:chExt cx="9161777" cy="121726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0535817-842D-4D79-8511-B91E569FEE8E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參數設定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2C08BD7-0467-4DD9-B522-90F3F431068E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2C659DC-4C6C-44DD-BD89-BE04C9EB9F1D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0415758-F5C4-403E-9113-EC2ED1100DF6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B9D71A8-DA37-4D5C-93C2-CA16C434CE3D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CF1696B-FAE8-499A-8D11-5D88C68CAD55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FontTx/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參數設定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B4642AA-C301-48ED-8CC3-B1B9F557985D}"/>
              </a:ext>
            </a:extLst>
          </p:cNvPr>
          <p:cNvSpPr/>
          <p:nvPr/>
        </p:nvSpPr>
        <p:spPr>
          <a:xfrm>
            <a:off x="-10859278" y="428773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2"/>
                </a:solidFill>
                <a:ea typeface="新細明體"/>
                <a:cs typeface="Arial"/>
              </a:rPr>
              <a:t>3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5B651D9-123B-4D0C-9CB1-B2E4DD5D7AC4}"/>
              </a:ext>
            </a:extLst>
          </p:cNvPr>
          <p:cNvGrpSpPr/>
          <p:nvPr/>
        </p:nvGrpSpPr>
        <p:grpSpPr>
          <a:xfrm>
            <a:off x="-9696905" y="4287730"/>
            <a:ext cx="9161777" cy="1217267"/>
            <a:chOff x="1159789" y="1634849"/>
            <a:chExt cx="9161777" cy="121726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C36D3C8-8DDF-40E4-996D-99CF3CA92999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結果與分析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6D311E-A7BC-45CB-A876-FDFFFC4F9362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BF353AC-9F29-4080-BFC3-764E90A0771A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32D36102-98A5-441D-9AAE-E937B650721F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636916E-CC59-4C12-9E17-325FDD1CEE66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CB33511-70D4-456F-9F76-BDCB3F111C08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Pass rate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分析</a:t>
              </a: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8F0F6F71-CB14-4932-A2AB-70BCDB47BB41}"/>
              </a:ext>
            </a:extLst>
          </p:cNvPr>
          <p:cNvSpPr/>
          <p:nvPr/>
        </p:nvSpPr>
        <p:spPr>
          <a:xfrm>
            <a:off x="-10859278" y="5609321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solidFill>
                  <a:schemeClr val="bg2"/>
                </a:solidFill>
                <a:ea typeface="新細明體"/>
                <a:cs typeface="Arial"/>
              </a:rPr>
              <a:t>0</a:t>
            </a:r>
            <a:r>
              <a:rPr lang="en-US" altLang="zh-TW" sz="3733" dirty="0">
                <a:solidFill>
                  <a:schemeClr val="bg2"/>
                </a:solidFill>
                <a:ea typeface="新細明體"/>
                <a:cs typeface="Arial"/>
              </a:rPr>
              <a:t>4</a:t>
            </a:r>
            <a:endParaRPr lang="zh-TW" altLang="en-US" sz="3733" dirty="0">
              <a:solidFill>
                <a:schemeClr val="bg2"/>
              </a:solidFill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31DA5A2-7822-40C8-9556-33FB636D6BB5}"/>
              </a:ext>
            </a:extLst>
          </p:cNvPr>
          <p:cNvGrpSpPr/>
          <p:nvPr/>
        </p:nvGrpSpPr>
        <p:grpSpPr>
          <a:xfrm>
            <a:off x="-9696905" y="5609320"/>
            <a:ext cx="9161777" cy="1217267"/>
            <a:chOff x="1159789" y="1634849"/>
            <a:chExt cx="9161777" cy="1217267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75FC39C-5B2E-48C0-81BA-808614ADEA84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en-US" altLang="zh-TW" sz="2133" dirty="0">
                  <a:solidFill>
                    <a:schemeClr val="bg2"/>
                  </a:solidFill>
                  <a:ea typeface="新細明體"/>
                  <a:cs typeface="Arial"/>
                </a:rPr>
                <a:t>Quality of TRNG</a:t>
              </a:r>
              <a:endParaRPr lang="zh-TW" altLang="en-US" sz="2133" dirty="0">
                <a:solidFill>
                  <a:schemeClr val="bg2"/>
                </a:solidFill>
                <a:ea typeface="新細明體"/>
                <a:cs typeface="Arial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422A164-FFF2-4DCD-A836-E5808BCB4E56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94EC98C7-47B4-487A-AE06-23DA23751C83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F90915D8-25E7-433C-80B0-C9EC51941391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BE2937A-5E9C-4F37-A00F-C9E6DDDDE234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1003B4D-0F05-44B6-9E65-2B7086C804A0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FontTx/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Quality of TRNG</a:t>
              </a:r>
            </a:p>
          </p:txBody>
        </p:sp>
      </p:grp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3940B1-94EF-495B-B3FB-6A6E90A8CA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94A5949-8D0B-4193-9CF6-52224FE83F57}"/>
              </a:ext>
            </a:extLst>
          </p:cNvPr>
          <p:cNvSpPr/>
          <p:nvPr/>
        </p:nvSpPr>
        <p:spPr>
          <a:xfrm>
            <a:off x="-350924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</p:spTree>
    <p:extLst>
      <p:ext uri="{BB962C8B-B14F-4D97-AF65-F5344CB8AC3E}">
        <p14:creationId xmlns:p14="http://schemas.microsoft.com/office/powerpoint/2010/main" val="1245187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6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TW" sz="6000" dirty="0"/>
              <a:t>Thank You for Listening</a:t>
            </a:r>
            <a:endParaRPr sz="6000" b="1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591B29-1CB7-4083-93C0-9903F49CD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B9332E-ADAE-49FA-A3D3-168A218D671B}"/>
              </a:ext>
            </a:extLst>
          </p:cNvPr>
          <p:cNvSpPr/>
          <p:nvPr/>
        </p:nvSpPr>
        <p:spPr>
          <a:xfrm>
            <a:off x="-1574021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733" dirty="0">
                <a:solidFill>
                  <a:schemeClr val="bg1"/>
                </a:solidFill>
                <a:ea typeface="新細明體"/>
                <a:cs typeface="Arial"/>
              </a:rPr>
              <a:t>04</a:t>
            </a:r>
            <a:endParaRPr lang="zh-TW" altLang="en-US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58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AD2A987D-B926-46FE-A795-7BEAD99E0F7D}"/>
              </a:ext>
            </a:extLst>
          </p:cNvPr>
          <p:cNvSpPr/>
          <p:nvPr/>
        </p:nvSpPr>
        <p:spPr>
          <a:xfrm>
            <a:off x="4163513" y="2813447"/>
            <a:ext cx="3864975" cy="1764457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altLang="zh-TW" sz="1066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60000" endA="900" endPos="58000" dir="5400000" sy="-100000" algn="bl" rotWithShape="0"/>
                </a:effectLst>
              </a:rPr>
              <a:t>Q&amp;A</a:t>
            </a:r>
            <a:endParaRPr lang="zh-TW" altLang="en-US" sz="1066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8385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2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b="1" dirty="0"/>
              <a:t>Sample size -</a:t>
            </a:r>
            <a:r>
              <a:rPr lang="zh-TW" altLang="en-US" sz="4000" b="1" dirty="0"/>
              <a:t>如何選擇</a:t>
            </a:r>
            <a:r>
              <a:rPr lang="en-US" altLang="zh-TW" sz="4000" b="1" dirty="0"/>
              <a:t>X?</a:t>
            </a:r>
            <a:endParaRPr lang="zh-TW" altLang="en-US" sz="4000" b="1" dirty="0"/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93B0EB3F-E09C-4FE0-8C03-192C4850F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17741"/>
              </p:ext>
            </p:extLst>
          </p:nvPr>
        </p:nvGraphicFramePr>
        <p:xfrm>
          <a:off x="838200" y="1909541"/>
          <a:ext cx="10515601" cy="434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17983">
                  <a:extLst>
                    <a:ext uri="{9D8B030D-6E8A-4147-A177-3AD203B41FA5}">
                      <a16:colId xmlns:a16="http://schemas.microsoft.com/office/drawing/2014/main" val="1042207669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3097823636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2477815947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1232307477"/>
                    </a:ext>
                  </a:extLst>
                </a:gridCol>
              </a:tblGrid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Length of sequence(n)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block size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length of template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89828983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08303836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 within a Block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M&gt;=20, M &gt; 0.01n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78580803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Runs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41340729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Longest-Run-of-Ones in a Block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04647948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Rank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&gt;=38912(QM)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165371762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DFT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380940289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Non-overlapping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 &gt; 0.01n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 = 9,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14811125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&gt;10^6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 = 9,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77174060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Universal Statistical"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20400685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Linear Complexity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&gt;10^6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500~5000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64878507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Serial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 &lt; log_2(n) - 2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60599261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Approximate Entropy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 &lt; log_2(n) - 5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709409228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Cumulative Sums (Cusums)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01194634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Excursions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439117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Excursions Variant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215350903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66E3350E-C494-465B-BE30-A1DB656BAB84}"/>
              </a:ext>
            </a:extLst>
          </p:cNvPr>
          <p:cNvGrpSpPr/>
          <p:nvPr/>
        </p:nvGrpSpPr>
        <p:grpSpPr>
          <a:xfrm>
            <a:off x="13131109" y="2731442"/>
            <a:ext cx="6097381" cy="2705478"/>
            <a:chOff x="2913883" y="3042238"/>
            <a:chExt cx="6097381" cy="2705478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862877C1-E536-49F5-89C5-A86EB34A1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3883" y="3042238"/>
              <a:ext cx="2943636" cy="2705478"/>
            </a:xfrm>
            <a:prstGeom prst="rect">
              <a:avLst/>
            </a:prstGeom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05B3DAE4-1EF7-44D8-AE9D-84F8CA622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2682" y="3828161"/>
              <a:ext cx="1838582" cy="1133633"/>
            </a:xfrm>
            <a:prstGeom prst="rect">
              <a:avLst/>
            </a:prstGeom>
          </p:spPr>
        </p:pic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BC767A-D0F8-456E-A736-A419C91BDB93}"/>
              </a:ext>
            </a:extLst>
          </p:cNvPr>
          <p:cNvSpPr txBox="1"/>
          <p:nvPr/>
        </p:nvSpPr>
        <p:spPr>
          <a:xfrm>
            <a:off x="13056510" y="2362110"/>
            <a:ext cx="309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Longest Run-of-Ones in a Block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18E00E6-2147-47FB-B3A2-B4B634081E7B}"/>
              </a:ext>
            </a:extLst>
          </p:cNvPr>
          <p:cNvSpPr txBox="1"/>
          <p:nvPr/>
        </p:nvSpPr>
        <p:spPr>
          <a:xfrm>
            <a:off x="17096495" y="2362020"/>
            <a:ext cx="242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Universal Statistical Test</a:t>
            </a:r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3A0C90D-06E7-466F-B451-10D7DB23D522}"/>
              </a:ext>
            </a:extLst>
          </p:cNvPr>
          <p:cNvGrpSpPr/>
          <p:nvPr/>
        </p:nvGrpSpPr>
        <p:grpSpPr>
          <a:xfrm>
            <a:off x="5321808" y="4059936"/>
            <a:ext cx="576072" cy="2269473"/>
            <a:chOff x="5321808" y="4059936"/>
            <a:chExt cx="576072" cy="2269473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DCAC4E00-0393-4538-A6BA-501A8346D666}"/>
                </a:ext>
              </a:extLst>
            </p:cNvPr>
            <p:cNvSpPr/>
            <p:nvPr/>
          </p:nvSpPr>
          <p:spPr>
            <a:xfrm>
              <a:off x="5321808" y="4059936"/>
              <a:ext cx="576072" cy="3474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2E061E27-4F41-4B45-9551-932EB4D3DF4E}"/>
                </a:ext>
              </a:extLst>
            </p:cNvPr>
            <p:cNvSpPr/>
            <p:nvPr/>
          </p:nvSpPr>
          <p:spPr>
            <a:xfrm>
              <a:off x="5321808" y="4605528"/>
              <a:ext cx="576072" cy="3474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B2134DB4-0FC9-4862-840F-C9BE3B00BECA}"/>
                </a:ext>
              </a:extLst>
            </p:cNvPr>
            <p:cNvSpPr/>
            <p:nvPr/>
          </p:nvSpPr>
          <p:spPr>
            <a:xfrm>
              <a:off x="5321808" y="5705053"/>
              <a:ext cx="576072" cy="3474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C5EB5FFA-C4DB-4784-AABA-8208F57BB42A}"/>
                </a:ext>
              </a:extLst>
            </p:cNvPr>
            <p:cNvSpPr/>
            <p:nvPr/>
          </p:nvSpPr>
          <p:spPr>
            <a:xfrm>
              <a:off x="5321808" y="5981937"/>
              <a:ext cx="576072" cy="3474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174924-C9B9-436C-9621-9BE2539A98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B1E47F-EF31-4BB4-946F-C5B5720BA3D0}"/>
              </a:ext>
            </a:extLst>
          </p:cNvPr>
          <p:cNvSpPr/>
          <p:nvPr/>
        </p:nvSpPr>
        <p:spPr>
          <a:xfrm>
            <a:off x="-350924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6BC3B18-F573-4163-8EC3-8D5A0EE45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661" y="-2893680"/>
            <a:ext cx="9748678" cy="2736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2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b="1" dirty="0"/>
              <a:t>Sample size -</a:t>
            </a:r>
            <a:r>
              <a:rPr lang="zh-TW" altLang="en-US" sz="4000" b="1" dirty="0"/>
              <a:t>如何選擇</a:t>
            </a:r>
            <a:r>
              <a:rPr lang="en-US" altLang="zh-TW" sz="4000" b="1" dirty="0"/>
              <a:t>X?</a:t>
            </a:r>
            <a:endParaRPr lang="zh-TW" altLang="en-US" sz="4000" b="1" dirty="0"/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93B0EB3F-E09C-4FE0-8C03-192C4850F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65900"/>
              </p:ext>
            </p:extLst>
          </p:nvPr>
        </p:nvGraphicFramePr>
        <p:xfrm>
          <a:off x="-10922000" y="1909541"/>
          <a:ext cx="10515601" cy="434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17983">
                  <a:extLst>
                    <a:ext uri="{9D8B030D-6E8A-4147-A177-3AD203B41FA5}">
                      <a16:colId xmlns:a16="http://schemas.microsoft.com/office/drawing/2014/main" val="1042207669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3097823636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2477815947"/>
                    </a:ext>
                  </a:extLst>
                </a:gridCol>
                <a:gridCol w="2299206">
                  <a:extLst>
                    <a:ext uri="{9D8B030D-6E8A-4147-A177-3AD203B41FA5}">
                      <a16:colId xmlns:a16="http://schemas.microsoft.com/office/drawing/2014/main" val="1232307477"/>
                    </a:ext>
                  </a:extLst>
                </a:gridCol>
              </a:tblGrid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Length of sequence(n)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block size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length of template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89828983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08303836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Frequency Test within a Block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M&gt;=20, M &gt; 0.01n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78580803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Runs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41340729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Longest-Run-of-Ones in a Block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04647948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Rank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&gt;=38912(QM)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165371762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DFT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380940289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Non-overlapping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 &gt; 0.01n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 = 9,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14811125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Overlapping Template Matching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 = 9,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77174060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Universal Statistical"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看圖</a:t>
                      </a: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20400685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Linear Complexity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500~5000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164878507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Serial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 &lt; log_2(n) - 2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360599261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Approximate Entropy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 &lt; log_2(n) - 5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2709409228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Cumulative Sums (Cusums)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&gt;100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01194634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Excursions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4391177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Random Excursions Variant Test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&gt;10^6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2114" marR="12114" marT="12114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>
                          <a:effectLst/>
                        </a:rPr>
                        <a:t>None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12114" marR="12114" marT="12114" marB="0" anchor="b"/>
                </a:tc>
                <a:extLst>
                  <a:ext uri="{0D108BD9-81ED-4DB2-BD59-A6C34878D82A}">
                    <a16:rowId xmlns:a16="http://schemas.microsoft.com/office/drawing/2014/main" val="4215350903"/>
                  </a:ext>
                </a:extLst>
              </a:tr>
            </a:tbl>
          </a:graphicData>
        </a:graphic>
      </p:graphicFrame>
      <p:grpSp>
        <p:nvGrpSpPr>
          <p:cNvPr id="2" name="群組 1">
            <a:extLst>
              <a:ext uri="{FF2B5EF4-FFF2-40B4-BE49-F238E27FC236}">
                <a16:creationId xmlns:a16="http://schemas.microsoft.com/office/drawing/2014/main" id="{1C5841C0-DF09-4AC2-8A44-0007BF4B214C}"/>
              </a:ext>
            </a:extLst>
          </p:cNvPr>
          <p:cNvGrpSpPr/>
          <p:nvPr/>
        </p:nvGrpSpPr>
        <p:grpSpPr>
          <a:xfrm>
            <a:off x="2920309" y="2731442"/>
            <a:ext cx="6097381" cy="2705478"/>
            <a:chOff x="2913883" y="3042238"/>
            <a:chExt cx="6097381" cy="270547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F04CE38-1614-4CE2-B5E5-CA70DF203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3883" y="3042238"/>
              <a:ext cx="2943636" cy="2705478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E85A443-023C-4D6B-8A5E-A9E1CF989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2682" y="3828161"/>
              <a:ext cx="1838582" cy="1133633"/>
            </a:xfrm>
            <a:prstGeom prst="rect">
              <a:avLst/>
            </a:prstGeom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9D647E-26B6-4D0E-858B-8FC5DA46EE0B}"/>
              </a:ext>
            </a:extLst>
          </p:cNvPr>
          <p:cNvSpPr txBox="1"/>
          <p:nvPr/>
        </p:nvSpPr>
        <p:spPr>
          <a:xfrm>
            <a:off x="2845710" y="2362110"/>
            <a:ext cx="309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Longest Run-of-Ones in a Block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43558B-16C5-4F22-B194-9BD40FFC0357}"/>
              </a:ext>
            </a:extLst>
          </p:cNvPr>
          <p:cNvSpPr txBox="1"/>
          <p:nvPr/>
        </p:nvSpPr>
        <p:spPr>
          <a:xfrm>
            <a:off x="6885695" y="2362020"/>
            <a:ext cx="242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Universal Statistical Test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D946F72-4ED6-4A9A-872C-D934F63DA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661" y="-2893680"/>
            <a:ext cx="9748678" cy="2736248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7C2136-8DB8-433F-83FA-55B626B62B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A94564-2C06-4F8C-88BC-DDA7E7303B12}"/>
              </a:ext>
            </a:extLst>
          </p:cNvPr>
          <p:cNvSpPr/>
          <p:nvPr/>
        </p:nvSpPr>
        <p:spPr>
          <a:xfrm>
            <a:off x="-350924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3058BA1-63C0-4B7C-8C20-869159F4909F}"/>
              </a:ext>
            </a:extLst>
          </p:cNvPr>
          <p:cNvGrpSpPr/>
          <p:nvPr/>
        </p:nvGrpSpPr>
        <p:grpSpPr>
          <a:xfrm>
            <a:off x="-6451092" y="4059936"/>
            <a:ext cx="576072" cy="2269473"/>
            <a:chOff x="5321808" y="4059936"/>
            <a:chExt cx="576072" cy="2269473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59C358E3-FE5E-4256-8F41-4D0D28D27254}"/>
                </a:ext>
              </a:extLst>
            </p:cNvPr>
            <p:cNvSpPr/>
            <p:nvPr/>
          </p:nvSpPr>
          <p:spPr>
            <a:xfrm>
              <a:off x="5321808" y="4059936"/>
              <a:ext cx="576072" cy="3474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CC995392-4AF5-4593-9CE0-6BF2607C1B54}"/>
                </a:ext>
              </a:extLst>
            </p:cNvPr>
            <p:cNvSpPr/>
            <p:nvPr/>
          </p:nvSpPr>
          <p:spPr>
            <a:xfrm>
              <a:off x="5321808" y="4605528"/>
              <a:ext cx="576072" cy="3474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240C012-8D75-4D1C-AA7C-B7D504E5940A}"/>
                </a:ext>
              </a:extLst>
            </p:cNvPr>
            <p:cNvSpPr/>
            <p:nvPr/>
          </p:nvSpPr>
          <p:spPr>
            <a:xfrm>
              <a:off x="5321808" y="5705053"/>
              <a:ext cx="576072" cy="3474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65B1662B-6303-4B90-897B-DEC36EB43BF0}"/>
                </a:ext>
              </a:extLst>
            </p:cNvPr>
            <p:cNvSpPr/>
            <p:nvPr/>
          </p:nvSpPr>
          <p:spPr>
            <a:xfrm>
              <a:off x="5321808" y="5981937"/>
              <a:ext cx="576072" cy="3474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593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2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b="1" dirty="0"/>
              <a:t>Sample size -</a:t>
            </a:r>
            <a:r>
              <a:rPr lang="zh-TW" altLang="en-US" sz="4000" b="1" dirty="0"/>
              <a:t>如何選擇</a:t>
            </a:r>
            <a:r>
              <a:rPr lang="en-US" altLang="zh-TW" sz="4000" b="1" dirty="0"/>
              <a:t>X?</a:t>
            </a:r>
            <a:endParaRPr lang="zh-TW" altLang="en-US" sz="4000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BB658E2-D473-4B92-8973-049D347F6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61" y="2060876"/>
            <a:ext cx="9748678" cy="2736248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DAC9961F-9E3F-44F5-BB6A-4BEF2A876A11}"/>
              </a:ext>
            </a:extLst>
          </p:cNvPr>
          <p:cNvGrpSpPr/>
          <p:nvPr/>
        </p:nvGrpSpPr>
        <p:grpSpPr>
          <a:xfrm>
            <a:off x="2920309" y="7753391"/>
            <a:ext cx="6097381" cy="2705478"/>
            <a:chOff x="2913883" y="3042238"/>
            <a:chExt cx="6097381" cy="270547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900DB013-73A7-4A82-8E9B-2F436F085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3883" y="3042238"/>
              <a:ext cx="2943636" cy="2705478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FC515507-EEEE-4E2D-8534-7EA10CD73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2682" y="3828161"/>
              <a:ext cx="1838582" cy="1133633"/>
            </a:xfrm>
            <a:prstGeom prst="rect">
              <a:avLst/>
            </a:prstGeom>
          </p:spPr>
        </p:pic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D8009A-D3F3-48E6-93CD-F9632B6A114B}"/>
              </a:ext>
            </a:extLst>
          </p:cNvPr>
          <p:cNvSpPr txBox="1"/>
          <p:nvPr/>
        </p:nvSpPr>
        <p:spPr>
          <a:xfrm>
            <a:off x="2845710" y="7384059"/>
            <a:ext cx="309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Longest Run-of-Ones in a Block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5DCCBC9-1081-4631-BD2F-312786C6976E}"/>
              </a:ext>
            </a:extLst>
          </p:cNvPr>
          <p:cNvSpPr txBox="1"/>
          <p:nvPr/>
        </p:nvSpPr>
        <p:spPr>
          <a:xfrm>
            <a:off x="6885695" y="7383969"/>
            <a:ext cx="242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Universal Statistical Test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C724C83-BBFC-4A5D-B02D-DEF70AD2E72A}"/>
              </a:ext>
            </a:extLst>
          </p:cNvPr>
          <p:cNvCxnSpPr/>
          <p:nvPr/>
        </p:nvCxnSpPr>
        <p:spPr>
          <a:xfrm>
            <a:off x="7783976" y="3047999"/>
            <a:ext cx="12337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ADB1013-51EB-4FC3-8DBC-BA9AB60CA042}"/>
                  </a:ext>
                </a:extLst>
              </p:cNvPr>
              <p:cNvSpPr txBox="1"/>
              <p:nvPr/>
            </p:nvSpPr>
            <p:spPr>
              <a:xfrm>
                <a:off x="9300388" y="2817166"/>
                <a:ext cx="13440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ADB1013-51EB-4FC3-8DBC-BA9AB60CA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388" y="2817166"/>
                <a:ext cx="134408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9B7B24CF-6E65-4DF5-BC31-46E8BB1B08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EFFE82-3445-4DCB-B02B-85CC50DAD144}"/>
              </a:ext>
            </a:extLst>
          </p:cNvPr>
          <p:cNvSpPr/>
          <p:nvPr/>
        </p:nvSpPr>
        <p:spPr>
          <a:xfrm>
            <a:off x="-350924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</p:spTree>
    <p:extLst>
      <p:ext uri="{BB962C8B-B14F-4D97-AF65-F5344CB8AC3E}">
        <p14:creationId xmlns:p14="http://schemas.microsoft.com/office/powerpoint/2010/main" val="715702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2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4000" b="1" dirty="0"/>
              <a:t>Sample size -</a:t>
            </a:r>
            <a:r>
              <a:rPr lang="zh-TW" altLang="en-US" sz="4000" b="1" dirty="0"/>
              <a:t>如何選擇</a:t>
            </a:r>
            <a:r>
              <a:rPr lang="en-US" altLang="zh-TW" sz="4000" b="1" dirty="0"/>
              <a:t>Y?</a:t>
            </a:r>
            <a:endParaRPr lang="zh-TW" altLang="en-US" sz="40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2F94E2F-782F-4843-AF4E-102661FED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169" y="1139200"/>
            <a:ext cx="7409660" cy="2746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44B9A7D-559A-4727-BB95-58551E5DE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792" y="3942105"/>
            <a:ext cx="8210413" cy="1472772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49AAC5E7-FACE-45E5-ADFD-EBEE3AACD623}"/>
              </a:ext>
            </a:extLst>
          </p:cNvPr>
          <p:cNvSpPr/>
          <p:nvPr/>
        </p:nvSpPr>
        <p:spPr>
          <a:xfrm>
            <a:off x="5650508" y="4331019"/>
            <a:ext cx="576072" cy="3474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638FE10-5C9C-40EC-AA41-F23E6545F028}"/>
              </a:ext>
            </a:extLst>
          </p:cNvPr>
          <p:cNvGrpSpPr/>
          <p:nvPr/>
        </p:nvGrpSpPr>
        <p:grpSpPr>
          <a:xfrm>
            <a:off x="5153400" y="5400010"/>
            <a:ext cx="2146357" cy="1339301"/>
            <a:chOff x="5153400" y="5400010"/>
            <a:chExt cx="2146357" cy="1339301"/>
          </a:xfrm>
        </p:grpSpPr>
        <p:sp>
          <p:nvSpPr>
            <p:cNvPr id="2" name="箭號: 向下 1">
              <a:extLst>
                <a:ext uri="{FF2B5EF4-FFF2-40B4-BE49-F238E27FC236}">
                  <a16:creationId xmlns:a16="http://schemas.microsoft.com/office/drawing/2014/main" id="{2112F43E-136F-4A9C-9ED1-01533A38A132}"/>
                </a:ext>
              </a:extLst>
            </p:cNvPr>
            <p:cNvSpPr/>
            <p:nvPr/>
          </p:nvSpPr>
          <p:spPr>
            <a:xfrm>
              <a:off x="5747608" y="5400010"/>
              <a:ext cx="957943" cy="637580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FDC3B0C-D9BF-4A01-961A-E551CBFC31FD}"/>
                    </a:ext>
                  </a:extLst>
                </p:cNvPr>
                <p:cNvSpPr txBox="1"/>
                <p:nvPr/>
              </p:nvSpPr>
              <p:spPr>
                <a:xfrm>
                  <a:off x="5153400" y="6045467"/>
                  <a:ext cx="2146357" cy="693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0.01</m:t>
                            </m:r>
                          </m:den>
                        </m:f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=100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FDC3B0C-D9BF-4A01-961A-E551CBFC31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3400" y="6045467"/>
                  <a:ext cx="2146357" cy="6938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170F10-56F3-4ECC-8CAA-1137ED255E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44ADE1-0F32-456D-BA94-2C533165F49E}"/>
              </a:ext>
            </a:extLst>
          </p:cNvPr>
          <p:cNvSpPr/>
          <p:nvPr/>
        </p:nvSpPr>
        <p:spPr>
          <a:xfrm>
            <a:off x="-350924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B6B520A-96A2-4460-B1CE-E4B1B8DA479C}"/>
                  </a:ext>
                </a:extLst>
              </p:cNvPr>
              <p:cNvSpPr txBox="1"/>
              <p:nvPr/>
            </p:nvSpPr>
            <p:spPr>
              <a:xfrm>
                <a:off x="-2958247" y="3429491"/>
                <a:ext cx="214635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B6B520A-96A2-4460-B1CE-E4B1B8DA4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58247" y="3429491"/>
                <a:ext cx="2146357" cy="693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B7FD222-5F66-47BF-987D-B4B2525148E5}"/>
                  </a:ext>
                </a:extLst>
              </p:cNvPr>
              <p:cNvSpPr txBox="1"/>
              <p:nvPr/>
            </p:nvSpPr>
            <p:spPr>
              <a:xfrm>
                <a:off x="-2958247" y="2720485"/>
                <a:ext cx="21834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B7FD222-5F66-47BF-987D-B4B25251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58247" y="2720485"/>
                <a:ext cx="218341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62977FCE-D5F6-48BD-A8FC-3F7D12AF780F}"/>
              </a:ext>
            </a:extLst>
          </p:cNvPr>
          <p:cNvSpPr txBox="1"/>
          <p:nvPr/>
        </p:nvSpPr>
        <p:spPr>
          <a:xfrm>
            <a:off x="-3657600" y="5704620"/>
            <a:ext cx="3372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Baud rate = 115200 bits/s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0E5525A-C78B-4AEB-8E20-5B5938395275}"/>
              </a:ext>
            </a:extLst>
          </p:cNvPr>
          <p:cNvSpPr txBox="1"/>
          <p:nvPr/>
        </p:nvSpPr>
        <p:spPr>
          <a:xfrm>
            <a:off x="-2703853" y="468314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100 files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50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2"/>
          <p:cNvSpPr txBox="1"/>
          <p:nvPr/>
        </p:nvSpPr>
        <p:spPr>
          <a:xfrm>
            <a:off x="0" y="0"/>
            <a:ext cx="12192000" cy="113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zh-TW" altLang="en-US" sz="4000" b="1" dirty="0"/>
              <a:t>如何選擇</a:t>
            </a:r>
            <a:r>
              <a:rPr lang="en-US" altLang="zh-TW" sz="4000" b="1" dirty="0"/>
              <a:t>X</a:t>
            </a:r>
            <a:r>
              <a:rPr lang="zh-TW" altLang="en-US" sz="4000" b="1" dirty="0"/>
              <a:t>與</a:t>
            </a:r>
            <a:r>
              <a:rPr lang="en-US" altLang="zh-TW" sz="4000" b="1" dirty="0"/>
              <a:t>Y?</a:t>
            </a:r>
            <a:endParaRPr lang="zh-TW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DC3B0C-D9BF-4A01-961A-E551CBFC31FD}"/>
                  </a:ext>
                </a:extLst>
              </p:cNvPr>
              <p:cNvSpPr txBox="1"/>
              <p:nvPr/>
            </p:nvSpPr>
            <p:spPr>
              <a:xfrm>
                <a:off x="699353" y="3429491"/>
                <a:ext cx="214635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FDC3B0C-D9BF-4A01-961A-E551CBFC3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53" y="3429491"/>
                <a:ext cx="2146357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236C957-7661-4C64-B99E-D2DBADB8E733}"/>
                  </a:ext>
                </a:extLst>
              </p:cNvPr>
              <p:cNvSpPr txBox="1"/>
              <p:nvPr/>
            </p:nvSpPr>
            <p:spPr>
              <a:xfrm>
                <a:off x="699353" y="2720485"/>
                <a:ext cx="21834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236C957-7661-4C64-B99E-D2DBADB8E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53" y="2720485"/>
                <a:ext cx="218341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1EBDC9E0-FCF7-42DA-B5B4-93A439A40494}"/>
              </a:ext>
            </a:extLst>
          </p:cNvPr>
          <p:cNvSpPr txBox="1"/>
          <p:nvPr/>
        </p:nvSpPr>
        <p:spPr>
          <a:xfrm>
            <a:off x="0" y="5704620"/>
            <a:ext cx="3372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Baud rate = 115200 bits/s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0F181C-534B-4355-B570-4F767B9E4359}"/>
              </a:ext>
            </a:extLst>
          </p:cNvPr>
          <p:cNvSpPr txBox="1"/>
          <p:nvPr/>
        </p:nvSpPr>
        <p:spPr>
          <a:xfrm>
            <a:off x="953747" y="468314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100 files</a:t>
            </a:r>
            <a:endParaRPr lang="zh-TW" altLang="en-US" sz="24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22B159B-1B01-4043-BF08-C1A84819E433}"/>
              </a:ext>
            </a:extLst>
          </p:cNvPr>
          <p:cNvGrpSpPr/>
          <p:nvPr/>
        </p:nvGrpSpPr>
        <p:grpSpPr>
          <a:xfrm>
            <a:off x="2183571" y="2951318"/>
            <a:ext cx="8547600" cy="2984135"/>
            <a:chOff x="2183571" y="2951318"/>
            <a:chExt cx="8547600" cy="2984135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BA3EE5CD-F700-4A36-A3C8-4477CC1ED6A0}"/>
                </a:ext>
              </a:extLst>
            </p:cNvPr>
            <p:cNvGrpSpPr/>
            <p:nvPr/>
          </p:nvGrpSpPr>
          <p:grpSpPr>
            <a:xfrm>
              <a:off x="2183571" y="2951318"/>
              <a:ext cx="4376886" cy="2984135"/>
              <a:chOff x="2183571" y="2951318"/>
              <a:chExt cx="4376886" cy="2984135"/>
            </a:xfrm>
          </p:grpSpPr>
          <p:cxnSp>
            <p:nvCxnSpPr>
              <p:cNvPr id="3" name="直線接點 2">
                <a:extLst>
                  <a:ext uri="{FF2B5EF4-FFF2-40B4-BE49-F238E27FC236}">
                    <a16:creationId xmlns:a16="http://schemas.microsoft.com/office/drawing/2014/main" id="{DB359D9D-A312-4D9B-B371-2D5EF62D68E5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>
                <a:off x="2882771" y="2951318"/>
                <a:ext cx="3677686" cy="10082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23BFEF8-9E10-4C82-A430-41D5C6FA4050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845710" y="3776413"/>
                <a:ext cx="3714747" cy="2070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84D45ED2-360B-4E32-8D45-D7C84E2C15DC}"/>
                  </a:ext>
                </a:extLst>
              </p:cNvPr>
              <p:cNvCxnSpPr>
                <a:stCxn id="7" idx="3"/>
              </p:cNvCxnSpPr>
              <p:nvPr/>
            </p:nvCxnSpPr>
            <p:spPr>
              <a:xfrm flipV="1">
                <a:off x="2183571" y="3983430"/>
                <a:ext cx="4376886" cy="9305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36D1E1C0-0DD2-41C7-99FF-50EAC18BAA1B}"/>
                  </a:ext>
                </a:extLst>
              </p:cNvPr>
              <p:cNvCxnSpPr>
                <a:stCxn id="6" idx="3"/>
              </p:cNvCxnSpPr>
              <p:nvPr/>
            </p:nvCxnSpPr>
            <p:spPr>
              <a:xfrm flipV="1">
                <a:off x="3372333" y="3978111"/>
                <a:ext cx="3188124" cy="19573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DBEA210B-751E-4805-8F49-1B99A034526E}"/>
                    </a:ext>
                  </a:extLst>
                </p:cNvPr>
                <p:cNvSpPr txBox="1"/>
                <p:nvPr/>
              </p:nvSpPr>
              <p:spPr>
                <a:xfrm>
                  <a:off x="6885695" y="3821116"/>
                  <a:ext cx="3845476" cy="5558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(2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×100×100)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115200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≈91022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≈1.05</m:t>
                        </m:r>
                        <m:r>
                          <a:rPr lang="zh-TW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天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DBEA210B-751E-4805-8F49-1B99A0345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695" y="3821116"/>
                  <a:ext cx="3845476" cy="55585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B6C41F0C-747B-4BD0-A067-E3F67A9A4DCF}"/>
              </a:ext>
            </a:extLst>
          </p:cNvPr>
          <p:cNvGrpSpPr/>
          <p:nvPr/>
        </p:nvGrpSpPr>
        <p:grpSpPr>
          <a:xfrm>
            <a:off x="-9696905" y="1634849"/>
            <a:ext cx="9161777" cy="1217267"/>
            <a:chOff x="1159789" y="1634849"/>
            <a:chExt cx="9161777" cy="121726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BFCEFFD-C722-455A-9B87-CAB212DE7ACF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資料蒐集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4664183-93B5-44B5-B0CC-6C156B04FEE2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0594E3D9-0B40-4395-BFDB-CBD144228549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id="{BCF7FAAE-06A0-49B0-9EED-C13D67F451E5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E3F366D-E7F6-445E-993B-CED2940086E1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44B772F-C1F4-456F-AD6D-7AAC5B715C9D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Sample size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蒐集方法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E343625-08B8-42F1-AE40-89E311470351}"/>
              </a:ext>
            </a:extLst>
          </p:cNvPr>
          <p:cNvGrpSpPr/>
          <p:nvPr/>
        </p:nvGrpSpPr>
        <p:grpSpPr>
          <a:xfrm>
            <a:off x="-9694321" y="2962906"/>
            <a:ext cx="9161777" cy="1217267"/>
            <a:chOff x="1159789" y="1634849"/>
            <a:chExt cx="9161777" cy="121726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81244B7-E2D5-4D81-80FF-991C62A2257E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1"/>
                  </a:solidFill>
                  <a:ea typeface="新細明體"/>
                  <a:cs typeface="Arial"/>
                </a:rPr>
                <a:t>參數設定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A363B94-BBA9-4E62-8FC4-374CC3CABFD0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1C14A5A0-CB1C-49C3-8112-0B8B165A2FBD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3C233EBB-DFF1-4B08-B5D5-270B73435E65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7BCBD29-C1BD-4BD4-91F0-26C83DA91B52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D02659B-A96C-46AE-8BC4-0B4C15FC29BF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FontTx/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參數設定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510B27E7-139D-4675-ABB6-9E28780F3820}"/>
              </a:ext>
            </a:extLst>
          </p:cNvPr>
          <p:cNvGrpSpPr/>
          <p:nvPr/>
        </p:nvGrpSpPr>
        <p:grpSpPr>
          <a:xfrm>
            <a:off x="-9696905" y="4287730"/>
            <a:ext cx="9161777" cy="1217267"/>
            <a:chOff x="1159789" y="1634849"/>
            <a:chExt cx="9161777" cy="121726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2563475-7158-4E31-9AA2-68C5370A0651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zh-TW" altLang="en-US" sz="2133" dirty="0">
                  <a:solidFill>
                    <a:schemeClr val="bg2"/>
                  </a:solidFill>
                  <a:ea typeface="新細明體"/>
                  <a:cs typeface="Arial"/>
                </a:rPr>
                <a:t>結果與分析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99D1A56-E0CA-4F04-B71B-3D0C1E4C6BFE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C61D29C8-4A89-43E3-B7F1-04C1A0E635CA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id="{0D4A31E1-C62E-4FB2-8DD2-572E8F48BBA0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F50E0C9-D018-4FFE-9E62-114A5FEA8666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738BA81-EC10-4092-8B98-843EAF962C83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Pass rate</a:t>
              </a:r>
            </a:p>
            <a:p>
              <a:pPr marL="380990" indent="-380990">
                <a:buChar char="•"/>
              </a:pPr>
              <a:r>
                <a:rPr lang="zh-TW" altLang="en-US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分析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EA718212-8051-4F8B-89A2-7E8247120A93}"/>
              </a:ext>
            </a:extLst>
          </p:cNvPr>
          <p:cNvGrpSpPr/>
          <p:nvPr/>
        </p:nvGrpSpPr>
        <p:grpSpPr>
          <a:xfrm>
            <a:off x="-9696905" y="5609320"/>
            <a:ext cx="9161777" cy="1217267"/>
            <a:chOff x="1159789" y="1634849"/>
            <a:chExt cx="9161777" cy="1217267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CC1B274-8C5C-4D9C-98A9-B6F4A256896E}"/>
                </a:ext>
              </a:extLst>
            </p:cNvPr>
            <p:cNvSpPr/>
            <p:nvPr/>
          </p:nvSpPr>
          <p:spPr>
            <a:xfrm>
              <a:off x="1159789" y="1634849"/>
              <a:ext cx="3655016" cy="12140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r>
                <a:rPr lang="en-US" altLang="zh-TW" sz="2133" dirty="0">
                  <a:solidFill>
                    <a:schemeClr val="bg2"/>
                  </a:solidFill>
                  <a:ea typeface="新細明體"/>
                  <a:cs typeface="Arial"/>
                </a:rPr>
                <a:t>Quality of TRNG</a:t>
              </a:r>
              <a:endParaRPr lang="zh-TW" altLang="en-US" sz="2133" dirty="0">
                <a:solidFill>
                  <a:schemeClr val="bg2"/>
                </a:solidFill>
                <a:ea typeface="新細明體"/>
                <a:cs typeface="Arial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9775146-5967-4F95-87F7-FD9982F7C900}"/>
                </a:ext>
              </a:extLst>
            </p:cNvPr>
            <p:cNvSpPr/>
            <p:nvPr/>
          </p:nvSpPr>
          <p:spPr>
            <a:xfrm>
              <a:off x="4600112" y="1634849"/>
              <a:ext cx="1666067" cy="12145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29EB329E-98E7-4F7C-9EA9-D9F71687E055}"/>
                </a:ext>
              </a:extLst>
            </p:cNvPr>
            <p:cNvGrpSpPr/>
            <p:nvPr/>
          </p:nvGrpSpPr>
          <p:grpSpPr>
            <a:xfrm>
              <a:off x="3820330" y="1634849"/>
              <a:ext cx="2178779" cy="1217267"/>
              <a:chOff x="2923366" y="3228488"/>
              <a:chExt cx="1634084" cy="912950"/>
            </a:xfrm>
          </p:grpSpPr>
          <p:sp>
            <p:nvSpPr>
              <p:cNvPr id="50" name="等腰三角形 49">
                <a:extLst>
                  <a:ext uri="{FF2B5EF4-FFF2-40B4-BE49-F238E27FC236}">
                    <a16:creationId xmlns:a16="http://schemas.microsoft.com/office/drawing/2014/main" id="{9236CE1A-A4A2-4F03-BF12-0A9A30473E7D}"/>
                  </a:ext>
                </a:extLst>
              </p:cNvPr>
              <p:cNvSpPr/>
              <p:nvPr/>
            </p:nvSpPr>
            <p:spPr>
              <a:xfrm rot="5400000">
                <a:off x="3646925" y="3230912"/>
                <a:ext cx="910526" cy="91052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533E161-8A72-491A-B24D-D049DC7C2C17}"/>
                  </a:ext>
                </a:extLst>
              </p:cNvPr>
              <p:cNvSpPr/>
              <p:nvPr/>
            </p:nvSpPr>
            <p:spPr>
              <a:xfrm>
                <a:off x="2923366" y="3228488"/>
                <a:ext cx="726483" cy="9105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A8ADAE"/>
                  </a:solidFill>
                </a:endParaRPr>
              </a:p>
            </p:txBody>
          </p:sp>
        </p:grp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30F2C4A-638F-4B75-8197-B881052CC0F9}"/>
                </a:ext>
              </a:extLst>
            </p:cNvPr>
            <p:cNvSpPr/>
            <p:nvPr/>
          </p:nvSpPr>
          <p:spPr>
            <a:xfrm>
              <a:off x="6266178" y="1634850"/>
              <a:ext cx="4055388" cy="12140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marL="380990" indent="-380990">
                <a:buChar char="•"/>
              </a:pPr>
              <a:r>
                <a:rPr lang="en-US" altLang="zh-TW" sz="2400" dirty="0">
                  <a:solidFill>
                    <a:schemeClr val="bg2">
                      <a:lumMod val="90000"/>
                    </a:schemeClr>
                  </a:solidFill>
                  <a:ea typeface="新細明體"/>
                  <a:cs typeface="Arial"/>
                </a:rPr>
                <a:t>Quality of TRNG</a:t>
              </a:r>
            </a:p>
          </p:txBody>
        </p:sp>
      </p:grpSp>
      <p:sp>
        <p:nvSpPr>
          <p:cNvPr id="22" name="投影片編號版面配置區 21">
            <a:extLst>
              <a:ext uri="{FF2B5EF4-FFF2-40B4-BE49-F238E27FC236}">
                <a16:creationId xmlns:a16="http://schemas.microsoft.com/office/drawing/2014/main" id="{C463749B-0A01-43A5-A391-BA05075BED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sz="1333">
              <a:solidFill>
                <a:schemeClr val="dk2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CCA990D-CFFB-402B-BBF9-B9073699E505}"/>
              </a:ext>
            </a:extLst>
          </p:cNvPr>
          <p:cNvSpPr/>
          <p:nvPr/>
        </p:nvSpPr>
        <p:spPr>
          <a:xfrm>
            <a:off x="-350924" y="1139200"/>
            <a:ext cx="1214033" cy="12140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733" dirty="0">
                <a:ea typeface="新細明體"/>
                <a:cs typeface="Arial"/>
              </a:rPr>
              <a:t>01</a:t>
            </a:r>
            <a:endParaRPr lang="zh-TW" altLang="en-US" sz="3733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30EEAAB-C641-4B06-A366-AC52283A1AAD}"/>
              </a:ext>
            </a:extLst>
          </p:cNvPr>
          <p:cNvGrpSpPr/>
          <p:nvPr/>
        </p:nvGrpSpPr>
        <p:grpSpPr>
          <a:xfrm>
            <a:off x="5571788" y="4481286"/>
            <a:ext cx="3001143" cy="2086507"/>
            <a:chOff x="5571788" y="4481286"/>
            <a:chExt cx="3001143" cy="2086507"/>
          </a:xfrm>
        </p:grpSpPr>
        <p:sp>
          <p:nvSpPr>
            <p:cNvPr id="52" name="箭號: 向右 51">
              <a:extLst>
                <a:ext uri="{FF2B5EF4-FFF2-40B4-BE49-F238E27FC236}">
                  <a16:creationId xmlns:a16="http://schemas.microsoft.com/office/drawing/2014/main" id="{B7893D65-ADC2-4A11-94ED-3E1DA5A1E230}"/>
                </a:ext>
              </a:extLst>
            </p:cNvPr>
            <p:cNvSpPr/>
            <p:nvPr/>
          </p:nvSpPr>
          <p:spPr>
            <a:xfrm rot="5400000">
              <a:off x="6134511" y="4650307"/>
              <a:ext cx="851890" cy="51384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107DB816-2077-4562-9D91-AF8FBA5A7067}"/>
                </a:ext>
              </a:extLst>
            </p:cNvPr>
            <p:cNvGrpSpPr/>
            <p:nvPr/>
          </p:nvGrpSpPr>
          <p:grpSpPr>
            <a:xfrm>
              <a:off x="5571788" y="5342422"/>
              <a:ext cx="3001143" cy="1225371"/>
              <a:chOff x="5571788" y="5342422"/>
              <a:chExt cx="3001143" cy="12253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字方塊 54">
                    <a:extLst>
                      <a:ext uri="{FF2B5EF4-FFF2-40B4-BE49-F238E27FC236}">
                        <a16:creationId xmlns:a16="http://schemas.microsoft.com/office/drawing/2014/main" id="{76DCC6F1-2D6E-4852-8075-BEA5003B40E3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350" y="5342422"/>
                    <a:ext cx="130240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文字方塊 54">
                    <a:extLst>
                      <a:ext uri="{FF2B5EF4-FFF2-40B4-BE49-F238E27FC236}">
                        <a16:creationId xmlns:a16="http://schemas.microsoft.com/office/drawing/2014/main" id="{76DCC6F1-2D6E-4852-8075-BEA5003B4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5350" y="5342422"/>
                    <a:ext cx="1302408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C503D4CD-9FAA-4B12-8FEC-B73E6000FD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46183" y="5750057"/>
                    <a:ext cx="117230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=100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C503D4CD-9FAA-4B12-8FEC-B73E6000FD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6183" y="5750057"/>
                    <a:ext cx="117230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250" r="-6250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4027C98D-E0E4-42BA-BE5F-15FEE26131F2}"/>
                      </a:ext>
                    </a:extLst>
                  </p:cNvPr>
                  <p:cNvSpPr txBox="1"/>
                  <p:nvPr/>
                </p:nvSpPr>
                <p:spPr>
                  <a:xfrm>
                    <a:off x="5571788" y="6198461"/>
                    <a:ext cx="30011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𝑆𝑎𝑚𝑝𝑙𝑒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𝑠𝑖𝑒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=12.5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𝑀𝐵</m:t>
                          </m:r>
                        </m:oMath>
                      </m:oMathPara>
                    </a14:m>
                    <a:endParaRPr lang="zh-TW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4027C98D-E0E4-42BA-BE5F-15FEE26131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1788" y="6198461"/>
                    <a:ext cx="300114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049" r="-2236" b="-3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11830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2498</Words>
  <Application>Microsoft Office PowerPoint</Application>
  <PresentationFormat>寬螢幕</PresentationFormat>
  <Paragraphs>844</Paragraphs>
  <Slides>41</Slides>
  <Notes>41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1" baseType="lpstr">
      <vt:lpstr>Playfair Display</vt:lpstr>
      <vt:lpstr>Poppins</vt:lpstr>
      <vt:lpstr>新細明體</vt:lpstr>
      <vt:lpstr>Arial</vt:lpstr>
      <vt:lpstr>Calibri</vt:lpstr>
      <vt:lpstr>Calibri Light</vt:lpstr>
      <vt:lpstr>Cambria Math</vt:lpstr>
      <vt:lpstr>Courier New</vt:lpstr>
      <vt:lpstr>Office 佈景主題</vt:lpstr>
      <vt:lpstr>工作表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沈永聖</dc:creator>
  <cp:lastModifiedBy>沈永聖</cp:lastModifiedBy>
  <cp:revision>30</cp:revision>
  <dcterms:created xsi:type="dcterms:W3CDTF">2020-12-21T14:05:51Z</dcterms:created>
  <dcterms:modified xsi:type="dcterms:W3CDTF">2021-01-05T14:46:53Z</dcterms:modified>
</cp:coreProperties>
</file>