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0" r:id="rId2"/>
    <p:sldId id="341" r:id="rId3"/>
    <p:sldId id="355" r:id="rId4"/>
    <p:sldId id="345" r:id="rId5"/>
    <p:sldId id="346" r:id="rId6"/>
    <p:sldId id="347" r:id="rId7"/>
    <p:sldId id="350" r:id="rId8"/>
    <p:sldId id="352" r:id="rId9"/>
    <p:sldId id="356" r:id="rId10"/>
    <p:sldId id="348" r:id="rId11"/>
    <p:sldId id="349" r:id="rId12"/>
    <p:sldId id="353" r:id="rId13"/>
    <p:sldId id="354" r:id="rId14"/>
    <p:sldId id="357" r:id="rId15"/>
    <p:sldId id="342" r:id="rId16"/>
    <p:sldId id="343" r:id="rId17"/>
    <p:sldId id="34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D43D-C89F-4D46-982C-8659F5A5FE8A}" type="datetimeFigureOut">
              <a:rPr lang="zh-TW" altLang="en-US" smtClean="0"/>
              <a:pPr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2309D-CD30-47D8-B5DE-205D1E9261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2309D-CD30-47D8-B5DE-205D1E9261B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8018-3B5C-415C-9C53-7D68107D0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AF9E89-0581-4FA2-963D-B9403966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8E3D7-0793-478D-AF0F-726AFD53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719C6-D44E-4248-ACFE-2F24B2D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E76AA-7B2B-483E-9BDA-BC188BE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19CD-D62F-4F83-84D8-B90B9900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1B8F8-F930-4137-A908-A786C99A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8F08D-D7A4-464E-A809-67CB26B1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E8FF5-734C-4C94-BEC5-1AA3B5B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D0BF2-EE1D-4947-8CC3-55BE1D3B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46AAC7-A6EE-4508-AABF-4249DBECE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312594-1F56-4956-8185-853D34FC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A5677-70F5-4A7F-AF20-0CAB6DB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377B74-1A4B-4228-BE40-2658414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3B438-87B5-4CF0-8BD5-F14E52E3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FCB7E-5563-4D8C-9F72-8FF9A69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939C-18EE-44A8-919C-C9C8D5C1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3B6D-38E3-4EA6-BC87-23DE5713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5C984-D3B4-4EAA-B663-2866326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2919-C7E9-4A43-BDCB-ABA6B37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B203B-68B9-4DE1-BF04-A325461D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9EFC2-D9A9-4811-A36A-F069BFC2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F5057F-BD9E-46C0-BCD1-30EB06F8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A5278-0FA0-40E3-8B6B-8202ABB5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0B0D3-EA36-4AA5-97A1-179F244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01BB4-AFBC-4FC7-8B6C-648C4CDE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C7E2E-E571-4F30-9A31-C19BC16C0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F41842-020D-4C31-8454-0ED2D9CA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8C850C-F696-48FD-AFAC-3242321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4B950-F250-4C6C-9DDB-1221A9A7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9EF8-CA3B-4687-800E-082B0EEC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0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D3E30-68A8-4190-83D8-36E901E3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783E43-C8C4-4D4E-9701-45F1766C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E5802-64C6-4504-A526-77ADE243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C25534-5F37-46F0-845C-994A0401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81625E-7486-478C-9053-81B61832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679491-1392-433C-85F6-1FA4E36F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662109-4DD1-42A9-A293-BC46B784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758DF2-092C-4187-907D-1A42DA16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C86C3-B0BA-455E-8236-A6DFF3E2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5D95C-1263-4FA3-BA28-6DD05EF5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3F259-3919-4580-84F6-6E46F10D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1E527-4E15-4248-AA41-3C8D2FB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1D49DF-7554-4007-A67A-3EA139A3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20D7DE-17B2-4BE1-BA3A-76CE745F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4C7B84-B395-4E16-AF0C-ED2BBF74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7369-173C-4CA0-97ED-36CF748A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90BA6-D84D-4150-8C62-AC256FD1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912490-7BCB-47DD-9455-A695357E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0A930F-1932-4C2E-9F7E-792F25D2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E2488C-7ABF-4A90-A0A7-3C96CF53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03795A-CAA0-4DD9-8E4A-5A98DB8D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416D9-638D-4D12-801D-D7187919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DAE56B-6718-4292-9C46-1D9C19C2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C55903-E166-48CA-89FB-D8F438AE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5B86D2-03AF-4A9B-8B8B-D8B03F8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4ACE1-23BE-4DB0-8820-02F40F1A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81383-8925-459E-8F73-2C20D8C8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3218FA-112E-4130-B752-04CBD86A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94D597-30F0-4D0E-9E61-6BFA718F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1CEF25-B79B-464E-903E-CECB93B1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8F53-15CE-4A77-ADF9-C061EA29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6DE7A-1A7A-4EEE-9543-98961D86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2935-8807-4226-BB59-43F56BF7DF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51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956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Pass? Fail? For a Specific subtest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789561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188 subtests for each binary sequence (file)</a:t>
            </a:r>
          </a:p>
          <a:p>
            <a:r>
              <a:rPr lang="en-US" altLang="zh-TW" dirty="0"/>
              <a:t>Proportion of (sub)Sequences Passing a Test </a:t>
            </a:r>
          </a:p>
          <a:p>
            <a:r>
              <a:rPr lang="en-US" altLang="zh-TW" dirty="0"/>
              <a:t>Confidence Interval: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r>
              <a:rPr lang="en-US" altLang="zh-TW" dirty="0"/>
              <a:t>Uniform Distribution of P-values</a:t>
            </a:r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561961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5616" y="3268494"/>
            <a:ext cx="2714017" cy="1424021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-48639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5149" y="5369667"/>
            <a:ext cx="3768470" cy="55447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Non-overlapping Template Matching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36 fails in 100 files (36%)</a:t>
            </a:r>
          </a:p>
          <a:p>
            <a:r>
              <a:rPr lang="en-US" altLang="zh-TW" dirty="0"/>
              <a:t>39 fails in (148 subtests (m=9) * 100 files) (0.26%)</a:t>
            </a:r>
          </a:p>
          <a:p>
            <a:pPr>
              <a:buNone/>
            </a:pPr>
            <a:r>
              <a:rPr lang="en-US" altLang="zh-TW" dirty="0"/>
              <a:t>-&gt; A common reason for a sequence to be rejected as a random one, but not common for failing a subtest.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 and Test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Detect generators that produce too many occurrences of a given non-periodic pattern. </a:t>
            </a:r>
          </a:p>
          <a:p>
            <a:r>
              <a:rPr lang="en-US" altLang="zh-TW" dirty="0"/>
              <a:t>An m-bit window is used to search for a specific m-bit pattern. If matches, counter +1.</a:t>
            </a:r>
          </a:p>
          <a:p>
            <a:r>
              <a:rPr lang="en-US" altLang="zh-TW" dirty="0"/>
              <a:t>A measure of how well the observed number of template “hits” matches the expected number of template “hits” (under an assumption of randomness) -&gt; consequent P-value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Fail and How to Improve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Reason</a:t>
            </a:r>
          </a:p>
          <a:p>
            <a:r>
              <a:rPr lang="en-US" altLang="zh-TW" dirty="0"/>
              <a:t>A small sample size (Y=100)</a:t>
            </a:r>
          </a:p>
          <a:p>
            <a:r>
              <a:rPr lang="en-US" altLang="zh-TW" dirty="0"/>
              <a:t>Too many (148) subtests under recommended m=9 (9-bit pattern)</a:t>
            </a:r>
          </a:p>
          <a:p>
            <a:pPr>
              <a:buNone/>
            </a:pPr>
            <a:r>
              <a:rPr lang="en-US" altLang="zh-TW" dirty="0"/>
              <a:t>Solution (in statistical way)</a:t>
            </a:r>
          </a:p>
          <a:p>
            <a:r>
              <a:rPr lang="en-US" altLang="zh-TW" dirty="0"/>
              <a:t>Larger Y</a:t>
            </a:r>
          </a:p>
          <a:p>
            <a:r>
              <a:rPr lang="en-US" altLang="zh-TW" dirty="0"/>
              <a:t>m=8, 7, 6…</a:t>
            </a:r>
          </a:p>
          <a:p>
            <a:r>
              <a:rPr lang="en-US" altLang="zh-TW" dirty="0"/>
              <a:t>Ask NIST to replace the results of these 148 subtests with fewer outcomes, or say, do some further statistical calculation among the 148 results instead of directly 148 P-values for a subsequence.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Argue an Advanced Non-overlapping Template Matching Test is needed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High correlation between the tests with some tested patterns</a:t>
            </a:r>
          </a:p>
          <a:p>
            <a:r>
              <a:rPr lang="en-US" altLang="zh-TW" dirty="0"/>
              <a:t>The correlation coefficients can be computed as ρ(001010101, 010101011) = </a:t>
            </a:r>
            <a:r>
              <a:rPr lang="en-US" altLang="zh-TW" b="1" dirty="0"/>
              <a:t>0.652525</a:t>
            </a:r>
            <a:r>
              <a:rPr lang="en-US" altLang="zh-TW" dirty="0"/>
              <a:t> and ρ(001010101, 101010100) = </a:t>
            </a:r>
            <a:r>
              <a:rPr lang="en-US" altLang="zh-TW" b="1" dirty="0"/>
              <a:t>0.3212</a:t>
            </a:r>
            <a:r>
              <a:rPr lang="en-US" altLang="zh-TW" dirty="0"/>
              <a:t>—from </a:t>
            </a:r>
            <a:r>
              <a:rPr lang="en-US" altLang="zh-TW" i="1" dirty="0"/>
              <a:t>Atsushi Iwasaki, “Independent Randomness Tests based on the </a:t>
            </a:r>
            <a:r>
              <a:rPr lang="en-US" altLang="zh-TW" i="1" dirty="0" err="1"/>
              <a:t>Orthogonalized</a:t>
            </a:r>
            <a:r>
              <a:rPr lang="en-US" altLang="zh-TW" i="1" dirty="0"/>
              <a:t> Non-overlapping Template Matching Test”, 2019</a:t>
            </a:r>
            <a:endParaRPr lang="zh-TW" altLang="en-US" i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604" y="1648533"/>
            <a:ext cx="4833578" cy="422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Quanlity</a:t>
            </a:r>
            <a:r>
              <a:rPr lang="en-US" altLang="zh-TW" dirty="0"/>
              <a:t> of the TRNG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Rate: 50%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It seems that the RNG doesn’t perform as well as the proposed known PRNGs.</a:t>
            </a:r>
          </a:p>
          <a:p>
            <a:r>
              <a:rPr lang="en-US" altLang="zh-TW" dirty="0"/>
              <a:t>However, those PRNGs are designed for the purpose of being statistically random, while the RNG we use is a truly one whose performance of statistical randomness is also reliable to some extent.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5298" name="AutoShape 2" descr="Table III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5300" name="AutoShape 4" descr="Table III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53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398" y="1747691"/>
            <a:ext cx="4678376" cy="41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7344385" y="1235412"/>
            <a:ext cx="15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Known PRNGs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Rate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Rate of sufficiently random sequence generated from an RNG</a:t>
            </a:r>
          </a:p>
          <a:p>
            <a:r>
              <a:rPr lang="en-US" altLang="zh-TW" dirty="0"/>
              <a:t>Sufficiently random: Pass all subtests in NIST SP900-22</a:t>
            </a:r>
          </a:p>
          <a:p>
            <a:r>
              <a:rPr lang="en-US" altLang="zh-TW" dirty="0"/>
              <a:t>Pass Rate for the collected random number sequences: 50%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30947"/>
              </p:ext>
            </p:extLst>
          </p:nvPr>
        </p:nvGraphicFramePr>
        <p:xfrm>
          <a:off x="5220578" y="1107637"/>
          <a:ext cx="5060026" cy="450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工作表" r:id="rId2" imgW="3967727" imgH="3532408" progId="Excel.Sheet.12">
                  <p:embed/>
                </p:oleObj>
              </mc:Choice>
              <mc:Fallback>
                <p:oleObj name="工作表" r:id="rId2" imgW="3967727" imgH="353240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578" y="1107637"/>
                        <a:ext cx="5060026" cy="450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Possible Reasons for Failure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Insufficient Length of Sequence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510597"/>
              </p:ext>
            </p:extLst>
          </p:nvPr>
        </p:nvGraphicFramePr>
        <p:xfrm>
          <a:off x="838200" y="1825625"/>
          <a:ext cx="10515603" cy="4516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4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Length of sequence(n)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latin typeface="新細明體"/>
                        </a:rPr>
                        <a:t> of Fails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 of Subtests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Frequency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Frequency Test within a Block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Runs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Longest-Run-of-Ones in a Block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904,960 ~ 2,068,480 </a:t>
                      </a:r>
                    </a:p>
                    <a:p>
                      <a:pPr algn="ctr" fontAlgn="b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(in our case)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Rank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&gt;=38912(QM)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Universal Statistical"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&gt;=750,000 (in our case)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Linear Complexity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u="none" strike="noStrike" dirty="0">
                          <a:effectLst/>
                        </a:rPr>
                        <a:t>&gt;10^6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Random Excursions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u="none" strike="noStrike">
                          <a:effectLst/>
                        </a:rPr>
                        <a:t>&gt;10^6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Random Excursions Variant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u="none" strike="noStrike" dirty="0">
                          <a:effectLst/>
                        </a:rPr>
                        <a:t>&gt;10^6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18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Parameter-Dependant Tests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44049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6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Block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Length of template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 of Fails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 of Subtests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Longest-Run-of-Ones in a Block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DFT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Non-overlapping Template Matching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= 9,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39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= 9,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Serial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 &lt; log_2(n) - 2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Approximate Entropy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&gt;10^6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Excursions Variant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Parameter-Dependant Tests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Non-overlapping Template Matching Test: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/>
              <a:t>m=9 -&gt; 148 kinds of 9-bit patterns -&gt; 148 subtests</a:t>
            </a:r>
          </a:p>
          <a:p>
            <a:pPr>
              <a:buNone/>
            </a:pPr>
            <a:r>
              <a:rPr lang="en-US" altLang="zh-TW" dirty="0"/>
              <a:t>Serial Test:</a:t>
            </a:r>
          </a:p>
          <a:p>
            <a:r>
              <a:rPr lang="en-US" altLang="zh-TW" dirty="0"/>
              <a:t>We select m=16; Recommended </a:t>
            </a:r>
            <a:r>
              <a:rPr lang="pt-BR" altLang="zh-TW" dirty="0"/>
              <a:t>m &lt; log_2(n) – 2=18</a:t>
            </a:r>
            <a:endParaRPr lang="pt-BR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pPr>
              <a:buNone/>
            </a:pPr>
            <a:r>
              <a:rPr lang="en-US" altLang="zh-TW" dirty="0"/>
              <a:t>Approximate Entropy Test: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/>
              <a:t>We select m=12; Recommended </a:t>
            </a:r>
            <a:r>
              <a:rPr lang="pt-BR" altLang="zh-TW" dirty="0"/>
              <a:t>m &lt; log_2(n) – 5=15</a:t>
            </a:r>
            <a:endParaRPr lang="pt-BR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of Sample Size (Y)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100 files * 100 * 2^20 bits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50 files * 200 * 2^20 bits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563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5100" y="2581275"/>
          <a:ext cx="3967163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工作表" r:id="rId2" imgW="3967727" imgH="3532408" progId="Excel.Sheet.12">
                  <p:embed/>
                </p:oleObj>
              </mc:Choice>
              <mc:Fallback>
                <p:oleObj name="工作表" r:id="rId2" imgW="3967727" imgH="353240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581275"/>
                        <a:ext cx="3967163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780212" y="2581275"/>
          <a:ext cx="3967163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工作表" r:id="rId4" imgW="3967727" imgH="3532408" progId="Excel.Sheet.12">
                  <p:embed/>
                </p:oleObj>
              </mc:Choice>
              <mc:Fallback>
                <p:oleObj name="工作表" r:id="rId4" imgW="3967727" imgH="3532408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2" y="2581275"/>
                        <a:ext cx="3967163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of Sample Size (Y)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size should be on the order of the inverse of the significance level (α) -&gt; α = 0.01 -&gt; Y &gt;=100</a:t>
            </a:r>
          </a:p>
          <a:p>
            <a:r>
              <a:rPr lang="en-US" altLang="zh-TW" dirty="0"/>
              <a:t>The larger Y we use, the larger the tolerance of the # of low-quality RN subsequences</a:t>
            </a:r>
          </a:p>
          <a:p>
            <a:pPr>
              <a:buNone/>
            </a:pPr>
            <a:r>
              <a:rPr lang="en-US" altLang="zh-TW" dirty="0"/>
              <a:t>Calculate accepted lower bound of the confidence interval:</a:t>
            </a:r>
          </a:p>
          <a:p>
            <a:r>
              <a:rPr lang="en-US" altLang="zh-TW" dirty="0"/>
              <a:t>Y=100: 100*(0.99-0.0298)=96.0=96(in NIST test)</a:t>
            </a:r>
          </a:p>
          <a:p>
            <a:r>
              <a:rPr lang="en-US" altLang="zh-TW" dirty="0"/>
              <a:t>Y=200: 200*(0.99-0.0211)=193.8=193(in NIST test)</a:t>
            </a:r>
          </a:p>
          <a:p>
            <a:r>
              <a:rPr lang="en-US" altLang="zh-TW" dirty="0"/>
              <a:t>*Y=1000: 1000*0.9805=980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5319" y="4484452"/>
            <a:ext cx="2714017" cy="1424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Tests Often Fail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923</Words>
  <Application>Microsoft Office PowerPoint</Application>
  <PresentationFormat>寬螢幕</PresentationFormat>
  <Paragraphs>239</Paragraphs>
  <Slides>17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工作表</vt:lpstr>
      <vt:lpstr>Pass? Fail? For a Specific subtest</vt:lpstr>
      <vt:lpstr>Pass Rate</vt:lpstr>
      <vt:lpstr>Possible Reasons for Failure</vt:lpstr>
      <vt:lpstr>Insufficient Length of Sequence</vt:lpstr>
      <vt:lpstr>Parameter-Dependant Tests</vt:lpstr>
      <vt:lpstr>Parameter-Dependant Tests (cont’d)</vt:lpstr>
      <vt:lpstr>Selection of Sample Size (Y)</vt:lpstr>
      <vt:lpstr>Selection of Sample Size (Y) (cont’d)</vt:lpstr>
      <vt:lpstr>Tests Often Fail</vt:lpstr>
      <vt:lpstr>Non-overlapping Template Matching Test</vt:lpstr>
      <vt:lpstr>Purpose and Test Description</vt:lpstr>
      <vt:lpstr>Why Fail and How to Improve</vt:lpstr>
      <vt:lpstr>Why Argue an Advanced Non-overlapping Template Matching Test is needed</vt:lpstr>
      <vt:lpstr>Quanlity of the TRNG</vt:lpstr>
      <vt:lpstr>Pass Rate: 50%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沈永聖</dc:creator>
  <cp:lastModifiedBy>沈永聖</cp:lastModifiedBy>
  <cp:revision>156</cp:revision>
  <dcterms:created xsi:type="dcterms:W3CDTF">2020-12-21T14:05:51Z</dcterms:created>
  <dcterms:modified xsi:type="dcterms:W3CDTF">2021-01-05T13:21:05Z</dcterms:modified>
</cp:coreProperties>
</file>