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6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1D2C0-B5A6-4862-9017-597BF852FA7C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52847-8A27-4A68-95DD-000D9574B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6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 </a:t>
            </a:r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focus </a:t>
            </a:r>
            <a:r>
              <a:rPr lang="zh-TW" altLang="en-US" dirty="0"/>
              <a:t>在累積總和 </a:t>
            </a:r>
            <a:r>
              <a:rPr lang="en-US" altLang="zh-TW" dirty="0"/>
              <a:t>random walk</a:t>
            </a:r>
            <a:r>
              <a:rPr lang="zh-TW" altLang="en-US" dirty="0"/>
              <a:t> 中恰好有</a:t>
            </a:r>
            <a:r>
              <a:rPr lang="en-US" altLang="zh-TW" dirty="0"/>
              <a:t>K</a:t>
            </a:r>
            <a:r>
              <a:rPr lang="zh-TW" altLang="en-US" dirty="0"/>
              <a:t>次訪問的週期數。累積總和 </a:t>
            </a:r>
            <a:r>
              <a:rPr lang="en-US" altLang="zh-TW" dirty="0"/>
              <a:t>random walk</a:t>
            </a:r>
            <a:r>
              <a:rPr lang="zh-TW" altLang="en-US" dirty="0"/>
              <a:t> 是從</a:t>
            </a:r>
            <a:r>
              <a:rPr lang="en-US" altLang="zh-TW" dirty="0"/>
              <a:t>(0,1) sequence </a:t>
            </a:r>
            <a:r>
              <a:rPr lang="zh-TW" altLang="en-US" dirty="0"/>
              <a:t>轉成</a:t>
            </a:r>
            <a:r>
              <a:rPr lang="en-US" altLang="zh-TW" dirty="0"/>
              <a:t>(-1, +1) sequence</a:t>
            </a:r>
            <a:r>
              <a:rPr lang="zh-TW" altLang="en-US" dirty="0"/>
              <a:t> 後的 </a:t>
            </a:r>
            <a:r>
              <a:rPr lang="en-US" altLang="zh-TW" dirty="0"/>
              <a:t>partial sums </a:t>
            </a:r>
            <a:r>
              <a:rPr lang="zh-TW" altLang="en-US" dirty="0"/>
              <a:t>衍生而來。</a:t>
            </a:r>
            <a:endParaRPr lang="en-US" altLang="zh-TW" dirty="0"/>
          </a:p>
          <a:p>
            <a:r>
              <a:rPr lang="zh-TW" altLang="en-US" dirty="0"/>
              <a:t>一個</a:t>
            </a:r>
            <a:r>
              <a:rPr lang="en-US" altLang="zh-TW" dirty="0"/>
              <a:t>random walk</a:t>
            </a:r>
            <a:r>
              <a:rPr lang="zh-TW" altLang="en-US" dirty="0"/>
              <a:t> 的週期是由從原點開始並返回原點，隨機採取的單位長度的一連串步驟組成。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52847-8A27-4A68-95DD-000D9574BE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27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0B858-4137-4C91-AD70-A03816FF7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18F12E-284A-4CA6-A115-823219DF6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4D0AC4-EE39-41B5-A013-D4A0290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B77-72E7-473D-A1A7-D0EB85290E2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0C0C-091E-490E-8296-678D9436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5B8758-17C3-4CD6-B79B-483C82DC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1671-86FA-4FFF-BA61-CDC622168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69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C3555-F9EE-4D05-94F9-653A3484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AD27B4-AF14-48A2-B069-274296E30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5097DF-AD9E-4875-9C84-55E3B765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B77-72E7-473D-A1A7-D0EB85290E2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41070-A1F5-4AA3-8C17-4BCC1893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6425C2-AD0E-436D-A988-0490F266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1671-86FA-4FFF-BA61-CDC622168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64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A0A0EC-0D11-4363-A62A-3C4323C81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5FEDFD-C673-4950-8DFA-0AEA45DA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4AD63B-D586-4EF6-ACB0-E65FE6A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B77-72E7-473D-A1A7-D0EB85290E2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E7E61A-3B84-4FFE-8508-B79A7573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ECAD82-190C-4F5F-9681-E37752EF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1671-86FA-4FFF-BA61-CDC622168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9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CBF6F-8772-46B5-98B4-5CF97809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C30ECC-FFED-4058-ADE0-6BBF648BE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F3C6A-FA0E-4E08-BEDE-EE70E714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B77-72E7-473D-A1A7-D0EB85290E2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B422FF-9EAB-4BEF-8393-4F5AD4C5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C589F-8786-458D-AB32-8D3B51E8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1671-86FA-4FFF-BA61-CDC622168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8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D4B9C-6BDF-4548-BE7D-55B19AE6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9FC270-FD08-4C38-BD99-26AB184E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56ED6-B7DE-4EF1-BED0-DD4CBEAA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B77-72E7-473D-A1A7-D0EB85290E2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8B9C7E-4BE3-42E1-9FAD-3BD06DAE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6A0E0C-92F5-40DF-BA79-E87711E9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1671-86FA-4FFF-BA61-CDC622168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0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14749-11F5-4A19-A137-17386E0E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9E168-8A80-4108-BD7A-F03099A13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985775-823C-45A4-BFB1-DFE1DB37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343049-7F8D-4019-B7DC-356BF620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B77-72E7-473D-A1A7-D0EB85290E2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FFBA3F-0664-4913-93AB-9B329F25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BCD5E4-CA06-426D-BD1F-E7D734D8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1671-86FA-4FFF-BA61-CDC622168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65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CB9B5-5686-4A1D-B598-3E34828E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DEFC7-2CA7-4595-B9C2-A10B6F67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413CCF-D655-4ED9-81E2-9C7CFA929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328793-A0E5-402C-9CBC-31CBA3AA3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E5D79-1CEB-4211-8AEA-5EE71CF76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D6FA52-00DF-464E-8147-6CD57E2A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B77-72E7-473D-A1A7-D0EB85290E2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BC9CC2-366F-403B-BDDF-9FB0698D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605035-9BC8-4996-8E09-BA1586A8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1671-86FA-4FFF-BA61-CDC622168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16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EF9AF-3C03-4E61-90A0-1D84D559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435750-FFA3-4E00-8751-265B0724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B77-72E7-473D-A1A7-D0EB85290E2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4337FD-B5C0-4DBE-9C54-31F0A309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F8CDCB-FC29-4B47-986F-8B304A3F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1671-86FA-4FFF-BA61-CDC622168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02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7AA832-D203-4443-8B76-DC5609D4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B77-72E7-473D-A1A7-D0EB85290E2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1E9669-7D47-4F96-BDB7-687FDE13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22819-5B61-4432-9755-5DDEE16E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1671-86FA-4FFF-BA61-CDC622168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84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61BFF-E921-4F9F-9234-AC7E95DE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038121-4A92-4DE2-9949-04CA9E40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B6E5BF-F638-4862-B220-93D10FC92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FC83E8-96DD-4050-821D-486B045C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B77-72E7-473D-A1A7-D0EB85290E2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C9C542-D102-47FC-8907-EB549818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F87D3D-BC99-424F-9E31-EA07AD59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1671-86FA-4FFF-BA61-CDC622168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0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15539-F459-48E8-9225-79A862DF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C9978E-FF33-4969-876D-D9CFDE40F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ED8A2A-B5E7-4959-8110-CA33CBF94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4ABC6E-3C73-47DB-912E-1EC588CC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B77-72E7-473D-A1A7-D0EB85290E2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7E14F4-B52E-4C1B-B93A-C486CA1C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909093-1723-4B33-932D-0F33EE10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1671-86FA-4FFF-BA61-CDC622168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43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E47D89-7AE9-4F9B-93BC-E494F80C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6E74EE-43F9-4494-92B8-16743259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AFBF52-F435-42C3-BDEF-9BE817F7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FB77-72E7-473D-A1A7-D0EB85290E2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B530D9-B82B-43B9-9750-4E36635B9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81C91C-A7D9-471B-9E12-C2DBE6810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1671-86FA-4FFF-BA61-CDC622168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86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E198B-A603-4809-855A-F26CC9F4C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Random Excursions Test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5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95F0A-CEE3-458A-B480-6E3FBF25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A1B5B8-9A1E-47A8-A31A-1C793AFA7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70704" cy="4667251"/>
          </a:xfrm>
        </p:spPr>
        <p:txBody>
          <a:bodyPr>
            <a:noAutofit/>
          </a:bodyPr>
          <a:lstStyle/>
          <a:p>
            <a:r>
              <a:rPr lang="en-US" altLang="zh-TW" dirty="0"/>
              <a:t>The number of cycles having exactly K visits in a cumulative sum random walk</a:t>
            </a:r>
          </a:p>
          <a:p>
            <a:r>
              <a:rPr lang="en-US" altLang="zh-TW" dirty="0"/>
              <a:t>Cumulative sum random walk</a:t>
            </a:r>
          </a:p>
          <a:p>
            <a:r>
              <a:rPr lang="en-US" altLang="zh-TW" dirty="0"/>
              <a:t>A cycle of a random walk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To determine if the number of visits to a particular state within a cycle deviates from what one would expect for a random sequence. This test is actually a series of eight tests (and conclusions), one test and conclusion for each of the states: -4, -3, -2, -1 and +1, +2, +3, +4.</a:t>
            </a:r>
          </a:p>
        </p:txBody>
      </p:sp>
    </p:spTree>
    <p:extLst>
      <p:ext uri="{BB962C8B-B14F-4D97-AF65-F5344CB8AC3E}">
        <p14:creationId xmlns:p14="http://schemas.microsoft.com/office/powerpoint/2010/main" val="4344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C18BD-D2E0-488E-A419-2F2C5F42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C807D9-3C5C-4582-B0C5-1483DE79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49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Form a normalized (-1, +1) sequence X: The zeros and ones of the input sequence (ε) are changed to values of –1 and +1 via Xi = 2εi – 1.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Compute the partial sums Si of successively larger subsequences, each starting with X1. Form the set S ={Si}.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Form a new sequence S' by attaching zeros before and after the set S. That is, S' = 0, s1, s2, … , sn,0.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Let J = the total number of zero crossings in S‘, where a zero crossing is a value of zero in S ’ that occurs after the starting zero. 		</a:t>
            </a:r>
            <a:r>
              <a:rPr lang="zh-TW" altLang="en-US" dirty="0"/>
              <a:t>    </a:t>
            </a:r>
            <a:r>
              <a:rPr lang="en-US" altLang="zh-TW" dirty="0"/>
              <a:t>J is also the number of cycles in S′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89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C3E69-7E0A-4DC1-A1BE-087EA18C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68435-26B6-446D-A96F-4FF025DD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0887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For each cycle and for each non-zero state value x having values –4 ≤x ≤-1 and 1 ≤x ≤4, compute the frequency of each x within each cycle.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For each of the eight states of x, compute </a:t>
            </a:r>
            <a:r>
              <a:rPr lang="en-US" altLang="zh-TW" dirty="0" err="1"/>
              <a:t>νk</a:t>
            </a:r>
            <a:r>
              <a:rPr lang="en-US" altLang="zh-TW" dirty="0"/>
              <a:t>(x) = the total number of cycles in which state x occurs exactly k times among all cycles, for k = 0, 1, …, 5 (for k = 5, all frequencies ≥ 5 are</a:t>
            </a:r>
            <a:r>
              <a:rPr lang="zh-TW" altLang="en-US" dirty="0"/>
              <a:t> </a:t>
            </a:r>
            <a:r>
              <a:rPr lang="en-US" altLang="zh-TW" dirty="0"/>
              <a:t>stored in ν5(x)).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For each of the eight states of x, compute the test statistic.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For each state of x, compute P-value = </a:t>
            </a:r>
            <a:r>
              <a:rPr lang="en-US" altLang="zh-TW" dirty="0" err="1"/>
              <a:t>igamc</a:t>
            </a:r>
            <a:r>
              <a:rPr lang="en-US" altLang="zh-TW" dirty="0"/>
              <a:t>(5/2, χ^2(</a:t>
            </a:r>
            <a:r>
              <a:rPr lang="en-US" altLang="zh-TW" dirty="0" err="1"/>
              <a:t>obs</a:t>
            </a:r>
            <a:r>
              <a:rPr lang="en-US" altLang="zh-TW" dirty="0"/>
              <a:t>)/2). Eight P-values will be produced.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28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9DB95-328B-467D-9881-85A5CA64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35"/>
            <a:ext cx="10515600" cy="1325563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E68304-7641-4B48-B157-918727D8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139"/>
            <a:ext cx="8246165" cy="3550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2CA6EF-12EF-4597-94E0-CEAE173F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1591"/>
            <a:ext cx="3673158" cy="25148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AD6BCD-9B32-47CE-A829-5B748AF66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71590"/>
            <a:ext cx="3401995" cy="15212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08E4B2A-52F0-4B6D-A683-065B20B02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115" y="2322600"/>
            <a:ext cx="2987299" cy="28196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43E35D4-6BF0-419D-AC02-BD16CDA45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115" y="2904148"/>
            <a:ext cx="3520524" cy="28196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52E9C0A-DF9E-4BE7-A861-F13F8C527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115" y="3485696"/>
            <a:ext cx="5896685" cy="30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9DB95-328B-467D-9881-85A5CA64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35"/>
            <a:ext cx="10515600" cy="1325563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362453-5775-4EAE-A00D-FAC2E877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0749"/>
            <a:ext cx="5913632" cy="29187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4C44A7A-B9AE-48D0-A542-1172F755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22055"/>
            <a:ext cx="4140896" cy="93847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853C11D-213F-44FD-A106-10C5780A9661}"/>
              </a:ext>
            </a:extLst>
          </p:cNvPr>
          <p:cNvSpPr txBox="1"/>
          <p:nvPr/>
        </p:nvSpPr>
        <p:spPr>
          <a:xfrm>
            <a:off x="7553740" y="1256918"/>
            <a:ext cx="4232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when x=1 :</a:t>
            </a:r>
          </a:p>
          <a:p>
            <a:r>
              <a:rPr lang="en-US" altLang="zh-TW" sz="2800" dirty="0"/>
              <a:t>χ^2(</a:t>
            </a:r>
            <a:r>
              <a:rPr lang="en-US" altLang="zh-TW" sz="2800" dirty="0" err="1"/>
              <a:t>obs</a:t>
            </a:r>
            <a:r>
              <a:rPr lang="en-US" altLang="zh-TW" sz="2800" dirty="0"/>
              <a:t>) </a:t>
            </a:r>
            <a:r>
              <a:rPr lang="el-GR" altLang="zh-TW" sz="2800" dirty="0"/>
              <a:t>= 4.333033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P-value =</a:t>
            </a:r>
            <a:endParaRPr lang="zh-TW" altLang="en-US" sz="2800" dirty="0"/>
          </a:p>
          <a:p>
            <a:endParaRPr lang="zh-TW" altLang="en-US" sz="28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72C6407-6B55-48BE-AB48-5E5322E4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85195"/>
            <a:ext cx="4462544" cy="45536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33EF2D6-FC92-4BB2-827C-4DE7D51A3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254" y="3140105"/>
            <a:ext cx="4152906" cy="895182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9B705B32-F99E-44C9-BA63-CCB338A68C45}"/>
              </a:ext>
            </a:extLst>
          </p:cNvPr>
          <p:cNvSpPr txBox="1"/>
          <p:nvPr/>
        </p:nvSpPr>
        <p:spPr>
          <a:xfrm>
            <a:off x="7461180" y="4442348"/>
            <a:ext cx="4240492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0" i="0" u="none" strike="noStrike" baseline="0" dirty="0">
                <a:solidFill>
                  <a:srgbClr val="000000"/>
                </a:solidFill>
              </a:rPr>
              <a:t>0.502529  </a:t>
            </a:r>
            <a:r>
              <a:rPr lang="en-US" altLang="zh-TW" sz="2800" b="0" i="0" u="none" strike="noStrike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≧  0.01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→ the sequence is random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528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F41C0-48FC-497F-878F-BB8D8F32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Fail and How to Improve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CCB645-4904-4650-9749-37E4FF4E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If the computed P-value is &lt; 0.01, then conclude that the sequence is non-random. Otherwise, conclude that the sequence is random.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Reason : </a:t>
            </a:r>
          </a:p>
          <a:p>
            <a:pPr marL="0" indent="0">
              <a:buNone/>
            </a:pPr>
            <a:r>
              <a:rPr lang="en-US" altLang="zh-TW" dirty="0"/>
              <a:t>P-value formulas may result in bogus values due to difficulties arising from numerical approximations.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Improve the P-value formulas may improve the results.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533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532</Words>
  <Application>Microsoft Office PowerPoint</Application>
  <PresentationFormat>寬螢幕</PresentationFormat>
  <Paragraphs>35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Random Excursions Test</vt:lpstr>
      <vt:lpstr>Test Purpose</vt:lpstr>
      <vt:lpstr>Test Description</vt:lpstr>
      <vt:lpstr>Test Description</vt:lpstr>
      <vt:lpstr>Example</vt:lpstr>
      <vt:lpstr>Example</vt:lpstr>
      <vt:lpstr>Why Fail and How to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Excursions Test</dc:title>
  <dc:creator>孟泰 陳</dc:creator>
  <cp:lastModifiedBy>孟泰 陳</cp:lastModifiedBy>
  <cp:revision>11</cp:revision>
  <dcterms:created xsi:type="dcterms:W3CDTF">2021-01-03T05:35:40Z</dcterms:created>
  <dcterms:modified xsi:type="dcterms:W3CDTF">2021-01-03T10:55:56Z</dcterms:modified>
</cp:coreProperties>
</file>