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324" r:id="rId4"/>
    <p:sldId id="329" r:id="rId5"/>
    <p:sldId id="327" r:id="rId6"/>
    <p:sldId id="259" r:id="rId7"/>
    <p:sldId id="326" r:id="rId8"/>
    <p:sldId id="328" r:id="rId9"/>
    <p:sldId id="330" r:id="rId10"/>
    <p:sldId id="331" r:id="rId11"/>
    <p:sldId id="332" r:id="rId12"/>
    <p:sldId id="338" r:id="rId13"/>
    <p:sldId id="333" r:id="rId14"/>
    <p:sldId id="334" r:id="rId15"/>
    <p:sldId id="335" r:id="rId16"/>
    <p:sldId id="336" r:id="rId17"/>
    <p:sldId id="337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4" y="14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DD43D-C89F-4D46-982C-8659F5A5FE8A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2309D-CD30-47D8-B5DE-205D1E9261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460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8e9c53ea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8e9c53ea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g8e9c53eaab_0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8ea31d22a5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8ea31d22a5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  <p:sp>
        <p:nvSpPr>
          <p:cNvPr id="357" name="Google Shape;357;g8ea31d22a5_0_306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"/>
              <a:t>10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2805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8ea31d22a5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8ea31d22a5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  <p:sp>
        <p:nvSpPr>
          <p:cNvPr id="357" name="Google Shape;357;g8ea31d22a5_0_306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"/>
              <a:t>11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3158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8ea31d22a5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8ea31d22a5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  <p:sp>
        <p:nvSpPr>
          <p:cNvPr id="357" name="Google Shape;357;g8ea31d22a5_0_306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"/>
              <a:t>12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2746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8ea31d22a5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8ea31d22a5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  <p:sp>
        <p:nvSpPr>
          <p:cNvPr id="357" name="Google Shape;357;g8ea31d22a5_0_306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"/>
              <a:t>13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29986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8d59c4822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8d59c4822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620" name="Google Shape;620;g8d59c4822d_2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"/>
              <a:t>14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51465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8d59c4822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8d59c4822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620" name="Google Shape;620;g8d59c4822d_2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"/>
              <a:t>15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34172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8d59c4822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8d59c4822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620" name="Google Shape;620;g8d59c4822d_2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"/>
              <a:t>16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1664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8d59c4822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8d59c4822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620" name="Google Shape;620;g8d59c4822d_2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"/>
              <a:t>17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8397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8e9c53eaab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8e9c53eaab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4" name="Google Shape;314;g8e9c53eaab_0_259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"/>
              <a:t>2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8d59c4822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8d59c4822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620" name="Google Shape;620;g8d59c4822d_2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"/>
              <a:t>3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92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8ea31d22a5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8ea31d22a5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  <p:sp>
        <p:nvSpPr>
          <p:cNvPr id="357" name="Google Shape;357;g8ea31d22a5_0_306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"/>
              <a:t>4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3833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8ea31d22a5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8ea31d22a5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  <p:sp>
        <p:nvSpPr>
          <p:cNvPr id="357" name="Google Shape;357;g8ea31d22a5_0_306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"/>
              <a:t>5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810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8ea31d22a5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8ea31d22a5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  <p:sp>
        <p:nvSpPr>
          <p:cNvPr id="357" name="Google Shape;357;g8ea31d22a5_0_306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"/>
              <a:t>6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8ea31d22a5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8ea31d22a5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  <p:sp>
        <p:nvSpPr>
          <p:cNvPr id="357" name="Google Shape;357;g8ea31d22a5_0_306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"/>
              <a:t>7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5621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8ea31d22a5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8ea31d22a5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  <p:sp>
        <p:nvSpPr>
          <p:cNvPr id="357" name="Google Shape;357;g8ea31d22a5_0_306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"/>
              <a:t>8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8120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8ea31d22a5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8ea31d22a5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  <p:sp>
        <p:nvSpPr>
          <p:cNvPr id="357" name="Google Shape;357;g8ea31d22a5_0_306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"/>
              <a:t>9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003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3C8018-3B5C-415C-9C53-7D68107D0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BAF9E89-0581-4FA2-963D-B94039667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18E3D7-0793-478D-AF0F-726AFD535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A719C6-D44E-4248-ACFE-2F24B2D7B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3E76AA-7B2B-483E-9BDA-BC188BE47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2935-8807-4226-BB59-43F56BF7DF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5365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7819CD-D62F-4F83-84D8-B90B99008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031B8F8-F930-4137-A908-A786C99A8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08F08D-D7A4-464E-A809-67CB26B1F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DE8FF5-734C-4C94-BEC5-1AA3B5B09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FD0BF2-EE1D-4947-8CC3-55BE1D3BB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2935-8807-4226-BB59-43F56BF7DF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6369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446AAC7-A6EE-4508-AABF-4249DBECE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0312594-1F56-4956-8185-853D34FC0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5A5677-70F5-4A7F-AF20-0CAB6DB79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377B74-1A4B-4228-BE40-26584148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D3B438-87B5-4CF0-8BD5-F14E52E31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2935-8807-4226-BB59-43F56BF7DF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8692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itech Title Slide">
  <p:cSld name="Logitech Title Slide">
    <p:bg>
      <p:bgPr>
        <a:solidFill>
          <a:srgbClr val="D9D9D9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002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py - Green">
  <p:cSld name="Copy - Gree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sldNum" idx="12"/>
          </p:nvPr>
        </p:nvSpPr>
        <p:spPr>
          <a:xfrm>
            <a:off x="8737600" y="6356349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sz="1333">
              <a:solidFill>
                <a:schemeClr val="dk2"/>
              </a:solidFill>
            </a:endParaRPr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1"/>
          </p:nvPr>
        </p:nvSpPr>
        <p:spPr>
          <a:xfrm>
            <a:off x="609600" y="1546224"/>
            <a:ext cx="10972800" cy="46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Font typeface="Courier New"/>
              <a:buChar char="o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5059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2FCB7E-5563-4D8C-9F72-8FF9A6962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CF939C-18EE-44A8-919C-C9C8D5C18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BE3B6D-38E3-4EA6-BC87-23DE57136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65C984-D3B4-4EAA-B663-286632616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9B2919-C7E9-4A43-BDCB-ABA6B37DC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2935-8807-4226-BB59-43F56BF7DF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15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5B203B-68B9-4DE1-BF04-A325461DB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349EFC2-D9A9-4811-A36A-F069BFC24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F5057F-BD9E-46C0-BCD1-30EB06F89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9A5278-0FA0-40E3-8B6B-8202ABB5F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F0B0D3-EA36-4AA5-97A1-179F244BD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2935-8807-4226-BB59-43F56BF7DF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382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A01BB4-AFBC-4FC7-8B6C-648C4CDE4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7C7E2E-E571-4F30-9A31-C19BC16C0F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DF41842-020D-4C31-8454-0ED2D9CA5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B8C850C-F696-48FD-AFAC-32423214E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BD4B950-F250-4C6C-9DDB-1221A9A70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4F49EF8-CA3B-4687-800E-082B0EEC5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2935-8807-4226-BB59-43F56BF7DF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907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D3E30-68A8-4190-83D8-36E901E32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9783E43-C8C4-4D4E-9701-45F1766C9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2CE5802-64C6-4504-A526-77ADE243C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8C25534-5F37-46F0-845C-994A0401A2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781625E-7486-478C-9053-81B6183294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C679491-1392-433C-85F6-1FA4E36F5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4662109-4DD1-42A9-A293-BC46B7846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A758DF2-092C-4187-907D-1A42DA16A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2935-8807-4226-BB59-43F56BF7DF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081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8C86C3-B0BA-455E-8236-A6DFF3E2C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8B5D95C-1263-4FA3-BA28-6DD05EF5E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913F259-3919-4580-84F6-6E46F10D3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A21E527-4E15-4248-AA41-3C8D2FB84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2935-8807-4226-BB59-43F56BF7DF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4904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21D49DF-7554-4007-A67A-3EA139A3A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B20D7DE-17B2-4BE1-BA3A-76CE745FA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C4C7B84-B395-4E16-AF0C-ED2BBF74A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2935-8807-4226-BB59-43F56BF7DF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1010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A07369-173C-4CA0-97ED-36CF748A3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C90BA6-D84D-4150-8C62-AC256FD13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C912490-7BCB-47DD-9455-A695357EA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C0A930F-1932-4C2E-9F7E-792F25D2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BE2488C-7ABF-4A90-A0A7-3C96CF53A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03795A-CAA0-4DD9-8E4A-5A98DB8D3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2935-8807-4226-BB59-43F56BF7DF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5347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B416D9-638D-4D12-801D-D71879194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8DAE56B-6718-4292-9C46-1D9C19C2D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BC55903-E166-48CA-89FB-D8F438AEA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D5B86D2-03AF-4A9B-8B8B-D8B03F834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8C4ACE1-23BE-4DB0-8820-02F40F1AA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9481383-8925-459E-8F73-2C20D8C82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2935-8807-4226-BB59-43F56BF7DF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6815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D3218FA-112E-4130-B752-04CBD86A5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894D597-30F0-4D0E-9E61-6BFA718FA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1CEF25-B79B-464E-903E-CECB93B1FD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3E8F53-15CE-4A77-ADF9-C061EA296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86DE7A-1A7A-4EEE-9543-98961D8616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42935-8807-4226-BB59-43F56BF7DF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513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6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79"/>
          <p:cNvSpPr txBox="1"/>
          <p:nvPr/>
        </p:nvSpPr>
        <p:spPr>
          <a:xfrm>
            <a:off x="660200" y="1947900"/>
            <a:ext cx="10871600" cy="9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zh-TW" altLang="en-US" sz="4000" b="1" dirty="0">
                <a:latin typeface="Poppins"/>
                <a:ea typeface="Poppins"/>
                <a:cs typeface="Poppins"/>
                <a:sym typeface="Poppins"/>
              </a:rPr>
              <a:t>硬體安全導論</a:t>
            </a:r>
            <a:endParaRPr lang="en-US" altLang="zh-TW" sz="4000" b="1" dirty="0">
              <a:latin typeface="Poppins"/>
              <a:ea typeface="Poppins"/>
              <a:cs typeface="Poppins"/>
              <a:sym typeface="Poppins"/>
            </a:endParaRPr>
          </a:p>
          <a:p>
            <a:pPr algn="ctr"/>
            <a:r>
              <a:rPr lang="en-US" sz="4000" b="1" dirty="0">
                <a:latin typeface="Poppins"/>
                <a:ea typeface="Poppins"/>
                <a:cs typeface="Poppins"/>
                <a:sym typeface="Poppins"/>
              </a:rPr>
              <a:t>Final  Project</a:t>
            </a:r>
            <a:endParaRPr sz="4000" b="1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9" name="Google Shape;309;p79"/>
          <p:cNvSpPr txBox="1"/>
          <p:nvPr/>
        </p:nvSpPr>
        <p:spPr>
          <a:xfrm>
            <a:off x="2369800" y="3500500"/>
            <a:ext cx="7452400" cy="10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spcBef>
                <a:spcPts val="533"/>
              </a:spcBef>
            </a:pPr>
            <a:r>
              <a:rPr lang="zh-TW" altLang="en-US" sz="2400" dirty="0">
                <a:latin typeface="Poppins"/>
                <a:ea typeface="Poppins"/>
                <a:cs typeface="Poppins"/>
                <a:sym typeface="Poppins"/>
              </a:rPr>
              <a:t>第二組</a:t>
            </a:r>
            <a:endParaRPr sz="24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0" name="Google Shape;310;p79"/>
          <p:cNvSpPr txBox="1"/>
          <p:nvPr/>
        </p:nvSpPr>
        <p:spPr>
          <a:xfrm>
            <a:off x="2075600" y="4684767"/>
            <a:ext cx="80408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spcBef>
                <a:spcPts val="533"/>
              </a:spcBef>
            </a:pPr>
            <a:r>
              <a:rPr lang="zh-TW" altLang="en-US" sz="3200" dirty="0">
                <a:latin typeface="Poppins"/>
                <a:ea typeface="Poppins"/>
                <a:cs typeface="Poppins"/>
                <a:sym typeface="Poppins"/>
              </a:rPr>
              <a:t>姓名</a:t>
            </a:r>
            <a:endParaRPr sz="2400" dirty="0"/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977C9139-FCCB-4BEB-83E7-FD33B48871C9}"/>
              </a:ext>
            </a:extLst>
          </p:cNvPr>
          <p:cNvGrpSpPr/>
          <p:nvPr/>
        </p:nvGrpSpPr>
        <p:grpSpPr>
          <a:xfrm>
            <a:off x="1090800" y="7217992"/>
            <a:ext cx="10010400" cy="2452800"/>
            <a:chOff x="880975" y="2954075"/>
            <a:chExt cx="7507800" cy="1839600"/>
          </a:xfrm>
        </p:grpSpPr>
        <p:sp>
          <p:nvSpPr>
            <p:cNvPr id="37" name="Google Shape;321;p80">
              <a:extLst>
                <a:ext uri="{FF2B5EF4-FFF2-40B4-BE49-F238E27FC236}">
                  <a16:creationId xmlns:a16="http://schemas.microsoft.com/office/drawing/2014/main" id="{2A718105-A9D8-4884-8F4E-D00444DA0133}"/>
                </a:ext>
              </a:extLst>
            </p:cNvPr>
            <p:cNvSpPr txBox="1"/>
            <p:nvPr/>
          </p:nvSpPr>
          <p:spPr>
            <a:xfrm>
              <a:off x="941275" y="2954075"/>
              <a:ext cx="1251300" cy="183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endParaRPr sz="2400"/>
            </a:p>
          </p:txBody>
        </p:sp>
        <p:sp>
          <p:nvSpPr>
            <p:cNvPr id="38" name="Google Shape;322;p80">
              <a:extLst>
                <a:ext uri="{FF2B5EF4-FFF2-40B4-BE49-F238E27FC236}">
                  <a16:creationId xmlns:a16="http://schemas.microsoft.com/office/drawing/2014/main" id="{316E9924-1B9A-4BE3-89C2-C478EC931E2E}"/>
                </a:ext>
              </a:extLst>
            </p:cNvPr>
            <p:cNvSpPr/>
            <p:nvPr/>
          </p:nvSpPr>
          <p:spPr>
            <a:xfrm>
              <a:off x="880975" y="3021275"/>
              <a:ext cx="1371600" cy="1705200"/>
            </a:xfrm>
            <a:prstGeom prst="rect">
              <a:avLst/>
            </a:prstGeom>
            <a:solidFill>
              <a:srgbClr val="D0E0E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2400"/>
                <a:t>．Introduction</a:t>
              </a:r>
              <a:endParaRPr sz="2400"/>
            </a:p>
            <a:p>
              <a:endParaRPr sz="2400"/>
            </a:p>
            <a:p>
              <a:r>
                <a:rPr lang="en" sz="2400"/>
                <a:t>．</a:t>
              </a:r>
              <a:r>
                <a:rPr lang="en" sz="2400">
                  <a:solidFill>
                    <a:schemeClr val="dk1"/>
                  </a:solidFill>
                </a:rPr>
                <a:t>Problem</a:t>
              </a:r>
              <a:endParaRPr sz="2400"/>
            </a:p>
            <a:p>
              <a:endParaRPr sz="2400"/>
            </a:p>
            <a:p>
              <a:pPr lvl="0"/>
              <a:r>
                <a:rPr lang="en" sz="2400"/>
                <a:t>．</a:t>
              </a:r>
              <a:r>
                <a:rPr lang="en-US" sz="2400"/>
                <a:t>Objective</a:t>
              </a:r>
              <a:endParaRPr sz="2400"/>
            </a:p>
            <a:p>
              <a:endParaRPr sz="2400"/>
            </a:p>
            <a:p>
              <a:endParaRPr sz="2400"/>
            </a:p>
          </p:txBody>
        </p:sp>
        <p:sp>
          <p:nvSpPr>
            <p:cNvPr id="39" name="Google Shape;328;p80">
              <a:extLst>
                <a:ext uri="{FF2B5EF4-FFF2-40B4-BE49-F238E27FC236}">
                  <a16:creationId xmlns:a16="http://schemas.microsoft.com/office/drawing/2014/main" id="{F8EE38C3-A656-454F-9150-3EE9EA7506EA}"/>
                </a:ext>
              </a:extLst>
            </p:cNvPr>
            <p:cNvSpPr txBox="1"/>
            <p:nvPr/>
          </p:nvSpPr>
          <p:spPr>
            <a:xfrm>
              <a:off x="3016425" y="2954075"/>
              <a:ext cx="1251300" cy="183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endParaRPr sz="2400"/>
            </a:p>
          </p:txBody>
        </p:sp>
        <p:sp>
          <p:nvSpPr>
            <p:cNvPr id="40" name="Google Shape;329;p80">
              <a:extLst>
                <a:ext uri="{FF2B5EF4-FFF2-40B4-BE49-F238E27FC236}">
                  <a16:creationId xmlns:a16="http://schemas.microsoft.com/office/drawing/2014/main" id="{2FE46C6D-862C-4D28-B6B0-355487F0F9BC}"/>
                </a:ext>
              </a:extLst>
            </p:cNvPr>
            <p:cNvSpPr/>
            <p:nvPr/>
          </p:nvSpPr>
          <p:spPr>
            <a:xfrm>
              <a:off x="2956125" y="3021275"/>
              <a:ext cx="1371600" cy="1705200"/>
            </a:xfrm>
            <a:prstGeom prst="rect">
              <a:avLst/>
            </a:prstGeom>
            <a:solidFill>
              <a:srgbClr val="D0E0E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zh-TW" altLang="en-US" sz="2400"/>
                <a:t>．</a:t>
              </a:r>
              <a:r>
                <a:rPr lang="en-US" altLang="zh-TW" sz="2400"/>
                <a:t>Window</a:t>
              </a:r>
            </a:p>
            <a:p>
              <a:endParaRPr lang="en-US" sz="2400"/>
            </a:p>
            <a:p>
              <a:r>
                <a:rPr lang="zh-TW" altLang="en-US" sz="2400"/>
                <a:t>．</a:t>
              </a:r>
              <a:r>
                <a:rPr lang="en-US" altLang="zh-TW" sz="2400"/>
                <a:t>Uniform</a:t>
              </a:r>
              <a:r>
                <a:rPr lang="zh-TW" altLang="en-US" sz="2400"/>
                <a:t> </a:t>
              </a:r>
              <a:r>
                <a:rPr lang="en-US" altLang="zh-TW" sz="2400"/>
                <a:t>region</a:t>
              </a:r>
              <a:endParaRPr sz="2400"/>
            </a:p>
            <a:p>
              <a:endParaRPr sz="2400"/>
            </a:p>
          </p:txBody>
        </p:sp>
        <p:sp>
          <p:nvSpPr>
            <p:cNvPr id="41" name="Google Shape;335;p80">
              <a:extLst>
                <a:ext uri="{FF2B5EF4-FFF2-40B4-BE49-F238E27FC236}">
                  <a16:creationId xmlns:a16="http://schemas.microsoft.com/office/drawing/2014/main" id="{50861FFB-EC38-4DE1-B093-02F1096D7989}"/>
                </a:ext>
              </a:extLst>
            </p:cNvPr>
            <p:cNvSpPr txBox="1"/>
            <p:nvPr/>
          </p:nvSpPr>
          <p:spPr>
            <a:xfrm>
              <a:off x="5046950" y="2954075"/>
              <a:ext cx="1251300" cy="183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endParaRPr sz="2400"/>
            </a:p>
          </p:txBody>
        </p:sp>
        <p:sp>
          <p:nvSpPr>
            <p:cNvPr id="42" name="Google Shape;336;p80">
              <a:extLst>
                <a:ext uri="{FF2B5EF4-FFF2-40B4-BE49-F238E27FC236}">
                  <a16:creationId xmlns:a16="http://schemas.microsoft.com/office/drawing/2014/main" id="{D318460A-1A66-414D-BC4B-427A770528A9}"/>
                </a:ext>
              </a:extLst>
            </p:cNvPr>
            <p:cNvSpPr/>
            <p:nvPr/>
          </p:nvSpPr>
          <p:spPr>
            <a:xfrm>
              <a:off x="4986650" y="3021275"/>
              <a:ext cx="1371600" cy="1705200"/>
            </a:xfrm>
            <a:prstGeom prst="rect">
              <a:avLst/>
            </a:prstGeom>
            <a:solidFill>
              <a:srgbClr val="D0E0E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2400" dirty="0"/>
                <a:t>．Side view </a:t>
              </a:r>
              <a:endParaRPr lang="en-US" sz="2400" dirty="0"/>
            </a:p>
            <a:p>
              <a:endParaRPr lang="en-US" sz="2400" dirty="0"/>
            </a:p>
            <a:p>
              <a:r>
                <a:rPr lang="en" sz="2400" dirty="0"/>
                <a:t>．Color</a:t>
              </a:r>
              <a:endParaRPr lang="en-US" sz="2400" dirty="0"/>
            </a:p>
            <a:p>
              <a:endParaRPr lang="en" sz="2400" dirty="0"/>
            </a:p>
            <a:p>
              <a:r>
                <a:rPr lang="en" sz="2400" dirty="0"/>
                <a:t>．Light test</a:t>
              </a:r>
              <a:endParaRPr lang="en-US" sz="2400" dirty="0"/>
            </a:p>
            <a:p>
              <a:endParaRPr lang="en" sz="2400" dirty="0"/>
            </a:p>
            <a:p>
              <a:r>
                <a:rPr lang="en" sz="2400" dirty="0"/>
                <a:t>．Other factor</a:t>
              </a:r>
              <a:endParaRPr lang="en-US" sz="2400" dirty="0"/>
            </a:p>
            <a:p>
              <a:endParaRPr lang="zh-TW" altLang="en-US" sz="2400" dirty="0"/>
            </a:p>
            <a:p>
              <a:endParaRPr lang="en-US" sz="2400" dirty="0"/>
            </a:p>
          </p:txBody>
        </p:sp>
        <p:sp>
          <p:nvSpPr>
            <p:cNvPr id="43" name="Google Shape;342;p80">
              <a:extLst>
                <a:ext uri="{FF2B5EF4-FFF2-40B4-BE49-F238E27FC236}">
                  <a16:creationId xmlns:a16="http://schemas.microsoft.com/office/drawing/2014/main" id="{1A041807-F2A2-4C85-8C22-57BC5A65AF98}"/>
                </a:ext>
              </a:extLst>
            </p:cNvPr>
            <p:cNvSpPr txBox="1"/>
            <p:nvPr/>
          </p:nvSpPr>
          <p:spPr>
            <a:xfrm>
              <a:off x="7077475" y="2954075"/>
              <a:ext cx="1251300" cy="183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endParaRPr sz="2400"/>
            </a:p>
          </p:txBody>
        </p:sp>
        <p:sp>
          <p:nvSpPr>
            <p:cNvPr id="44" name="Google Shape;343;p80">
              <a:extLst>
                <a:ext uri="{FF2B5EF4-FFF2-40B4-BE49-F238E27FC236}">
                  <a16:creationId xmlns:a16="http://schemas.microsoft.com/office/drawing/2014/main" id="{E9900EBA-203F-4DB7-865D-A7433A810C2B}"/>
                </a:ext>
              </a:extLst>
            </p:cNvPr>
            <p:cNvSpPr/>
            <p:nvPr/>
          </p:nvSpPr>
          <p:spPr>
            <a:xfrm>
              <a:off x="7017175" y="3021275"/>
              <a:ext cx="1371600" cy="1705200"/>
            </a:xfrm>
            <a:prstGeom prst="rect">
              <a:avLst/>
            </a:prstGeom>
            <a:solidFill>
              <a:srgbClr val="D0E0E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2400" dirty="0"/>
                <a:t>．Curvature</a:t>
              </a:r>
              <a:endParaRPr lang="en-US" sz="2400" dirty="0"/>
            </a:p>
            <a:p>
              <a:endParaRPr lang="en-US" sz="2400" dirty="0"/>
            </a:p>
            <a:p>
              <a:r>
                <a:rPr lang="en" sz="2400" dirty="0"/>
                <a:t>．Gloss</a:t>
              </a:r>
              <a:endParaRPr lang="en-US" sz="2400" dirty="0"/>
            </a:p>
            <a:p>
              <a:endParaRPr lang="en" sz="2400" dirty="0"/>
            </a:p>
            <a:p>
              <a:r>
                <a:rPr lang="en" sz="2400" dirty="0"/>
                <a:t>．Different camera</a:t>
              </a:r>
              <a:endParaRPr lang="en-US" sz="2400" dirty="0"/>
            </a:p>
            <a:p>
              <a:endParaRPr lang="en-US" sz="2400" dirty="0"/>
            </a:p>
            <a:p>
              <a:endParaRPr lang="en-US" sz="2400" dirty="0"/>
            </a:p>
            <a:p>
              <a:endParaRPr lang="zh-TW" altLang="en-US" sz="2400" dirty="0"/>
            </a:p>
            <a:p>
              <a:endParaRPr lang="en" sz="2400" dirty="0"/>
            </a:p>
          </p:txBody>
        </p: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7746A220-9251-4257-8BAD-86D9CAD1BC83}"/>
              </a:ext>
            </a:extLst>
          </p:cNvPr>
          <p:cNvGrpSpPr/>
          <p:nvPr/>
        </p:nvGrpSpPr>
        <p:grpSpPr>
          <a:xfrm>
            <a:off x="1009233" y="-2401313"/>
            <a:ext cx="10341600" cy="1950800"/>
            <a:chOff x="756925" y="1334100"/>
            <a:chExt cx="7756200" cy="1463100"/>
          </a:xfrm>
        </p:grpSpPr>
        <p:sp>
          <p:nvSpPr>
            <p:cNvPr id="62" name="Google Shape;319;p80">
              <a:extLst>
                <a:ext uri="{FF2B5EF4-FFF2-40B4-BE49-F238E27FC236}">
                  <a16:creationId xmlns:a16="http://schemas.microsoft.com/office/drawing/2014/main" id="{5ABB1648-F98A-4286-9FFB-034E764C38C2}"/>
                </a:ext>
              </a:extLst>
            </p:cNvPr>
            <p:cNvSpPr/>
            <p:nvPr/>
          </p:nvSpPr>
          <p:spPr>
            <a:xfrm>
              <a:off x="835375" y="1334100"/>
              <a:ext cx="1463100" cy="1463100"/>
            </a:xfrm>
            <a:prstGeom prst="flowChartConnector">
              <a:avLst/>
            </a:prstGeom>
            <a:solidFill>
              <a:srgbClr val="FFD96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/>
            </a:p>
          </p:txBody>
        </p:sp>
        <p:sp>
          <p:nvSpPr>
            <p:cNvPr id="63" name="Google Shape;320;p80">
              <a:extLst>
                <a:ext uri="{FF2B5EF4-FFF2-40B4-BE49-F238E27FC236}">
                  <a16:creationId xmlns:a16="http://schemas.microsoft.com/office/drawing/2014/main" id="{F9575E6C-6625-48F9-88D1-0BECE69A97A7}"/>
                </a:ext>
              </a:extLst>
            </p:cNvPr>
            <p:cNvSpPr/>
            <p:nvPr/>
          </p:nvSpPr>
          <p:spPr>
            <a:xfrm>
              <a:off x="881125" y="1379850"/>
              <a:ext cx="1371600" cy="1371600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1600" b="1">
                <a:solidFill>
                  <a:srgbClr val="FF0000"/>
                </a:solidFill>
              </a:endParaRPr>
            </a:p>
          </p:txBody>
        </p:sp>
        <p:sp>
          <p:nvSpPr>
            <p:cNvPr id="64" name="Google Shape;323;p80">
              <a:extLst>
                <a:ext uri="{FF2B5EF4-FFF2-40B4-BE49-F238E27FC236}">
                  <a16:creationId xmlns:a16="http://schemas.microsoft.com/office/drawing/2014/main" id="{CABF8E6F-B24A-435E-A71A-5828FC52D2AE}"/>
                </a:ext>
              </a:extLst>
            </p:cNvPr>
            <p:cNvSpPr txBox="1"/>
            <p:nvPr/>
          </p:nvSpPr>
          <p:spPr>
            <a:xfrm>
              <a:off x="756925" y="1834050"/>
              <a:ext cx="1620000" cy="47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" sz="2400" b="1">
                  <a:solidFill>
                    <a:schemeClr val="dk1"/>
                  </a:solidFill>
                </a:rPr>
                <a:t>Motivation</a:t>
              </a:r>
              <a:endParaRPr sz="2400" b="1"/>
            </a:p>
          </p:txBody>
        </p:sp>
        <p:sp>
          <p:nvSpPr>
            <p:cNvPr id="65" name="Google Shape;326;p80">
              <a:extLst>
                <a:ext uri="{FF2B5EF4-FFF2-40B4-BE49-F238E27FC236}">
                  <a16:creationId xmlns:a16="http://schemas.microsoft.com/office/drawing/2014/main" id="{AE63BC5A-65B4-400D-89DF-FD37154275AD}"/>
                </a:ext>
              </a:extLst>
            </p:cNvPr>
            <p:cNvSpPr/>
            <p:nvPr/>
          </p:nvSpPr>
          <p:spPr>
            <a:xfrm>
              <a:off x="2910525" y="1334100"/>
              <a:ext cx="1463100" cy="1463100"/>
            </a:xfrm>
            <a:prstGeom prst="flowChartConnector">
              <a:avLst/>
            </a:prstGeom>
            <a:solidFill>
              <a:srgbClr val="FFD96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/>
            </a:p>
          </p:txBody>
        </p:sp>
        <p:sp>
          <p:nvSpPr>
            <p:cNvPr id="66" name="Google Shape;327;p80">
              <a:extLst>
                <a:ext uri="{FF2B5EF4-FFF2-40B4-BE49-F238E27FC236}">
                  <a16:creationId xmlns:a16="http://schemas.microsoft.com/office/drawing/2014/main" id="{C487E687-8183-4095-AEF5-FE477A28A42E}"/>
                </a:ext>
              </a:extLst>
            </p:cNvPr>
            <p:cNvSpPr/>
            <p:nvPr/>
          </p:nvSpPr>
          <p:spPr>
            <a:xfrm>
              <a:off x="2956275" y="1379850"/>
              <a:ext cx="1371600" cy="1371600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1600" b="1"/>
            </a:p>
          </p:txBody>
        </p:sp>
        <p:sp>
          <p:nvSpPr>
            <p:cNvPr id="67" name="Google Shape;330;p80">
              <a:extLst>
                <a:ext uri="{FF2B5EF4-FFF2-40B4-BE49-F238E27FC236}">
                  <a16:creationId xmlns:a16="http://schemas.microsoft.com/office/drawing/2014/main" id="{F9A8ADBA-AD5E-4565-BB6C-20061F0BB744}"/>
                </a:ext>
              </a:extLst>
            </p:cNvPr>
            <p:cNvSpPr txBox="1"/>
            <p:nvPr/>
          </p:nvSpPr>
          <p:spPr>
            <a:xfrm>
              <a:off x="2832075" y="1834050"/>
              <a:ext cx="1620000" cy="47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b="1"/>
                <a:t>Method</a:t>
              </a:r>
              <a:endParaRPr sz="2400" b="1"/>
            </a:p>
          </p:txBody>
        </p:sp>
        <p:sp>
          <p:nvSpPr>
            <p:cNvPr id="68" name="Google Shape;333;p80">
              <a:extLst>
                <a:ext uri="{FF2B5EF4-FFF2-40B4-BE49-F238E27FC236}">
                  <a16:creationId xmlns:a16="http://schemas.microsoft.com/office/drawing/2014/main" id="{D0086DF1-CF75-4A76-AD8E-9D0CDD8DDCB6}"/>
                </a:ext>
              </a:extLst>
            </p:cNvPr>
            <p:cNvSpPr/>
            <p:nvPr/>
          </p:nvSpPr>
          <p:spPr>
            <a:xfrm>
              <a:off x="4941050" y="1334100"/>
              <a:ext cx="1463100" cy="1463100"/>
            </a:xfrm>
            <a:prstGeom prst="flowChartConnector">
              <a:avLst/>
            </a:prstGeom>
            <a:solidFill>
              <a:srgbClr val="FFD96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/>
            </a:p>
          </p:txBody>
        </p:sp>
        <p:sp>
          <p:nvSpPr>
            <p:cNvPr id="69" name="Google Shape;334;p80">
              <a:extLst>
                <a:ext uri="{FF2B5EF4-FFF2-40B4-BE49-F238E27FC236}">
                  <a16:creationId xmlns:a16="http://schemas.microsoft.com/office/drawing/2014/main" id="{86A39ECE-CDA0-4725-91D1-D07270E69336}"/>
                </a:ext>
              </a:extLst>
            </p:cNvPr>
            <p:cNvSpPr/>
            <p:nvPr/>
          </p:nvSpPr>
          <p:spPr>
            <a:xfrm>
              <a:off x="4986800" y="1379850"/>
              <a:ext cx="1371600" cy="1371600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1600" b="1"/>
            </a:p>
          </p:txBody>
        </p:sp>
        <p:sp>
          <p:nvSpPr>
            <p:cNvPr id="70" name="Google Shape;337;p80">
              <a:extLst>
                <a:ext uri="{FF2B5EF4-FFF2-40B4-BE49-F238E27FC236}">
                  <a16:creationId xmlns:a16="http://schemas.microsoft.com/office/drawing/2014/main" id="{43C6CB98-4C3A-40C1-AA7C-2558472DDB19}"/>
                </a:ext>
              </a:extLst>
            </p:cNvPr>
            <p:cNvSpPr txBox="1"/>
            <p:nvPr/>
          </p:nvSpPr>
          <p:spPr>
            <a:xfrm>
              <a:off x="4862600" y="1834050"/>
              <a:ext cx="1620000" cy="47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b="1"/>
                <a:t>Research</a:t>
              </a:r>
              <a:endParaRPr sz="2400" b="1"/>
            </a:p>
          </p:txBody>
        </p:sp>
        <p:sp>
          <p:nvSpPr>
            <p:cNvPr id="71" name="Google Shape;340;p80">
              <a:extLst>
                <a:ext uri="{FF2B5EF4-FFF2-40B4-BE49-F238E27FC236}">
                  <a16:creationId xmlns:a16="http://schemas.microsoft.com/office/drawing/2014/main" id="{52C4C354-1C8B-4770-A951-4872EC2A5C20}"/>
                </a:ext>
              </a:extLst>
            </p:cNvPr>
            <p:cNvSpPr/>
            <p:nvPr/>
          </p:nvSpPr>
          <p:spPr>
            <a:xfrm>
              <a:off x="6971575" y="1334100"/>
              <a:ext cx="1463100" cy="1463100"/>
            </a:xfrm>
            <a:prstGeom prst="flowChartConnector">
              <a:avLst/>
            </a:prstGeom>
            <a:solidFill>
              <a:srgbClr val="FFD96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/>
            </a:p>
          </p:txBody>
        </p:sp>
        <p:sp>
          <p:nvSpPr>
            <p:cNvPr id="72" name="Google Shape;341;p80">
              <a:extLst>
                <a:ext uri="{FF2B5EF4-FFF2-40B4-BE49-F238E27FC236}">
                  <a16:creationId xmlns:a16="http://schemas.microsoft.com/office/drawing/2014/main" id="{534198CB-6ADD-4FBC-92A7-0DDD2A68F3E2}"/>
                </a:ext>
              </a:extLst>
            </p:cNvPr>
            <p:cNvSpPr/>
            <p:nvPr/>
          </p:nvSpPr>
          <p:spPr>
            <a:xfrm>
              <a:off x="7017325" y="1379850"/>
              <a:ext cx="1371600" cy="1371600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1600" b="1"/>
            </a:p>
          </p:txBody>
        </p:sp>
        <p:sp>
          <p:nvSpPr>
            <p:cNvPr id="73" name="Google Shape;344;p80">
              <a:extLst>
                <a:ext uri="{FF2B5EF4-FFF2-40B4-BE49-F238E27FC236}">
                  <a16:creationId xmlns:a16="http://schemas.microsoft.com/office/drawing/2014/main" id="{4EB371C4-1D05-4451-958A-C24DB1175A57}"/>
                </a:ext>
              </a:extLst>
            </p:cNvPr>
            <p:cNvSpPr txBox="1"/>
            <p:nvPr/>
          </p:nvSpPr>
          <p:spPr>
            <a:xfrm>
              <a:off x="6893125" y="1834050"/>
              <a:ext cx="1620000" cy="47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b="1"/>
                <a:t>To-dos</a:t>
              </a:r>
              <a:endParaRPr sz="2400" b="1"/>
            </a:p>
          </p:txBody>
        </p:sp>
      </p:grp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BE1E3AA8-D523-46D2-BB8A-C929A05860F8}"/>
              </a:ext>
            </a:extLst>
          </p:cNvPr>
          <p:cNvGrpSpPr/>
          <p:nvPr/>
        </p:nvGrpSpPr>
        <p:grpSpPr>
          <a:xfrm>
            <a:off x="12497000" y="2584733"/>
            <a:ext cx="6042567" cy="415200"/>
            <a:chOff x="2391375" y="1938550"/>
            <a:chExt cx="4531925" cy="311400"/>
          </a:xfrm>
        </p:grpSpPr>
        <p:sp>
          <p:nvSpPr>
            <p:cNvPr id="88" name="Google Shape;345;p80">
              <a:extLst>
                <a:ext uri="{FF2B5EF4-FFF2-40B4-BE49-F238E27FC236}">
                  <a16:creationId xmlns:a16="http://schemas.microsoft.com/office/drawing/2014/main" id="{E4D7C69B-CAA9-4908-880F-330D591E6CC1}"/>
                </a:ext>
              </a:extLst>
            </p:cNvPr>
            <p:cNvSpPr/>
            <p:nvPr/>
          </p:nvSpPr>
          <p:spPr>
            <a:xfrm>
              <a:off x="2391375" y="1938550"/>
              <a:ext cx="440700" cy="311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" name="Google Shape;346;p80">
              <a:extLst>
                <a:ext uri="{FF2B5EF4-FFF2-40B4-BE49-F238E27FC236}">
                  <a16:creationId xmlns:a16="http://schemas.microsoft.com/office/drawing/2014/main" id="{61FF4C5A-C5CE-49FA-A219-90BC762BB19B}"/>
                </a:ext>
              </a:extLst>
            </p:cNvPr>
            <p:cNvSpPr/>
            <p:nvPr/>
          </p:nvSpPr>
          <p:spPr>
            <a:xfrm>
              <a:off x="4452075" y="1938550"/>
              <a:ext cx="440700" cy="311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" name="Google Shape;347;p80">
              <a:extLst>
                <a:ext uri="{FF2B5EF4-FFF2-40B4-BE49-F238E27FC236}">
                  <a16:creationId xmlns:a16="http://schemas.microsoft.com/office/drawing/2014/main" id="{B3A54828-2CC2-48B4-AE7A-1BF92EE217A5}"/>
                </a:ext>
              </a:extLst>
            </p:cNvPr>
            <p:cNvSpPr/>
            <p:nvPr/>
          </p:nvSpPr>
          <p:spPr>
            <a:xfrm>
              <a:off x="6482600" y="1938550"/>
              <a:ext cx="440700" cy="311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82"/>
          <p:cNvSpPr txBox="1"/>
          <p:nvPr/>
        </p:nvSpPr>
        <p:spPr>
          <a:xfrm>
            <a:off x="0" y="0"/>
            <a:ext cx="12192000" cy="113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4000" b="1" dirty="0"/>
              <a:t>Sample size -</a:t>
            </a:r>
            <a:r>
              <a:rPr lang="zh-TW" altLang="en-US" sz="4000" b="1" dirty="0"/>
              <a:t>如何選擇</a:t>
            </a:r>
            <a:r>
              <a:rPr lang="en-US" altLang="zh-TW" sz="4000" b="1" dirty="0"/>
              <a:t>Y?</a:t>
            </a:r>
            <a:endParaRPr lang="zh-TW" altLang="en-US" sz="4000" b="1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2F94E2F-782F-4843-AF4E-102661FED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169" y="1139200"/>
            <a:ext cx="7409660" cy="2746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44B9A7D-559A-4727-BB95-58551E5DE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0792" y="3942105"/>
            <a:ext cx="8210413" cy="1472772"/>
          </a:xfrm>
          <a:prstGeom prst="rect">
            <a:avLst/>
          </a:prstGeom>
        </p:spPr>
      </p:pic>
      <p:sp>
        <p:nvSpPr>
          <p:cNvPr id="17" name="橢圓 16">
            <a:extLst>
              <a:ext uri="{FF2B5EF4-FFF2-40B4-BE49-F238E27FC236}">
                <a16:creationId xmlns:a16="http://schemas.microsoft.com/office/drawing/2014/main" id="{49AAC5E7-FACE-45E5-ADFD-EBEE3AACD623}"/>
              </a:ext>
            </a:extLst>
          </p:cNvPr>
          <p:cNvSpPr/>
          <p:nvPr/>
        </p:nvSpPr>
        <p:spPr>
          <a:xfrm>
            <a:off x="5650508" y="4331019"/>
            <a:ext cx="576072" cy="3474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箭號: 向下 1">
            <a:extLst>
              <a:ext uri="{FF2B5EF4-FFF2-40B4-BE49-F238E27FC236}">
                <a16:creationId xmlns:a16="http://schemas.microsoft.com/office/drawing/2014/main" id="{2112F43E-136F-4A9C-9ED1-01533A38A132}"/>
              </a:ext>
            </a:extLst>
          </p:cNvPr>
          <p:cNvSpPr/>
          <p:nvPr/>
        </p:nvSpPr>
        <p:spPr>
          <a:xfrm>
            <a:off x="5747608" y="5400010"/>
            <a:ext cx="957943" cy="63758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3FDC3B0C-D9BF-4A01-961A-E551CBFC31FD}"/>
                  </a:ext>
                </a:extLst>
              </p:cNvPr>
              <p:cNvSpPr txBox="1"/>
              <p:nvPr/>
            </p:nvSpPr>
            <p:spPr>
              <a:xfrm>
                <a:off x="5153400" y="6045467"/>
                <a:ext cx="2146357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0.01</m:t>
                          </m:r>
                        </m:den>
                      </m:f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3FDC3B0C-D9BF-4A01-961A-E551CBFC3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400" y="6045467"/>
                <a:ext cx="2146357" cy="6938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4CDA21FD-6A5F-41CA-AB27-6ED7763BA7A6}"/>
                  </a:ext>
                </a:extLst>
              </p:cNvPr>
              <p:cNvSpPr txBox="1"/>
              <p:nvPr/>
            </p:nvSpPr>
            <p:spPr>
              <a:xfrm>
                <a:off x="-2827618" y="2720485"/>
                <a:ext cx="21834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4CDA21FD-6A5F-41CA-AB27-6ED7763BA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27618" y="2720485"/>
                <a:ext cx="218341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>
            <a:extLst>
              <a:ext uri="{FF2B5EF4-FFF2-40B4-BE49-F238E27FC236}">
                <a16:creationId xmlns:a16="http://schemas.microsoft.com/office/drawing/2014/main" id="{C34AE126-9932-4D23-B65E-2901594FF408}"/>
              </a:ext>
            </a:extLst>
          </p:cNvPr>
          <p:cNvSpPr txBox="1"/>
          <p:nvPr/>
        </p:nvSpPr>
        <p:spPr>
          <a:xfrm>
            <a:off x="-3526971" y="5704620"/>
            <a:ext cx="3372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Baud rate = 115200 bits/s</a:t>
            </a:r>
            <a:endParaRPr lang="zh-TW" altLang="en-US" sz="24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62F4BE0-CF8D-496B-813F-049E2ECC31CF}"/>
              </a:ext>
            </a:extLst>
          </p:cNvPr>
          <p:cNvSpPr txBox="1"/>
          <p:nvPr/>
        </p:nvSpPr>
        <p:spPr>
          <a:xfrm>
            <a:off x="-2573224" y="468314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100 files</a:t>
            </a:r>
            <a:endParaRPr lang="zh-TW" altLang="en-US" sz="24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170F10-56F3-4ECC-8CAA-1137ED255E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 sz="1333">
              <a:solidFill>
                <a:schemeClr val="dk2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144ADE1-0F32-456D-BA94-2C533165F49E}"/>
              </a:ext>
            </a:extLst>
          </p:cNvPr>
          <p:cNvSpPr/>
          <p:nvPr/>
        </p:nvSpPr>
        <p:spPr>
          <a:xfrm>
            <a:off x="-350924" y="1139200"/>
            <a:ext cx="1214033" cy="1214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733" dirty="0">
                <a:ea typeface="新細明體"/>
                <a:cs typeface="Arial"/>
              </a:rPr>
              <a:t>01</a:t>
            </a:r>
            <a:endParaRPr lang="zh-TW" altLang="en-US" sz="3733" dirty="0"/>
          </a:p>
        </p:txBody>
      </p:sp>
    </p:spTree>
    <p:extLst>
      <p:ext uri="{BB962C8B-B14F-4D97-AF65-F5344CB8AC3E}">
        <p14:creationId xmlns:p14="http://schemas.microsoft.com/office/powerpoint/2010/main" val="2973501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82"/>
          <p:cNvSpPr txBox="1"/>
          <p:nvPr/>
        </p:nvSpPr>
        <p:spPr>
          <a:xfrm>
            <a:off x="0" y="0"/>
            <a:ext cx="12192000" cy="113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zh-TW" altLang="en-US" sz="4000" b="1" dirty="0"/>
              <a:t>如何選擇</a:t>
            </a:r>
            <a:r>
              <a:rPr lang="en-US" altLang="zh-TW" sz="4000" b="1" dirty="0"/>
              <a:t>X</a:t>
            </a:r>
            <a:r>
              <a:rPr lang="zh-TW" altLang="en-US" sz="4000" b="1" dirty="0"/>
              <a:t>與</a:t>
            </a:r>
            <a:r>
              <a:rPr lang="en-US" altLang="zh-TW" sz="4000" b="1" dirty="0"/>
              <a:t>Y?</a:t>
            </a:r>
            <a:endParaRPr lang="zh-TW" altLang="en-US" sz="4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3FDC3B0C-D9BF-4A01-961A-E551CBFC31FD}"/>
                  </a:ext>
                </a:extLst>
              </p:cNvPr>
              <p:cNvSpPr txBox="1"/>
              <p:nvPr/>
            </p:nvSpPr>
            <p:spPr>
              <a:xfrm>
                <a:off x="699353" y="3429491"/>
                <a:ext cx="2146357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0.01</m:t>
                          </m:r>
                        </m:den>
                      </m:f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3FDC3B0C-D9BF-4A01-961A-E551CBFC3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53" y="3429491"/>
                <a:ext cx="2146357" cy="6938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1EBDC9E0-FCF7-42DA-B5B4-93A439A40494}"/>
              </a:ext>
            </a:extLst>
          </p:cNvPr>
          <p:cNvSpPr txBox="1"/>
          <p:nvPr/>
        </p:nvSpPr>
        <p:spPr>
          <a:xfrm>
            <a:off x="0" y="5704620"/>
            <a:ext cx="3372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Baud rate = 115200 bits/s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80F181C-534B-4355-B570-4F767B9E4359}"/>
              </a:ext>
            </a:extLst>
          </p:cNvPr>
          <p:cNvSpPr txBox="1"/>
          <p:nvPr/>
        </p:nvSpPr>
        <p:spPr>
          <a:xfrm>
            <a:off x="953747" y="468314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100 files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C22581C0-A934-454E-A6A4-8682A314FAD6}"/>
                  </a:ext>
                </a:extLst>
              </p:cNvPr>
              <p:cNvSpPr txBox="1"/>
              <p:nvPr/>
            </p:nvSpPr>
            <p:spPr>
              <a:xfrm>
                <a:off x="699353" y="2720485"/>
                <a:ext cx="21834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C22581C0-A934-454E-A6A4-8682A314F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53" y="2720485"/>
                <a:ext cx="218341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0DF97DBB-557E-495A-A9CA-359F18A4BD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 sz="1333">
              <a:solidFill>
                <a:schemeClr val="dk2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2BF38EC-B6DA-45D3-A8B9-A20027EC4E2E}"/>
              </a:ext>
            </a:extLst>
          </p:cNvPr>
          <p:cNvSpPr/>
          <p:nvPr/>
        </p:nvSpPr>
        <p:spPr>
          <a:xfrm>
            <a:off x="-350924" y="1139200"/>
            <a:ext cx="1214033" cy="1214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733" dirty="0">
                <a:ea typeface="新細明體"/>
                <a:cs typeface="Arial"/>
              </a:rPr>
              <a:t>01</a:t>
            </a:r>
            <a:endParaRPr lang="zh-TW" altLang="en-US" sz="3733" dirty="0"/>
          </a:p>
        </p:txBody>
      </p:sp>
    </p:spTree>
    <p:extLst>
      <p:ext uri="{BB962C8B-B14F-4D97-AF65-F5344CB8AC3E}">
        <p14:creationId xmlns:p14="http://schemas.microsoft.com/office/powerpoint/2010/main" val="3368423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82"/>
          <p:cNvSpPr txBox="1"/>
          <p:nvPr/>
        </p:nvSpPr>
        <p:spPr>
          <a:xfrm>
            <a:off x="0" y="0"/>
            <a:ext cx="12192000" cy="113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zh-TW" altLang="en-US" sz="4000" b="1" dirty="0"/>
              <a:t>如何選擇</a:t>
            </a:r>
            <a:r>
              <a:rPr lang="en-US" altLang="zh-TW" sz="4000" b="1" dirty="0"/>
              <a:t>X</a:t>
            </a:r>
            <a:r>
              <a:rPr lang="zh-TW" altLang="en-US" sz="4000" b="1" dirty="0"/>
              <a:t>與</a:t>
            </a:r>
            <a:r>
              <a:rPr lang="en-US" altLang="zh-TW" sz="4000" b="1" dirty="0"/>
              <a:t>Y?</a:t>
            </a:r>
            <a:endParaRPr lang="zh-TW" altLang="en-US" sz="4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3FDC3B0C-D9BF-4A01-961A-E551CBFC31FD}"/>
                  </a:ext>
                </a:extLst>
              </p:cNvPr>
              <p:cNvSpPr txBox="1"/>
              <p:nvPr/>
            </p:nvSpPr>
            <p:spPr>
              <a:xfrm>
                <a:off x="699353" y="3429491"/>
                <a:ext cx="2146357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0.01</m:t>
                          </m:r>
                        </m:den>
                      </m:f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3FDC3B0C-D9BF-4A01-961A-E551CBFC3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53" y="3429491"/>
                <a:ext cx="2146357" cy="6938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0236C957-7661-4C64-B99E-D2DBADB8E733}"/>
                  </a:ext>
                </a:extLst>
              </p:cNvPr>
              <p:cNvSpPr txBox="1"/>
              <p:nvPr/>
            </p:nvSpPr>
            <p:spPr>
              <a:xfrm>
                <a:off x="699353" y="2720485"/>
                <a:ext cx="21834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0236C957-7661-4C64-B99E-D2DBADB8E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53" y="2720485"/>
                <a:ext cx="218341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1EBDC9E0-FCF7-42DA-B5B4-93A439A40494}"/>
              </a:ext>
            </a:extLst>
          </p:cNvPr>
          <p:cNvSpPr txBox="1"/>
          <p:nvPr/>
        </p:nvSpPr>
        <p:spPr>
          <a:xfrm>
            <a:off x="0" y="5704620"/>
            <a:ext cx="3372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Baud rate = 115200 bits/s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80F181C-534B-4355-B570-4F767B9E4359}"/>
              </a:ext>
            </a:extLst>
          </p:cNvPr>
          <p:cNvSpPr txBox="1"/>
          <p:nvPr/>
        </p:nvSpPr>
        <p:spPr>
          <a:xfrm>
            <a:off x="953747" y="468314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100 files</a:t>
            </a:r>
            <a:endParaRPr lang="zh-TW" altLang="en-US" sz="2400" dirty="0"/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B359D9D-A312-4D9B-B371-2D5EF62D68E5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2882771" y="2951318"/>
            <a:ext cx="3677686" cy="1008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823BFEF8-9E10-4C82-A430-41D5C6FA405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845710" y="3776413"/>
            <a:ext cx="3714747" cy="207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84D45ED2-360B-4E32-8D45-D7C84E2C15DC}"/>
              </a:ext>
            </a:extLst>
          </p:cNvPr>
          <p:cNvCxnSpPr>
            <a:stCxn id="7" idx="3"/>
          </p:cNvCxnSpPr>
          <p:nvPr/>
        </p:nvCxnSpPr>
        <p:spPr>
          <a:xfrm flipV="1">
            <a:off x="2183571" y="3983430"/>
            <a:ext cx="4376886" cy="930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6D1E1C0-0DD2-41C7-99FF-50EAC18BAA1B}"/>
              </a:ext>
            </a:extLst>
          </p:cNvPr>
          <p:cNvCxnSpPr>
            <a:stCxn id="6" idx="3"/>
          </p:cNvCxnSpPr>
          <p:nvPr/>
        </p:nvCxnSpPr>
        <p:spPr>
          <a:xfrm flipV="1">
            <a:off x="3372333" y="3978111"/>
            <a:ext cx="3188124" cy="1957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DBEA210B-751E-4805-8F49-1B99A034526E}"/>
                  </a:ext>
                </a:extLst>
              </p:cNvPr>
              <p:cNvSpPr txBox="1"/>
              <p:nvPr/>
            </p:nvSpPr>
            <p:spPr>
              <a:xfrm>
                <a:off x="6885695" y="3821116"/>
                <a:ext cx="3845476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sup>
                          </m:s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×100×100)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115200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≈91022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≈1.05</m:t>
                      </m:r>
                      <m:r>
                        <a:rPr lang="zh-TW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天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DBEA210B-751E-4805-8F49-1B99A0345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5695" y="3821116"/>
                <a:ext cx="3845476" cy="5558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投影片編號版面配置區 21">
            <a:extLst>
              <a:ext uri="{FF2B5EF4-FFF2-40B4-BE49-F238E27FC236}">
                <a16:creationId xmlns:a16="http://schemas.microsoft.com/office/drawing/2014/main" id="{C463749B-0A01-43A5-A391-BA05075BED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 sz="1333">
              <a:solidFill>
                <a:schemeClr val="dk2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ECCA990D-CFFB-402B-BBF9-B9073699E505}"/>
              </a:ext>
            </a:extLst>
          </p:cNvPr>
          <p:cNvSpPr/>
          <p:nvPr/>
        </p:nvSpPr>
        <p:spPr>
          <a:xfrm>
            <a:off x="-350924" y="1139200"/>
            <a:ext cx="1214033" cy="1214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733" dirty="0">
                <a:ea typeface="新細明體"/>
                <a:cs typeface="Arial"/>
              </a:rPr>
              <a:t>01</a:t>
            </a:r>
            <a:endParaRPr lang="zh-TW" altLang="en-US" sz="3733" dirty="0"/>
          </a:p>
        </p:txBody>
      </p:sp>
    </p:spTree>
    <p:extLst>
      <p:ext uri="{BB962C8B-B14F-4D97-AF65-F5344CB8AC3E}">
        <p14:creationId xmlns:p14="http://schemas.microsoft.com/office/powerpoint/2010/main" val="739092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82"/>
          <p:cNvSpPr txBox="1"/>
          <p:nvPr/>
        </p:nvSpPr>
        <p:spPr>
          <a:xfrm>
            <a:off x="0" y="0"/>
            <a:ext cx="12192000" cy="113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zh-TW" altLang="en-US" sz="4000" b="1" dirty="0"/>
              <a:t>如何選擇</a:t>
            </a:r>
            <a:r>
              <a:rPr lang="en-US" altLang="zh-TW" sz="4000" b="1" dirty="0"/>
              <a:t>X</a:t>
            </a:r>
            <a:r>
              <a:rPr lang="zh-TW" altLang="en-US" sz="4000" b="1" dirty="0"/>
              <a:t>與</a:t>
            </a:r>
            <a:r>
              <a:rPr lang="en-US" altLang="zh-TW" sz="4000" b="1" dirty="0"/>
              <a:t>Y?</a:t>
            </a:r>
            <a:endParaRPr lang="zh-TW" altLang="en-US" sz="4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3FDC3B0C-D9BF-4A01-961A-E551CBFC31FD}"/>
                  </a:ext>
                </a:extLst>
              </p:cNvPr>
              <p:cNvSpPr txBox="1"/>
              <p:nvPr/>
            </p:nvSpPr>
            <p:spPr>
              <a:xfrm>
                <a:off x="699353" y="3429491"/>
                <a:ext cx="2146357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0.01</m:t>
                          </m:r>
                        </m:den>
                      </m:f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3FDC3B0C-D9BF-4A01-961A-E551CBFC3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53" y="3429491"/>
                <a:ext cx="2146357" cy="6938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0236C957-7661-4C64-B99E-D2DBADB8E733}"/>
                  </a:ext>
                </a:extLst>
              </p:cNvPr>
              <p:cNvSpPr txBox="1"/>
              <p:nvPr/>
            </p:nvSpPr>
            <p:spPr>
              <a:xfrm>
                <a:off x="699353" y="2720485"/>
                <a:ext cx="21834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0236C957-7661-4C64-B99E-D2DBADB8E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53" y="2720485"/>
                <a:ext cx="218341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1EBDC9E0-FCF7-42DA-B5B4-93A439A40494}"/>
              </a:ext>
            </a:extLst>
          </p:cNvPr>
          <p:cNvSpPr txBox="1"/>
          <p:nvPr/>
        </p:nvSpPr>
        <p:spPr>
          <a:xfrm>
            <a:off x="0" y="5704620"/>
            <a:ext cx="3372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Baud rate = 115200 bits/s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80F181C-534B-4355-B570-4F767B9E4359}"/>
              </a:ext>
            </a:extLst>
          </p:cNvPr>
          <p:cNvSpPr txBox="1"/>
          <p:nvPr/>
        </p:nvSpPr>
        <p:spPr>
          <a:xfrm>
            <a:off x="953747" y="468314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100 files</a:t>
            </a:r>
            <a:endParaRPr lang="zh-TW" altLang="en-US" sz="2400" dirty="0"/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B359D9D-A312-4D9B-B371-2D5EF62D68E5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2882771" y="2951318"/>
            <a:ext cx="3677686" cy="1008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823BFEF8-9E10-4C82-A430-41D5C6FA405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845710" y="3776413"/>
            <a:ext cx="3714747" cy="207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84D45ED2-360B-4E32-8D45-D7C84E2C15DC}"/>
              </a:ext>
            </a:extLst>
          </p:cNvPr>
          <p:cNvCxnSpPr>
            <a:stCxn id="7" idx="3"/>
          </p:cNvCxnSpPr>
          <p:nvPr/>
        </p:nvCxnSpPr>
        <p:spPr>
          <a:xfrm flipV="1">
            <a:off x="2183571" y="3983430"/>
            <a:ext cx="4376886" cy="930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6D1E1C0-0DD2-41C7-99FF-50EAC18BAA1B}"/>
              </a:ext>
            </a:extLst>
          </p:cNvPr>
          <p:cNvCxnSpPr>
            <a:stCxn id="6" idx="3"/>
          </p:cNvCxnSpPr>
          <p:nvPr/>
        </p:nvCxnSpPr>
        <p:spPr>
          <a:xfrm flipV="1">
            <a:off x="3372333" y="3978111"/>
            <a:ext cx="3188124" cy="1957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DBEA210B-751E-4805-8F49-1B99A034526E}"/>
                  </a:ext>
                </a:extLst>
              </p:cNvPr>
              <p:cNvSpPr txBox="1"/>
              <p:nvPr/>
            </p:nvSpPr>
            <p:spPr>
              <a:xfrm>
                <a:off x="6885695" y="3821116"/>
                <a:ext cx="3845476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sup>
                          </m:s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×100×100)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115200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≈91022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≈1.05</m:t>
                      </m:r>
                      <m:r>
                        <a:rPr lang="zh-TW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天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DBEA210B-751E-4805-8F49-1B99A0345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5695" y="3821116"/>
                <a:ext cx="3845476" cy="5558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群組 23">
            <a:extLst>
              <a:ext uri="{FF2B5EF4-FFF2-40B4-BE49-F238E27FC236}">
                <a16:creationId xmlns:a16="http://schemas.microsoft.com/office/drawing/2014/main" id="{B6C41F0C-747B-4BD0-A067-E3F67A9A4DCF}"/>
              </a:ext>
            </a:extLst>
          </p:cNvPr>
          <p:cNvGrpSpPr/>
          <p:nvPr/>
        </p:nvGrpSpPr>
        <p:grpSpPr>
          <a:xfrm>
            <a:off x="-9696905" y="1634849"/>
            <a:ext cx="9161777" cy="1217267"/>
            <a:chOff x="1159789" y="1634849"/>
            <a:chExt cx="9161777" cy="121726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BFCEFFD-C722-455A-9B87-CAB212DE7ACF}"/>
                </a:ext>
              </a:extLst>
            </p:cNvPr>
            <p:cNvSpPr/>
            <p:nvPr/>
          </p:nvSpPr>
          <p:spPr>
            <a:xfrm>
              <a:off x="1159789" y="1634849"/>
              <a:ext cx="3655016" cy="12140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r>
                <a:rPr lang="zh-TW" altLang="en-US" sz="2133" dirty="0">
                  <a:solidFill>
                    <a:schemeClr val="bg1"/>
                  </a:solidFill>
                  <a:ea typeface="新細明體"/>
                  <a:cs typeface="Arial"/>
                </a:rPr>
                <a:t>資料蒐集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4664183-93B5-44B5-B0CC-6C156B04FEE2}"/>
                </a:ext>
              </a:extLst>
            </p:cNvPr>
            <p:cNvSpPr/>
            <p:nvPr/>
          </p:nvSpPr>
          <p:spPr>
            <a:xfrm>
              <a:off x="4600112" y="1634849"/>
              <a:ext cx="1666067" cy="121456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0594E3D9-0B40-4395-BFDB-CBD144228549}"/>
                </a:ext>
              </a:extLst>
            </p:cNvPr>
            <p:cNvGrpSpPr/>
            <p:nvPr/>
          </p:nvGrpSpPr>
          <p:grpSpPr>
            <a:xfrm>
              <a:off x="3820330" y="1634849"/>
              <a:ext cx="2178779" cy="1217267"/>
              <a:chOff x="2923366" y="3228488"/>
              <a:chExt cx="1634084" cy="912950"/>
            </a:xfrm>
          </p:grpSpPr>
          <p:sp>
            <p:nvSpPr>
              <p:cNvPr id="29" name="等腰三角形 28">
                <a:extLst>
                  <a:ext uri="{FF2B5EF4-FFF2-40B4-BE49-F238E27FC236}">
                    <a16:creationId xmlns:a16="http://schemas.microsoft.com/office/drawing/2014/main" id="{BCF7FAAE-06A0-49B0-9EED-C13D67F451E5}"/>
                  </a:ext>
                </a:extLst>
              </p:cNvPr>
              <p:cNvSpPr/>
              <p:nvPr/>
            </p:nvSpPr>
            <p:spPr>
              <a:xfrm rot="5400000">
                <a:off x="3646925" y="3230912"/>
                <a:ext cx="910526" cy="910525"/>
              </a:xfrm>
              <a:prstGeom prst="triangl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5E3F366D-E7F6-445E-993B-CED2940086E1}"/>
                  </a:ext>
                </a:extLst>
              </p:cNvPr>
              <p:cNvSpPr/>
              <p:nvPr/>
            </p:nvSpPr>
            <p:spPr>
              <a:xfrm>
                <a:off x="2923366" y="3228488"/>
                <a:ext cx="726483" cy="91052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rgbClr val="A8ADAE"/>
                  </a:solidFill>
                </a:endParaRPr>
              </a:p>
            </p:txBody>
          </p:sp>
        </p:grp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E44B772F-C1F4-456F-AD6D-7AAC5B715C9D}"/>
                </a:ext>
              </a:extLst>
            </p:cNvPr>
            <p:cNvSpPr/>
            <p:nvPr/>
          </p:nvSpPr>
          <p:spPr>
            <a:xfrm>
              <a:off x="6266178" y="1634850"/>
              <a:ext cx="4055388" cy="121403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pPr marL="380990" indent="-380990">
                <a:buChar char="•"/>
              </a:pPr>
              <a:r>
                <a:rPr lang="en-US" altLang="zh-TW" sz="2400" dirty="0">
                  <a:solidFill>
                    <a:schemeClr val="tx1"/>
                  </a:solidFill>
                  <a:ea typeface="新細明體"/>
                  <a:cs typeface="Arial"/>
                </a:rPr>
                <a:t>Sample size</a:t>
              </a:r>
            </a:p>
            <a:p>
              <a:pPr marL="380990" indent="-380990">
                <a:buChar char="•"/>
              </a:pPr>
              <a:r>
                <a:rPr lang="zh-TW" altLang="en-US" sz="2400" dirty="0">
                  <a:solidFill>
                    <a:schemeClr val="tx1"/>
                  </a:solidFill>
                  <a:ea typeface="新細明體"/>
                  <a:cs typeface="Arial"/>
                </a:rPr>
                <a:t>蒐集方法</a:t>
              </a:r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4E343625-08B8-42F1-AE40-89E311470351}"/>
              </a:ext>
            </a:extLst>
          </p:cNvPr>
          <p:cNvGrpSpPr/>
          <p:nvPr/>
        </p:nvGrpSpPr>
        <p:grpSpPr>
          <a:xfrm>
            <a:off x="-9694321" y="2962906"/>
            <a:ext cx="9161777" cy="1217267"/>
            <a:chOff x="1159789" y="1634849"/>
            <a:chExt cx="9161777" cy="1217267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81244B7-E2D5-4D81-80FF-991C62A2257E}"/>
                </a:ext>
              </a:extLst>
            </p:cNvPr>
            <p:cNvSpPr/>
            <p:nvPr/>
          </p:nvSpPr>
          <p:spPr>
            <a:xfrm>
              <a:off x="1159789" y="1634849"/>
              <a:ext cx="3655016" cy="12140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r>
                <a:rPr lang="zh-TW" altLang="en-US" sz="2133" dirty="0">
                  <a:solidFill>
                    <a:schemeClr val="bg1"/>
                  </a:solidFill>
                  <a:ea typeface="新細明體"/>
                  <a:cs typeface="Arial"/>
                </a:rPr>
                <a:t>參數設定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3A363B94-BBA9-4E62-8FC4-374CC3CABFD0}"/>
                </a:ext>
              </a:extLst>
            </p:cNvPr>
            <p:cNvSpPr/>
            <p:nvPr/>
          </p:nvSpPr>
          <p:spPr>
            <a:xfrm>
              <a:off x="4600112" y="1634849"/>
              <a:ext cx="1666067" cy="121456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1C14A5A0-CB1C-49C3-8112-0B8B165A2FBD}"/>
                </a:ext>
              </a:extLst>
            </p:cNvPr>
            <p:cNvGrpSpPr/>
            <p:nvPr/>
          </p:nvGrpSpPr>
          <p:grpSpPr>
            <a:xfrm>
              <a:off x="3820330" y="1634849"/>
              <a:ext cx="2178779" cy="1217267"/>
              <a:chOff x="2923366" y="3228488"/>
              <a:chExt cx="1634084" cy="912950"/>
            </a:xfrm>
          </p:grpSpPr>
          <p:sp>
            <p:nvSpPr>
              <p:cNvPr id="36" name="等腰三角形 35">
                <a:extLst>
                  <a:ext uri="{FF2B5EF4-FFF2-40B4-BE49-F238E27FC236}">
                    <a16:creationId xmlns:a16="http://schemas.microsoft.com/office/drawing/2014/main" id="{3C233EBB-DFF1-4B08-B5D5-270B73435E65}"/>
                  </a:ext>
                </a:extLst>
              </p:cNvPr>
              <p:cNvSpPr/>
              <p:nvPr/>
            </p:nvSpPr>
            <p:spPr>
              <a:xfrm rot="5400000">
                <a:off x="3646925" y="3230912"/>
                <a:ext cx="910526" cy="910525"/>
              </a:xfrm>
              <a:prstGeom prst="triangl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37BCBD29-C1BD-4BD4-91F0-26C83DA91B52}"/>
                  </a:ext>
                </a:extLst>
              </p:cNvPr>
              <p:cNvSpPr/>
              <p:nvPr/>
            </p:nvSpPr>
            <p:spPr>
              <a:xfrm>
                <a:off x="2923366" y="3228488"/>
                <a:ext cx="726483" cy="91052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rgbClr val="A8ADAE"/>
                  </a:solidFill>
                </a:endParaRPr>
              </a:p>
            </p:txBody>
          </p:sp>
        </p:grp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D02659B-A96C-46AE-8BC4-0B4C15FC29BF}"/>
                </a:ext>
              </a:extLst>
            </p:cNvPr>
            <p:cNvSpPr/>
            <p:nvPr/>
          </p:nvSpPr>
          <p:spPr>
            <a:xfrm>
              <a:off x="6266178" y="1634850"/>
              <a:ext cx="4055388" cy="121403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pPr marL="380990" indent="-380990">
                <a:buFontTx/>
                <a:buChar char="•"/>
              </a:pPr>
              <a:r>
                <a:rPr lang="zh-TW" altLang="en-US" sz="2400" dirty="0">
                  <a:solidFill>
                    <a:schemeClr val="tx1"/>
                  </a:solidFill>
                  <a:ea typeface="新細明體"/>
                  <a:cs typeface="Arial"/>
                </a:rPr>
                <a:t>參數設定</a:t>
              </a:r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510B27E7-139D-4675-ABB6-9E28780F3820}"/>
              </a:ext>
            </a:extLst>
          </p:cNvPr>
          <p:cNvGrpSpPr/>
          <p:nvPr/>
        </p:nvGrpSpPr>
        <p:grpSpPr>
          <a:xfrm>
            <a:off x="-9696905" y="4287730"/>
            <a:ext cx="9161777" cy="1217267"/>
            <a:chOff x="1159789" y="1634849"/>
            <a:chExt cx="9161777" cy="1217267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C2563475-7158-4E31-9AA2-68C5370A0651}"/>
                </a:ext>
              </a:extLst>
            </p:cNvPr>
            <p:cNvSpPr/>
            <p:nvPr/>
          </p:nvSpPr>
          <p:spPr>
            <a:xfrm>
              <a:off x="1159789" y="1634849"/>
              <a:ext cx="3655016" cy="12140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r>
                <a:rPr lang="zh-TW" altLang="en-US" sz="2133" dirty="0">
                  <a:solidFill>
                    <a:schemeClr val="bg1"/>
                  </a:solidFill>
                  <a:ea typeface="新細明體"/>
                  <a:cs typeface="Arial"/>
                </a:rPr>
                <a:t>實驗與分析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399D1A56-E0CA-4F04-B71B-3D0C1E4C6BFE}"/>
                </a:ext>
              </a:extLst>
            </p:cNvPr>
            <p:cNvSpPr/>
            <p:nvPr/>
          </p:nvSpPr>
          <p:spPr>
            <a:xfrm>
              <a:off x="4600112" y="1634849"/>
              <a:ext cx="1666067" cy="121456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C61D29C8-4A89-43E3-B7F1-04C1A0E635CA}"/>
                </a:ext>
              </a:extLst>
            </p:cNvPr>
            <p:cNvGrpSpPr/>
            <p:nvPr/>
          </p:nvGrpSpPr>
          <p:grpSpPr>
            <a:xfrm>
              <a:off x="3820330" y="1634849"/>
              <a:ext cx="2178779" cy="1217267"/>
              <a:chOff x="2923366" y="3228488"/>
              <a:chExt cx="1634084" cy="912950"/>
            </a:xfrm>
          </p:grpSpPr>
          <p:sp>
            <p:nvSpPr>
              <p:cNvPr id="43" name="等腰三角形 42">
                <a:extLst>
                  <a:ext uri="{FF2B5EF4-FFF2-40B4-BE49-F238E27FC236}">
                    <a16:creationId xmlns:a16="http://schemas.microsoft.com/office/drawing/2014/main" id="{0D4A31E1-C62E-4FB2-8DD2-572E8F48BBA0}"/>
                  </a:ext>
                </a:extLst>
              </p:cNvPr>
              <p:cNvSpPr/>
              <p:nvPr/>
            </p:nvSpPr>
            <p:spPr>
              <a:xfrm rot="5400000">
                <a:off x="3646925" y="3230912"/>
                <a:ext cx="910526" cy="910525"/>
              </a:xfrm>
              <a:prstGeom prst="triangl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8F50E0C9-D018-4FFE-9E62-114A5FEA8666}"/>
                  </a:ext>
                </a:extLst>
              </p:cNvPr>
              <p:cNvSpPr/>
              <p:nvPr/>
            </p:nvSpPr>
            <p:spPr>
              <a:xfrm>
                <a:off x="2923366" y="3228488"/>
                <a:ext cx="726483" cy="91052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rgbClr val="A8ADAE"/>
                  </a:solidFill>
                </a:endParaRPr>
              </a:p>
            </p:txBody>
          </p:sp>
        </p:grp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738BA81-EC10-4092-8B98-843EAF962C83}"/>
                </a:ext>
              </a:extLst>
            </p:cNvPr>
            <p:cNvSpPr/>
            <p:nvPr/>
          </p:nvSpPr>
          <p:spPr>
            <a:xfrm>
              <a:off x="6266178" y="1634850"/>
              <a:ext cx="4055388" cy="121403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pPr marL="380990" indent="-380990">
                <a:buChar char="•"/>
              </a:pPr>
              <a:r>
                <a:rPr lang="en-US" altLang="zh-TW" sz="2400" dirty="0">
                  <a:solidFill>
                    <a:schemeClr val="tx1"/>
                  </a:solidFill>
                  <a:ea typeface="新細明體"/>
                  <a:cs typeface="Arial"/>
                </a:rPr>
                <a:t>Pass rate</a:t>
              </a:r>
            </a:p>
            <a:p>
              <a:pPr marL="380990" indent="-380990">
                <a:buChar char="•"/>
              </a:pPr>
              <a:r>
                <a:rPr lang="zh-TW" altLang="en-US" sz="2400" dirty="0">
                  <a:solidFill>
                    <a:schemeClr val="tx1"/>
                  </a:solidFill>
                  <a:ea typeface="新細明體"/>
                  <a:cs typeface="Arial"/>
                </a:rPr>
                <a:t>分析</a:t>
              </a:r>
            </a:p>
            <a:p>
              <a:endParaRPr lang="zh-TW" altLang="en-US" sz="2400" dirty="0">
                <a:solidFill>
                  <a:schemeClr val="tx1"/>
                </a:solidFill>
                <a:ea typeface="新細明體"/>
                <a:cs typeface="Arial"/>
              </a:endParaRPr>
            </a:p>
          </p:txBody>
        </p:sp>
      </p:grp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EA718212-8051-4F8B-89A2-7E8247120A93}"/>
              </a:ext>
            </a:extLst>
          </p:cNvPr>
          <p:cNvGrpSpPr/>
          <p:nvPr/>
        </p:nvGrpSpPr>
        <p:grpSpPr>
          <a:xfrm>
            <a:off x="-9696905" y="5609320"/>
            <a:ext cx="9161777" cy="1217267"/>
            <a:chOff x="1159789" y="1634849"/>
            <a:chExt cx="9161777" cy="1217267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6CC1B274-8C5C-4D9C-98A9-B6F4A256896E}"/>
                </a:ext>
              </a:extLst>
            </p:cNvPr>
            <p:cNvSpPr/>
            <p:nvPr/>
          </p:nvSpPr>
          <p:spPr>
            <a:xfrm>
              <a:off x="1159789" y="1634849"/>
              <a:ext cx="3655016" cy="12140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r>
                <a:rPr lang="zh-TW" altLang="en-US" sz="2133" dirty="0">
                  <a:solidFill>
                    <a:schemeClr val="bg1"/>
                  </a:solidFill>
                  <a:ea typeface="新細明體"/>
                  <a:cs typeface="Arial"/>
                </a:rPr>
                <a:t>比較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89775146-5967-4F95-87F7-FD9982F7C900}"/>
                </a:ext>
              </a:extLst>
            </p:cNvPr>
            <p:cNvSpPr/>
            <p:nvPr/>
          </p:nvSpPr>
          <p:spPr>
            <a:xfrm>
              <a:off x="4600112" y="1634849"/>
              <a:ext cx="1666067" cy="121456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grpSp>
          <p:nvGrpSpPr>
            <p:cNvPr id="48" name="群組 47">
              <a:extLst>
                <a:ext uri="{FF2B5EF4-FFF2-40B4-BE49-F238E27FC236}">
                  <a16:creationId xmlns:a16="http://schemas.microsoft.com/office/drawing/2014/main" id="{29EB329E-98E7-4F7C-9EA9-D9F71687E055}"/>
                </a:ext>
              </a:extLst>
            </p:cNvPr>
            <p:cNvGrpSpPr/>
            <p:nvPr/>
          </p:nvGrpSpPr>
          <p:grpSpPr>
            <a:xfrm>
              <a:off x="3820330" y="1634849"/>
              <a:ext cx="2178779" cy="1217267"/>
              <a:chOff x="2923366" y="3228488"/>
              <a:chExt cx="1634084" cy="912950"/>
            </a:xfrm>
          </p:grpSpPr>
          <p:sp>
            <p:nvSpPr>
              <p:cNvPr id="50" name="等腰三角形 49">
                <a:extLst>
                  <a:ext uri="{FF2B5EF4-FFF2-40B4-BE49-F238E27FC236}">
                    <a16:creationId xmlns:a16="http://schemas.microsoft.com/office/drawing/2014/main" id="{9236CE1A-A4A2-4F03-BF12-0A9A30473E7D}"/>
                  </a:ext>
                </a:extLst>
              </p:cNvPr>
              <p:cNvSpPr/>
              <p:nvPr/>
            </p:nvSpPr>
            <p:spPr>
              <a:xfrm rot="5400000">
                <a:off x="3646925" y="3230912"/>
                <a:ext cx="910526" cy="910525"/>
              </a:xfrm>
              <a:prstGeom prst="triangl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B533E161-8A72-491A-B24D-D049DC7C2C17}"/>
                  </a:ext>
                </a:extLst>
              </p:cNvPr>
              <p:cNvSpPr/>
              <p:nvPr/>
            </p:nvSpPr>
            <p:spPr>
              <a:xfrm>
                <a:off x="2923366" y="3228488"/>
                <a:ext cx="726483" cy="91052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rgbClr val="A8ADAE"/>
                  </a:solidFill>
                </a:endParaRPr>
              </a:p>
            </p:txBody>
          </p:sp>
        </p:grp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E30F2C4A-638F-4B75-8197-B881052CC0F9}"/>
                </a:ext>
              </a:extLst>
            </p:cNvPr>
            <p:cNvSpPr/>
            <p:nvPr/>
          </p:nvSpPr>
          <p:spPr>
            <a:xfrm>
              <a:off x="6266178" y="1634850"/>
              <a:ext cx="4055388" cy="121403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pPr marL="380990" indent="-380990">
                <a:buChar char="•"/>
              </a:pPr>
              <a:endParaRPr lang="zh-TW" altLang="en-US" sz="2400" dirty="0">
                <a:solidFill>
                  <a:schemeClr val="tx1"/>
                </a:solidFill>
                <a:ea typeface="新細明體"/>
                <a:cs typeface="Arial"/>
              </a:endParaRPr>
            </a:p>
          </p:txBody>
        </p:sp>
      </p:grpSp>
      <p:sp>
        <p:nvSpPr>
          <p:cNvPr id="22" name="投影片編號版面配置區 21">
            <a:extLst>
              <a:ext uri="{FF2B5EF4-FFF2-40B4-BE49-F238E27FC236}">
                <a16:creationId xmlns:a16="http://schemas.microsoft.com/office/drawing/2014/main" id="{C463749B-0A01-43A5-A391-BA05075BED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 sz="1333">
              <a:solidFill>
                <a:schemeClr val="dk2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ECCA990D-CFFB-402B-BBF9-B9073699E505}"/>
              </a:ext>
            </a:extLst>
          </p:cNvPr>
          <p:cNvSpPr/>
          <p:nvPr/>
        </p:nvSpPr>
        <p:spPr>
          <a:xfrm>
            <a:off x="-350924" y="1139200"/>
            <a:ext cx="1214033" cy="1214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733" dirty="0">
                <a:ea typeface="新細明體"/>
                <a:cs typeface="Arial"/>
              </a:rPr>
              <a:t>01</a:t>
            </a:r>
            <a:endParaRPr lang="zh-TW" altLang="en-US" sz="3733" dirty="0"/>
          </a:p>
        </p:txBody>
      </p:sp>
      <p:sp>
        <p:nvSpPr>
          <p:cNvPr id="52" name="箭號: 向右 51">
            <a:extLst>
              <a:ext uri="{FF2B5EF4-FFF2-40B4-BE49-F238E27FC236}">
                <a16:creationId xmlns:a16="http://schemas.microsoft.com/office/drawing/2014/main" id="{B7893D65-ADC2-4A11-94ED-3E1DA5A1E230}"/>
              </a:ext>
            </a:extLst>
          </p:cNvPr>
          <p:cNvSpPr/>
          <p:nvPr/>
        </p:nvSpPr>
        <p:spPr>
          <a:xfrm rot="5400000">
            <a:off x="6134511" y="4650307"/>
            <a:ext cx="851890" cy="51384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76DCC6F1-2D6E-4852-8075-BEA5003B40E3}"/>
                  </a:ext>
                </a:extLst>
              </p:cNvPr>
              <p:cNvSpPr txBox="1"/>
              <p:nvPr/>
            </p:nvSpPr>
            <p:spPr>
              <a:xfrm>
                <a:off x="5975350" y="5342422"/>
                <a:ext cx="13024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76DCC6F1-2D6E-4852-8075-BEA5003B4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350" y="5342422"/>
                <a:ext cx="130240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C503D4CD-9FAA-4B12-8FEC-B73E6000FD21}"/>
                  </a:ext>
                </a:extLst>
              </p:cNvPr>
              <p:cNvSpPr txBox="1"/>
              <p:nvPr/>
            </p:nvSpPr>
            <p:spPr>
              <a:xfrm>
                <a:off x="6046183" y="5750057"/>
                <a:ext cx="11723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C503D4CD-9FAA-4B12-8FEC-B73E6000F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183" y="5750057"/>
                <a:ext cx="1172308" cy="369332"/>
              </a:xfrm>
              <a:prstGeom prst="rect">
                <a:avLst/>
              </a:prstGeom>
              <a:blipFill>
                <a:blip r:embed="rId7"/>
                <a:stretch>
                  <a:fillRect l="-6250" r="-6250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4027C98D-E0E4-42BA-BE5F-15FEE26131F2}"/>
                  </a:ext>
                </a:extLst>
              </p:cNvPr>
              <p:cNvSpPr txBox="1"/>
              <p:nvPr/>
            </p:nvSpPr>
            <p:spPr>
              <a:xfrm>
                <a:off x="5571788" y="6198461"/>
                <a:ext cx="30011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𝑆𝑎𝑚𝑝𝑙𝑒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𝑠𝑖𝑒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=12.5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𝑀𝐵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4027C98D-E0E4-42BA-BE5F-15FEE2613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788" y="6198461"/>
                <a:ext cx="3001143" cy="369332"/>
              </a:xfrm>
              <a:prstGeom prst="rect">
                <a:avLst/>
              </a:prstGeom>
              <a:blipFill>
                <a:blip r:embed="rId8"/>
                <a:stretch>
                  <a:fillRect l="-3049" r="-2236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1830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96"/>
          <p:cNvSpPr txBox="1"/>
          <p:nvPr/>
        </p:nvSpPr>
        <p:spPr>
          <a:xfrm>
            <a:off x="0" y="0"/>
            <a:ext cx="12192000" cy="113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40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8AE572F-A9D5-4412-866D-72224008F647}"/>
              </a:ext>
            </a:extLst>
          </p:cNvPr>
          <p:cNvSpPr/>
          <p:nvPr/>
        </p:nvSpPr>
        <p:spPr>
          <a:xfrm>
            <a:off x="-2584" y="1634850"/>
            <a:ext cx="1214033" cy="1214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733" dirty="0">
                <a:ea typeface="新細明體"/>
                <a:cs typeface="Arial"/>
              </a:rPr>
              <a:t>01</a:t>
            </a:r>
            <a:endParaRPr lang="zh-TW" altLang="en-US" sz="3733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9F553D8-66C2-4A86-9AC5-B0079798DF7A}"/>
              </a:ext>
            </a:extLst>
          </p:cNvPr>
          <p:cNvGrpSpPr/>
          <p:nvPr/>
        </p:nvGrpSpPr>
        <p:grpSpPr>
          <a:xfrm>
            <a:off x="1159789" y="1634849"/>
            <a:ext cx="9161777" cy="1217267"/>
            <a:chOff x="1159789" y="1634849"/>
            <a:chExt cx="9161777" cy="121726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2F32897-0885-4A2A-A178-B2D56D619929}"/>
                </a:ext>
              </a:extLst>
            </p:cNvPr>
            <p:cNvSpPr/>
            <p:nvPr/>
          </p:nvSpPr>
          <p:spPr>
            <a:xfrm>
              <a:off x="1159789" y="1634849"/>
              <a:ext cx="3655016" cy="12140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r>
                <a:rPr lang="zh-TW" altLang="en-US" sz="2133" dirty="0">
                  <a:solidFill>
                    <a:schemeClr val="bg1"/>
                  </a:solidFill>
                  <a:ea typeface="新細明體"/>
                  <a:cs typeface="Arial"/>
                </a:rPr>
                <a:t>資料蒐集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D56E6CC-B761-46B3-BE63-6D2465DA4CB0}"/>
                </a:ext>
              </a:extLst>
            </p:cNvPr>
            <p:cNvSpPr/>
            <p:nvPr/>
          </p:nvSpPr>
          <p:spPr>
            <a:xfrm>
              <a:off x="4600112" y="1634849"/>
              <a:ext cx="1666067" cy="121456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DB3CE51B-2DE6-41EC-A8D1-206B846BA368}"/>
                </a:ext>
              </a:extLst>
            </p:cNvPr>
            <p:cNvGrpSpPr/>
            <p:nvPr/>
          </p:nvGrpSpPr>
          <p:grpSpPr>
            <a:xfrm>
              <a:off x="3820330" y="1634849"/>
              <a:ext cx="2178779" cy="1217267"/>
              <a:chOff x="2923366" y="3228488"/>
              <a:chExt cx="1634084" cy="912950"/>
            </a:xfrm>
          </p:grpSpPr>
          <p:sp>
            <p:nvSpPr>
              <p:cNvPr id="8" name="等腰三角形 7">
                <a:extLst>
                  <a:ext uri="{FF2B5EF4-FFF2-40B4-BE49-F238E27FC236}">
                    <a16:creationId xmlns:a16="http://schemas.microsoft.com/office/drawing/2014/main" id="{03E3A20C-2882-45DF-A2A4-77B6D8FF03BC}"/>
                  </a:ext>
                </a:extLst>
              </p:cNvPr>
              <p:cNvSpPr/>
              <p:nvPr/>
            </p:nvSpPr>
            <p:spPr>
              <a:xfrm rot="5400000">
                <a:off x="3646925" y="3230912"/>
                <a:ext cx="910526" cy="910525"/>
              </a:xfrm>
              <a:prstGeom prst="triangl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2DD3C5E-8C65-4EB3-8823-4A8B2B5952F3}"/>
                  </a:ext>
                </a:extLst>
              </p:cNvPr>
              <p:cNvSpPr/>
              <p:nvPr/>
            </p:nvSpPr>
            <p:spPr>
              <a:xfrm>
                <a:off x="2923366" y="3228488"/>
                <a:ext cx="726483" cy="91052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rgbClr val="A8ADAE"/>
                  </a:solidFill>
                </a:endParaRPr>
              </a:p>
            </p:txBody>
          </p:sp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8B7AD41-F6A4-49C4-907D-C6C08AFA3FA5}"/>
                </a:ext>
              </a:extLst>
            </p:cNvPr>
            <p:cNvSpPr/>
            <p:nvPr/>
          </p:nvSpPr>
          <p:spPr>
            <a:xfrm>
              <a:off x="6266178" y="1634850"/>
              <a:ext cx="4055388" cy="121403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pPr marL="380990" indent="-380990">
                <a:buChar char="•"/>
              </a:pPr>
              <a:r>
                <a:rPr lang="en-US" altLang="zh-TW" sz="2400" dirty="0">
                  <a:solidFill>
                    <a:schemeClr val="tx1"/>
                  </a:solidFill>
                  <a:ea typeface="新細明體"/>
                  <a:cs typeface="Arial"/>
                </a:rPr>
                <a:t>Sample size</a:t>
              </a:r>
            </a:p>
            <a:p>
              <a:pPr marL="380990" indent="-380990">
                <a:buChar char="•"/>
              </a:pPr>
              <a:r>
                <a:rPr lang="zh-TW" altLang="en-US" sz="2400" dirty="0">
                  <a:solidFill>
                    <a:schemeClr val="tx1"/>
                  </a:solidFill>
                  <a:ea typeface="新細明體"/>
                  <a:cs typeface="Arial"/>
                </a:rPr>
                <a:t>蒐集方法</a:t>
              </a:r>
            </a:p>
          </p:txBody>
        </p: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A2AE5782-AF93-49AD-991A-01F8A245E15A}"/>
              </a:ext>
            </a:extLst>
          </p:cNvPr>
          <p:cNvSpPr/>
          <p:nvPr/>
        </p:nvSpPr>
        <p:spPr>
          <a:xfrm>
            <a:off x="0" y="2962907"/>
            <a:ext cx="1214033" cy="1214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733" dirty="0">
                <a:ea typeface="新細明體"/>
                <a:cs typeface="Arial"/>
              </a:rPr>
              <a:t>0</a:t>
            </a:r>
            <a:r>
              <a:rPr lang="en-US" altLang="zh-TW" sz="3733" dirty="0">
                <a:ea typeface="新細明體"/>
                <a:cs typeface="Arial"/>
              </a:rPr>
              <a:t>2</a:t>
            </a:r>
            <a:endParaRPr lang="zh-TW" altLang="en-US" sz="3733" dirty="0"/>
          </a:p>
        </p:txBody>
      </p: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DF9BBA71-7477-459D-9459-79F089F1007E}"/>
              </a:ext>
            </a:extLst>
          </p:cNvPr>
          <p:cNvGrpSpPr/>
          <p:nvPr/>
        </p:nvGrpSpPr>
        <p:grpSpPr>
          <a:xfrm>
            <a:off x="1162373" y="2962906"/>
            <a:ext cx="9161777" cy="1217267"/>
            <a:chOff x="1159789" y="1634849"/>
            <a:chExt cx="9161777" cy="1217267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2CABE2A4-BC41-45D0-9CCE-816C8EC270B7}"/>
                </a:ext>
              </a:extLst>
            </p:cNvPr>
            <p:cNvSpPr/>
            <p:nvPr/>
          </p:nvSpPr>
          <p:spPr>
            <a:xfrm>
              <a:off x="1159789" y="1634849"/>
              <a:ext cx="3655016" cy="12140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r>
                <a:rPr lang="zh-TW" altLang="en-US" sz="2133" dirty="0">
                  <a:solidFill>
                    <a:schemeClr val="bg1"/>
                  </a:solidFill>
                  <a:ea typeface="新細明體"/>
                  <a:cs typeface="Arial"/>
                </a:rPr>
                <a:t>參數設定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32F090D5-21B5-4672-8C53-22DF21518819}"/>
                </a:ext>
              </a:extLst>
            </p:cNvPr>
            <p:cNvSpPr/>
            <p:nvPr/>
          </p:nvSpPr>
          <p:spPr>
            <a:xfrm>
              <a:off x="4600112" y="1634849"/>
              <a:ext cx="1666067" cy="121456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DC42363D-0523-4691-8510-92399F5C7E2A}"/>
                </a:ext>
              </a:extLst>
            </p:cNvPr>
            <p:cNvGrpSpPr/>
            <p:nvPr/>
          </p:nvGrpSpPr>
          <p:grpSpPr>
            <a:xfrm>
              <a:off x="3820330" y="1634849"/>
              <a:ext cx="2178779" cy="1217267"/>
              <a:chOff x="2923366" y="3228488"/>
              <a:chExt cx="1634084" cy="912950"/>
            </a:xfrm>
          </p:grpSpPr>
          <p:sp>
            <p:nvSpPr>
              <p:cNvPr id="52" name="等腰三角形 51">
                <a:extLst>
                  <a:ext uri="{FF2B5EF4-FFF2-40B4-BE49-F238E27FC236}">
                    <a16:creationId xmlns:a16="http://schemas.microsoft.com/office/drawing/2014/main" id="{2DB21977-D363-465D-8D54-231E2DA54AD6}"/>
                  </a:ext>
                </a:extLst>
              </p:cNvPr>
              <p:cNvSpPr/>
              <p:nvPr/>
            </p:nvSpPr>
            <p:spPr>
              <a:xfrm rot="5400000">
                <a:off x="3646925" y="3230912"/>
                <a:ext cx="910526" cy="910525"/>
              </a:xfrm>
              <a:prstGeom prst="triangl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A7334C59-8615-4D54-863C-6D658998EEBD}"/>
                  </a:ext>
                </a:extLst>
              </p:cNvPr>
              <p:cNvSpPr/>
              <p:nvPr/>
            </p:nvSpPr>
            <p:spPr>
              <a:xfrm>
                <a:off x="2923366" y="3228488"/>
                <a:ext cx="726483" cy="91052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rgbClr val="A8ADAE"/>
                  </a:solidFill>
                </a:endParaRPr>
              </a:p>
            </p:txBody>
          </p:sp>
        </p:grp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98816AA9-505F-4BD3-8A4B-C091B0811895}"/>
                </a:ext>
              </a:extLst>
            </p:cNvPr>
            <p:cNvSpPr/>
            <p:nvPr/>
          </p:nvSpPr>
          <p:spPr>
            <a:xfrm>
              <a:off x="6266178" y="1634850"/>
              <a:ext cx="4055388" cy="121403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pPr marL="380990" indent="-380990">
                <a:buChar char="•"/>
              </a:pPr>
              <a:r>
                <a:rPr lang="zh-TW" altLang="en-US" sz="2400" dirty="0">
                  <a:solidFill>
                    <a:schemeClr val="tx1"/>
                  </a:solidFill>
                  <a:ea typeface="新細明體"/>
                  <a:cs typeface="Arial"/>
                </a:rPr>
                <a:t>參數設定</a:t>
              </a:r>
            </a:p>
          </p:txBody>
        </p: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EE9CBFCC-6308-4B4C-B31E-5AEAE70EC908}"/>
              </a:ext>
            </a:extLst>
          </p:cNvPr>
          <p:cNvSpPr/>
          <p:nvPr/>
        </p:nvSpPr>
        <p:spPr>
          <a:xfrm>
            <a:off x="-2584" y="4287731"/>
            <a:ext cx="1214033" cy="1214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733" dirty="0">
                <a:ea typeface="新細明體"/>
                <a:cs typeface="Arial"/>
              </a:rPr>
              <a:t>0</a:t>
            </a:r>
            <a:r>
              <a:rPr lang="en-US" altLang="zh-TW" sz="3733" dirty="0">
                <a:ea typeface="新細明體"/>
                <a:cs typeface="Arial"/>
              </a:rPr>
              <a:t>3</a:t>
            </a:r>
            <a:endParaRPr lang="zh-TW" altLang="en-US" sz="3733" dirty="0"/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4F7FFA7F-39BB-4C41-BA58-DEEC55783FEF}"/>
              </a:ext>
            </a:extLst>
          </p:cNvPr>
          <p:cNvGrpSpPr/>
          <p:nvPr/>
        </p:nvGrpSpPr>
        <p:grpSpPr>
          <a:xfrm>
            <a:off x="1159789" y="4287730"/>
            <a:ext cx="9161777" cy="1217267"/>
            <a:chOff x="1159789" y="1634849"/>
            <a:chExt cx="9161777" cy="1217267"/>
          </a:xfrm>
        </p:grpSpPr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8663D0EF-DA15-4CB1-AA12-82F6A9B7E157}"/>
                </a:ext>
              </a:extLst>
            </p:cNvPr>
            <p:cNvSpPr/>
            <p:nvPr/>
          </p:nvSpPr>
          <p:spPr>
            <a:xfrm>
              <a:off x="1159789" y="1634849"/>
              <a:ext cx="3655016" cy="12140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r>
                <a:rPr lang="zh-TW" altLang="en-US" sz="2133" dirty="0">
                  <a:solidFill>
                    <a:schemeClr val="bg1"/>
                  </a:solidFill>
                  <a:ea typeface="新細明體"/>
                  <a:cs typeface="Arial"/>
                </a:rPr>
                <a:t>實驗與分析</a:t>
              </a: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E774B80F-EBF9-49FF-9FA8-0C3CF593CB16}"/>
                </a:ext>
              </a:extLst>
            </p:cNvPr>
            <p:cNvSpPr/>
            <p:nvPr/>
          </p:nvSpPr>
          <p:spPr>
            <a:xfrm>
              <a:off x="4600112" y="1634849"/>
              <a:ext cx="1666067" cy="121456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grpSp>
          <p:nvGrpSpPr>
            <p:cNvPr id="82" name="群組 81">
              <a:extLst>
                <a:ext uri="{FF2B5EF4-FFF2-40B4-BE49-F238E27FC236}">
                  <a16:creationId xmlns:a16="http://schemas.microsoft.com/office/drawing/2014/main" id="{4ED68984-0ED0-4DE9-9F4A-ED4835D6DEEE}"/>
                </a:ext>
              </a:extLst>
            </p:cNvPr>
            <p:cNvGrpSpPr/>
            <p:nvPr/>
          </p:nvGrpSpPr>
          <p:grpSpPr>
            <a:xfrm>
              <a:off x="3820330" y="1634849"/>
              <a:ext cx="2178779" cy="1217267"/>
              <a:chOff x="2923366" y="3228488"/>
              <a:chExt cx="1634084" cy="912950"/>
            </a:xfrm>
          </p:grpSpPr>
          <p:sp>
            <p:nvSpPr>
              <p:cNvPr id="84" name="等腰三角形 83">
                <a:extLst>
                  <a:ext uri="{FF2B5EF4-FFF2-40B4-BE49-F238E27FC236}">
                    <a16:creationId xmlns:a16="http://schemas.microsoft.com/office/drawing/2014/main" id="{F8EBF6C9-7414-465F-8867-C9DB8BB851C0}"/>
                  </a:ext>
                </a:extLst>
              </p:cNvPr>
              <p:cNvSpPr/>
              <p:nvPr/>
            </p:nvSpPr>
            <p:spPr>
              <a:xfrm rot="5400000">
                <a:off x="3646925" y="3230912"/>
                <a:ext cx="910526" cy="910525"/>
              </a:xfrm>
              <a:prstGeom prst="triangl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CB5EB7AC-511A-4AAE-A851-17D741E8F4A2}"/>
                  </a:ext>
                </a:extLst>
              </p:cNvPr>
              <p:cNvSpPr/>
              <p:nvPr/>
            </p:nvSpPr>
            <p:spPr>
              <a:xfrm>
                <a:off x="2923366" y="3228488"/>
                <a:ext cx="726483" cy="91052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rgbClr val="A8ADAE"/>
                  </a:solidFill>
                </a:endParaRPr>
              </a:p>
            </p:txBody>
          </p:sp>
        </p:grp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342A3EB9-8837-4796-9EE2-FEE3897CD65D}"/>
                </a:ext>
              </a:extLst>
            </p:cNvPr>
            <p:cNvSpPr/>
            <p:nvPr/>
          </p:nvSpPr>
          <p:spPr>
            <a:xfrm>
              <a:off x="6266178" y="1634850"/>
              <a:ext cx="4055388" cy="121403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pPr marL="380990" indent="-380990">
                <a:buChar char="•"/>
              </a:pPr>
              <a:r>
                <a:rPr lang="en-US" altLang="zh-TW" sz="2400" dirty="0">
                  <a:solidFill>
                    <a:schemeClr val="tx1"/>
                  </a:solidFill>
                  <a:ea typeface="新細明體"/>
                  <a:cs typeface="Arial"/>
                </a:rPr>
                <a:t>Pass rate</a:t>
              </a:r>
            </a:p>
            <a:p>
              <a:pPr marL="380990" indent="-380990">
                <a:buChar char="•"/>
              </a:pPr>
              <a:r>
                <a:rPr lang="zh-TW" altLang="en-US" sz="2400" dirty="0">
                  <a:solidFill>
                    <a:schemeClr val="tx1"/>
                  </a:solidFill>
                  <a:ea typeface="新細明體"/>
                  <a:cs typeface="Arial"/>
                </a:rPr>
                <a:t>分析</a:t>
              </a:r>
            </a:p>
          </p:txBody>
        </p:sp>
      </p:grpSp>
      <p:sp>
        <p:nvSpPr>
          <p:cNvPr id="86" name="矩形 85">
            <a:extLst>
              <a:ext uri="{FF2B5EF4-FFF2-40B4-BE49-F238E27FC236}">
                <a16:creationId xmlns:a16="http://schemas.microsoft.com/office/drawing/2014/main" id="{B620DDD7-69A5-4C00-A4A7-C7DB275A37DE}"/>
              </a:ext>
            </a:extLst>
          </p:cNvPr>
          <p:cNvSpPr/>
          <p:nvPr/>
        </p:nvSpPr>
        <p:spPr>
          <a:xfrm>
            <a:off x="-2584" y="5609321"/>
            <a:ext cx="1214033" cy="1214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733" dirty="0">
                <a:ea typeface="新細明體"/>
                <a:cs typeface="Arial"/>
              </a:rPr>
              <a:t>0</a:t>
            </a:r>
            <a:r>
              <a:rPr lang="en-US" altLang="zh-TW" sz="3733" dirty="0">
                <a:ea typeface="新細明體"/>
                <a:cs typeface="Arial"/>
              </a:rPr>
              <a:t>4</a:t>
            </a:r>
            <a:endParaRPr lang="zh-TW" altLang="en-US" sz="3733" dirty="0"/>
          </a:p>
        </p:txBody>
      </p: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CC796FAF-E0FF-410D-979F-65F2229F3C19}"/>
              </a:ext>
            </a:extLst>
          </p:cNvPr>
          <p:cNvGrpSpPr/>
          <p:nvPr/>
        </p:nvGrpSpPr>
        <p:grpSpPr>
          <a:xfrm>
            <a:off x="1159789" y="5609320"/>
            <a:ext cx="9161777" cy="1217267"/>
            <a:chOff x="1159789" y="1634849"/>
            <a:chExt cx="9161777" cy="1217267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B7F9F5CB-3D17-47CE-AAC2-778D5464457B}"/>
                </a:ext>
              </a:extLst>
            </p:cNvPr>
            <p:cNvSpPr/>
            <p:nvPr/>
          </p:nvSpPr>
          <p:spPr>
            <a:xfrm>
              <a:off x="1159789" y="1634849"/>
              <a:ext cx="3655016" cy="12140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r>
                <a:rPr lang="zh-TW" altLang="en-US" sz="2133" dirty="0">
                  <a:solidFill>
                    <a:schemeClr val="bg1"/>
                  </a:solidFill>
                  <a:ea typeface="新細明體"/>
                  <a:cs typeface="Arial"/>
                </a:rPr>
                <a:t>比較</a:t>
              </a: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6D200731-35A6-4855-B735-CF3843EA7292}"/>
                </a:ext>
              </a:extLst>
            </p:cNvPr>
            <p:cNvSpPr/>
            <p:nvPr/>
          </p:nvSpPr>
          <p:spPr>
            <a:xfrm>
              <a:off x="4600112" y="1634849"/>
              <a:ext cx="1666067" cy="121456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grpSp>
          <p:nvGrpSpPr>
            <p:cNvPr id="90" name="群組 89">
              <a:extLst>
                <a:ext uri="{FF2B5EF4-FFF2-40B4-BE49-F238E27FC236}">
                  <a16:creationId xmlns:a16="http://schemas.microsoft.com/office/drawing/2014/main" id="{EDD550F0-2E45-453B-99B1-14F283CFEB42}"/>
                </a:ext>
              </a:extLst>
            </p:cNvPr>
            <p:cNvGrpSpPr/>
            <p:nvPr/>
          </p:nvGrpSpPr>
          <p:grpSpPr>
            <a:xfrm>
              <a:off x="3820330" y="1634849"/>
              <a:ext cx="2178779" cy="1217267"/>
              <a:chOff x="2923366" y="3228488"/>
              <a:chExt cx="1634084" cy="912950"/>
            </a:xfrm>
          </p:grpSpPr>
          <p:sp>
            <p:nvSpPr>
              <p:cNvPr id="92" name="等腰三角形 91">
                <a:extLst>
                  <a:ext uri="{FF2B5EF4-FFF2-40B4-BE49-F238E27FC236}">
                    <a16:creationId xmlns:a16="http://schemas.microsoft.com/office/drawing/2014/main" id="{2DC93CDD-1F9E-4087-9AC4-8881DBCFC20D}"/>
                  </a:ext>
                </a:extLst>
              </p:cNvPr>
              <p:cNvSpPr/>
              <p:nvPr/>
            </p:nvSpPr>
            <p:spPr>
              <a:xfrm rot="5400000">
                <a:off x="3646925" y="3230912"/>
                <a:ext cx="910526" cy="910525"/>
              </a:xfrm>
              <a:prstGeom prst="triangl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92ED6408-A88E-4367-B192-51FF561D55A3}"/>
                  </a:ext>
                </a:extLst>
              </p:cNvPr>
              <p:cNvSpPr/>
              <p:nvPr/>
            </p:nvSpPr>
            <p:spPr>
              <a:xfrm>
                <a:off x="2923366" y="3228488"/>
                <a:ext cx="726483" cy="91052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rgbClr val="A8ADAE"/>
                  </a:solidFill>
                </a:endParaRPr>
              </a:p>
            </p:txBody>
          </p:sp>
        </p:grp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38A5F705-F5D4-4B84-9B39-8DD798B153EE}"/>
                </a:ext>
              </a:extLst>
            </p:cNvPr>
            <p:cNvSpPr/>
            <p:nvPr/>
          </p:nvSpPr>
          <p:spPr>
            <a:xfrm>
              <a:off x="6266178" y="1634850"/>
              <a:ext cx="4055388" cy="121403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pPr marL="380990" indent="-380990">
                <a:buChar char="•"/>
              </a:pPr>
              <a:endParaRPr lang="zh-TW" altLang="en-US" sz="2400" dirty="0">
                <a:solidFill>
                  <a:schemeClr val="tx1"/>
                </a:solidFill>
                <a:ea typeface="新細明體"/>
                <a:cs typeface="Arial"/>
              </a:endParaRPr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F591B29-1CB7-4083-93C0-9903F49CD1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 sz="1333">
              <a:solidFill>
                <a:schemeClr val="dk2"/>
              </a:solidFill>
            </a:endParaRPr>
          </a:p>
        </p:txBody>
      </p:sp>
      <p:pic>
        <p:nvPicPr>
          <p:cNvPr id="36" name="圖片 35">
            <a:extLst>
              <a:ext uri="{FF2B5EF4-FFF2-40B4-BE49-F238E27FC236}">
                <a16:creationId xmlns:a16="http://schemas.microsoft.com/office/drawing/2014/main" id="{0C26A769-F64C-4B13-B32C-00FDBA24F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442" y="-2975261"/>
            <a:ext cx="9403116" cy="27800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ACFD125B-C987-4334-AE3C-23A8435382BC}"/>
                  </a:ext>
                </a:extLst>
              </p:cNvPr>
              <p:cNvSpPr txBox="1"/>
              <p:nvPr/>
            </p:nvSpPr>
            <p:spPr>
              <a:xfrm>
                <a:off x="13348553" y="3429491"/>
                <a:ext cx="2146357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0.01</m:t>
                          </m:r>
                        </m:den>
                      </m:f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ACFD125B-C987-4334-AE3C-23A843538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8553" y="3429491"/>
                <a:ext cx="2146357" cy="6938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D3113513-FEDC-4778-B1C6-8B3CE55CB40C}"/>
                  </a:ext>
                </a:extLst>
              </p:cNvPr>
              <p:cNvSpPr txBox="1"/>
              <p:nvPr/>
            </p:nvSpPr>
            <p:spPr>
              <a:xfrm>
                <a:off x="13348553" y="2720485"/>
                <a:ext cx="21834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D3113513-FEDC-4778-B1C6-8B3CE55CB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8553" y="2720485"/>
                <a:ext cx="218341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字方塊 38">
            <a:extLst>
              <a:ext uri="{FF2B5EF4-FFF2-40B4-BE49-F238E27FC236}">
                <a16:creationId xmlns:a16="http://schemas.microsoft.com/office/drawing/2014/main" id="{1C304A85-F771-4511-918A-BD065013FCCA}"/>
              </a:ext>
            </a:extLst>
          </p:cNvPr>
          <p:cNvSpPr txBox="1"/>
          <p:nvPr/>
        </p:nvSpPr>
        <p:spPr>
          <a:xfrm>
            <a:off x="12649200" y="5704620"/>
            <a:ext cx="3372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Baud rate = 115200 bits/s</a:t>
            </a:r>
            <a:endParaRPr lang="zh-TW" altLang="en-US" sz="24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5C8299EA-CD21-4411-9333-383CB53DEEBA}"/>
              </a:ext>
            </a:extLst>
          </p:cNvPr>
          <p:cNvSpPr txBox="1"/>
          <p:nvPr/>
        </p:nvSpPr>
        <p:spPr>
          <a:xfrm>
            <a:off x="13602947" y="468314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100 files</a:t>
            </a:r>
            <a:endParaRPr lang="zh-TW" altLang="en-US" sz="2400" dirty="0"/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5A24A5E4-1141-4FAB-92B2-C24095E49E8A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15531971" y="2951318"/>
            <a:ext cx="3677686" cy="1008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207A209D-A94A-429B-8119-7154FCF580BF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15494910" y="3776413"/>
            <a:ext cx="3714747" cy="207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CC90AC08-1F66-47E9-945D-82AE29AA7597}"/>
              </a:ext>
            </a:extLst>
          </p:cNvPr>
          <p:cNvCxnSpPr>
            <a:stCxn id="40" idx="3"/>
          </p:cNvCxnSpPr>
          <p:nvPr/>
        </p:nvCxnSpPr>
        <p:spPr>
          <a:xfrm flipV="1">
            <a:off x="14832771" y="3983430"/>
            <a:ext cx="4376886" cy="930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9F3F4CAE-ED4A-4210-B6E1-460F5E1EC31D}"/>
              </a:ext>
            </a:extLst>
          </p:cNvPr>
          <p:cNvCxnSpPr>
            <a:stCxn id="39" idx="3"/>
          </p:cNvCxnSpPr>
          <p:nvPr/>
        </p:nvCxnSpPr>
        <p:spPr>
          <a:xfrm flipV="1">
            <a:off x="16021533" y="3978111"/>
            <a:ext cx="3188124" cy="1957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CDDBAC85-F846-4F81-B550-0E47DE9DF183}"/>
                  </a:ext>
                </a:extLst>
              </p:cNvPr>
              <p:cNvSpPr txBox="1"/>
              <p:nvPr/>
            </p:nvSpPr>
            <p:spPr>
              <a:xfrm>
                <a:off x="19534895" y="3821116"/>
                <a:ext cx="3845476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sup>
                          </m:s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×100×100)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115200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≈91022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≈1.05</m:t>
                      </m:r>
                      <m:r>
                        <a:rPr lang="zh-TW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天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CDDBAC85-F846-4F81-B550-0E47DE9DF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4895" y="3821116"/>
                <a:ext cx="3845476" cy="5558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箭號: 向右 55">
            <a:extLst>
              <a:ext uri="{FF2B5EF4-FFF2-40B4-BE49-F238E27FC236}">
                <a16:creationId xmlns:a16="http://schemas.microsoft.com/office/drawing/2014/main" id="{F605775C-F88F-4246-8982-6FA36707C04F}"/>
              </a:ext>
            </a:extLst>
          </p:cNvPr>
          <p:cNvSpPr/>
          <p:nvPr/>
        </p:nvSpPr>
        <p:spPr>
          <a:xfrm rot="5400000">
            <a:off x="18783711" y="4650307"/>
            <a:ext cx="851890" cy="51384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4111963B-1A14-4F50-973C-4235EDB6177D}"/>
                  </a:ext>
                </a:extLst>
              </p:cNvPr>
              <p:cNvSpPr txBox="1"/>
              <p:nvPr/>
            </p:nvSpPr>
            <p:spPr>
              <a:xfrm>
                <a:off x="18624550" y="5342422"/>
                <a:ext cx="13024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4111963B-1A14-4F50-973C-4235EDB617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4550" y="5342422"/>
                <a:ext cx="130240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FA27523A-D1D9-4E32-A629-65B767FF67D3}"/>
                  </a:ext>
                </a:extLst>
              </p:cNvPr>
              <p:cNvSpPr txBox="1"/>
              <p:nvPr/>
            </p:nvSpPr>
            <p:spPr>
              <a:xfrm>
                <a:off x="18695383" y="5750057"/>
                <a:ext cx="11723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FA27523A-D1D9-4E32-A629-65B767FF6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5383" y="5750057"/>
                <a:ext cx="1172308" cy="369332"/>
              </a:xfrm>
              <a:prstGeom prst="rect">
                <a:avLst/>
              </a:prstGeom>
              <a:blipFill>
                <a:blip r:embed="rId8"/>
                <a:stretch>
                  <a:fillRect l="-6250" r="-6250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D205EE2D-1EF3-44AE-9445-CE3744716916}"/>
                  </a:ext>
                </a:extLst>
              </p:cNvPr>
              <p:cNvSpPr txBox="1"/>
              <p:nvPr/>
            </p:nvSpPr>
            <p:spPr>
              <a:xfrm>
                <a:off x="18220988" y="6198461"/>
                <a:ext cx="30011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𝑆𝑎𝑚𝑝𝑙𝑒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𝑠𝑖𝑒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=12.5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𝑀𝐵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D205EE2D-1EF3-44AE-9445-CE3744716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0988" y="6198461"/>
                <a:ext cx="3001143" cy="369332"/>
              </a:xfrm>
              <a:prstGeom prst="rect">
                <a:avLst/>
              </a:prstGeom>
              <a:blipFill>
                <a:blip r:embed="rId9"/>
                <a:stretch>
                  <a:fillRect l="-3049" r="-2236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3587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96"/>
          <p:cNvSpPr txBox="1"/>
          <p:nvPr/>
        </p:nvSpPr>
        <p:spPr>
          <a:xfrm>
            <a:off x="0" y="0"/>
            <a:ext cx="12192000" cy="113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zh-TW" altLang="en-US" sz="4000" b="1" dirty="0"/>
              <a:t>參數設定</a:t>
            </a:r>
            <a:endParaRPr sz="40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8AE572F-A9D5-4412-866D-72224008F647}"/>
              </a:ext>
            </a:extLst>
          </p:cNvPr>
          <p:cNvSpPr/>
          <p:nvPr/>
        </p:nvSpPr>
        <p:spPr>
          <a:xfrm>
            <a:off x="-10975393" y="1634850"/>
            <a:ext cx="1214033" cy="1214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733" dirty="0">
                <a:ea typeface="新細明體"/>
                <a:cs typeface="Arial"/>
              </a:rPr>
              <a:t>01</a:t>
            </a:r>
            <a:endParaRPr lang="zh-TW" altLang="en-US" sz="3733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9F553D8-66C2-4A86-9AC5-B0079798DF7A}"/>
              </a:ext>
            </a:extLst>
          </p:cNvPr>
          <p:cNvGrpSpPr/>
          <p:nvPr/>
        </p:nvGrpSpPr>
        <p:grpSpPr>
          <a:xfrm>
            <a:off x="-9813020" y="1634849"/>
            <a:ext cx="9161777" cy="1217267"/>
            <a:chOff x="1159789" y="1634849"/>
            <a:chExt cx="9161777" cy="121726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2F32897-0885-4A2A-A178-B2D56D619929}"/>
                </a:ext>
              </a:extLst>
            </p:cNvPr>
            <p:cNvSpPr/>
            <p:nvPr/>
          </p:nvSpPr>
          <p:spPr>
            <a:xfrm>
              <a:off x="1159789" y="1634849"/>
              <a:ext cx="3655016" cy="12140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r>
                <a:rPr lang="zh-TW" altLang="en-US" sz="2133" dirty="0">
                  <a:solidFill>
                    <a:schemeClr val="bg1"/>
                  </a:solidFill>
                  <a:ea typeface="新細明體"/>
                  <a:cs typeface="Arial"/>
                </a:rPr>
                <a:t>資料蒐集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D56E6CC-B761-46B3-BE63-6D2465DA4CB0}"/>
                </a:ext>
              </a:extLst>
            </p:cNvPr>
            <p:cNvSpPr/>
            <p:nvPr/>
          </p:nvSpPr>
          <p:spPr>
            <a:xfrm>
              <a:off x="4600112" y="1634849"/>
              <a:ext cx="1666067" cy="121456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DB3CE51B-2DE6-41EC-A8D1-206B846BA368}"/>
                </a:ext>
              </a:extLst>
            </p:cNvPr>
            <p:cNvGrpSpPr/>
            <p:nvPr/>
          </p:nvGrpSpPr>
          <p:grpSpPr>
            <a:xfrm>
              <a:off x="3820330" y="1634849"/>
              <a:ext cx="2178779" cy="1217267"/>
              <a:chOff x="2923366" y="3228488"/>
              <a:chExt cx="1634084" cy="912950"/>
            </a:xfrm>
          </p:grpSpPr>
          <p:sp>
            <p:nvSpPr>
              <p:cNvPr id="8" name="等腰三角形 7">
                <a:extLst>
                  <a:ext uri="{FF2B5EF4-FFF2-40B4-BE49-F238E27FC236}">
                    <a16:creationId xmlns:a16="http://schemas.microsoft.com/office/drawing/2014/main" id="{03E3A20C-2882-45DF-A2A4-77B6D8FF03BC}"/>
                  </a:ext>
                </a:extLst>
              </p:cNvPr>
              <p:cNvSpPr/>
              <p:nvPr/>
            </p:nvSpPr>
            <p:spPr>
              <a:xfrm rot="5400000">
                <a:off x="3646925" y="3230912"/>
                <a:ext cx="910526" cy="910525"/>
              </a:xfrm>
              <a:prstGeom prst="triangl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2DD3C5E-8C65-4EB3-8823-4A8B2B5952F3}"/>
                  </a:ext>
                </a:extLst>
              </p:cNvPr>
              <p:cNvSpPr/>
              <p:nvPr/>
            </p:nvSpPr>
            <p:spPr>
              <a:xfrm>
                <a:off x="2923366" y="3228488"/>
                <a:ext cx="726483" cy="91052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rgbClr val="A8ADAE"/>
                  </a:solidFill>
                </a:endParaRPr>
              </a:p>
            </p:txBody>
          </p:sp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8B7AD41-F6A4-49C4-907D-C6C08AFA3FA5}"/>
                </a:ext>
              </a:extLst>
            </p:cNvPr>
            <p:cNvSpPr/>
            <p:nvPr/>
          </p:nvSpPr>
          <p:spPr>
            <a:xfrm>
              <a:off x="6266178" y="1634850"/>
              <a:ext cx="4055388" cy="121403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pPr marL="380990" indent="-380990">
                <a:buChar char="•"/>
              </a:pPr>
              <a:r>
                <a:rPr lang="en-US" altLang="zh-TW" sz="2400" dirty="0">
                  <a:solidFill>
                    <a:schemeClr val="tx1"/>
                  </a:solidFill>
                  <a:ea typeface="新細明體"/>
                  <a:cs typeface="Arial"/>
                </a:rPr>
                <a:t>Sample size</a:t>
              </a:r>
            </a:p>
            <a:p>
              <a:pPr marL="380990" indent="-380990">
                <a:buChar char="•"/>
              </a:pPr>
              <a:r>
                <a:rPr lang="zh-TW" altLang="en-US" sz="2400" dirty="0">
                  <a:solidFill>
                    <a:schemeClr val="tx1"/>
                  </a:solidFill>
                  <a:ea typeface="新細明體"/>
                  <a:cs typeface="Arial"/>
                </a:rPr>
                <a:t>蒐集方法</a:t>
              </a:r>
            </a:p>
          </p:txBody>
        </p: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A2AE5782-AF93-49AD-991A-01F8A245E15A}"/>
              </a:ext>
            </a:extLst>
          </p:cNvPr>
          <p:cNvSpPr/>
          <p:nvPr/>
        </p:nvSpPr>
        <p:spPr>
          <a:xfrm>
            <a:off x="-354821" y="1139200"/>
            <a:ext cx="1214033" cy="1214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733" dirty="0">
                <a:ea typeface="新細明體"/>
                <a:cs typeface="Arial"/>
              </a:rPr>
              <a:t>0</a:t>
            </a:r>
            <a:r>
              <a:rPr lang="en-US" altLang="zh-TW" sz="3733" dirty="0">
                <a:ea typeface="新細明體"/>
                <a:cs typeface="Arial"/>
              </a:rPr>
              <a:t>2</a:t>
            </a:r>
            <a:endParaRPr lang="zh-TW" altLang="en-US" sz="3733" dirty="0"/>
          </a:p>
        </p:txBody>
      </p: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DF9BBA71-7477-459D-9459-79F089F1007E}"/>
              </a:ext>
            </a:extLst>
          </p:cNvPr>
          <p:cNvGrpSpPr/>
          <p:nvPr/>
        </p:nvGrpSpPr>
        <p:grpSpPr>
          <a:xfrm>
            <a:off x="-9810436" y="2962906"/>
            <a:ext cx="9161777" cy="1217267"/>
            <a:chOff x="1159789" y="1634849"/>
            <a:chExt cx="9161777" cy="1217267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2CABE2A4-BC41-45D0-9CCE-816C8EC270B7}"/>
                </a:ext>
              </a:extLst>
            </p:cNvPr>
            <p:cNvSpPr/>
            <p:nvPr/>
          </p:nvSpPr>
          <p:spPr>
            <a:xfrm>
              <a:off x="1159789" y="1634849"/>
              <a:ext cx="3655016" cy="12140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r>
                <a:rPr lang="zh-TW" altLang="en-US" sz="2133" dirty="0">
                  <a:solidFill>
                    <a:schemeClr val="bg1"/>
                  </a:solidFill>
                  <a:ea typeface="新細明體"/>
                  <a:cs typeface="Arial"/>
                </a:rPr>
                <a:t>參數設定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32F090D5-21B5-4672-8C53-22DF21518819}"/>
                </a:ext>
              </a:extLst>
            </p:cNvPr>
            <p:cNvSpPr/>
            <p:nvPr/>
          </p:nvSpPr>
          <p:spPr>
            <a:xfrm>
              <a:off x="4600112" y="1634849"/>
              <a:ext cx="1666067" cy="121456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DC42363D-0523-4691-8510-92399F5C7E2A}"/>
                </a:ext>
              </a:extLst>
            </p:cNvPr>
            <p:cNvGrpSpPr/>
            <p:nvPr/>
          </p:nvGrpSpPr>
          <p:grpSpPr>
            <a:xfrm>
              <a:off x="3820330" y="1634849"/>
              <a:ext cx="2178779" cy="1217267"/>
              <a:chOff x="2923366" y="3228488"/>
              <a:chExt cx="1634084" cy="912950"/>
            </a:xfrm>
          </p:grpSpPr>
          <p:sp>
            <p:nvSpPr>
              <p:cNvPr id="52" name="等腰三角形 51">
                <a:extLst>
                  <a:ext uri="{FF2B5EF4-FFF2-40B4-BE49-F238E27FC236}">
                    <a16:creationId xmlns:a16="http://schemas.microsoft.com/office/drawing/2014/main" id="{2DB21977-D363-465D-8D54-231E2DA54AD6}"/>
                  </a:ext>
                </a:extLst>
              </p:cNvPr>
              <p:cNvSpPr/>
              <p:nvPr/>
            </p:nvSpPr>
            <p:spPr>
              <a:xfrm rot="5400000">
                <a:off x="3646925" y="3230912"/>
                <a:ext cx="910526" cy="910525"/>
              </a:xfrm>
              <a:prstGeom prst="triangl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A7334C59-8615-4D54-863C-6D658998EEBD}"/>
                  </a:ext>
                </a:extLst>
              </p:cNvPr>
              <p:cNvSpPr/>
              <p:nvPr/>
            </p:nvSpPr>
            <p:spPr>
              <a:xfrm>
                <a:off x="2923366" y="3228488"/>
                <a:ext cx="726483" cy="91052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rgbClr val="A8ADAE"/>
                  </a:solidFill>
                </a:endParaRPr>
              </a:p>
            </p:txBody>
          </p:sp>
        </p:grp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98816AA9-505F-4BD3-8A4B-C091B0811895}"/>
                </a:ext>
              </a:extLst>
            </p:cNvPr>
            <p:cNvSpPr/>
            <p:nvPr/>
          </p:nvSpPr>
          <p:spPr>
            <a:xfrm>
              <a:off x="6266178" y="1634850"/>
              <a:ext cx="4055388" cy="121403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pPr marL="380990" indent="-380990">
                <a:buChar char="•"/>
              </a:pPr>
              <a:r>
                <a:rPr lang="zh-TW" altLang="en-US" sz="2400" dirty="0">
                  <a:solidFill>
                    <a:schemeClr val="tx1"/>
                  </a:solidFill>
                  <a:ea typeface="新細明體"/>
                  <a:cs typeface="Arial"/>
                </a:rPr>
                <a:t>參數設定</a:t>
              </a:r>
            </a:p>
          </p:txBody>
        </p: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EE9CBFCC-6308-4B4C-B31E-5AEAE70EC908}"/>
              </a:ext>
            </a:extLst>
          </p:cNvPr>
          <p:cNvSpPr/>
          <p:nvPr/>
        </p:nvSpPr>
        <p:spPr>
          <a:xfrm>
            <a:off x="-10975393" y="4287731"/>
            <a:ext cx="1214033" cy="1214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733" dirty="0">
                <a:ea typeface="新細明體"/>
                <a:cs typeface="Arial"/>
              </a:rPr>
              <a:t>0</a:t>
            </a:r>
            <a:r>
              <a:rPr lang="en-US" altLang="zh-TW" sz="3733" dirty="0">
                <a:ea typeface="新細明體"/>
                <a:cs typeface="Arial"/>
              </a:rPr>
              <a:t>3</a:t>
            </a:r>
            <a:endParaRPr lang="zh-TW" altLang="en-US" sz="3733" dirty="0"/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4F7FFA7F-39BB-4C41-BA58-DEEC55783FEF}"/>
              </a:ext>
            </a:extLst>
          </p:cNvPr>
          <p:cNvGrpSpPr/>
          <p:nvPr/>
        </p:nvGrpSpPr>
        <p:grpSpPr>
          <a:xfrm>
            <a:off x="-9813020" y="4287730"/>
            <a:ext cx="9161777" cy="1217267"/>
            <a:chOff x="1159789" y="1634849"/>
            <a:chExt cx="9161777" cy="1217267"/>
          </a:xfrm>
        </p:grpSpPr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8663D0EF-DA15-4CB1-AA12-82F6A9B7E157}"/>
                </a:ext>
              </a:extLst>
            </p:cNvPr>
            <p:cNvSpPr/>
            <p:nvPr/>
          </p:nvSpPr>
          <p:spPr>
            <a:xfrm>
              <a:off x="1159789" y="1634849"/>
              <a:ext cx="3655016" cy="12140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r>
                <a:rPr lang="zh-TW" altLang="en-US" sz="2133" dirty="0">
                  <a:solidFill>
                    <a:schemeClr val="bg1"/>
                  </a:solidFill>
                  <a:ea typeface="新細明體"/>
                  <a:cs typeface="Arial"/>
                </a:rPr>
                <a:t>實驗與分析</a:t>
              </a: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E774B80F-EBF9-49FF-9FA8-0C3CF593CB16}"/>
                </a:ext>
              </a:extLst>
            </p:cNvPr>
            <p:cNvSpPr/>
            <p:nvPr/>
          </p:nvSpPr>
          <p:spPr>
            <a:xfrm>
              <a:off x="4600112" y="1634849"/>
              <a:ext cx="1666067" cy="121456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grpSp>
          <p:nvGrpSpPr>
            <p:cNvPr id="82" name="群組 81">
              <a:extLst>
                <a:ext uri="{FF2B5EF4-FFF2-40B4-BE49-F238E27FC236}">
                  <a16:creationId xmlns:a16="http://schemas.microsoft.com/office/drawing/2014/main" id="{4ED68984-0ED0-4DE9-9F4A-ED4835D6DEEE}"/>
                </a:ext>
              </a:extLst>
            </p:cNvPr>
            <p:cNvGrpSpPr/>
            <p:nvPr/>
          </p:nvGrpSpPr>
          <p:grpSpPr>
            <a:xfrm>
              <a:off x="3820330" y="1634849"/>
              <a:ext cx="2178779" cy="1217267"/>
              <a:chOff x="2923366" y="3228488"/>
              <a:chExt cx="1634084" cy="912950"/>
            </a:xfrm>
          </p:grpSpPr>
          <p:sp>
            <p:nvSpPr>
              <p:cNvPr id="84" name="等腰三角形 83">
                <a:extLst>
                  <a:ext uri="{FF2B5EF4-FFF2-40B4-BE49-F238E27FC236}">
                    <a16:creationId xmlns:a16="http://schemas.microsoft.com/office/drawing/2014/main" id="{F8EBF6C9-7414-465F-8867-C9DB8BB851C0}"/>
                  </a:ext>
                </a:extLst>
              </p:cNvPr>
              <p:cNvSpPr/>
              <p:nvPr/>
            </p:nvSpPr>
            <p:spPr>
              <a:xfrm rot="5400000">
                <a:off x="3646925" y="3230912"/>
                <a:ext cx="910526" cy="910525"/>
              </a:xfrm>
              <a:prstGeom prst="triangl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CB5EB7AC-511A-4AAE-A851-17D741E8F4A2}"/>
                  </a:ext>
                </a:extLst>
              </p:cNvPr>
              <p:cNvSpPr/>
              <p:nvPr/>
            </p:nvSpPr>
            <p:spPr>
              <a:xfrm>
                <a:off x="2923366" y="3228488"/>
                <a:ext cx="726483" cy="91052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rgbClr val="A8ADAE"/>
                  </a:solidFill>
                </a:endParaRPr>
              </a:p>
            </p:txBody>
          </p:sp>
        </p:grp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342A3EB9-8837-4796-9EE2-FEE3897CD65D}"/>
                </a:ext>
              </a:extLst>
            </p:cNvPr>
            <p:cNvSpPr/>
            <p:nvPr/>
          </p:nvSpPr>
          <p:spPr>
            <a:xfrm>
              <a:off x="6266178" y="1634850"/>
              <a:ext cx="4055388" cy="121403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pPr marL="380990" indent="-380990">
                <a:buChar char="•"/>
              </a:pPr>
              <a:r>
                <a:rPr lang="en-US" altLang="zh-TW" sz="2400" dirty="0">
                  <a:solidFill>
                    <a:schemeClr val="tx1"/>
                  </a:solidFill>
                  <a:ea typeface="新細明體"/>
                  <a:cs typeface="Arial"/>
                </a:rPr>
                <a:t>Pass rate</a:t>
              </a:r>
            </a:p>
            <a:p>
              <a:pPr marL="380990" indent="-380990">
                <a:buChar char="•"/>
              </a:pPr>
              <a:r>
                <a:rPr lang="zh-TW" altLang="en-US" sz="2400" dirty="0">
                  <a:solidFill>
                    <a:schemeClr val="tx1"/>
                  </a:solidFill>
                  <a:ea typeface="新細明體"/>
                  <a:cs typeface="Arial"/>
                </a:rPr>
                <a:t>分析</a:t>
              </a:r>
            </a:p>
          </p:txBody>
        </p:sp>
      </p:grpSp>
      <p:sp>
        <p:nvSpPr>
          <p:cNvPr id="86" name="矩形 85">
            <a:extLst>
              <a:ext uri="{FF2B5EF4-FFF2-40B4-BE49-F238E27FC236}">
                <a16:creationId xmlns:a16="http://schemas.microsoft.com/office/drawing/2014/main" id="{B620DDD7-69A5-4C00-A4A7-C7DB275A37DE}"/>
              </a:ext>
            </a:extLst>
          </p:cNvPr>
          <p:cNvSpPr/>
          <p:nvPr/>
        </p:nvSpPr>
        <p:spPr>
          <a:xfrm>
            <a:off x="-10975393" y="5609321"/>
            <a:ext cx="1214033" cy="1214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733" dirty="0">
                <a:ea typeface="新細明體"/>
                <a:cs typeface="Arial"/>
              </a:rPr>
              <a:t>0</a:t>
            </a:r>
            <a:r>
              <a:rPr lang="en-US" altLang="zh-TW" sz="3733" dirty="0">
                <a:ea typeface="新細明體"/>
                <a:cs typeface="Arial"/>
              </a:rPr>
              <a:t>4</a:t>
            </a:r>
            <a:endParaRPr lang="zh-TW" altLang="en-US" sz="3733" dirty="0"/>
          </a:p>
        </p:txBody>
      </p: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CC796FAF-E0FF-410D-979F-65F2229F3C19}"/>
              </a:ext>
            </a:extLst>
          </p:cNvPr>
          <p:cNvGrpSpPr/>
          <p:nvPr/>
        </p:nvGrpSpPr>
        <p:grpSpPr>
          <a:xfrm>
            <a:off x="-9813020" y="5609320"/>
            <a:ext cx="9161777" cy="1217267"/>
            <a:chOff x="1159789" y="1634849"/>
            <a:chExt cx="9161777" cy="1217267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B7F9F5CB-3D17-47CE-AAC2-778D5464457B}"/>
                </a:ext>
              </a:extLst>
            </p:cNvPr>
            <p:cNvSpPr/>
            <p:nvPr/>
          </p:nvSpPr>
          <p:spPr>
            <a:xfrm>
              <a:off x="1159789" y="1634849"/>
              <a:ext cx="3655016" cy="12140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r>
                <a:rPr lang="zh-TW" altLang="en-US" sz="2133" dirty="0">
                  <a:solidFill>
                    <a:schemeClr val="bg1"/>
                  </a:solidFill>
                  <a:ea typeface="新細明體"/>
                  <a:cs typeface="Arial"/>
                </a:rPr>
                <a:t>比較</a:t>
              </a: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6D200731-35A6-4855-B735-CF3843EA7292}"/>
                </a:ext>
              </a:extLst>
            </p:cNvPr>
            <p:cNvSpPr/>
            <p:nvPr/>
          </p:nvSpPr>
          <p:spPr>
            <a:xfrm>
              <a:off x="4600112" y="1634849"/>
              <a:ext cx="1666067" cy="121456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grpSp>
          <p:nvGrpSpPr>
            <p:cNvPr id="90" name="群組 89">
              <a:extLst>
                <a:ext uri="{FF2B5EF4-FFF2-40B4-BE49-F238E27FC236}">
                  <a16:creationId xmlns:a16="http://schemas.microsoft.com/office/drawing/2014/main" id="{EDD550F0-2E45-453B-99B1-14F283CFEB42}"/>
                </a:ext>
              </a:extLst>
            </p:cNvPr>
            <p:cNvGrpSpPr/>
            <p:nvPr/>
          </p:nvGrpSpPr>
          <p:grpSpPr>
            <a:xfrm>
              <a:off x="3820330" y="1634849"/>
              <a:ext cx="2178779" cy="1217267"/>
              <a:chOff x="2923366" y="3228488"/>
              <a:chExt cx="1634084" cy="912950"/>
            </a:xfrm>
          </p:grpSpPr>
          <p:sp>
            <p:nvSpPr>
              <p:cNvPr id="92" name="等腰三角形 91">
                <a:extLst>
                  <a:ext uri="{FF2B5EF4-FFF2-40B4-BE49-F238E27FC236}">
                    <a16:creationId xmlns:a16="http://schemas.microsoft.com/office/drawing/2014/main" id="{2DC93CDD-1F9E-4087-9AC4-8881DBCFC20D}"/>
                  </a:ext>
                </a:extLst>
              </p:cNvPr>
              <p:cNvSpPr/>
              <p:nvPr/>
            </p:nvSpPr>
            <p:spPr>
              <a:xfrm rot="5400000">
                <a:off x="3646925" y="3230912"/>
                <a:ext cx="910526" cy="910525"/>
              </a:xfrm>
              <a:prstGeom prst="triangl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92ED6408-A88E-4367-B192-51FF561D55A3}"/>
                  </a:ext>
                </a:extLst>
              </p:cNvPr>
              <p:cNvSpPr/>
              <p:nvPr/>
            </p:nvSpPr>
            <p:spPr>
              <a:xfrm>
                <a:off x="2923366" y="3228488"/>
                <a:ext cx="726483" cy="91052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rgbClr val="A8ADAE"/>
                  </a:solidFill>
                </a:endParaRPr>
              </a:p>
            </p:txBody>
          </p:sp>
        </p:grp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38A5F705-F5D4-4B84-9B39-8DD798B153EE}"/>
                </a:ext>
              </a:extLst>
            </p:cNvPr>
            <p:cNvSpPr/>
            <p:nvPr/>
          </p:nvSpPr>
          <p:spPr>
            <a:xfrm>
              <a:off x="6266178" y="1634850"/>
              <a:ext cx="4055388" cy="121403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pPr marL="380990" indent="-380990">
                <a:buChar char="•"/>
              </a:pPr>
              <a:endParaRPr lang="zh-TW" altLang="en-US" sz="2400" dirty="0">
                <a:solidFill>
                  <a:schemeClr val="tx1"/>
                </a:solidFill>
                <a:ea typeface="新細明體"/>
                <a:cs typeface="Arial"/>
              </a:endParaRPr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F591B29-1CB7-4083-93C0-9903F49CD1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15</a:t>
            </a:fld>
            <a:endParaRPr lang="en" sz="1333">
              <a:solidFill>
                <a:schemeClr val="dk2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BC494CE-7607-42DD-AC4F-99BFA0959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442" y="2786914"/>
            <a:ext cx="9403116" cy="278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229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B7BDDC70-E753-4424-8518-B46D65F4A70F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09541"/>
          <a:ext cx="10515601" cy="4349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617983">
                  <a:extLst>
                    <a:ext uri="{9D8B030D-6E8A-4147-A177-3AD203B41FA5}">
                      <a16:colId xmlns:a16="http://schemas.microsoft.com/office/drawing/2014/main" val="1042207669"/>
                    </a:ext>
                  </a:extLst>
                </a:gridCol>
                <a:gridCol w="2299206">
                  <a:extLst>
                    <a:ext uri="{9D8B030D-6E8A-4147-A177-3AD203B41FA5}">
                      <a16:colId xmlns:a16="http://schemas.microsoft.com/office/drawing/2014/main" val="3097823636"/>
                    </a:ext>
                  </a:extLst>
                </a:gridCol>
                <a:gridCol w="2299206">
                  <a:extLst>
                    <a:ext uri="{9D8B030D-6E8A-4147-A177-3AD203B41FA5}">
                      <a16:colId xmlns:a16="http://schemas.microsoft.com/office/drawing/2014/main" val="2477815947"/>
                    </a:ext>
                  </a:extLst>
                </a:gridCol>
                <a:gridCol w="2299206">
                  <a:extLst>
                    <a:ext uri="{9D8B030D-6E8A-4147-A177-3AD203B41FA5}">
                      <a16:colId xmlns:a16="http://schemas.microsoft.com/office/drawing/2014/main" val="1232307477"/>
                    </a:ext>
                  </a:extLst>
                </a:gridCol>
              </a:tblGrid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Length of sequence(n)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block size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length of template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898289830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Frequency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&gt;100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2083038360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Frequency Test within a Block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&gt;100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M&gt;=20, M &gt; 0.01n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3785808035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Runs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&gt;100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3413407297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Longest-Run-of-Ones in a Block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看圖</a:t>
                      </a: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1046479483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Rank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&gt;=38912(QM)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1165371762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DFT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&gt;1000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3380940289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Non-overlapping Template Matching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 &gt; 0.01n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 = 9, 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4148111255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Overlapping Template Matching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&gt;10^6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 = 9, 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771740600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Universal Statistical"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看圖</a:t>
                      </a: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2204006851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Linear Complexity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&gt;10^6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500~5000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1648785075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Serial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m &lt; log_2(n) - 2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3605992613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Approximate Entropy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m &lt; log_2(n) - 5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2709409228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Cumulative Sums (Cusums)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&gt;100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4011946343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Random Excursions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&gt;10^6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44391177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Random Excursions Variant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&gt;10^6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4215350903"/>
                  </a:ext>
                </a:extLst>
              </a:tr>
            </a:tbl>
          </a:graphicData>
        </a:graphic>
      </p:graphicFrame>
      <p:sp>
        <p:nvSpPr>
          <p:cNvPr id="622" name="Google Shape;622;p96"/>
          <p:cNvSpPr txBox="1"/>
          <p:nvPr/>
        </p:nvSpPr>
        <p:spPr>
          <a:xfrm>
            <a:off x="0" y="0"/>
            <a:ext cx="12192000" cy="113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zh-TW" altLang="en-US" sz="4000" b="1" dirty="0"/>
              <a:t>參數設定</a:t>
            </a:r>
            <a:endParaRPr sz="4000" b="1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2AE5782-AF93-49AD-991A-01F8A245E15A}"/>
              </a:ext>
            </a:extLst>
          </p:cNvPr>
          <p:cNvSpPr/>
          <p:nvPr/>
        </p:nvSpPr>
        <p:spPr>
          <a:xfrm>
            <a:off x="-354821" y="1139200"/>
            <a:ext cx="1214033" cy="1214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733" dirty="0">
                <a:ea typeface="新細明體"/>
                <a:cs typeface="Arial"/>
              </a:rPr>
              <a:t>0</a:t>
            </a:r>
            <a:r>
              <a:rPr lang="en-US" altLang="zh-TW" sz="3733" dirty="0">
                <a:ea typeface="新細明體"/>
                <a:cs typeface="Arial"/>
              </a:rPr>
              <a:t>2</a:t>
            </a:r>
            <a:endParaRPr lang="zh-TW" altLang="en-US" sz="3733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F591B29-1CB7-4083-93C0-9903F49CD1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16</a:t>
            </a:fld>
            <a:endParaRPr lang="en" sz="1333">
              <a:solidFill>
                <a:schemeClr val="dk2"/>
              </a:solidFill>
            </a:endParaRPr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05617209-60DA-40DC-A785-4C4A04085BED}"/>
              </a:ext>
            </a:extLst>
          </p:cNvPr>
          <p:cNvSpPr/>
          <p:nvPr/>
        </p:nvSpPr>
        <p:spPr>
          <a:xfrm>
            <a:off x="10057916" y="3802036"/>
            <a:ext cx="576072" cy="3474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C596E3B1-0782-4A5C-A068-A168397769D6}"/>
              </a:ext>
            </a:extLst>
          </p:cNvPr>
          <p:cNvSpPr/>
          <p:nvPr/>
        </p:nvSpPr>
        <p:spPr>
          <a:xfrm>
            <a:off x="10062004" y="4051162"/>
            <a:ext cx="576072" cy="3474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20548C47-826A-40E2-8C37-2DADC2A076E2}"/>
              </a:ext>
            </a:extLst>
          </p:cNvPr>
          <p:cNvSpPr/>
          <p:nvPr/>
        </p:nvSpPr>
        <p:spPr>
          <a:xfrm>
            <a:off x="8061754" y="2441437"/>
            <a:ext cx="576072" cy="3474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B58C0BFA-B516-435A-9F22-E08B9FB3B5AB}"/>
              </a:ext>
            </a:extLst>
          </p:cNvPr>
          <p:cNvSpPr/>
          <p:nvPr/>
        </p:nvSpPr>
        <p:spPr>
          <a:xfrm>
            <a:off x="7623604" y="4584562"/>
            <a:ext cx="576072" cy="3474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B95829E5-E109-4A9D-B2CE-9FB127943F00}"/>
              </a:ext>
            </a:extLst>
          </p:cNvPr>
          <p:cNvSpPr/>
          <p:nvPr/>
        </p:nvSpPr>
        <p:spPr>
          <a:xfrm>
            <a:off x="7623604" y="5209855"/>
            <a:ext cx="576072" cy="3474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219FCC13-5829-4DC1-892B-37F52E7F4910}"/>
              </a:ext>
            </a:extLst>
          </p:cNvPr>
          <p:cNvSpPr/>
          <p:nvPr/>
        </p:nvSpPr>
        <p:spPr>
          <a:xfrm>
            <a:off x="7623604" y="4897209"/>
            <a:ext cx="576072" cy="3474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3055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96"/>
          <p:cNvSpPr txBox="1"/>
          <p:nvPr/>
        </p:nvSpPr>
        <p:spPr>
          <a:xfrm>
            <a:off x="0" y="0"/>
            <a:ext cx="12192000" cy="113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zh-TW" altLang="en-US" sz="4000" b="1" dirty="0"/>
              <a:t>參數設定</a:t>
            </a:r>
            <a:endParaRPr sz="4000" b="1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2AE5782-AF93-49AD-991A-01F8A245E15A}"/>
              </a:ext>
            </a:extLst>
          </p:cNvPr>
          <p:cNvSpPr/>
          <p:nvPr/>
        </p:nvSpPr>
        <p:spPr>
          <a:xfrm>
            <a:off x="-354821" y="1139200"/>
            <a:ext cx="1214033" cy="1214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733" dirty="0">
                <a:ea typeface="新細明體"/>
                <a:cs typeface="Arial"/>
              </a:rPr>
              <a:t>0</a:t>
            </a:r>
            <a:r>
              <a:rPr lang="en-US" altLang="zh-TW" sz="3733" dirty="0">
                <a:ea typeface="新細明體"/>
                <a:cs typeface="Arial"/>
              </a:rPr>
              <a:t>2</a:t>
            </a:r>
            <a:endParaRPr lang="zh-TW" altLang="en-US" sz="3733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F591B29-1CB7-4083-93C0-9903F49CD1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17</a:t>
            </a:fld>
            <a:endParaRPr lang="en" sz="1333">
              <a:solidFill>
                <a:schemeClr val="dk2"/>
              </a:solidFill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057C8863-FE47-4DAF-8180-EEB60F95CE4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10105" y="2647482"/>
            <a:ext cx="7971790" cy="287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509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80"/>
          <p:cNvSpPr txBox="1"/>
          <p:nvPr/>
        </p:nvSpPr>
        <p:spPr>
          <a:xfrm>
            <a:off x="0" y="0"/>
            <a:ext cx="12192000" cy="113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zh-TW" altLang="en-US" sz="4000" b="1" dirty="0"/>
              <a:t>大綱</a:t>
            </a:r>
            <a:endParaRPr sz="4000" b="1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D7C4AA76-0CA0-4BD3-9A44-B566DCC1053E}"/>
              </a:ext>
            </a:extLst>
          </p:cNvPr>
          <p:cNvGrpSpPr/>
          <p:nvPr/>
        </p:nvGrpSpPr>
        <p:grpSpPr>
          <a:xfrm>
            <a:off x="1174633" y="3938767"/>
            <a:ext cx="10010400" cy="2452800"/>
            <a:chOff x="880975" y="2954075"/>
            <a:chExt cx="7507800" cy="1839600"/>
          </a:xfrm>
        </p:grpSpPr>
        <p:sp>
          <p:nvSpPr>
            <p:cNvPr id="321" name="Google Shape;321;p80"/>
            <p:cNvSpPr txBox="1"/>
            <p:nvPr/>
          </p:nvSpPr>
          <p:spPr>
            <a:xfrm>
              <a:off x="941275" y="2954075"/>
              <a:ext cx="1251300" cy="183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endParaRPr sz="2400"/>
            </a:p>
          </p:txBody>
        </p:sp>
        <p:sp>
          <p:nvSpPr>
            <p:cNvPr id="322" name="Google Shape;322;p80"/>
            <p:cNvSpPr/>
            <p:nvPr/>
          </p:nvSpPr>
          <p:spPr>
            <a:xfrm>
              <a:off x="880975" y="3021275"/>
              <a:ext cx="1371600" cy="1705200"/>
            </a:xfrm>
            <a:prstGeom prst="rect">
              <a:avLst/>
            </a:prstGeom>
            <a:solidFill>
              <a:srgbClr val="D0E0E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400" dirty="0"/>
                <a:t>Sample size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1400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TW" altLang="en-US" sz="1400" dirty="0"/>
                <a:t>蒐集方法</a:t>
              </a:r>
              <a:endParaRPr lang="en-US" sz="1400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sz="1400" dirty="0"/>
            </a:p>
            <a:p>
              <a:endParaRPr sz="2400" dirty="0"/>
            </a:p>
          </p:txBody>
        </p:sp>
        <p:sp>
          <p:nvSpPr>
            <p:cNvPr id="328" name="Google Shape;328;p80"/>
            <p:cNvSpPr txBox="1"/>
            <p:nvPr/>
          </p:nvSpPr>
          <p:spPr>
            <a:xfrm>
              <a:off x="3016425" y="2954075"/>
              <a:ext cx="1251300" cy="183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endParaRPr sz="2400"/>
            </a:p>
          </p:txBody>
        </p:sp>
        <p:sp>
          <p:nvSpPr>
            <p:cNvPr id="329" name="Google Shape;329;p80"/>
            <p:cNvSpPr/>
            <p:nvPr/>
          </p:nvSpPr>
          <p:spPr>
            <a:xfrm>
              <a:off x="2956125" y="3021275"/>
              <a:ext cx="1371600" cy="1705200"/>
            </a:xfrm>
            <a:prstGeom prst="rect">
              <a:avLst/>
            </a:prstGeom>
            <a:solidFill>
              <a:srgbClr val="D0E0E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sz="1400" dirty="0"/>
            </a:p>
          </p:txBody>
        </p:sp>
        <p:sp>
          <p:nvSpPr>
            <p:cNvPr id="335" name="Google Shape;335;p80"/>
            <p:cNvSpPr txBox="1"/>
            <p:nvPr/>
          </p:nvSpPr>
          <p:spPr>
            <a:xfrm>
              <a:off x="5046950" y="2954075"/>
              <a:ext cx="1251300" cy="183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endParaRPr sz="2400"/>
            </a:p>
          </p:txBody>
        </p:sp>
        <p:sp>
          <p:nvSpPr>
            <p:cNvPr id="336" name="Google Shape;336;p80"/>
            <p:cNvSpPr/>
            <p:nvPr/>
          </p:nvSpPr>
          <p:spPr>
            <a:xfrm>
              <a:off x="4986650" y="3021275"/>
              <a:ext cx="1371600" cy="1705200"/>
            </a:xfrm>
            <a:prstGeom prst="rect">
              <a:avLst/>
            </a:prstGeom>
            <a:solidFill>
              <a:srgbClr val="D0E0E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sz="1400" dirty="0"/>
                <a:t>Pass rate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TW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sz="1400" dirty="0"/>
                <a:t>分析</a:t>
              </a:r>
            </a:p>
            <a:p>
              <a:endParaRPr lang="zh-TW" altLang="en-US" sz="1400" dirty="0"/>
            </a:p>
          </p:txBody>
        </p:sp>
        <p:sp>
          <p:nvSpPr>
            <p:cNvPr id="342" name="Google Shape;342;p80"/>
            <p:cNvSpPr txBox="1"/>
            <p:nvPr/>
          </p:nvSpPr>
          <p:spPr>
            <a:xfrm>
              <a:off x="7077475" y="2954075"/>
              <a:ext cx="1251300" cy="183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endParaRPr sz="2400"/>
            </a:p>
          </p:txBody>
        </p:sp>
        <p:sp>
          <p:nvSpPr>
            <p:cNvPr id="343" name="Google Shape;343;p80"/>
            <p:cNvSpPr/>
            <p:nvPr/>
          </p:nvSpPr>
          <p:spPr>
            <a:xfrm>
              <a:off x="7017175" y="3021275"/>
              <a:ext cx="1371600" cy="1705200"/>
            </a:xfrm>
            <a:prstGeom prst="rect">
              <a:avLst/>
            </a:prstGeom>
            <a:solidFill>
              <a:srgbClr val="D0E0E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endParaRPr lang="zh-TW" altLang="en-US" sz="2400" dirty="0"/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29F79792-B4C0-465D-A960-EBCEBECEEAE1}"/>
              </a:ext>
            </a:extLst>
          </p:cNvPr>
          <p:cNvGrpSpPr/>
          <p:nvPr/>
        </p:nvGrpSpPr>
        <p:grpSpPr>
          <a:xfrm>
            <a:off x="1009233" y="1778800"/>
            <a:ext cx="10341600" cy="1950800"/>
            <a:chOff x="756925" y="1334100"/>
            <a:chExt cx="7756200" cy="1463100"/>
          </a:xfrm>
        </p:grpSpPr>
        <p:sp>
          <p:nvSpPr>
            <p:cNvPr id="319" name="Google Shape;319;p80"/>
            <p:cNvSpPr/>
            <p:nvPr/>
          </p:nvSpPr>
          <p:spPr>
            <a:xfrm>
              <a:off x="835375" y="1334100"/>
              <a:ext cx="1463100" cy="1463100"/>
            </a:xfrm>
            <a:prstGeom prst="flowChartConnector">
              <a:avLst/>
            </a:prstGeom>
            <a:solidFill>
              <a:srgbClr val="FFD96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/>
            </a:p>
          </p:txBody>
        </p:sp>
        <p:sp>
          <p:nvSpPr>
            <p:cNvPr id="320" name="Google Shape;320;p80"/>
            <p:cNvSpPr/>
            <p:nvPr/>
          </p:nvSpPr>
          <p:spPr>
            <a:xfrm>
              <a:off x="881125" y="1379850"/>
              <a:ext cx="1371600" cy="1371600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1600" b="1">
                <a:solidFill>
                  <a:srgbClr val="FF0000"/>
                </a:solidFill>
              </a:endParaRPr>
            </a:p>
          </p:txBody>
        </p:sp>
        <p:sp>
          <p:nvSpPr>
            <p:cNvPr id="323" name="Google Shape;323;p80"/>
            <p:cNvSpPr txBox="1"/>
            <p:nvPr/>
          </p:nvSpPr>
          <p:spPr>
            <a:xfrm>
              <a:off x="756925" y="1834050"/>
              <a:ext cx="1620000" cy="47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zh-TW" altLang="en-US" sz="2400" b="1" dirty="0"/>
                <a:t>資料收集</a:t>
              </a:r>
              <a:endParaRPr sz="2400" b="1" dirty="0"/>
            </a:p>
          </p:txBody>
        </p:sp>
        <p:sp>
          <p:nvSpPr>
            <p:cNvPr id="326" name="Google Shape;326;p80"/>
            <p:cNvSpPr/>
            <p:nvPr/>
          </p:nvSpPr>
          <p:spPr>
            <a:xfrm>
              <a:off x="2910525" y="1334100"/>
              <a:ext cx="1463100" cy="1463100"/>
            </a:xfrm>
            <a:prstGeom prst="flowChartConnector">
              <a:avLst/>
            </a:prstGeom>
            <a:solidFill>
              <a:srgbClr val="FFD96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/>
            </a:p>
          </p:txBody>
        </p:sp>
        <p:sp>
          <p:nvSpPr>
            <p:cNvPr id="327" name="Google Shape;327;p80"/>
            <p:cNvSpPr/>
            <p:nvPr/>
          </p:nvSpPr>
          <p:spPr>
            <a:xfrm>
              <a:off x="2956275" y="1379850"/>
              <a:ext cx="1371600" cy="1371600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1600" b="1"/>
            </a:p>
          </p:txBody>
        </p:sp>
        <p:sp>
          <p:nvSpPr>
            <p:cNvPr id="330" name="Google Shape;330;p80"/>
            <p:cNvSpPr txBox="1"/>
            <p:nvPr/>
          </p:nvSpPr>
          <p:spPr>
            <a:xfrm>
              <a:off x="2832075" y="1834050"/>
              <a:ext cx="1620000" cy="47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zh-TW" altLang="en-US" sz="2400" b="1" dirty="0"/>
                <a:t>參數設定</a:t>
              </a:r>
              <a:endParaRPr sz="2400" b="1" dirty="0"/>
            </a:p>
          </p:txBody>
        </p:sp>
        <p:sp>
          <p:nvSpPr>
            <p:cNvPr id="333" name="Google Shape;333;p80"/>
            <p:cNvSpPr/>
            <p:nvPr/>
          </p:nvSpPr>
          <p:spPr>
            <a:xfrm>
              <a:off x="4941050" y="1334100"/>
              <a:ext cx="1463100" cy="1463100"/>
            </a:xfrm>
            <a:prstGeom prst="flowChartConnector">
              <a:avLst/>
            </a:prstGeom>
            <a:solidFill>
              <a:srgbClr val="FFD96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/>
            </a:p>
          </p:txBody>
        </p:sp>
        <p:sp>
          <p:nvSpPr>
            <p:cNvPr id="334" name="Google Shape;334;p80"/>
            <p:cNvSpPr/>
            <p:nvPr/>
          </p:nvSpPr>
          <p:spPr>
            <a:xfrm>
              <a:off x="4986800" y="1379850"/>
              <a:ext cx="1371600" cy="1371600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1600" b="1"/>
            </a:p>
          </p:txBody>
        </p:sp>
        <p:sp>
          <p:nvSpPr>
            <p:cNvPr id="337" name="Google Shape;337;p80"/>
            <p:cNvSpPr txBox="1"/>
            <p:nvPr/>
          </p:nvSpPr>
          <p:spPr>
            <a:xfrm>
              <a:off x="4862600" y="1834050"/>
              <a:ext cx="1620000" cy="47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zh-TW" altLang="en-US" sz="2400" b="1" dirty="0"/>
                <a:t>實驗與分析</a:t>
              </a:r>
            </a:p>
          </p:txBody>
        </p:sp>
        <p:sp>
          <p:nvSpPr>
            <p:cNvPr id="340" name="Google Shape;340;p80"/>
            <p:cNvSpPr/>
            <p:nvPr/>
          </p:nvSpPr>
          <p:spPr>
            <a:xfrm>
              <a:off x="6971575" y="1334100"/>
              <a:ext cx="1463100" cy="1463100"/>
            </a:xfrm>
            <a:prstGeom prst="flowChartConnector">
              <a:avLst/>
            </a:prstGeom>
            <a:solidFill>
              <a:srgbClr val="FFD96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/>
            </a:p>
          </p:txBody>
        </p:sp>
        <p:sp>
          <p:nvSpPr>
            <p:cNvPr id="341" name="Google Shape;341;p80"/>
            <p:cNvSpPr/>
            <p:nvPr/>
          </p:nvSpPr>
          <p:spPr>
            <a:xfrm>
              <a:off x="7017325" y="1379850"/>
              <a:ext cx="1371600" cy="1371600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1600" b="1"/>
            </a:p>
          </p:txBody>
        </p:sp>
        <p:sp>
          <p:nvSpPr>
            <p:cNvPr id="344" name="Google Shape;344;p80"/>
            <p:cNvSpPr txBox="1"/>
            <p:nvPr/>
          </p:nvSpPr>
          <p:spPr>
            <a:xfrm>
              <a:off x="6893125" y="1834050"/>
              <a:ext cx="1620000" cy="47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zh-TW" altLang="en-US" sz="2400" b="1" dirty="0"/>
                <a:t>比較</a:t>
              </a:r>
              <a:endParaRPr sz="2400" b="1" dirty="0"/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AF9E69-7D17-4309-A0BC-073D8494FCED}"/>
              </a:ext>
            </a:extLst>
          </p:cNvPr>
          <p:cNvGrpSpPr/>
          <p:nvPr/>
        </p:nvGrpSpPr>
        <p:grpSpPr>
          <a:xfrm>
            <a:off x="3188501" y="2584733"/>
            <a:ext cx="6042567" cy="415200"/>
            <a:chOff x="2391375" y="1938550"/>
            <a:chExt cx="4531925" cy="311400"/>
          </a:xfrm>
        </p:grpSpPr>
        <p:sp>
          <p:nvSpPr>
            <p:cNvPr id="345" name="Google Shape;345;p80"/>
            <p:cNvSpPr/>
            <p:nvPr/>
          </p:nvSpPr>
          <p:spPr>
            <a:xfrm>
              <a:off x="2391375" y="1938550"/>
              <a:ext cx="440700" cy="311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" name="Google Shape;346;p80"/>
            <p:cNvSpPr/>
            <p:nvPr/>
          </p:nvSpPr>
          <p:spPr>
            <a:xfrm>
              <a:off x="4452075" y="1938550"/>
              <a:ext cx="440700" cy="311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7" name="Google Shape;347;p80"/>
            <p:cNvSpPr/>
            <p:nvPr/>
          </p:nvSpPr>
          <p:spPr>
            <a:xfrm>
              <a:off x="6482600" y="1938550"/>
              <a:ext cx="440700" cy="311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7" name="Google Shape;353;p81">
            <a:extLst>
              <a:ext uri="{FF2B5EF4-FFF2-40B4-BE49-F238E27FC236}">
                <a16:creationId xmlns:a16="http://schemas.microsoft.com/office/drawing/2014/main" id="{5B1BB956-4885-497E-BCDE-A112B441B5F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799976">
            <a:off x="12058891" y="-1758515"/>
            <a:ext cx="1505920" cy="150590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72D78DC-1518-4FA7-BCF3-7B8D23715E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 sz="1333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96"/>
          <p:cNvSpPr txBox="1"/>
          <p:nvPr/>
        </p:nvSpPr>
        <p:spPr>
          <a:xfrm>
            <a:off x="0" y="0"/>
            <a:ext cx="12192000" cy="113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40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8AE572F-A9D5-4412-866D-72224008F647}"/>
              </a:ext>
            </a:extLst>
          </p:cNvPr>
          <p:cNvSpPr/>
          <p:nvPr/>
        </p:nvSpPr>
        <p:spPr>
          <a:xfrm>
            <a:off x="-2584" y="1634850"/>
            <a:ext cx="1214033" cy="1214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733" dirty="0">
                <a:ea typeface="新細明體"/>
                <a:cs typeface="Arial"/>
              </a:rPr>
              <a:t>01</a:t>
            </a:r>
            <a:endParaRPr lang="zh-TW" altLang="en-US" sz="3733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9F553D8-66C2-4A86-9AC5-B0079798DF7A}"/>
              </a:ext>
            </a:extLst>
          </p:cNvPr>
          <p:cNvGrpSpPr/>
          <p:nvPr/>
        </p:nvGrpSpPr>
        <p:grpSpPr>
          <a:xfrm>
            <a:off x="1159789" y="1634849"/>
            <a:ext cx="9161777" cy="1217267"/>
            <a:chOff x="1159789" y="1634849"/>
            <a:chExt cx="9161777" cy="121726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2F32897-0885-4A2A-A178-B2D56D619929}"/>
                </a:ext>
              </a:extLst>
            </p:cNvPr>
            <p:cNvSpPr/>
            <p:nvPr/>
          </p:nvSpPr>
          <p:spPr>
            <a:xfrm>
              <a:off x="1159789" y="1634849"/>
              <a:ext cx="3655016" cy="12140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r>
                <a:rPr lang="zh-TW" altLang="en-US" sz="2133" dirty="0">
                  <a:solidFill>
                    <a:schemeClr val="bg1"/>
                  </a:solidFill>
                  <a:ea typeface="新細明體"/>
                  <a:cs typeface="Arial"/>
                </a:rPr>
                <a:t>資料蒐集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D56E6CC-B761-46B3-BE63-6D2465DA4CB0}"/>
                </a:ext>
              </a:extLst>
            </p:cNvPr>
            <p:cNvSpPr/>
            <p:nvPr/>
          </p:nvSpPr>
          <p:spPr>
            <a:xfrm>
              <a:off x="4600112" y="1634849"/>
              <a:ext cx="1666067" cy="121456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DB3CE51B-2DE6-41EC-A8D1-206B846BA368}"/>
                </a:ext>
              </a:extLst>
            </p:cNvPr>
            <p:cNvGrpSpPr/>
            <p:nvPr/>
          </p:nvGrpSpPr>
          <p:grpSpPr>
            <a:xfrm>
              <a:off x="3820330" y="1634849"/>
              <a:ext cx="2178779" cy="1217267"/>
              <a:chOff x="2923366" y="3228488"/>
              <a:chExt cx="1634084" cy="912950"/>
            </a:xfrm>
          </p:grpSpPr>
          <p:sp>
            <p:nvSpPr>
              <p:cNvPr id="8" name="等腰三角形 7">
                <a:extLst>
                  <a:ext uri="{FF2B5EF4-FFF2-40B4-BE49-F238E27FC236}">
                    <a16:creationId xmlns:a16="http://schemas.microsoft.com/office/drawing/2014/main" id="{03E3A20C-2882-45DF-A2A4-77B6D8FF03BC}"/>
                  </a:ext>
                </a:extLst>
              </p:cNvPr>
              <p:cNvSpPr/>
              <p:nvPr/>
            </p:nvSpPr>
            <p:spPr>
              <a:xfrm rot="5400000">
                <a:off x="3646925" y="3230912"/>
                <a:ext cx="910526" cy="910525"/>
              </a:xfrm>
              <a:prstGeom prst="triangl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2DD3C5E-8C65-4EB3-8823-4A8B2B5952F3}"/>
                  </a:ext>
                </a:extLst>
              </p:cNvPr>
              <p:cNvSpPr/>
              <p:nvPr/>
            </p:nvSpPr>
            <p:spPr>
              <a:xfrm>
                <a:off x="2923366" y="3228488"/>
                <a:ext cx="726483" cy="91052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rgbClr val="A8ADAE"/>
                  </a:solidFill>
                </a:endParaRPr>
              </a:p>
            </p:txBody>
          </p:sp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8B7AD41-F6A4-49C4-907D-C6C08AFA3FA5}"/>
                </a:ext>
              </a:extLst>
            </p:cNvPr>
            <p:cNvSpPr/>
            <p:nvPr/>
          </p:nvSpPr>
          <p:spPr>
            <a:xfrm>
              <a:off x="6266178" y="1634850"/>
              <a:ext cx="4055388" cy="121403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pPr marL="380990" indent="-380990">
                <a:buChar char="•"/>
              </a:pPr>
              <a:r>
                <a:rPr lang="en-US" altLang="zh-TW" sz="2400" dirty="0">
                  <a:solidFill>
                    <a:schemeClr val="tx1"/>
                  </a:solidFill>
                  <a:ea typeface="新細明體"/>
                  <a:cs typeface="Arial"/>
                </a:rPr>
                <a:t>Sample size</a:t>
              </a:r>
            </a:p>
            <a:p>
              <a:pPr marL="380990" indent="-380990">
                <a:buChar char="•"/>
              </a:pPr>
              <a:r>
                <a:rPr lang="zh-TW" altLang="en-US" sz="2400" dirty="0">
                  <a:solidFill>
                    <a:schemeClr val="tx1"/>
                  </a:solidFill>
                  <a:ea typeface="新細明體"/>
                  <a:cs typeface="Arial"/>
                </a:rPr>
                <a:t>蒐集方法</a:t>
              </a:r>
            </a:p>
          </p:txBody>
        </p: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A2AE5782-AF93-49AD-991A-01F8A245E15A}"/>
              </a:ext>
            </a:extLst>
          </p:cNvPr>
          <p:cNvSpPr/>
          <p:nvPr/>
        </p:nvSpPr>
        <p:spPr>
          <a:xfrm>
            <a:off x="0" y="2962907"/>
            <a:ext cx="1214033" cy="1214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733" dirty="0">
                <a:ea typeface="新細明體"/>
                <a:cs typeface="Arial"/>
              </a:rPr>
              <a:t>0</a:t>
            </a:r>
            <a:r>
              <a:rPr lang="en-US" altLang="zh-TW" sz="3733" dirty="0">
                <a:ea typeface="新細明體"/>
                <a:cs typeface="Arial"/>
              </a:rPr>
              <a:t>2</a:t>
            </a:r>
            <a:endParaRPr lang="zh-TW" altLang="en-US" sz="3733" dirty="0"/>
          </a:p>
        </p:txBody>
      </p: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DF9BBA71-7477-459D-9459-79F089F1007E}"/>
              </a:ext>
            </a:extLst>
          </p:cNvPr>
          <p:cNvGrpSpPr/>
          <p:nvPr/>
        </p:nvGrpSpPr>
        <p:grpSpPr>
          <a:xfrm>
            <a:off x="1162373" y="2962906"/>
            <a:ext cx="9161777" cy="1217267"/>
            <a:chOff x="1159789" y="1634849"/>
            <a:chExt cx="9161777" cy="1217267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2CABE2A4-BC41-45D0-9CCE-816C8EC270B7}"/>
                </a:ext>
              </a:extLst>
            </p:cNvPr>
            <p:cNvSpPr/>
            <p:nvPr/>
          </p:nvSpPr>
          <p:spPr>
            <a:xfrm>
              <a:off x="1159789" y="1634849"/>
              <a:ext cx="3655016" cy="12140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r>
                <a:rPr lang="zh-TW" altLang="en-US" sz="2133" dirty="0">
                  <a:solidFill>
                    <a:schemeClr val="bg1"/>
                  </a:solidFill>
                  <a:ea typeface="新細明體"/>
                  <a:cs typeface="Arial"/>
                </a:rPr>
                <a:t>參數設定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32F090D5-21B5-4672-8C53-22DF21518819}"/>
                </a:ext>
              </a:extLst>
            </p:cNvPr>
            <p:cNvSpPr/>
            <p:nvPr/>
          </p:nvSpPr>
          <p:spPr>
            <a:xfrm>
              <a:off x="4600112" y="1634849"/>
              <a:ext cx="1666067" cy="121456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DC42363D-0523-4691-8510-92399F5C7E2A}"/>
                </a:ext>
              </a:extLst>
            </p:cNvPr>
            <p:cNvGrpSpPr/>
            <p:nvPr/>
          </p:nvGrpSpPr>
          <p:grpSpPr>
            <a:xfrm>
              <a:off x="3820330" y="1634849"/>
              <a:ext cx="2178779" cy="1217267"/>
              <a:chOff x="2923366" y="3228488"/>
              <a:chExt cx="1634084" cy="912950"/>
            </a:xfrm>
          </p:grpSpPr>
          <p:sp>
            <p:nvSpPr>
              <p:cNvPr id="52" name="等腰三角形 51">
                <a:extLst>
                  <a:ext uri="{FF2B5EF4-FFF2-40B4-BE49-F238E27FC236}">
                    <a16:creationId xmlns:a16="http://schemas.microsoft.com/office/drawing/2014/main" id="{2DB21977-D363-465D-8D54-231E2DA54AD6}"/>
                  </a:ext>
                </a:extLst>
              </p:cNvPr>
              <p:cNvSpPr/>
              <p:nvPr/>
            </p:nvSpPr>
            <p:spPr>
              <a:xfrm rot="5400000">
                <a:off x="3646925" y="3230912"/>
                <a:ext cx="910526" cy="910525"/>
              </a:xfrm>
              <a:prstGeom prst="triangl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A7334C59-8615-4D54-863C-6D658998EEBD}"/>
                  </a:ext>
                </a:extLst>
              </p:cNvPr>
              <p:cNvSpPr/>
              <p:nvPr/>
            </p:nvSpPr>
            <p:spPr>
              <a:xfrm>
                <a:off x="2923366" y="3228488"/>
                <a:ext cx="726483" cy="91052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rgbClr val="A8ADAE"/>
                  </a:solidFill>
                </a:endParaRPr>
              </a:p>
            </p:txBody>
          </p:sp>
        </p:grp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98816AA9-505F-4BD3-8A4B-C091B0811895}"/>
                </a:ext>
              </a:extLst>
            </p:cNvPr>
            <p:cNvSpPr/>
            <p:nvPr/>
          </p:nvSpPr>
          <p:spPr>
            <a:xfrm>
              <a:off x="6266178" y="1634850"/>
              <a:ext cx="4055388" cy="121403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pPr marL="380990" indent="-380990">
                <a:buChar char="•"/>
              </a:pPr>
              <a:r>
                <a:rPr lang="zh-TW" altLang="en-US" sz="2400" dirty="0">
                  <a:solidFill>
                    <a:schemeClr val="tx1"/>
                  </a:solidFill>
                  <a:ea typeface="新細明體"/>
                  <a:cs typeface="Arial"/>
                </a:rPr>
                <a:t>參數設定</a:t>
              </a:r>
            </a:p>
          </p:txBody>
        </p: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EE9CBFCC-6308-4B4C-B31E-5AEAE70EC908}"/>
              </a:ext>
            </a:extLst>
          </p:cNvPr>
          <p:cNvSpPr/>
          <p:nvPr/>
        </p:nvSpPr>
        <p:spPr>
          <a:xfrm>
            <a:off x="-2584" y="4287731"/>
            <a:ext cx="1214033" cy="1214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733" dirty="0">
                <a:ea typeface="新細明體"/>
                <a:cs typeface="Arial"/>
              </a:rPr>
              <a:t>0</a:t>
            </a:r>
            <a:r>
              <a:rPr lang="en-US" altLang="zh-TW" sz="3733" dirty="0">
                <a:ea typeface="新細明體"/>
                <a:cs typeface="Arial"/>
              </a:rPr>
              <a:t>3</a:t>
            </a:r>
            <a:endParaRPr lang="zh-TW" altLang="en-US" sz="3733" dirty="0"/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4F7FFA7F-39BB-4C41-BA58-DEEC55783FEF}"/>
              </a:ext>
            </a:extLst>
          </p:cNvPr>
          <p:cNvGrpSpPr/>
          <p:nvPr/>
        </p:nvGrpSpPr>
        <p:grpSpPr>
          <a:xfrm>
            <a:off x="1159789" y="4287730"/>
            <a:ext cx="9161777" cy="1217267"/>
            <a:chOff x="1159789" y="1634849"/>
            <a:chExt cx="9161777" cy="1217267"/>
          </a:xfrm>
        </p:grpSpPr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8663D0EF-DA15-4CB1-AA12-82F6A9B7E157}"/>
                </a:ext>
              </a:extLst>
            </p:cNvPr>
            <p:cNvSpPr/>
            <p:nvPr/>
          </p:nvSpPr>
          <p:spPr>
            <a:xfrm>
              <a:off x="1159789" y="1634849"/>
              <a:ext cx="3655016" cy="12140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r>
                <a:rPr lang="zh-TW" altLang="en-US" sz="2133" dirty="0">
                  <a:solidFill>
                    <a:schemeClr val="bg1"/>
                  </a:solidFill>
                  <a:ea typeface="新細明體"/>
                  <a:cs typeface="Arial"/>
                </a:rPr>
                <a:t>實驗與分析</a:t>
              </a: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E774B80F-EBF9-49FF-9FA8-0C3CF593CB16}"/>
                </a:ext>
              </a:extLst>
            </p:cNvPr>
            <p:cNvSpPr/>
            <p:nvPr/>
          </p:nvSpPr>
          <p:spPr>
            <a:xfrm>
              <a:off x="4600112" y="1634849"/>
              <a:ext cx="1666067" cy="121456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grpSp>
          <p:nvGrpSpPr>
            <p:cNvPr id="82" name="群組 81">
              <a:extLst>
                <a:ext uri="{FF2B5EF4-FFF2-40B4-BE49-F238E27FC236}">
                  <a16:creationId xmlns:a16="http://schemas.microsoft.com/office/drawing/2014/main" id="{4ED68984-0ED0-4DE9-9F4A-ED4835D6DEEE}"/>
                </a:ext>
              </a:extLst>
            </p:cNvPr>
            <p:cNvGrpSpPr/>
            <p:nvPr/>
          </p:nvGrpSpPr>
          <p:grpSpPr>
            <a:xfrm>
              <a:off x="3820330" y="1634849"/>
              <a:ext cx="2178779" cy="1217267"/>
              <a:chOff x="2923366" y="3228488"/>
              <a:chExt cx="1634084" cy="912950"/>
            </a:xfrm>
          </p:grpSpPr>
          <p:sp>
            <p:nvSpPr>
              <p:cNvPr id="84" name="等腰三角形 83">
                <a:extLst>
                  <a:ext uri="{FF2B5EF4-FFF2-40B4-BE49-F238E27FC236}">
                    <a16:creationId xmlns:a16="http://schemas.microsoft.com/office/drawing/2014/main" id="{F8EBF6C9-7414-465F-8867-C9DB8BB851C0}"/>
                  </a:ext>
                </a:extLst>
              </p:cNvPr>
              <p:cNvSpPr/>
              <p:nvPr/>
            </p:nvSpPr>
            <p:spPr>
              <a:xfrm rot="5400000">
                <a:off x="3646925" y="3230912"/>
                <a:ext cx="910526" cy="910525"/>
              </a:xfrm>
              <a:prstGeom prst="triangl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CB5EB7AC-511A-4AAE-A851-17D741E8F4A2}"/>
                  </a:ext>
                </a:extLst>
              </p:cNvPr>
              <p:cNvSpPr/>
              <p:nvPr/>
            </p:nvSpPr>
            <p:spPr>
              <a:xfrm>
                <a:off x="2923366" y="3228488"/>
                <a:ext cx="726483" cy="91052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rgbClr val="A8ADAE"/>
                  </a:solidFill>
                </a:endParaRPr>
              </a:p>
            </p:txBody>
          </p:sp>
        </p:grp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342A3EB9-8837-4796-9EE2-FEE3897CD65D}"/>
                </a:ext>
              </a:extLst>
            </p:cNvPr>
            <p:cNvSpPr/>
            <p:nvPr/>
          </p:nvSpPr>
          <p:spPr>
            <a:xfrm>
              <a:off x="6266178" y="1634850"/>
              <a:ext cx="4055388" cy="121403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pPr marL="380990" indent="-380990">
                <a:buChar char="•"/>
              </a:pPr>
              <a:r>
                <a:rPr lang="en-US" altLang="zh-TW" sz="2400" dirty="0">
                  <a:solidFill>
                    <a:schemeClr val="tx1"/>
                  </a:solidFill>
                  <a:ea typeface="新細明體"/>
                  <a:cs typeface="Arial"/>
                </a:rPr>
                <a:t>Pass rate</a:t>
              </a:r>
            </a:p>
            <a:p>
              <a:pPr marL="380990" indent="-380990">
                <a:buChar char="•"/>
              </a:pPr>
              <a:r>
                <a:rPr lang="zh-TW" altLang="en-US" sz="2400" dirty="0">
                  <a:solidFill>
                    <a:schemeClr val="tx1"/>
                  </a:solidFill>
                  <a:ea typeface="新細明體"/>
                  <a:cs typeface="Arial"/>
                </a:rPr>
                <a:t>分析</a:t>
              </a:r>
            </a:p>
          </p:txBody>
        </p:sp>
      </p:grpSp>
      <p:sp>
        <p:nvSpPr>
          <p:cNvPr id="86" name="矩形 85">
            <a:extLst>
              <a:ext uri="{FF2B5EF4-FFF2-40B4-BE49-F238E27FC236}">
                <a16:creationId xmlns:a16="http://schemas.microsoft.com/office/drawing/2014/main" id="{B620DDD7-69A5-4C00-A4A7-C7DB275A37DE}"/>
              </a:ext>
            </a:extLst>
          </p:cNvPr>
          <p:cNvSpPr/>
          <p:nvPr/>
        </p:nvSpPr>
        <p:spPr>
          <a:xfrm>
            <a:off x="-2584" y="5609321"/>
            <a:ext cx="1214033" cy="1214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733" dirty="0">
                <a:ea typeface="新細明體"/>
                <a:cs typeface="Arial"/>
              </a:rPr>
              <a:t>0</a:t>
            </a:r>
            <a:r>
              <a:rPr lang="en-US" altLang="zh-TW" sz="3733" dirty="0">
                <a:ea typeface="新細明體"/>
                <a:cs typeface="Arial"/>
              </a:rPr>
              <a:t>4</a:t>
            </a:r>
            <a:endParaRPr lang="zh-TW" altLang="en-US" sz="3733" dirty="0"/>
          </a:p>
        </p:txBody>
      </p: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CC796FAF-E0FF-410D-979F-65F2229F3C19}"/>
              </a:ext>
            </a:extLst>
          </p:cNvPr>
          <p:cNvGrpSpPr/>
          <p:nvPr/>
        </p:nvGrpSpPr>
        <p:grpSpPr>
          <a:xfrm>
            <a:off x="1159789" y="5609320"/>
            <a:ext cx="9161777" cy="1217267"/>
            <a:chOff x="1159789" y="1634849"/>
            <a:chExt cx="9161777" cy="1217267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B7F9F5CB-3D17-47CE-AAC2-778D5464457B}"/>
                </a:ext>
              </a:extLst>
            </p:cNvPr>
            <p:cNvSpPr/>
            <p:nvPr/>
          </p:nvSpPr>
          <p:spPr>
            <a:xfrm>
              <a:off x="1159789" y="1634849"/>
              <a:ext cx="3655016" cy="12140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r>
                <a:rPr lang="zh-TW" altLang="en-US" sz="2133" dirty="0">
                  <a:solidFill>
                    <a:schemeClr val="bg1"/>
                  </a:solidFill>
                  <a:ea typeface="新細明體"/>
                  <a:cs typeface="Arial"/>
                </a:rPr>
                <a:t>比較</a:t>
              </a: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6D200731-35A6-4855-B735-CF3843EA7292}"/>
                </a:ext>
              </a:extLst>
            </p:cNvPr>
            <p:cNvSpPr/>
            <p:nvPr/>
          </p:nvSpPr>
          <p:spPr>
            <a:xfrm>
              <a:off x="4600112" y="1634849"/>
              <a:ext cx="1666067" cy="121456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grpSp>
          <p:nvGrpSpPr>
            <p:cNvPr id="90" name="群組 89">
              <a:extLst>
                <a:ext uri="{FF2B5EF4-FFF2-40B4-BE49-F238E27FC236}">
                  <a16:creationId xmlns:a16="http://schemas.microsoft.com/office/drawing/2014/main" id="{EDD550F0-2E45-453B-99B1-14F283CFEB42}"/>
                </a:ext>
              </a:extLst>
            </p:cNvPr>
            <p:cNvGrpSpPr/>
            <p:nvPr/>
          </p:nvGrpSpPr>
          <p:grpSpPr>
            <a:xfrm>
              <a:off x="3820330" y="1634849"/>
              <a:ext cx="2178779" cy="1217267"/>
              <a:chOff x="2923366" y="3228488"/>
              <a:chExt cx="1634084" cy="912950"/>
            </a:xfrm>
          </p:grpSpPr>
          <p:sp>
            <p:nvSpPr>
              <p:cNvPr id="92" name="等腰三角形 91">
                <a:extLst>
                  <a:ext uri="{FF2B5EF4-FFF2-40B4-BE49-F238E27FC236}">
                    <a16:creationId xmlns:a16="http://schemas.microsoft.com/office/drawing/2014/main" id="{2DC93CDD-1F9E-4087-9AC4-8881DBCFC20D}"/>
                  </a:ext>
                </a:extLst>
              </p:cNvPr>
              <p:cNvSpPr/>
              <p:nvPr/>
            </p:nvSpPr>
            <p:spPr>
              <a:xfrm rot="5400000">
                <a:off x="3646925" y="3230912"/>
                <a:ext cx="910526" cy="910525"/>
              </a:xfrm>
              <a:prstGeom prst="triangl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92ED6408-A88E-4367-B192-51FF561D55A3}"/>
                  </a:ext>
                </a:extLst>
              </p:cNvPr>
              <p:cNvSpPr/>
              <p:nvPr/>
            </p:nvSpPr>
            <p:spPr>
              <a:xfrm>
                <a:off x="2923366" y="3228488"/>
                <a:ext cx="726483" cy="91052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rgbClr val="A8ADAE"/>
                  </a:solidFill>
                </a:endParaRPr>
              </a:p>
            </p:txBody>
          </p:sp>
        </p:grp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38A5F705-F5D4-4B84-9B39-8DD798B153EE}"/>
                </a:ext>
              </a:extLst>
            </p:cNvPr>
            <p:cNvSpPr/>
            <p:nvPr/>
          </p:nvSpPr>
          <p:spPr>
            <a:xfrm>
              <a:off x="6266178" y="1634850"/>
              <a:ext cx="4055388" cy="121403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pPr marL="380990" indent="-380990">
                <a:buChar char="•"/>
              </a:pPr>
              <a:endParaRPr lang="zh-TW" altLang="en-US" sz="2400" dirty="0">
                <a:solidFill>
                  <a:schemeClr val="tx1"/>
                </a:solidFill>
                <a:ea typeface="新細明體"/>
                <a:cs typeface="Arial"/>
              </a:endParaRPr>
            </a:p>
          </p:txBody>
        </p:sp>
      </p:grp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8A57FE-BF87-463F-A47F-D459E303F5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 sz="1333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100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82"/>
          <p:cNvSpPr txBox="1"/>
          <p:nvPr/>
        </p:nvSpPr>
        <p:spPr>
          <a:xfrm>
            <a:off x="0" y="0"/>
            <a:ext cx="12192000" cy="113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zh-TW" altLang="en-US" sz="4000" b="1" dirty="0"/>
              <a:t>如何選擇</a:t>
            </a:r>
            <a:r>
              <a:rPr lang="en-US" altLang="zh-TW" sz="4000" b="1" dirty="0"/>
              <a:t>X</a:t>
            </a:r>
            <a:r>
              <a:rPr lang="zh-TW" altLang="en-US" sz="4000" b="1" dirty="0"/>
              <a:t>與</a:t>
            </a:r>
            <a:r>
              <a:rPr lang="en-US" altLang="zh-TW" sz="4000" b="1" dirty="0"/>
              <a:t>Y?</a:t>
            </a:r>
            <a:endParaRPr lang="zh-TW" altLang="en-US" sz="4000" b="1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1A9BEE1-287B-44F1-8A1F-37F0282AD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661" y="2060876"/>
            <a:ext cx="9748678" cy="2736248"/>
          </a:xfrm>
          <a:prstGeom prst="rect">
            <a:avLst/>
          </a:prstGeom>
        </p:spPr>
      </p:pic>
      <p:grpSp>
        <p:nvGrpSpPr>
          <p:cNvPr id="12" name="群組 11">
            <a:extLst>
              <a:ext uri="{FF2B5EF4-FFF2-40B4-BE49-F238E27FC236}">
                <a16:creationId xmlns:a16="http://schemas.microsoft.com/office/drawing/2014/main" id="{425C8E4C-6AE4-4FE5-B766-768EDD96C912}"/>
              </a:ext>
            </a:extLst>
          </p:cNvPr>
          <p:cNvGrpSpPr/>
          <p:nvPr/>
        </p:nvGrpSpPr>
        <p:grpSpPr>
          <a:xfrm>
            <a:off x="-9696905" y="1634849"/>
            <a:ext cx="9161777" cy="1217267"/>
            <a:chOff x="1159789" y="1634849"/>
            <a:chExt cx="9161777" cy="1217267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C0907BA-0156-4A2E-9D2B-749E03CB1F38}"/>
                </a:ext>
              </a:extLst>
            </p:cNvPr>
            <p:cNvSpPr/>
            <p:nvPr/>
          </p:nvSpPr>
          <p:spPr>
            <a:xfrm>
              <a:off x="1159789" y="1634849"/>
              <a:ext cx="3655016" cy="12140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r>
                <a:rPr lang="zh-TW" altLang="en-US" sz="2133" dirty="0">
                  <a:solidFill>
                    <a:schemeClr val="bg1"/>
                  </a:solidFill>
                  <a:ea typeface="新細明體"/>
                  <a:cs typeface="Arial"/>
                </a:rPr>
                <a:t>資料蒐集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8884813-55A0-4835-A7A8-F356B0E6CAA3}"/>
                </a:ext>
              </a:extLst>
            </p:cNvPr>
            <p:cNvSpPr/>
            <p:nvPr/>
          </p:nvSpPr>
          <p:spPr>
            <a:xfrm>
              <a:off x="4600112" y="1634849"/>
              <a:ext cx="1666067" cy="121456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2435DAAF-FD10-4BFD-A4C1-E6E2EE6441C7}"/>
                </a:ext>
              </a:extLst>
            </p:cNvPr>
            <p:cNvGrpSpPr/>
            <p:nvPr/>
          </p:nvGrpSpPr>
          <p:grpSpPr>
            <a:xfrm>
              <a:off x="3820330" y="1634849"/>
              <a:ext cx="2178779" cy="1217267"/>
              <a:chOff x="2923366" y="3228488"/>
              <a:chExt cx="1634084" cy="912950"/>
            </a:xfrm>
          </p:grpSpPr>
          <p:sp>
            <p:nvSpPr>
              <p:cNvPr id="17" name="等腰三角形 16">
                <a:extLst>
                  <a:ext uri="{FF2B5EF4-FFF2-40B4-BE49-F238E27FC236}">
                    <a16:creationId xmlns:a16="http://schemas.microsoft.com/office/drawing/2014/main" id="{5478B691-9104-4D5F-9571-2ADFA94C3E24}"/>
                  </a:ext>
                </a:extLst>
              </p:cNvPr>
              <p:cNvSpPr/>
              <p:nvPr/>
            </p:nvSpPr>
            <p:spPr>
              <a:xfrm rot="5400000">
                <a:off x="3646925" y="3230912"/>
                <a:ext cx="910526" cy="910525"/>
              </a:xfrm>
              <a:prstGeom prst="triangl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5D1D81A7-7924-4434-BB32-472B976840B8}"/>
                  </a:ext>
                </a:extLst>
              </p:cNvPr>
              <p:cNvSpPr/>
              <p:nvPr/>
            </p:nvSpPr>
            <p:spPr>
              <a:xfrm>
                <a:off x="2923366" y="3228488"/>
                <a:ext cx="726483" cy="91052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rgbClr val="A8ADAE"/>
                  </a:solidFill>
                </a:endParaRP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B236DC9-31DC-4BAB-AC58-9318E8B42EF0}"/>
                </a:ext>
              </a:extLst>
            </p:cNvPr>
            <p:cNvSpPr/>
            <p:nvPr/>
          </p:nvSpPr>
          <p:spPr>
            <a:xfrm>
              <a:off x="6266178" y="1634850"/>
              <a:ext cx="4055388" cy="121403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pPr marL="380990" indent="-380990">
                <a:buChar char="•"/>
              </a:pPr>
              <a:r>
                <a:rPr lang="en-US" altLang="zh-TW" sz="2400" dirty="0">
                  <a:solidFill>
                    <a:schemeClr val="tx1"/>
                  </a:solidFill>
                  <a:ea typeface="新細明體"/>
                  <a:cs typeface="Arial"/>
                </a:rPr>
                <a:t>Sample size</a:t>
              </a:r>
            </a:p>
            <a:p>
              <a:pPr marL="380990" indent="-380990">
                <a:buChar char="•"/>
              </a:pPr>
              <a:r>
                <a:rPr lang="zh-TW" altLang="en-US" sz="2400" dirty="0">
                  <a:solidFill>
                    <a:schemeClr val="tx1"/>
                  </a:solidFill>
                  <a:ea typeface="新細明體"/>
                  <a:cs typeface="Arial"/>
                </a:rPr>
                <a:t>蒐集方法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95BB0BBF-7468-40E6-A15E-E088932CBC73}"/>
              </a:ext>
            </a:extLst>
          </p:cNvPr>
          <p:cNvSpPr/>
          <p:nvPr/>
        </p:nvSpPr>
        <p:spPr>
          <a:xfrm>
            <a:off x="-10856694" y="2962907"/>
            <a:ext cx="1214033" cy="1214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733" dirty="0">
                <a:ea typeface="新細明體"/>
                <a:cs typeface="Arial"/>
              </a:rPr>
              <a:t>0</a:t>
            </a:r>
            <a:r>
              <a:rPr lang="en-US" altLang="zh-TW" sz="3733" dirty="0">
                <a:ea typeface="新細明體"/>
                <a:cs typeface="Arial"/>
              </a:rPr>
              <a:t>2</a:t>
            </a:r>
            <a:endParaRPr lang="zh-TW" altLang="en-US" sz="3733" dirty="0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CA797DDC-27FC-4C57-A90B-10E059242E4D}"/>
              </a:ext>
            </a:extLst>
          </p:cNvPr>
          <p:cNvGrpSpPr/>
          <p:nvPr/>
        </p:nvGrpSpPr>
        <p:grpSpPr>
          <a:xfrm>
            <a:off x="-9694321" y="2962906"/>
            <a:ext cx="9161777" cy="1217267"/>
            <a:chOff x="1159789" y="1634849"/>
            <a:chExt cx="9161777" cy="1217267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0535817-842D-4D79-8511-B91E569FEE8E}"/>
                </a:ext>
              </a:extLst>
            </p:cNvPr>
            <p:cNvSpPr/>
            <p:nvPr/>
          </p:nvSpPr>
          <p:spPr>
            <a:xfrm>
              <a:off x="1159789" y="1634849"/>
              <a:ext cx="3655016" cy="12140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r>
                <a:rPr lang="zh-TW" altLang="en-US" sz="2133" dirty="0">
                  <a:solidFill>
                    <a:schemeClr val="bg1"/>
                  </a:solidFill>
                  <a:ea typeface="新細明體"/>
                  <a:cs typeface="Arial"/>
                </a:rPr>
                <a:t>參數設定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F2C08BD7-0467-4DD9-B522-90F3F431068E}"/>
                </a:ext>
              </a:extLst>
            </p:cNvPr>
            <p:cNvSpPr/>
            <p:nvPr/>
          </p:nvSpPr>
          <p:spPr>
            <a:xfrm>
              <a:off x="4600112" y="1634849"/>
              <a:ext cx="1666067" cy="121456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82C659DC-4C6C-44DD-BD89-BE04C9EB9F1D}"/>
                </a:ext>
              </a:extLst>
            </p:cNvPr>
            <p:cNvGrpSpPr/>
            <p:nvPr/>
          </p:nvGrpSpPr>
          <p:grpSpPr>
            <a:xfrm>
              <a:off x="3820330" y="1634849"/>
              <a:ext cx="2178779" cy="1217267"/>
              <a:chOff x="2923366" y="3228488"/>
              <a:chExt cx="1634084" cy="912950"/>
            </a:xfrm>
          </p:grpSpPr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F0415758-F5C4-403E-9113-EC2ED1100DF6}"/>
                  </a:ext>
                </a:extLst>
              </p:cNvPr>
              <p:cNvSpPr/>
              <p:nvPr/>
            </p:nvSpPr>
            <p:spPr>
              <a:xfrm rot="5400000">
                <a:off x="3646925" y="3230912"/>
                <a:ext cx="910526" cy="910525"/>
              </a:xfrm>
              <a:prstGeom prst="triangl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B9D71A8-DA37-4D5C-93C2-CA16C434CE3D}"/>
                  </a:ext>
                </a:extLst>
              </p:cNvPr>
              <p:cNvSpPr/>
              <p:nvPr/>
            </p:nvSpPr>
            <p:spPr>
              <a:xfrm>
                <a:off x="2923366" y="3228488"/>
                <a:ext cx="726483" cy="91052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rgbClr val="A8ADAE"/>
                  </a:solidFill>
                </a:endParaRPr>
              </a:p>
            </p:txBody>
          </p:sp>
        </p:grp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CF1696B-FAE8-499A-8D11-5D88C68CAD55}"/>
                </a:ext>
              </a:extLst>
            </p:cNvPr>
            <p:cNvSpPr/>
            <p:nvPr/>
          </p:nvSpPr>
          <p:spPr>
            <a:xfrm>
              <a:off x="6266178" y="1634850"/>
              <a:ext cx="4055388" cy="121403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pPr marL="380990" indent="-380990">
                <a:buFontTx/>
                <a:buChar char="•"/>
              </a:pPr>
              <a:r>
                <a:rPr lang="zh-TW" altLang="en-US" sz="2400" dirty="0">
                  <a:solidFill>
                    <a:schemeClr val="tx1"/>
                  </a:solidFill>
                  <a:ea typeface="新細明體"/>
                  <a:cs typeface="Arial"/>
                </a:rPr>
                <a:t>參數設定</a:t>
              </a: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3B4642AA-C301-48ED-8CC3-B1B9F557985D}"/>
              </a:ext>
            </a:extLst>
          </p:cNvPr>
          <p:cNvSpPr/>
          <p:nvPr/>
        </p:nvSpPr>
        <p:spPr>
          <a:xfrm>
            <a:off x="-10859278" y="4287731"/>
            <a:ext cx="1214033" cy="1214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733" dirty="0">
                <a:ea typeface="新細明體"/>
                <a:cs typeface="Arial"/>
              </a:rPr>
              <a:t>0</a:t>
            </a:r>
            <a:r>
              <a:rPr lang="en-US" altLang="zh-TW" sz="3733" dirty="0">
                <a:ea typeface="新細明體"/>
                <a:cs typeface="Arial"/>
              </a:rPr>
              <a:t>3</a:t>
            </a:r>
            <a:endParaRPr lang="zh-TW" altLang="en-US" sz="3733" dirty="0"/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A5B651D9-123B-4D0C-9CB1-B2E4DD5D7AC4}"/>
              </a:ext>
            </a:extLst>
          </p:cNvPr>
          <p:cNvGrpSpPr/>
          <p:nvPr/>
        </p:nvGrpSpPr>
        <p:grpSpPr>
          <a:xfrm>
            <a:off x="-9696905" y="4287730"/>
            <a:ext cx="9161777" cy="1217267"/>
            <a:chOff x="1159789" y="1634849"/>
            <a:chExt cx="9161777" cy="1217267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C36D3C8-8DDF-40E4-996D-99CF3CA92999}"/>
                </a:ext>
              </a:extLst>
            </p:cNvPr>
            <p:cNvSpPr/>
            <p:nvPr/>
          </p:nvSpPr>
          <p:spPr>
            <a:xfrm>
              <a:off x="1159789" y="1634849"/>
              <a:ext cx="3655016" cy="12140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r>
                <a:rPr lang="zh-TW" altLang="en-US" sz="2133" dirty="0">
                  <a:solidFill>
                    <a:schemeClr val="bg1"/>
                  </a:solidFill>
                  <a:ea typeface="新細明體"/>
                  <a:cs typeface="Arial"/>
                </a:rPr>
                <a:t>實驗與分析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F06D311E-A7BC-45CB-A876-FDFFFC4F9362}"/>
                </a:ext>
              </a:extLst>
            </p:cNvPr>
            <p:cNvSpPr/>
            <p:nvPr/>
          </p:nvSpPr>
          <p:spPr>
            <a:xfrm>
              <a:off x="4600112" y="1634849"/>
              <a:ext cx="1666067" cy="121456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FBF353AC-9F29-4080-BFC3-764E90A0771A}"/>
                </a:ext>
              </a:extLst>
            </p:cNvPr>
            <p:cNvGrpSpPr/>
            <p:nvPr/>
          </p:nvGrpSpPr>
          <p:grpSpPr>
            <a:xfrm>
              <a:off x="3820330" y="1634849"/>
              <a:ext cx="2178779" cy="1217267"/>
              <a:chOff x="2923366" y="3228488"/>
              <a:chExt cx="1634084" cy="912950"/>
            </a:xfrm>
          </p:grpSpPr>
          <p:sp>
            <p:nvSpPr>
              <p:cNvPr id="33" name="等腰三角形 32">
                <a:extLst>
                  <a:ext uri="{FF2B5EF4-FFF2-40B4-BE49-F238E27FC236}">
                    <a16:creationId xmlns:a16="http://schemas.microsoft.com/office/drawing/2014/main" id="{32D36102-98A5-441D-9AAE-E937B650721F}"/>
                  </a:ext>
                </a:extLst>
              </p:cNvPr>
              <p:cNvSpPr/>
              <p:nvPr/>
            </p:nvSpPr>
            <p:spPr>
              <a:xfrm rot="5400000">
                <a:off x="3646925" y="3230912"/>
                <a:ext cx="910526" cy="910525"/>
              </a:xfrm>
              <a:prstGeom prst="triangl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9636916E-CC59-4C12-9E17-325FDD1CEE66}"/>
                  </a:ext>
                </a:extLst>
              </p:cNvPr>
              <p:cNvSpPr/>
              <p:nvPr/>
            </p:nvSpPr>
            <p:spPr>
              <a:xfrm>
                <a:off x="2923366" y="3228488"/>
                <a:ext cx="726483" cy="91052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rgbClr val="A8ADAE"/>
                  </a:solidFill>
                </a:endParaRPr>
              </a:p>
            </p:txBody>
          </p:sp>
        </p:grp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CB33511-70D4-456F-9F76-BDCB3F111C08}"/>
                </a:ext>
              </a:extLst>
            </p:cNvPr>
            <p:cNvSpPr/>
            <p:nvPr/>
          </p:nvSpPr>
          <p:spPr>
            <a:xfrm>
              <a:off x="6266178" y="1634850"/>
              <a:ext cx="4055388" cy="121403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pPr marL="380990" indent="-380990">
                <a:buChar char="•"/>
              </a:pPr>
              <a:r>
                <a:rPr lang="en-US" altLang="zh-TW" sz="2400" dirty="0">
                  <a:solidFill>
                    <a:schemeClr val="tx1"/>
                  </a:solidFill>
                  <a:ea typeface="新細明體"/>
                  <a:cs typeface="Arial"/>
                </a:rPr>
                <a:t>Pass rate</a:t>
              </a:r>
            </a:p>
            <a:p>
              <a:pPr marL="380990" indent="-380990">
                <a:buChar char="•"/>
              </a:pPr>
              <a:r>
                <a:rPr lang="zh-TW" altLang="en-US" sz="2400" dirty="0">
                  <a:solidFill>
                    <a:schemeClr val="tx1"/>
                  </a:solidFill>
                  <a:ea typeface="新細明體"/>
                  <a:cs typeface="Arial"/>
                </a:rPr>
                <a:t>分析</a:t>
              </a:r>
            </a:p>
            <a:p>
              <a:endParaRPr lang="zh-TW" altLang="en-US" sz="2400" dirty="0">
                <a:solidFill>
                  <a:schemeClr val="tx1"/>
                </a:solidFill>
                <a:ea typeface="新細明體"/>
                <a:cs typeface="Arial"/>
              </a:endParaRPr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8F0F6F71-CB14-4932-A2AB-70BCDB47BB41}"/>
              </a:ext>
            </a:extLst>
          </p:cNvPr>
          <p:cNvSpPr/>
          <p:nvPr/>
        </p:nvSpPr>
        <p:spPr>
          <a:xfrm>
            <a:off x="-10859278" y="5609321"/>
            <a:ext cx="1214033" cy="1214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733" dirty="0">
                <a:ea typeface="新細明體"/>
                <a:cs typeface="Arial"/>
              </a:rPr>
              <a:t>0</a:t>
            </a:r>
            <a:r>
              <a:rPr lang="en-US" altLang="zh-TW" sz="3733" dirty="0">
                <a:ea typeface="新細明體"/>
                <a:cs typeface="Arial"/>
              </a:rPr>
              <a:t>4</a:t>
            </a:r>
            <a:endParaRPr lang="zh-TW" altLang="en-US" sz="3733" dirty="0"/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F31DA5A2-7822-40C8-9556-33FB636D6BB5}"/>
              </a:ext>
            </a:extLst>
          </p:cNvPr>
          <p:cNvGrpSpPr/>
          <p:nvPr/>
        </p:nvGrpSpPr>
        <p:grpSpPr>
          <a:xfrm>
            <a:off x="-9696905" y="5609320"/>
            <a:ext cx="9161777" cy="1217267"/>
            <a:chOff x="1159789" y="1634849"/>
            <a:chExt cx="9161777" cy="1217267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175FC39C-5B2E-48C0-81BA-808614ADEA84}"/>
                </a:ext>
              </a:extLst>
            </p:cNvPr>
            <p:cNvSpPr/>
            <p:nvPr/>
          </p:nvSpPr>
          <p:spPr>
            <a:xfrm>
              <a:off x="1159789" y="1634849"/>
              <a:ext cx="3655016" cy="12140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r>
                <a:rPr lang="zh-TW" altLang="en-US" sz="2133" dirty="0">
                  <a:solidFill>
                    <a:schemeClr val="bg1"/>
                  </a:solidFill>
                  <a:ea typeface="新細明體"/>
                  <a:cs typeface="Arial"/>
                </a:rPr>
                <a:t>比較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A422A164-FFF2-4DCD-A836-E5808BCB4E56}"/>
                </a:ext>
              </a:extLst>
            </p:cNvPr>
            <p:cNvSpPr/>
            <p:nvPr/>
          </p:nvSpPr>
          <p:spPr>
            <a:xfrm>
              <a:off x="4600112" y="1634849"/>
              <a:ext cx="1666067" cy="121456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94EC98C7-47B4-487A-AE06-23DA23751C83}"/>
                </a:ext>
              </a:extLst>
            </p:cNvPr>
            <p:cNvGrpSpPr/>
            <p:nvPr/>
          </p:nvGrpSpPr>
          <p:grpSpPr>
            <a:xfrm>
              <a:off x="3820330" y="1634849"/>
              <a:ext cx="2178779" cy="1217267"/>
              <a:chOff x="2923366" y="3228488"/>
              <a:chExt cx="1634084" cy="912950"/>
            </a:xfrm>
          </p:grpSpPr>
          <p:sp>
            <p:nvSpPr>
              <p:cNvPr id="47" name="等腰三角形 46">
                <a:extLst>
                  <a:ext uri="{FF2B5EF4-FFF2-40B4-BE49-F238E27FC236}">
                    <a16:creationId xmlns:a16="http://schemas.microsoft.com/office/drawing/2014/main" id="{F90915D8-25E7-433C-80B0-C9EC51941391}"/>
                  </a:ext>
                </a:extLst>
              </p:cNvPr>
              <p:cNvSpPr/>
              <p:nvPr/>
            </p:nvSpPr>
            <p:spPr>
              <a:xfrm rot="5400000">
                <a:off x="3646925" y="3230912"/>
                <a:ext cx="910526" cy="910525"/>
              </a:xfrm>
              <a:prstGeom prst="triangl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3BE2937A-5E9C-4F37-A00F-C9E6DDDDE234}"/>
                  </a:ext>
                </a:extLst>
              </p:cNvPr>
              <p:cNvSpPr/>
              <p:nvPr/>
            </p:nvSpPr>
            <p:spPr>
              <a:xfrm>
                <a:off x="2923366" y="3228488"/>
                <a:ext cx="726483" cy="91052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rgbClr val="A8ADAE"/>
                  </a:solidFill>
                </a:endParaRPr>
              </a:p>
            </p:txBody>
          </p:sp>
        </p:grp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51003B4D-0F05-44B6-9E65-2B7086C804A0}"/>
                </a:ext>
              </a:extLst>
            </p:cNvPr>
            <p:cNvSpPr/>
            <p:nvPr/>
          </p:nvSpPr>
          <p:spPr>
            <a:xfrm>
              <a:off x="6266178" y="1634850"/>
              <a:ext cx="4055388" cy="121403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pPr marL="380990" indent="-380990">
                <a:buChar char="•"/>
              </a:pPr>
              <a:endParaRPr lang="zh-TW" altLang="en-US" sz="2400" dirty="0">
                <a:solidFill>
                  <a:schemeClr val="tx1"/>
                </a:solidFill>
                <a:ea typeface="新細明體"/>
                <a:cs typeface="Arial"/>
              </a:endParaRPr>
            </a:p>
          </p:txBody>
        </p:sp>
      </p:grp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B3940B1-94EF-495B-B3FB-6A6E90A8CA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 sz="1333">
              <a:solidFill>
                <a:schemeClr val="dk2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94A5949-8D0B-4193-9CF6-52224FE83F57}"/>
              </a:ext>
            </a:extLst>
          </p:cNvPr>
          <p:cNvSpPr/>
          <p:nvPr/>
        </p:nvSpPr>
        <p:spPr>
          <a:xfrm>
            <a:off x="-350924" y="1139200"/>
            <a:ext cx="1214033" cy="1214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733" dirty="0">
                <a:ea typeface="新細明體"/>
                <a:cs typeface="Arial"/>
              </a:rPr>
              <a:t>01</a:t>
            </a:r>
            <a:endParaRPr lang="zh-TW" altLang="en-US" sz="3733" dirty="0"/>
          </a:p>
        </p:txBody>
      </p:sp>
    </p:spTree>
    <p:extLst>
      <p:ext uri="{BB962C8B-B14F-4D97-AF65-F5344CB8AC3E}">
        <p14:creationId xmlns:p14="http://schemas.microsoft.com/office/powerpoint/2010/main" val="1245187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82"/>
          <p:cNvSpPr txBox="1"/>
          <p:nvPr/>
        </p:nvSpPr>
        <p:spPr>
          <a:xfrm>
            <a:off x="0" y="0"/>
            <a:ext cx="12192000" cy="113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4000" b="1" dirty="0"/>
              <a:t>Sample size -</a:t>
            </a:r>
            <a:r>
              <a:rPr lang="zh-TW" altLang="en-US" sz="4000" b="1" dirty="0"/>
              <a:t>如何選擇</a:t>
            </a:r>
            <a:r>
              <a:rPr lang="en-US" altLang="zh-TW" sz="4000" b="1" dirty="0"/>
              <a:t>X?</a:t>
            </a:r>
            <a:endParaRPr lang="zh-TW" altLang="en-US" sz="4000" b="1" dirty="0"/>
          </a:p>
        </p:txBody>
      </p:sp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id="{93B0EB3F-E09C-4FE0-8C03-192C4850F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455795"/>
              </p:ext>
            </p:extLst>
          </p:nvPr>
        </p:nvGraphicFramePr>
        <p:xfrm>
          <a:off x="838200" y="1909541"/>
          <a:ext cx="10515601" cy="4349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617983">
                  <a:extLst>
                    <a:ext uri="{9D8B030D-6E8A-4147-A177-3AD203B41FA5}">
                      <a16:colId xmlns:a16="http://schemas.microsoft.com/office/drawing/2014/main" val="1042207669"/>
                    </a:ext>
                  </a:extLst>
                </a:gridCol>
                <a:gridCol w="2299206">
                  <a:extLst>
                    <a:ext uri="{9D8B030D-6E8A-4147-A177-3AD203B41FA5}">
                      <a16:colId xmlns:a16="http://schemas.microsoft.com/office/drawing/2014/main" val="3097823636"/>
                    </a:ext>
                  </a:extLst>
                </a:gridCol>
                <a:gridCol w="2299206">
                  <a:extLst>
                    <a:ext uri="{9D8B030D-6E8A-4147-A177-3AD203B41FA5}">
                      <a16:colId xmlns:a16="http://schemas.microsoft.com/office/drawing/2014/main" val="2477815947"/>
                    </a:ext>
                  </a:extLst>
                </a:gridCol>
                <a:gridCol w="2299206">
                  <a:extLst>
                    <a:ext uri="{9D8B030D-6E8A-4147-A177-3AD203B41FA5}">
                      <a16:colId xmlns:a16="http://schemas.microsoft.com/office/drawing/2014/main" val="1232307477"/>
                    </a:ext>
                  </a:extLst>
                </a:gridCol>
              </a:tblGrid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Length of sequence(n)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block size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length of template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898289830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Frequency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&gt;100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2083038360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Frequency Test within a Block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&gt;100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M&gt;=20, M &gt; 0.01n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3785808035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Runs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&gt;100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3413407297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Longest-Run-of-Ones in a Block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看圖</a:t>
                      </a: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1046479483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Rank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&gt;=38912(QM)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1165371762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DFT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&gt;1000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3380940289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Non-overlapping Template Matching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 &gt; 0.01n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 = 9, 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4148111255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Overlapping Template Matching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&gt;10^6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 = 9, 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771740600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Universal Statistical"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看圖</a:t>
                      </a: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2204006851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Linear Complexity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&gt;10^6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500~5000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1648785075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Serial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m &lt; log_2(n) - 2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3605992613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Approximate Entropy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m &lt; log_2(n) - 5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2709409228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Cumulative Sums (Cusums)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&gt;100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4011946343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Random Excursions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&gt;10^6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44391177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Random Excursions Variant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&gt;10^6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4215350903"/>
                  </a:ext>
                </a:extLst>
              </a:tr>
            </a:tbl>
          </a:graphicData>
        </a:graphic>
      </p:graphicFrame>
      <p:grpSp>
        <p:nvGrpSpPr>
          <p:cNvPr id="39" name="群組 38">
            <a:extLst>
              <a:ext uri="{FF2B5EF4-FFF2-40B4-BE49-F238E27FC236}">
                <a16:creationId xmlns:a16="http://schemas.microsoft.com/office/drawing/2014/main" id="{66E3350E-C494-465B-BE30-A1DB656BAB84}"/>
              </a:ext>
            </a:extLst>
          </p:cNvPr>
          <p:cNvGrpSpPr/>
          <p:nvPr/>
        </p:nvGrpSpPr>
        <p:grpSpPr>
          <a:xfrm>
            <a:off x="13131109" y="2731442"/>
            <a:ext cx="6097381" cy="2705478"/>
            <a:chOff x="2913883" y="3042238"/>
            <a:chExt cx="6097381" cy="2705478"/>
          </a:xfrm>
        </p:grpSpPr>
        <p:pic>
          <p:nvPicPr>
            <p:cNvPr id="40" name="圖片 39">
              <a:extLst>
                <a:ext uri="{FF2B5EF4-FFF2-40B4-BE49-F238E27FC236}">
                  <a16:creationId xmlns:a16="http://schemas.microsoft.com/office/drawing/2014/main" id="{862877C1-E536-49F5-89C5-A86EB34A1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3883" y="3042238"/>
              <a:ext cx="2943636" cy="2705478"/>
            </a:xfrm>
            <a:prstGeom prst="rect">
              <a:avLst/>
            </a:prstGeom>
          </p:spPr>
        </p:pic>
        <p:pic>
          <p:nvPicPr>
            <p:cNvPr id="41" name="圖片 40">
              <a:extLst>
                <a:ext uri="{FF2B5EF4-FFF2-40B4-BE49-F238E27FC236}">
                  <a16:creationId xmlns:a16="http://schemas.microsoft.com/office/drawing/2014/main" id="{05B3DAE4-1EF7-44D8-AE9D-84F8CA622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72682" y="3828161"/>
              <a:ext cx="1838582" cy="1133633"/>
            </a:xfrm>
            <a:prstGeom prst="rect">
              <a:avLst/>
            </a:prstGeom>
          </p:spPr>
        </p:pic>
      </p:grp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31BC767A-D0F8-456E-A736-A419C91BDB93}"/>
              </a:ext>
            </a:extLst>
          </p:cNvPr>
          <p:cNvSpPr txBox="1"/>
          <p:nvPr/>
        </p:nvSpPr>
        <p:spPr>
          <a:xfrm>
            <a:off x="13056510" y="2362110"/>
            <a:ext cx="309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Longest Run-of-Ones in a Block</a:t>
            </a:r>
            <a:endParaRPr lang="zh-TW" altLang="en-US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D18E00E6-2147-47FB-B3A2-B4B634081E7B}"/>
              </a:ext>
            </a:extLst>
          </p:cNvPr>
          <p:cNvSpPr txBox="1"/>
          <p:nvPr/>
        </p:nvSpPr>
        <p:spPr>
          <a:xfrm>
            <a:off x="17096495" y="2362020"/>
            <a:ext cx="242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Universal Statistical Test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073EF5F-14F0-4DAE-A04B-D144A1ABE8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1661" y="-2893680"/>
            <a:ext cx="9748678" cy="2736248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971BFB9-691C-465B-9995-BF0AD7FAF8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 sz="1333">
              <a:solidFill>
                <a:schemeClr val="dk2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DCC1BE1-09B9-43CF-AD4C-4CC8D78FB395}"/>
              </a:ext>
            </a:extLst>
          </p:cNvPr>
          <p:cNvSpPr/>
          <p:nvPr/>
        </p:nvSpPr>
        <p:spPr>
          <a:xfrm>
            <a:off x="-350924" y="1139200"/>
            <a:ext cx="1214033" cy="1214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733" dirty="0">
                <a:ea typeface="新細明體"/>
                <a:cs typeface="Arial"/>
              </a:rPr>
              <a:t>01</a:t>
            </a:r>
            <a:endParaRPr lang="zh-TW" altLang="en-US" sz="3733" dirty="0"/>
          </a:p>
        </p:txBody>
      </p:sp>
    </p:spTree>
    <p:extLst>
      <p:ext uri="{BB962C8B-B14F-4D97-AF65-F5344CB8AC3E}">
        <p14:creationId xmlns:p14="http://schemas.microsoft.com/office/powerpoint/2010/main" val="4233627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82"/>
          <p:cNvSpPr txBox="1"/>
          <p:nvPr/>
        </p:nvSpPr>
        <p:spPr>
          <a:xfrm>
            <a:off x="0" y="0"/>
            <a:ext cx="12192000" cy="113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4000" b="1" dirty="0"/>
              <a:t>Sample size -</a:t>
            </a:r>
            <a:r>
              <a:rPr lang="zh-TW" altLang="en-US" sz="4000" b="1" dirty="0"/>
              <a:t>如何選擇</a:t>
            </a:r>
            <a:r>
              <a:rPr lang="en-US" altLang="zh-TW" sz="4000" b="1" dirty="0"/>
              <a:t>X?</a:t>
            </a:r>
            <a:endParaRPr lang="zh-TW" altLang="en-US" sz="4000" b="1" dirty="0"/>
          </a:p>
        </p:txBody>
      </p:sp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id="{93B0EB3F-E09C-4FE0-8C03-192C4850F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417741"/>
              </p:ext>
            </p:extLst>
          </p:nvPr>
        </p:nvGraphicFramePr>
        <p:xfrm>
          <a:off x="838200" y="1909541"/>
          <a:ext cx="10515601" cy="4349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617983">
                  <a:extLst>
                    <a:ext uri="{9D8B030D-6E8A-4147-A177-3AD203B41FA5}">
                      <a16:colId xmlns:a16="http://schemas.microsoft.com/office/drawing/2014/main" val="1042207669"/>
                    </a:ext>
                  </a:extLst>
                </a:gridCol>
                <a:gridCol w="2299206">
                  <a:extLst>
                    <a:ext uri="{9D8B030D-6E8A-4147-A177-3AD203B41FA5}">
                      <a16:colId xmlns:a16="http://schemas.microsoft.com/office/drawing/2014/main" val="3097823636"/>
                    </a:ext>
                  </a:extLst>
                </a:gridCol>
                <a:gridCol w="2299206">
                  <a:extLst>
                    <a:ext uri="{9D8B030D-6E8A-4147-A177-3AD203B41FA5}">
                      <a16:colId xmlns:a16="http://schemas.microsoft.com/office/drawing/2014/main" val="2477815947"/>
                    </a:ext>
                  </a:extLst>
                </a:gridCol>
                <a:gridCol w="2299206">
                  <a:extLst>
                    <a:ext uri="{9D8B030D-6E8A-4147-A177-3AD203B41FA5}">
                      <a16:colId xmlns:a16="http://schemas.microsoft.com/office/drawing/2014/main" val="1232307477"/>
                    </a:ext>
                  </a:extLst>
                </a:gridCol>
              </a:tblGrid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Length of sequence(n)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block size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length of template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898289830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Frequency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&gt;100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2083038360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Frequency Test within a Block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&gt;100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M&gt;=20, M &gt; 0.01n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3785808035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Runs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&gt;100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3413407297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Longest-Run-of-Ones in a Block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看圖</a:t>
                      </a: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1046479483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Rank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&gt;=38912(QM)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1165371762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DFT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&gt;1000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3380940289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Non-overlapping Template Matching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 &gt; 0.01n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 = 9, 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4148111255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Overlapping Template Matching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&gt;10^6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 = 9, 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771740600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Universal Statistical"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看圖</a:t>
                      </a: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2204006851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Linear Complexity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&gt;10^6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500~5000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1648785075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Serial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m &lt; log_2(n) - 2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3605992613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Approximate Entropy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m &lt; log_2(n) - 5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2709409228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Cumulative Sums (Cusums)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&gt;100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4011946343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Random Excursions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&gt;10^6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44391177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Random Excursions Variant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&gt;10^6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4215350903"/>
                  </a:ext>
                </a:extLst>
              </a:tr>
            </a:tbl>
          </a:graphicData>
        </a:graphic>
      </p:graphicFrame>
      <p:grpSp>
        <p:nvGrpSpPr>
          <p:cNvPr id="39" name="群組 38">
            <a:extLst>
              <a:ext uri="{FF2B5EF4-FFF2-40B4-BE49-F238E27FC236}">
                <a16:creationId xmlns:a16="http://schemas.microsoft.com/office/drawing/2014/main" id="{66E3350E-C494-465B-BE30-A1DB656BAB84}"/>
              </a:ext>
            </a:extLst>
          </p:cNvPr>
          <p:cNvGrpSpPr/>
          <p:nvPr/>
        </p:nvGrpSpPr>
        <p:grpSpPr>
          <a:xfrm>
            <a:off x="13131109" y="2731442"/>
            <a:ext cx="6097381" cy="2705478"/>
            <a:chOff x="2913883" y="3042238"/>
            <a:chExt cx="6097381" cy="2705478"/>
          </a:xfrm>
        </p:grpSpPr>
        <p:pic>
          <p:nvPicPr>
            <p:cNvPr id="40" name="圖片 39">
              <a:extLst>
                <a:ext uri="{FF2B5EF4-FFF2-40B4-BE49-F238E27FC236}">
                  <a16:creationId xmlns:a16="http://schemas.microsoft.com/office/drawing/2014/main" id="{862877C1-E536-49F5-89C5-A86EB34A1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3883" y="3042238"/>
              <a:ext cx="2943636" cy="2705478"/>
            </a:xfrm>
            <a:prstGeom prst="rect">
              <a:avLst/>
            </a:prstGeom>
          </p:spPr>
        </p:pic>
        <p:pic>
          <p:nvPicPr>
            <p:cNvPr id="41" name="圖片 40">
              <a:extLst>
                <a:ext uri="{FF2B5EF4-FFF2-40B4-BE49-F238E27FC236}">
                  <a16:creationId xmlns:a16="http://schemas.microsoft.com/office/drawing/2014/main" id="{05B3DAE4-1EF7-44D8-AE9D-84F8CA622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72682" y="3828161"/>
              <a:ext cx="1838582" cy="1133633"/>
            </a:xfrm>
            <a:prstGeom prst="rect">
              <a:avLst/>
            </a:prstGeom>
          </p:spPr>
        </p:pic>
      </p:grp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31BC767A-D0F8-456E-A736-A419C91BDB93}"/>
              </a:ext>
            </a:extLst>
          </p:cNvPr>
          <p:cNvSpPr txBox="1"/>
          <p:nvPr/>
        </p:nvSpPr>
        <p:spPr>
          <a:xfrm>
            <a:off x="13056510" y="2362110"/>
            <a:ext cx="309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Longest Run-of-Ones in a Block</a:t>
            </a:r>
            <a:endParaRPr lang="zh-TW" altLang="en-US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D18E00E6-2147-47FB-B3A2-B4B634081E7B}"/>
              </a:ext>
            </a:extLst>
          </p:cNvPr>
          <p:cNvSpPr txBox="1"/>
          <p:nvPr/>
        </p:nvSpPr>
        <p:spPr>
          <a:xfrm>
            <a:off x="17096495" y="2362020"/>
            <a:ext cx="242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Universal Statistical Test</a:t>
            </a:r>
            <a:endParaRPr lang="zh-TW" altLang="en-US" dirty="0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DCAC4E00-0393-4538-A6BA-501A8346D666}"/>
              </a:ext>
            </a:extLst>
          </p:cNvPr>
          <p:cNvSpPr/>
          <p:nvPr/>
        </p:nvSpPr>
        <p:spPr>
          <a:xfrm>
            <a:off x="5321808" y="4059936"/>
            <a:ext cx="576072" cy="3474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2E061E27-4F41-4B45-9551-932EB4D3DF4E}"/>
              </a:ext>
            </a:extLst>
          </p:cNvPr>
          <p:cNvSpPr/>
          <p:nvPr/>
        </p:nvSpPr>
        <p:spPr>
          <a:xfrm>
            <a:off x="5321808" y="4605528"/>
            <a:ext cx="576072" cy="3474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B2134DB4-0FC9-4862-840F-C9BE3B00BECA}"/>
              </a:ext>
            </a:extLst>
          </p:cNvPr>
          <p:cNvSpPr/>
          <p:nvPr/>
        </p:nvSpPr>
        <p:spPr>
          <a:xfrm>
            <a:off x="5321808" y="5705053"/>
            <a:ext cx="576072" cy="3474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C5EB5FFA-C4DB-4784-AABA-8208F57BB42A}"/>
              </a:ext>
            </a:extLst>
          </p:cNvPr>
          <p:cNvSpPr/>
          <p:nvPr/>
        </p:nvSpPr>
        <p:spPr>
          <a:xfrm>
            <a:off x="5321808" y="5981937"/>
            <a:ext cx="576072" cy="3474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C174924-C9B9-436C-9621-9BE2539A98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 sz="1333">
              <a:solidFill>
                <a:schemeClr val="dk2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EB1E47F-EF31-4BB4-946F-C5B5720BA3D0}"/>
              </a:ext>
            </a:extLst>
          </p:cNvPr>
          <p:cNvSpPr/>
          <p:nvPr/>
        </p:nvSpPr>
        <p:spPr>
          <a:xfrm>
            <a:off x="-350924" y="1139200"/>
            <a:ext cx="1214033" cy="1214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733" dirty="0">
                <a:ea typeface="新細明體"/>
                <a:cs typeface="Arial"/>
              </a:rPr>
              <a:t>01</a:t>
            </a:r>
            <a:endParaRPr lang="zh-TW" altLang="en-US" sz="3733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82"/>
          <p:cNvSpPr txBox="1"/>
          <p:nvPr/>
        </p:nvSpPr>
        <p:spPr>
          <a:xfrm>
            <a:off x="0" y="0"/>
            <a:ext cx="12192000" cy="113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4000" b="1" dirty="0"/>
              <a:t>Sample size -</a:t>
            </a:r>
            <a:r>
              <a:rPr lang="zh-TW" altLang="en-US" sz="4000" b="1" dirty="0"/>
              <a:t>如何選擇</a:t>
            </a:r>
            <a:r>
              <a:rPr lang="en-US" altLang="zh-TW" sz="4000" b="1" dirty="0"/>
              <a:t>X?</a:t>
            </a:r>
            <a:endParaRPr lang="zh-TW" altLang="en-US" sz="4000" b="1" dirty="0"/>
          </a:p>
        </p:txBody>
      </p:sp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id="{93B0EB3F-E09C-4FE0-8C03-192C4850F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965900"/>
              </p:ext>
            </p:extLst>
          </p:nvPr>
        </p:nvGraphicFramePr>
        <p:xfrm>
          <a:off x="-10922000" y="1909541"/>
          <a:ext cx="10515601" cy="4349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617983">
                  <a:extLst>
                    <a:ext uri="{9D8B030D-6E8A-4147-A177-3AD203B41FA5}">
                      <a16:colId xmlns:a16="http://schemas.microsoft.com/office/drawing/2014/main" val="1042207669"/>
                    </a:ext>
                  </a:extLst>
                </a:gridCol>
                <a:gridCol w="2299206">
                  <a:extLst>
                    <a:ext uri="{9D8B030D-6E8A-4147-A177-3AD203B41FA5}">
                      <a16:colId xmlns:a16="http://schemas.microsoft.com/office/drawing/2014/main" val="3097823636"/>
                    </a:ext>
                  </a:extLst>
                </a:gridCol>
                <a:gridCol w="2299206">
                  <a:extLst>
                    <a:ext uri="{9D8B030D-6E8A-4147-A177-3AD203B41FA5}">
                      <a16:colId xmlns:a16="http://schemas.microsoft.com/office/drawing/2014/main" val="2477815947"/>
                    </a:ext>
                  </a:extLst>
                </a:gridCol>
                <a:gridCol w="2299206">
                  <a:extLst>
                    <a:ext uri="{9D8B030D-6E8A-4147-A177-3AD203B41FA5}">
                      <a16:colId xmlns:a16="http://schemas.microsoft.com/office/drawing/2014/main" val="1232307477"/>
                    </a:ext>
                  </a:extLst>
                </a:gridCol>
              </a:tblGrid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Length of sequence(n)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block size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length of template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898289830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Frequency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&gt;100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2083038360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Frequency Test within a Block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&gt;100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M&gt;=20, M &gt; 0.01n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3785808035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Runs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&gt;100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3413407297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Longest-Run-of-Ones in a Block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看圖</a:t>
                      </a: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1046479483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Rank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&gt;=38912(QM)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1165371762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DFT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&gt;1000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3380940289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Non-overlapping Template Matching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 &gt; 0.01n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 = 9, 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4148111255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Overlapping Template Matching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&gt;10^6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 = 9, 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771740600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Universal Statistical"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看圖</a:t>
                      </a: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2204006851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Linear Complexity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&gt;10^6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500~5000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1648785075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Serial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m &lt; log_2(n) - 2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3605992613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Approximate Entropy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m &lt; log_2(n) - 5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2709409228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Cumulative Sums (Cusums)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&gt;100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4011946343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Random Excursions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&gt;10^6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44391177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Random Excursions Variant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&gt;10^6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4215350903"/>
                  </a:ext>
                </a:extLst>
              </a:tr>
            </a:tbl>
          </a:graphicData>
        </a:graphic>
      </p:graphicFrame>
      <p:grpSp>
        <p:nvGrpSpPr>
          <p:cNvPr id="2" name="群組 1">
            <a:extLst>
              <a:ext uri="{FF2B5EF4-FFF2-40B4-BE49-F238E27FC236}">
                <a16:creationId xmlns:a16="http://schemas.microsoft.com/office/drawing/2014/main" id="{1C5841C0-DF09-4AC2-8A44-0007BF4B214C}"/>
              </a:ext>
            </a:extLst>
          </p:cNvPr>
          <p:cNvGrpSpPr/>
          <p:nvPr/>
        </p:nvGrpSpPr>
        <p:grpSpPr>
          <a:xfrm>
            <a:off x="2920309" y="2731442"/>
            <a:ext cx="6097381" cy="2705478"/>
            <a:chOff x="2913883" y="3042238"/>
            <a:chExt cx="6097381" cy="2705478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EF04CE38-1614-4CE2-B5E5-CA70DF203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3883" y="3042238"/>
              <a:ext cx="2943636" cy="2705478"/>
            </a:xfrm>
            <a:prstGeom prst="rect">
              <a:avLst/>
            </a:prstGeom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3E85A443-023C-4D6B-8A5E-A9E1CF989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72682" y="3828161"/>
              <a:ext cx="1838582" cy="1133633"/>
            </a:xfrm>
            <a:prstGeom prst="rect">
              <a:avLst/>
            </a:prstGeom>
          </p:spPr>
        </p:pic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599D647E-26B6-4D0E-858B-8FC5DA46EE0B}"/>
              </a:ext>
            </a:extLst>
          </p:cNvPr>
          <p:cNvSpPr txBox="1"/>
          <p:nvPr/>
        </p:nvSpPr>
        <p:spPr>
          <a:xfrm>
            <a:off x="2845710" y="2362110"/>
            <a:ext cx="309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Longest Run-of-Ones in a Block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943558B-16C5-4F22-B194-9BD40FFC0357}"/>
              </a:ext>
            </a:extLst>
          </p:cNvPr>
          <p:cNvSpPr txBox="1"/>
          <p:nvPr/>
        </p:nvSpPr>
        <p:spPr>
          <a:xfrm>
            <a:off x="6885695" y="2362020"/>
            <a:ext cx="242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Universal Statistical Test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D946F72-4ED6-4A9A-872C-D934F63DA7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1661" y="-2893680"/>
            <a:ext cx="9748678" cy="2736248"/>
          </a:xfrm>
          <a:prstGeom prst="rect">
            <a:avLst/>
          </a:prstGeom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7C2136-8DB8-433F-83FA-55B626B62B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 sz="1333">
              <a:solidFill>
                <a:schemeClr val="dk2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FA94564-2C06-4F8C-88BC-DDA7E7303B12}"/>
              </a:ext>
            </a:extLst>
          </p:cNvPr>
          <p:cNvSpPr/>
          <p:nvPr/>
        </p:nvSpPr>
        <p:spPr>
          <a:xfrm>
            <a:off x="-350924" y="1139200"/>
            <a:ext cx="1214033" cy="1214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733" dirty="0">
                <a:ea typeface="新細明體"/>
                <a:cs typeface="Arial"/>
              </a:rPr>
              <a:t>01</a:t>
            </a:r>
            <a:endParaRPr lang="zh-TW" altLang="en-US" sz="3733" dirty="0"/>
          </a:p>
        </p:txBody>
      </p:sp>
    </p:spTree>
    <p:extLst>
      <p:ext uri="{BB962C8B-B14F-4D97-AF65-F5344CB8AC3E}">
        <p14:creationId xmlns:p14="http://schemas.microsoft.com/office/powerpoint/2010/main" val="4198593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82"/>
          <p:cNvSpPr txBox="1"/>
          <p:nvPr/>
        </p:nvSpPr>
        <p:spPr>
          <a:xfrm>
            <a:off x="0" y="0"/>
            <a:ext cx="12192000" cy="113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4000" b="1" dirty="0"/>
              <a:t>Sample size -</a:t>
            </a:r>
            <a:r>
              <a:rPr lang="zh-TW" altLang="en-US" sz="4000" b="1" dirty="0"/>
              <a:t>如何選擇</a:t>
            </a:r>
            <a:r>
              <a:rPr lang="en-US" altLang="zh-TW" sz="4000" b="1" dirty="0"/>
              <a:t>X?</a:t>
            </a:r>
            <a:endParaRPr lang="zh-TW" altLang="en-US" sz="4000" b="1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BB658E2-D473-4B92-8973-049D347F6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661" y="2060876"/>
            <a:ext cx="9748678" cy="2736248"/>
          </a:xfrm>
          <a:prstGeom prst="rect">
            <a:avLst/>
          </a:prstGeom>
        </p:spPr>
      </p:pic>
      <p:grpSp>
        <p:nvGrpSpPr>
          <p:cNvPr id="11" name="群組 10">
            <a:extLst>
              <a:ext uri="{FF2B5EF4-FFF2-40B4-BE49-F238E27FC236}">
                <a16:creationId xmlns:a16="http://schemas.microsoft.com/office/drawing/2014/main" id="{DAC9961F-9E3F-44F5-BB6A-4BEF2A876A11}"/>
              </a:ext>
            </a:extLst>
          </p:cNvPr>
          <p:cNvGrpSpPr/>
          <p:nvPr/>
        </p:nvGrpSpPr>
        <p:grpSpPr>
          <a:xfrm>
            <a:off x="2920309" y="7753391"/>
            <a:ext cx="6097381" cy="2705478"/>
            <a:chOff x="2913883" y="3042238"/>
            <a:chExt cx="6097381" cy="2705478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900DB013-73A7-4A82-8E9B-2F436F085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13883" y="3042238"/>
              <a:ext cx="2943636" cy="2705478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FC515507-EEEE-4E2D-8534-7EA10CD73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72682" y="3828161"/>
              <a:ext cx="1838582" cy="1133633"/>
            </a:xfrm>
            <a:prstGeom prst="rect">
              <a:avLst/>
            </a:prstGeom>
          </p:spPr>
        </p:pic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8D8009A-D3F3-48E6-93CD-F9632B6A114B}"/>
              </a:ext>
            </a:extLst>
          </p:cNvPr>
          <p:cNvSpPr txBox="1"/>
          <p:nvPr/>
        </p:nvSpPr>
        <p:spPr>
          <a:xfrm>
            <a:off x="2845710" y="7384059"/>
            <a:ext cx="309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Longest Run-of-Ones in a Block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5DCCBC9-1081-4631-BD2F-312786C6976E}"/>
              </a:ext>
            </a:extLst>
          </p:cNvPr>
          <p:cNvSpPr txBox="1"/>
          <p:nvPr/>
        </p:nvSpPr>
        <p:spPr>
          <a:xfrm>
            <a:off x="6885695" y="7383969"/>
            <a:ext cx="242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Universal Statistical Test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C724C83-BBFC-4A5D-B02D-DEF70AD2E72A}"/>
              </a:ext>
            </a:extLst>
          </p:cNvPr>
          <p:cNvCxnSpPr/>
          <p:nvPr/>
        </p:nvCxnSpPr>
        <p:spPr>
          <a:xfrm>
            <a:off x="7783976" y="3047999"/>
            <a:ext cx="123371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FADB1013-51EB-4FC3-8DBC-BA9AB60CA042}"/>
                  </a:ext>
                </a:extLst>
              </p:cNvPr>
              <p:cNvSpPr txBox="1"/>
              <p:nvPr/>
            </p:nvSpPr>
            <p:spPr>
              <a:xfrm>
                <a:off x="9300388" y="2817166"/>
                <a:ext cx="13440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FADB1013-51EB-4FC3-8DBC-BA9AB60CA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388" y="2817166"/>
                <a:ext cx="134408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投影片編號版面配置區 16">
            <a:extLst>
              <a:ext uri="{FF2B5EF4-FFF2-40B4-BE49-F238E27FC236}">
                <a16:creationId xmlns:a16="http://schemas.microsoft.com/office/drawing/2014/main" id="{9B7B24CF-6E65-4DF5-BC31-46E8BB1B08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 sz="1333">
              <a:solidFill>
                <a:schemeClr val="dk2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1EFFE82-3445-4DCB-B02B-85CC50DAD144}"/>
              </a:ext>
            </a:extLst>
          </p:cNvPr>
          <p:cNvSpPr/>
          <p:nvPr/>
        </p:nvSpPr>
        <p:spPr>
          <a:xfrm>
            <a:off x="-350924" y="1139200"/>
            <a:ext cx="1214033" cy="1214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733" dirty="0">
                <a:ea typeface="新細明體"/>
                <a:cs typeface="Arial"/>
              </a:rPr>
              <a:t>01</a:t>
            </a:r>
            <a:endParaRPr lang="zh-TW" altLang="en-US" sz="3733" dirty="0"/>
          </a:p>
        </p:txBody>
      </p:sp>
    </p:spTree>
    <p:extLst>
      <p:ext uri="{BB962C8B-B14F-4D97-AF65-F5344CB8AC3E}">
        <p14:creationId xmlns:p14="http://schemas.microsoft.com/office/powerpoint/2010/main" val="715702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82"/>
          <p:cNvSpPr txBox="1"/>
          <p:nvPr/>
        </p:nvSpPr>
        <p:spPr>
          <a:xfrm>
            <a:off x="0" y="0"/>
            <a:ext cx="12192000" cy="113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4000" b="1" dirty="0"/>
              <a:t>Sample size -</a:t>
            </a:r>
            <a:r>
              <a:rPr lang="zh-TW" altLang="en-US" sz="4000" b="1" dirty="0"/>
              <a:t>如何選擇</a:t>
            </a:r>
            <a:r>
              <a:rPr lang="en-US" altLang="zh-TW" sz="4000" b="1" dirty="0"/>
              <a:t>Y?</a:t>
            </a:r>
            <a:endParaRPr lang="zh-TW" altLang="en-US" sz="4000" b="1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DAC9961F-9E3F-44F5-BB6A-4BEF2A876A11}"/>
              </a:ext>
            </a:extLst>
          </p:cNvPr>
          <p:cNvGrpSpPr/>
          <p:nvPr/>
        </p:nvGrpSpPr>
        <p:grpSpPr>
          <a:xfrm>
            <a:off x="2920309" y="7753391"/>
            <a:ext cx="6097381" cy="2705478"/>
            <a:chOff x="2913883" y="3042238"/>
            <a:chExt cx="6097381" cy="2705478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900DB013-73A7-4A82-8E9B-2F436F085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3883" y="3042238"/>
              <a:ext cx="2943636" cy="2705478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FC515507-EEEE-4E2D-8534-7EA10CD73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72682" y="3828161"/>
              <a:ext cx="1838582" cy="1133633"/>
            </a:xfrm>
            <a:prstGeom prst="rect">
              <a:avLst/>
            </a:prstGeom>
          </p:spPr>
        </p:pic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8D8009A-D3F3-48E6-93CD-F9632B6A114B}"/>
              </a:ext>
            </a:extLst>
          </p:cNvPr>
          <p:cNvSpPr txBox="1"/>
          <p:nvPr/>
        </p:nvSpPr>
        <p:spPr>
          <a:xfrm>
            <a:off x="2845710" y="7384059"/>
            <a:ext cx="309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Longest Run-of-Ones in a Block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5DCCBC9-1081-4631-BD2F-312786C6976E}"/>
              </a:ext>
            </a:extLst>
          </p:cNvPr>
          <p:cNvSpPr txBox="1"/>
          <p:nvPr/>
        </p:nvSpPr>
        <p:spPr>
          <a:xfrm>
            <a:off x="6885695" y="7383969"/>
            <a:ext cx="242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Universal Statistical Test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2F94E2F-782F-4843-AF4E-102661FED4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1169" y="1139200"/>
            <a:ext cx="7409660" cy="2746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44B9A7D-559A-4727-BB95-58551E5DE8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0792" y="3942105"/>
            <a:ext cx="8210413" cy="1472772"/>
          </a:xfrm>
          <a:prstGeom prst="rect">
            <a:avLst/>
          </a:prstGeom>
        </p:spPr>
      </p:pic>
      <p:sp>
        <p:nvSpPr>
          <p:cNvPr id="17" name="橢圓 16">
            <a:extLst>
              <a:ext uri="{FF2B5EF4-FFF2-40B4-BE49-F238E27FC236}">
                <a16:creationId xmlns:a16="http://schemas.microsoft.com/office/drawing/2014/main" id="{49AAC5E7-FACE-45E5-ADFD-EBEE3AACD623}"/>
              </a:ext>
            </a:extLst>
          </p:cNvPr>
          <p:cNvSpPr/>
          <p:nvPr/>
        </p:nvSpPr>
        <p:spPr>
          <a:xfrm>
            <a:off x="5650508" y="4331019"/>
            <a:ext cx="576072" cy="3474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C426E6-5E1E-4D1C-A853-5D15A60A04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 sz="1333">
              <a:solidFill>
                <a:schemeClr val="dk2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577CF2A-A39A-4740-9C2D-FE08A9066AEE}"/>
              </a:ext>
            </a:extLst>
          </p:cNvPr>
          <p:cNvSpPr/>
          <p:nvPr/>
        </p:nvSpPr>
        <p:spPr>
          <a:xfrm>
            <a:off x="-350924" y="1139200"/>
            <a:ext cx="1214033" cy="1214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733" dirty="0">
                <a:ea typeface="新細明體"/>
                <a:cs typeface="Arial"/>
              </a:rPr>
              <a:t>01</a:t>
            </a:r>
            <a:endParaRPr lang="zh-TW" altLang="en-US" sz="3733" dirty="0"/>
          </a:p>
        </p:txBody>
      </p:sp>
    </p:spTree>
    <p:extLst>
      <p:ext uri="{BB962C8B-B14F-4D97-AF65-F5344CB8AC3E}">
        <p14:creationId xmlns:p14="http://schemas.microsoft.com/office/powerpoint/2010/main" val="562344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1079</Words>
  <Application>Microsoft Office PowerPoint</Application>
  <PresentationFormat>寬螢幕</PresentationFormat>
  <Paragraphs>455</Paragraphs>
  <Slides>17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Poppins</vt:lpstr>
      <vt:lpstr>新細明體</vt:lpstr>
      <vt:lpstr>Arial</vt:lpstr>
      <vt:lpstr>Calibri</vt:lpstr>
      <vt:lpstr>Calibri Light</vt:lpstr>
      <vt:lpstr>Cambria Math</vt:lpstr>
      <vt:lpstr>Courier New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沈永聖</dc:creator>
  <cp:lastModifiedBy>沈永聖</cp:lastModifiedBy>
  <cp:revision>17</cp:revision>
  <dcterms:created xsi:type="dcterms:W3CDTF">2020-12-21T14:05:51Z</dcterms:created>
  <dcterms:modified xsi:type="dcterms:W3CDTF">2020-12-23T16:04:44Z</dcterms:modified>
</cp:coreProperties>
</file>