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2A56F-8351-40AE-AB35-4773745EB02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3A15D60-4500-492F-B42D-32E07F3F59FC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Исходные данные</a:t>
          </a:r>
          <a:endParaRPr lang="ru-RU" dirty="0"/>
        </a:p>
      </dgm:t>
    </dgm:pt>
    <dgm:pt modelId="{D0DC21EC-E103-476C-ACAF-F48EC1534F9D}" type="parTrans" cxnId="{AA5C1577-86B3-431F-A3B3-B8DDCC2D7383}">
      <dgm:prSet/>
      <dgm:spPr/>
      <dgm:t>
        <a:bodyPr/>
        <a:lstStyle/>
        <a:p>
          <a:endParaRPr lang="ru-RU"/>
        </a:p>
      </dgm:t>
    </dgm:pt>
    <dgm:pt modelId="{1DCB903A-3A5C-4C24-803A-2865A795E509}" type="sibTrans" cxnId="{AA5C1577-86B3-431F-A3B3-B8DDCC2D7383}">
      <dgm:prSet/>
      <dgm:spPr/>
      <dgm:t>
        <a:bodyPr/>
        <a:lstStyle/>
        <a:p>
          <a:endParaRPr lang="ru-RU"/>
        </a:p>
      </dgm:t>
    </dgm:pt>
    <dgm:pt modelId="{013B9485-5476-4802-9086-69C2D56501CF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Данные о сотрудниках</a:t>
          </a:r>
          <a:endParaRPr lang="ru-RU" dirty="0"/>
        </a:p>
      </dgm:t>
    </dgm:pt>
    <dgm:pt modelId="{C82138B9-C013-44A9-A3F0-D20E22D4ECE9}" type="parTrans" cxnId="{4DBD3803-0E44-4BDE-961D-8B387EFCF3F3}">
      <dgm:prSet/>
      <dgm:spPr/>
      <dgm:t>
        <a:bodyPr/>
        <a:lstStyle/>
        <a:p>
          <a:endParaRPr lang="ru-RU"/>
        </a:p>
      </dgm:t>
    </dgm:pt>
    <dgm:pt modelId="{C202A31C-82AA-4FF6-981B-F284B3E271EF}" type="sibTrans" cxnId="{4DBD3803-0E44-4BDE-961D-8B387EFCF3F3}">
      <dgm:prSet/>
      <dgm:spPr/>
      <dgm:t>
        <a:bodyPr/>
        <a:lstStyle/>
        <a:p>
          <a:endParaRPr lang="ru-RU"/>
        </a:p>
      </dgm:t>
    </dgm:pt>
    <dgm:pt modelId="{80EE260D-C638-4575-90F5-6BA254C4EE81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Данные с комментариями разработчиков к задачам</a:t>
          </a:r>
          <a:endParaRPr lang="ru-RU" dirty="0"/>
        </a:p>
      </dgm:t>
    </dgm:pt>
    <dgm:pt modelId="{BB83A432-BBBD-4793-860C-07B636B80450}" type="parTrans" cxnId="{D0F7402C-9566-44D0-8D58-EFA84C82963A}">
      <dgm:prSet/>
      <dgm:spPr/>
      <dgm:t>
        <a:bodyPr/>
        <a:lstStyle/>
        <a:p>
          <a:endParaRPr lang="ru-RU"/>
        </a:p>
      </dgm:t>
    </dgm:pt>
    <dgm:pt modelId="{80334577-9176-4840-9256-441AF716F339}" type="sibTrans" cxnId="{D0F7402C-9566-44D0-8D58-EFA84C82963A}">
      <dgm:prSet/>
      <dgm:spPr/>
      <dgm:t>
        <a:bodyPr/>
        <a:lstStyle/>
        <a:p>
          <a:endParaRPr lang="ru-RU"/>
        </a:p>
      </dgm:t>
    </dgm:pt>
    <dgm:pt modelId="{BE43CBD0-3AC9-4722-AB7B-BF8F6996DA04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Данные о задачах в спринте</a:t>
          </a:r>
          <a:endParaRPr lang="ru-RU" dirty="0"/>
        </a:p>
      </dgm:t>
    </dgm:pt>
    <dgm:pt modelId="{98623E59-8235-434E-9D8F-73185BBB5BD2}" type="parTrans" cxnId="{85471950-F73C-4458-871C-D4DE5CE7D247}">
      <dgm:prSet/>
      <dgm:spPr/>
      <dgm:t>
        <a:bodyPr/>
        <a:lstStyle/>
        <a:p>
          <a:endParaRPr lang="ru-RU"/>
        </a:p>
      </dgm:t>
    </dgm:pt>
    <dgm:pt modelId="{29400EA2-37B1-4E05-AE8D-C9043B5433C0}" type="sibTrans" cxnId="{85471950-F73C-4458-871C-D4DE5CE7D247}">
      <dgm:prSet/>
      <dgm:spPr/>
      <dgm:t>
        <a:bodyPr/>
        <a:lstStyle/>
        <a:p>
          <a:endParaRPr lang="ru-RU"/>
        </a:p>
      </dgm:t>
    </dgm:pt>
    <dgm:pt modelId="{EB33B8FA-0239-49D4-B2E6-76408AF2AF8F}" type="pres">
      <dgm:prSet presAssocID="{19B2A56F-8351-40AE-AB35-4773745EB0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C94A707-1070-4439-9B35-4F4733F4EEF0}" type="pres">
      <dgm:prSet presAssocID="{33A15D60-4500-492F-B42D-32E07F3F59FC}" presName="hierRoot1" presStyleCnt="0">
        <dgm:presLayoutVars>
          <dgm:hierBranch val="init"/>
        </dgm:presLayoutVars>
      </dgm:prSet>
      <dgm:spPr/>
    </dgm:pt>
    <dgm:pt modelId="{D9D04B46-4C65-4DD7-BCF9-8E24FAF0146E}" type="pres">
      <dgm:prSet presAssocID="{33A15D60-4500-492F-B42D-32E07F3F59FC}" presName="rootComposite1" presStyleCnt="0"/>
      <dgm:spPr/>
    </dgm:pt>
    <dgm:pt modelId="{88D09A72-54E3-4BBC-A63E-C21B19BB203B}" type="pres">
      <dgm:prSet presAssocID="{33A15D60-4500-492F-B42D-32E07F3F59FC}" presName="rootText1" presStyleLbl="node0" presStyleIdx="0" presStyleCnt="1">
        <dgm:presLayoutVars>
          <dgm:chPref val="3"/>
        </dgm:presLayoutVars>
      </dgm:prSet>
      <dgm:spPr/>
    </dgm:pt>
    <dgm:pt modelId="{14AB8FA5-D29E-482A-898A-CB6C4864A3A1}" type="pres">
      <dgm:prSet presAssocID="{33A15D60-4500-492F-B42D-32E07F3F59FC}" presName="rootConnector1" presStyleLbl="node1" presStyleIdx="0" presStyleCnt="0"/>
      <dgm:spPr/>
    </dgm:pt>
    <dgm:pt modelId="{BC2085CB-ACFF-4AB9-985D-2D36CEE86A2B}" type="pres">
      <dgm:prSet presAssocID="{33A15D60-4500-492F-B42D-32E07F3F59FC}" presName="hierChild2" presStyleCnt="0"/>
      <dgm:spPr/>
    </dgm:pt>
    <dgm:pt modelId="{A188F381-8EF8-4107-97FC-6B55E76876BD}" type="pres">
      <dgm:prSet presAssocID="{C82138B9-C013-44A9-A3F0-D20E22D4ECE9}" presName="Name37" presStyleLbl="parChTrans1D2" presStyleIdx="0" presStyleCnt="3"/>
      <dgm:spPr/>
    </dgm:pt>
    <dgm:pt modelId="{B55F0811-9CE8-4B88-B79C-52EFECB24984}" type="pres">
      <dgm:prSet presAssocID="{013B9485-5476-4802-9086-69C2D56501CF}" presName="hierRoot2" presStyleCnt="0">
        <dgm:presLayoutVars>
          <dgm:hierBranch val="init"/>
        </dgm:presLayoutVars>
      </dgm:prSet>
      <dgm:spPr/>
    </dgm:pt>
    <dgm:pt modelId="{AAADCFE4-9464-4DB0-AE1B-301A1B605BB9}" type="pres">
      <dgm:prSet presAssocID="{013B9485-5476-4802-9086-69C2D56501CF}" presName="rootComposite" presStyleCnt="0"/>
      <dgm:spPr/>
    </dgm:pt>
    <dgm:pt modelId="{85B9785E-14D1-4313-9D83-58537B429E6C}" type="pres">
      <dgm:prSet presAssocID="{013B9485-5476-4802-9086-69C2D56501C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0770035-29FA-4A2F-803E-73BC9198DF67}" type="pres">
      <dgm:prSet presAssocID="{013B9485-5476-4802-9086-69C2D56501CF}" presName="rootConnector" presStyleLbl="node2" presStyleIdx="0" presStyleCnt="3"/>
      <dgm:spPr/>
    </dgm:pt>
    <dgm:pt modelId="{F6A000C8-F528-4D10-92B9-148ADDA83922}" type="pres">
      <dgm:prSet presAssocID="{013B9485-5476-4802-9086-69C2D56501CF}" presName="hierChild4" presStyleCnt="0"/>
      <dgm:spPr/>
    </dgm:pt>
    <dgm:pt modelId="{A61BC1C9-91C8-454A-98B9-F5F60DB4E647}" type="pres">
      <dgm:prSet presAssocID="{013B9485-5476-4802-9086-69C2D56501CF}" presName="hierChild5" presStyleCnt="0"/>
      <dgm:spPr/>
    </dgm:pt>
    <dgm:pt modelId="{5F0EABD2-1654-4AB1-9A6D-595D02C3FAB6}" type="pres">
      <dgm:prSet presAssocID="{BB83A432-BBBD-4793-860C-07B636B80450}" presName="Name37" presStyleLbl="parChTrans1D2" presStyleIdx="1" presStyleCnt="3"/>
      <dgm:spPr/>
    </dgm:pt>
    <dgm:pt modelId="{FAD9104A-064D-4B76-BF8B-7A8E7348F5B9}" type="pres">
      <dgm:prSet presAssocID="{80EE260D-C638-4575-90F5-6BA254C4EE81}" presName="hierRoot2" presStyleCnt="0">
        <dgm:presLayoutVars>
          <dgm:hierBranch val="init"/>
        </dgm:presLayoutVars>
      </dgm:prSet>
      <dgm:spPr/>
    </dgm:pt>
    <dgm:pt modelId="{358DD45A-F8DA-459D-B167-A2AE602863B5}" type="pres">
      <dgm:prSet presAssocID="{80EE260D-C638-4575-90F5-6BA254C4EE81}" presName="rootComposite" presStyleCnt="0"/>
      <dgm:spPr/>
    </dgm:pt>
    <dgm:pt modelId="{96F577D8-B6BF-4C02-A132-7D1AE82DE901}" type="pres">
      <dgm:prSet presAssocID="{80EE260D-C638-4575-90F5-6BA254C4EE8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AC8E873-37B9-4B73-A2D2-E587BA1E423E}" type="pres">
      <dgm:prSet presAssocID="{80EE260D-C638-4575-90F5-6BA254C4EE81}" presName="rootConnector" presStyleLbl="node2" presStyleIdx="1" presStyleCnt="3"/>
      <dgm:spPr/>
    </dgm:pt>
    <dgm:pt modelId="{497014CD-8F64-4DAD-A22E-343AA65067F8}" type="pres">
      <dgm:prSet presAssocID="{80EE260D-C638-4575-90F5-6BA254C4EE81}" presName="hierChild4" presStyleCnt="0"/>
      <dgm:spPr/>
    </dgm:pt>
    <dgm:pt modelId="{48DA0E31-9E57-4FD2-85F8-89D0E1C9F968}" type="pres">
      <dgm:prSet presAssocID="{80EE260D-C638-4575-90F5-6BA254C4EE81}" presName="hierChild5" presStyleCnt="0"/>
      <dgm:spPr/>
    </dgm:pt>
    <dgm:pt modelId="{636F023B-6139-47F3-9CC1-3FAB04CF67FC}" type="pres">
      <dgm:prSet presAssocID="{98623E59-8235-434E-9D8F-73185BBB5BD2}" presName="Name37" presStyleLbl="parChTrans1D2" presStyleIdx="2" presStyleCnt="3"/>
      <dgm:spPr/>
    </dgm:pt>
    <dgm:pt modelId="{EF519682-051B-4FEC-991E-2947F8F9F66A}" type="pres">
      <dgm:prSet presAssocID="{BE43CBD0-3AC9-4722-AB7B-BF8F6996DA04}" presName="hierRoot2" presStyleCnt="0">
        <dgm:presLayoutVars>
          <dgm:hierBranch val="init"/>
        </dgm:presLayoutVars>
      </dgm:prSet>
      <dgm:spPr/>
    </dgm:pt>
    <dgm:pt modelId="{F756B885-A28E-4E2D-8730-4835DC754965}" type="pres">
      <dgm:prSet presAssocID="{BE43CBD0-3AC9-4722-AB7B-BF8F6996DA04}" presName="rootComposite" presStyleCnt="0"/>
      <dgm:spPr/>
    </dgm:pt>
    <dgm:pt modelId="{EDDA256C-861E-40EA-90BC-43C85E6EBC3C}" type="pres">
      <dgm:prSet presAssocID="{BE43CBD0-3AC9-4722-AB7B-BF8F6996DA04}" presName="rootText" presStyleLbl="node2" presStyleIdx="2" presStyleCnt="3">
        <dgm:presLayoutVars>
          <dgm:chPref val="3"/>
        </dgm:presLayoutVars>
      </dgm:prSet>
      <dgm:spPr/>
    </dgm:pt>
    <dgm:pt modelId="{2B8C9327-9096-4A37-88FD-582D0F428267}" type="pres">
      <dgm:prSet presAssocID="{BE43CBD0-3AC9-4722-AB7B-BF8F6996DA04}" presName="rootConnector" presStyleLbl="node2" presStyleIdx="2" presStyleCnt="3"/>
      <dgm:spPr/>
    </dgm:pt>
    <dgm:pt modelId="{38899735-8BC5-454F-A8C1-59E75AFBB5A2}" type="pres">
      <dgm:prSet presAssocID="{BE43CBD0-3AC9-4722-AB7B-BF8F6996DA04}" presName="hierChild4" presStyleCnt="0"/>
      <dgm:spPr/>
    </dgm:pt>
    <dgm:pt modelId="{252B45E2-A863-4D3E-A801-EB1F9A275638}" type="pres">
      <dgm:prSet presAssocID="{BE43CBD0-3AC9-4722-AB7B-BF8F6996DA04}" presName="hierChild5" presStyleCnt="0"/>
      <dgm:spPr/>
    </dgm:pt>
    <dgm:pt modelId="{80CB11EE-E987-4ABE-A3AD-934DC3052125}" type="pres">
      <dgm:prSet presAssocID="{33A15D60-4500-492F-B42D-32E07F3F59FC}" presName="hierChild3" presStyleCnt="0"/>
      <dgm:spPr/>
    </dgm:pt>
  </dgm:ptLst>
  <dgm:cxnLst>
    <dgm:cxn modelId="{E297EAE6-99EE-4AD3-8AC5-FF16326D0831}" type="presOf" srcId="{BB83A432-BBBD-4793-860C-07B636B80450}" destId="{5F0EABD2-1654-4AB1-9A6D-595D02C3FAB6}" srcOrd="0" destOrd="0" presId="urn:microsoft.com/office/officeart/2005/8/layout/orgChart1"/>
    <dgm:cxn modelId="{3FDAFB8D-1A1E-4A9B-9CC3-4DCAB11D449F}" type="presOf" srcId="{013B9485-5476-4802-9086-69C2D56501CF}" destId="{85B9785E-14D1-4313-9D83-58537B429E6C}" srcOrd="0" destOrd="0" presId="urn:microsoft.com/office/officeart/2005/8/layout/orgChart1"/>
    <dgm:cxn modelId="{52AC3C1E-14DB-4602-A449-1D50B9230ABB}" type="presOf" srcId="{BE43CBD0-3AC9-4722-AB7B-BF8F6996DA04}" destId="{2B8C9327-9096-4A37-88FD-582D0F428267}" srcOrd="1" destOrd="0" presId="urn:microsoft.com/office/officeart/2005/8/layout/orgChart1"/>
    <dgm:cxn modelId="{7EB2E871-5758-4110-8373-FFACCB9192D5}" type="presOf" srcId="{C82138B9-C013-44A9-A3F0-D20E22D4ECE9}" destId="{A188F381-8EF8-4107-97FC-6B55E76876BD}" srcOrd="0" destOrd="0" presId="urn:microsoft.com/office/officeart/2005/8/layout/orgChart1"/>
    <dgm:cxn modelId="{C05CCC44-CDF1-4D77-927E-F5A7246652B1}" type="presOf" srcId="{BE43CBD0-3AC9-4722-AB7B-BF8F6996DA04}" destId="{EDDA256C-861E-40EA-90BC-43C85E6EBC3C}" srcOrd="0" destOrd="0" presId="urn:microsoft.com/office/officeart/2005/8/layout/orgChart1"/>
    <dgm:cxn modelId="{F2FAD129-0A0F-4FF4-ADC5-B5C5E1A02DD4}" type="presOf" srcId="{013B9485-5476-4802-9086-69C2D56501CF}" destId="{B0770035-29FA-4A2F-803E-73BC9198DF67}" srcOrd="1" destOrd="0" presId="urn:microsoft.com/office/officeart/2005/8/layout/orgChart1"/>
    <dgm:cxn modelId="{D3D177A4-A4BC-45DE-983A-930A2489FF07}" type="presOf" srcId="{98623E59-8235-434E-9D8F-73185BBB5BD2}" destId="{636F023B-6139-47F3-9CC1-3FAB04CF67FC}" srcOrd="0" destOrd="0" presId="urn:microsoft.com/office/officeart/2005/8/layout/orgChart1"/>
    <dgm:cxn modelId="{0A788F24-3ABB-4957-BBF9-4828FED89746}" type="presOf" srcId="{19B2A56F-8351-40AE-AB35-4773745EB029}" destId="{EB33B8FA-0239-49D4-B2E6-76408AF2AF8F}" srcOrd="0" destOrd="0" presId="urn:microsoft.com/office/officeart/2005/8/layout/orgChart1"/>
    <dgm:cxn modelId="{15F95009-6316-4C19-A824-18F99F7A8698}" type="presOf" srcId="{80EE260D-C638-4575-90F5-6BA254C4EE81}" destId="{96F577D8-B6BF-4C02-A132-7D1AE82DE901}" srcOrd="0" destOrd="0" presId="urn:microsoft.com/office/officeart/2005/8/layout/orgChart1"/>
    <dgm:cxn modelId="{4DBD3803-0E44-4BDE-961D-8B387EFCF3F3}" srcId="{33A15D60-4500-492F-B42D-32E07F3F59FC}" destId="{013B9485-5476-4802-9086-69C2D56501CF}" srcOrd="0" destOrd="0" parTransId="{C82138B9-C013-44A9-A3F0-D20E22D4ECE9}" sibTransId="{C202A31C-82AA-4FF6-981B-F284B3E271EF}"/>
    <dgm:cxn modelId="{D1130360-1C2B-40D9-A324-BC8B37A99BC4}" type="presOf" srcId="{80EE260D-C638-4575-90F5-6BA254C4EE81}" destId="{6AC8E873-37B9-4B73-A2D2-E587BA1E423E}" srcOrd="1" destOrd="0" presId="urn:microsoft.com/office/officeart/2005/8/layout/orgChart1"/>
    <dgm:cxn modelId="{574045A6-B43F-4F1C-BEE2-4DB48C301CEE}" type="presOf" srcId="{33A15D60-4500-492F-B42D-32E07F3F59FC}" destId="{14AB8FA5-D29E-482A-898A-CB6C4864A3A1}" srcOrd="1" destOrd="0" presId="urn:microsoft.com/office/officeart/2005/8/layout/orgChart1"/>
    <dgm:cxn modelId="{D0F7402C-9566-44D0-8D58-EFA84C82963A}" srcId="{33A15D60-4500-492F-B42D-32E07F3F59FC}" destId="{80EE260D-C638-4575-90F5-6BA254C4EE81}" srcOrd="1" destOrd="0" parTransId="{BB83A432-BBBD-4793-860C-07B636B80450}" sibTransId="{80334577-9176-4840-9256-441AF716F339}"/>
    <dgm:cxn modelId="{B593B75A-3D7B-422C-ACDA-68D0D50F406C}" type="presOf" srcId="{33A15D60-4500-492F-B42D-32E07F3F59FC}" destId="{88D09A72-54E3-4BBC-A63E-C21B19BB203B}" srcOrd="0" destOrd="0" presId="urn:microsoft.com/office/officeart/2005/8/layout/orgChart1"/>
    <dgm:cxn modelId="{AA5C1577-86B3-431F-A3B3-B8DDCC2D7383}" srcId="{19B2A56F-8351-40AE-AB35-4773745EB029}" destId="{33A15D60-4500-492F-B42D-32E07F3F59FC}" srcOrd="0" destOrd="0" parTransId="{D0DC21EC-E103-476C-ACAF-F48EC1534F9D}" sibTransId="{1DCB903A-3A5C-4C24-803A-2865A795E509}"/>
    <dgm:cxn modelId="{85471950-F73C-4458-871C-D4DE5CE7D247}" srcId="{33A15D60-4500-492F-B42D-32E07F3F59FC}" destId="{BE43CBD0-3AC9-4722-AB7B-BF8F6996DA04}" srcOrd="2" destOrd="0" parTransId="{98623E59-8235-434E-9D8F-73185BBB5BD2}" sibTransId="{29400EA2-37B1-4E05-AE8D-C9043B5433C0}"/>
    <dgm:cxn modelId="{ABC64044-2F2F-461B-9FAC-69E6063176CC}" type="presParOf" srcId="{EB33B8FA-0239-49D4-B2E6-76408AF2AF8F}" destId="{1C94A707-1070-4439-9B35-4F4733F4EEF0}" srcOrd="0" destOrd="0" presId="urn:microsoft.com/office/officeart/2005/8/layout/orgChart1"/>
    <dgm:cxn modelId="{67A94888-B60C-473B-BB5B-E6981050852C}" type="presParOf" srcId="{1C94A707-1070-4439-9B35-4F4733F4EEF0}" destId="{D9D04B46-4C65-4DD7-BCF9-8E24FAF0146E}" srcOrd="0" destOrd="0" presId="urn:microsoft.com/office/officeart/2005/8/layout/orgChart1"/>
    <dgm:cxn modelId="{F69F5672-3ABB-4EBC-ABF9-EDF6FD6B01EF}" type="presParOf" srcId="{D9D04B46-4C65-4DD7-BCF9-8E24FAF0146E}" destId="{88D09A72-54E3-4BBC-A63E-C21B19BB203B}" srcOrd="0" destOrd="0" presId="urn:microsoft.com/office/officeart/2005/8/layout/orgChart1"/>
    <dgm:cxn modelId="{E271C8C9-7037-457B-A772-05A0C5B05E4C}" type="presParOf" srcId="{D9D04B46-4C65-4DD7-BCF9-8E24FAF0146E}" destId="{14AB8FA5-D29E-482A-898A-CB6C4864A3A1}" srcOrd="1" destOrd="0" presId="urn:microsoft.com/office/officeart/2005/8/layout/orgChart1"/>
    <dgm:cxn modelId="{E98462D7-F120-4585-8AA0-4B07D00B6D17}" type="presParOf" srcId="{1C94A707-1070-4439-9B35-4F4733F4EEF0}" destId="{BC2085CB-ACFF-4AB9-985D-2D36CEE86A2B}" srcOrd="1" destOrd="0" presId="urn:microsoft.com/office/officeart/2005/8/layout/orgChart1"/>
    <dgm:cxn modelId="{3F05F496-97AC-4F88-8736-EF6A80930634}" type="presParOf" srcId="{BC2085CB-ACFF-4AB9-985D-2D36CEE86A2B}" destId="{A188F381-8EF8-4107-97FC-6B55E76876BD}" srcOrd="0" destOrd="0" presId="urn:microsoft.com/office/officeart/2005/8/layout/orgChart1"/>
    <dgm:cxn modelId="{8C6EE04D-050B-4423-86D1-1ED82B5D754E}" type="presParOf" srcId="{BC2085CB-ACFF-4AB9-985D-2D36CEE86A2B}" destId="{B55F0811-9CE8-4B88-B79C-52EFECB24984}" srcOrd="1" destOrd="0" presId="urn:microsoft.com/office/officeart/2005/8/layout/orgChart1"/>
    <dgm:cxn modelId="{C1737363-0AAB-42FF-AC48-340240BC43AE}" type="presParOf" srcId="{B55F0811-9CE8-4B88-B79C-52EFECB24984}" destId="{AAADCFE4-9464-4DB0-AE1B-301A1B605BB9}" srcOrd="0" destOrd="0" presId="urn:microsoft.com/office/officeart/2005/8/layout/orgChart1"/>
    <dgm:cxn modelId="{61EB88B3-A678-4E07-AFE4-B766DEC61D42}" type="presParOf" srcId="{AAADCFE4-9464-4DB0-AE1B-301A1B605BB9}" destId="{85B9785E-14D1-4313-9D83-58537B429E6C}" srcOrd="0" destOrd="0" presId="urn:microsoft.com/office/officeart/2005/8/layout/orgChart1"/>
    <dgm:cxn modelId="{D7494892-C49C-421D-AFE4-C43B0C6B4675}" type="presParOf" srcId="{AAADCFE4-9464-4DB0-AE1B-301A1B605BB9}" destId="{B0770035-29FA-4A2F-803E-73BC9198DF67}" srcOrd="1" destOrd="0" presId="urn:microsoft.com/office/officeart/2005/8/layout/orgChart1"/>
    <dgm:cxn modelId="{BC1233CC-5FDC-4599-8092-04359799493E}" type="presParOf" srcId="{B55F0811-9CE8-4B88-B79C-52EFECB24984}" destId="{F6A000C8-F528-4D10-92B9-148ADDA83922}" srcOrd="1" destOrd="0" presId="urn:microsoft.com/office/officeart/2005/8/layout/orgChart1"/>
    <dgm:cxn modelId="{5D06ACB4-BA56-4620-B632-008DDB3D1487}" type="presParOf" srcId="{B55F0811-9CE8-4B88-B79C-52EFECB24984}" destId="{A61BC1C9-91C8-454A-98B9-F5F60DB4E647}" srcOrd="2" destOrd="0" presId="urn:microsoft.com/office/officeart/2005/8/layout/orgChart1"/>
    <dgm:cxn modelId="{DBC62C65-44D6-4A7D-BAB3-1B245AA4FAFF}" type="presParOf" srcId="{BC2085CB-ACFF-4AB9-985D-2D36CEE86A2B}" destId="{5F0EABD2-1654-4AB1-9A6D-595D02C3FAB6}" srcOrd="2" destOrd="0" presId="urn:microsoft.com/office/officeart/2005/8/layout/orgChart1"/>
    <dgm:cxn modelId="{20F3525F-A321-4E1F-80A2-A9E5B67C62B7}" type="presParOf" srcId="{BC2085CB-ACFF-4AB9-985D-2D36CEE86A2B}" destId="{FAD9104A-064D-4B76-BF8B-7A8E7348F5B9}" srcOrd="3" destOrd="0" presId="urn:microsoft.com/office/officeart/2005/8/layout/orgChart1"/>
    <dgm:cxn modelId="{1F3174E1-0A15-496B-87E7-97B296DC9AF7}" type="presParOf" srcId="{FAD9104A-064D-4B76-BF8B-7A8E7348F5B9}" destId="{358DD45A-F8DA-459D-B167-A2AE602863B5}" srcOrd="0" destOrd="0" presId="urn:microsoft.com/office/officeart/2005/8/layout/orgChart1"/>
    <dgm:cxn modelId="{8D60E4FB-F5C3-447C-B528-1C03CCB79A8A}" type="presParOf" srcId="{358DD45A-F8DA-459D-B167-A2AE602863B5}" destId="{96F577D8-B6BF-4C02-A132-7D1AE82DE901}" srcOrd="0" destOrd="0" presId="urn:microsoft.com/office/officeart/2005/8/layout/orgChart1"/>
    <dgm:cxn modelId="{CDCDB4CD-38B5-4B22-B2A8-8889D73089B6}" type="presParOf" srcId="{358DD45A-F8DA-459D-B167-A2AE602863B5}" destId="{6AC8E873-37B9-4B73-A2D2-E587BA1E423E}" srcOrd="1" destOrd="0" presId="urn:microsoft.com/office/officeart/2005/8/layout/orgChart1"/>
    <dgm:cxn modelId="{D97E7E09-834B-442B-988B-B8D154CD2C22}" type="presParOf" srcId="{FAD9104A-064D-4B76-BF8B-7A8E7348F5B9}" destId="{497014CD-8F64-4DAD-A22E-343AA65067F8}" srcOrd="1" destOrd="0" presId="urn:microsoft.com/office/officeart/2005/8/layout/orgChart1"/>
    <dgm:cxn modelId="{02C7A2A3-6905-4E3D-951E-3E9B6FB8CAFE}" type="presParOf" srcId="{FAD9104A-064D-4B76-BF8B-7A8E7348F5B9}" destId="{48DA0E31-9E57-4FD2-85F8-89D0E1C9F968}" srcOrd="2" destOrd="0" presId="urn:microsoft.com/office/officeart/2005/8/layout/orgChart1"/>
    <dgm:cxn modelId="{C2A03C4C-63E9-46E4-85D6-416720F3ECAA}" type="presParOf" srcId="{BC2085CB-ACFF-4AB9-985D-2D36CEE86A2B}" destId="{636F023B-6139-47F3-9CC1-3FAB04CF67FC}" srcOrd="4" destOrd="0" presId="urn:microsoft.com/office/officeart/2005/8/layout/orgChart1"/>
    <dgm:cxn modelId="{CF80A16F-52F6-4A3D-815F-2C5F1DB8363B}" type="presParOf" srcId="{BC2085CB-ACFF-4AB9-985D-2D36CEE86A2B}" destId="{EF519682-051B-4FEC-991E-2947F8F9F66A}" srcOrd="5" destOrd="0" presId="urn:microsoft.com/office/officeart/2005/8/layout/orgChart1"/>
    <dgm:cxn modelId="{DDFE239A-04C9-4EAF-99A4-BEDED1DCA218}" type="presParOf" srcId="{EF519682-051B-4FEC-991E-2947F8F9F66A}" destId="{F756B885-A28E-4E2D-8730-4835DC754965}" srcOrd="0" destOrd="0" presId="urn:microsoft.com/office/officeart/2005/8/layout/orgChart1"/>
    <dgm:cxn modelId="{6BC55CD1-F961-422A-9505-825AA5296291}" type="presParOf" srcId="{F756B885-A28E-4E2D-8730-4835DC754965}" destId="{EDDA256C-861E-40EA-90BC-43C85E6EBC3C}" srcOrd="0" destOrd="0" presId="urn:microsoft.com/office/officeart/2005/8/layout/orgChart1"/>
    <dgm:cxn modelId="{238EC8A5-FA06-42C8-8DF2-3314674F68EC}" type="presParOf" srcId="{F756B885-A28E-4E2D-8730-4835DC754965}" destId="{2B8C9327-9096-4A37-88FD-582D0F428267}" srcOrd="1" destOrd="0" presId="urn:microsoft.com/office/officeart/2005/8/layout/orgChart1"/>
    <dgm:cxn modelId="{ADFE24F8-94D4-4CB7-AF86-B40E0B01306E}" type="presParOf" srcId="{EF519682-051B-4FEC-991E-2947F8F9F66A}" destId="{38899735-8BC5-454F-A8C1-59E75AFBB5A2}" srcOrd="1" destOrd="0" presId="urn:microsoft.com/office/officeart/2005/8/layout/orgChart1"/>
    <dgm:cxn modelId="{E6DF83E8-0594-4357-9649-2E71F7D1FF04}" type="presParOf" srcId="{EF519682-051B-4FEC-991E-2947F8F9F66A}" destId="{252B45E2-A863-4D3E-A801-EB1F9A275638}" srcOrd="2" destOrd="0" presId="urn:microsoft.com/office/officeart/2005/8/layout/orgChart1"/>
    <dgm:cxn modelId="{C5BAA6D3-2A1F-4F6D-B24E-7B5E878ADDB9}" type="presParOf" srcId="{1C94A707-1070-4439-9B35-4F4733F4EEF0}" destId="{80CB11EE-E987-4ABE-A3AD-934DC30521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F023B-6139-47F3-9CC1-3FAB04CF67FC}">
      <dsp:nvSpPr>
        <dsp:cNvPr id="0" name=""/>
        <dsp:cNvSpPr/>
      </dsp:nvSpPr>
      <dsp:spPr>
        <a:xfrm>
          <a:off x="3480048" y="1190497"/>
          <a:ext cx="2462159" cy="427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658"/>
              </a:lnTo>
              <a:lnTo>
                <a:pt x="2462159" y="213658"/>
              </a:lnTo>
              <a:lnTo>
                <a:pt x="2462159" y="427316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EABD2-1654-4AB1-9A6D-595D02C3FAB6}">
      <dsp:nvSpPr>
        <dsp:cNvPr id="0" name=""/>
        <dsp:cNvSpPr/>
      </dsp:nvSpPr>
      <dsp:spPr>
        <a:xfrm>
          <a:off x="3434328" y="1190497"/>
          <a:ext cx="91440" cy="4273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7316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8F381-8EF8-4107-97FC-6B55E76876BD}">
      <dsp:nvSpPr>
        <dsp:cNvPr id="0" name=""/>
        <dsp:cNvSpPr/>
      </dsp:nvSpPr>
      <dsp:spPr>
        <a:xfrm>
          <a:off x="1017888" y="1190497"/>
          <a:ext cx="2462159" cy="427316"/>
        </a:xfrm>
        <a:custGeom>
          <a:avLst/>
          <a:gdLst/>
          <a:ahLst/>
          <a:cxnLst/>
          <a:rect l="0" t="0" r="0" b="0"/>
          <a:pathLst>
            <a:path>
              <a:moveTo>
                <a:pt x="2462159" y="0"/>
              </a:moveTo>
              <a:lnTo>
                <a:pt x="2462159" y="213658"/>
              </a:lnTo>
              <a:lnTo>
                <a:pt x="0" y="213658"/>
              </a:lnTo>
              <a:lnTo>
                <a:pt x="0" y="427316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09A72-54E3-4BBC-A63E-C21B19BB203B}">
      <dsp:nvSpPr>
        <dsp:cNvPr id="0" name=""/>
        <dsp:cNvSpPr/>
      </dsp:nvSpPr>
      <dsp:spPr>
        <a:xfrm>
          <a:off x="2462626" y="173076"/>
          <a:ext cx="2034842" cy="1017421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Исходные данные</a:t>
          </a:r>
          <a:endParaRPr lang="ru-RU" sz="1600" kern="1200" dirty="0"/>
        </a:p>
      </dsp:txBody>
      <dsp:txXfrm>
        <a:off x="2462626" y="173076"/>
        <a:ext cx="2034842" cy="1017421"/>
      </dsp:txXfrm>
    </dsp:sp>
    <dsp:sp modelId="{85B9785E-14D1-4313-9D83-58537B429E6C}">
      <dsp:nvSpPr>
        <dsp:cNvPr id="0" name=""/>
        <dsp:cNvSpPr/>
      </dsp:nvSpPr>
      <dsp:spPr>
        <a:xfrm>
          <a:off x="467" y="1617814"/>
          <a:ext cx="2034842" cy="1017421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Данные о сотрудниках</a:t>
          </a:r>
          <a:endParaRPr lang="ru-RU" sz="1600" kern="1200" dirty="0"/>
        </a:p>
      </dsp:txBody>
      <dsp:txXfrm>
        <a:off x="467" y="1617814"/>
        <a:ext cx="2034842" cy="1017421"/>
      </dsp:txXfrm>
    </dsp:sp>
    <dsp:sp modelId="{96F577D8-B6BF-4C02-A132-7D1AE82DE901}">
      <dsp:nvSpPr>
        <dsp:cNvPr id="0" name=""/>
        <dsp:cNvSpPr/>
      </dsp:nvSpPr>
      <dsp:spPr>
        <a:xfrm>
          <a:off x="2462626" y="1617814"/>
          <a:ext cx="2034842" cy="1017421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Данные с комментариями разработчиков к задачам</a:t>
          </a:r>
          <a:endParaRPr lang="ru-RU" sz="1600" kern="1200" dirty="0"/>
        </a:p>
      </dsp:txBody>
      <dsp:txXfrm>
        <a:off x="2462626" y="1617814"/>
        <a:ext cx="2034842" cy="1017421"/>
      </dsp:txXfrm>
    </dsp:sp>
    <dsp:sp modelId="{EDDA256C-861E-40EA-90BC-43C85E6EBC3C}">
      <dsp:nvSpPr>
        <dsp:cNvPr id="0" name=""/>
        <dsp:cNvSpPr/>
      </dsp:nvSpPr>
      <dsp:spPr>
        <a:xfrm>
          <a:off x="4924786" y="1617814"/>
          <a:ext cx="2034842" cy="1017421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Данные о задачах в спринте</a:t>
          </a:r>
          <a:endParaRPr lang="ru-RU" sz="1600" kern="1200" dirty="0"/>
        </a:p>
      </dsp:txBody>
      <dsp:txXfrm>
        <a:off x="4924786" y="1617814"/>
        <a:ext cx="2034842" cy="1017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068C-6710-4CC8-82C2-0F3C5810115C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421378-BDEB-46F2-8AA8-4187E52CA7F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068C-6710-4CC8-82C2-0F3C5810115C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378-BDEB-46F2-8AA8-4187E52CA7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068C-6710-4CC8-82C2-0F3C5810115C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378-BDEB-46F2-8AA8-4187E52CA7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068C-6710-4CC8-82C2-0F3C5810115C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378-BDEB-46F2-8AA8-4187E52CA7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068C-6710-4CC8-82C2-0F3C5810115C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378-BDEB-46F2-8AA8-4187E52CA7F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068C-6710-4CC8-82C2-0F3C5810115C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378-BDEB-46F2-8AA8-4187E52CA7F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068C-6710-4CC8-82C2-0F3C5810115C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378-BDEB-46F2-8AA8-4187E52CA7F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068C-6710-4CC8-82C2-0F3C5810115C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378-BDEB-46F2-8AA8-4187E52CA7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068C-6710-4CC8-82C2-0F3C5810115C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378-BDEB-46F2-8AA8-4187E52CA7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068C-6710-4CC8-82C2-0F3C5810115C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378-BDEB-46F2-8AA8-4187E52CA7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068C-6710-4CC8-82C2-0F3C5810115C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378-BDEB-46F2-8AA8-4187E52CA7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B1A068C-6710-4CC8-82C2-0F3C5810115C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F421378-BDEB-46F2-8AA8-4187E52CA7F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56793"/>
            <a:ext cx="7772400" cy="2043658"/>
          </a:xfrm>
        </p:spPr>
        <p:txBody>
          <a:bodyPr>
            <a:noAutofit/>
          </a:bodyPr>
          <a:lstStyle/>
          <a:p>
            <a:r>
              <a:rPr lang="ru-RU" sz="4800" b="1" dirty="0"/>
              <a:t>Разработка алгоритма прогнозирования выполнения </a:t>
            </a:r>
            <a:r>
              <a:rPr lang="ru-RU" sz="4800" b="1" dirty="0" smtClean="0"/>
              <a:t>задачи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002060"/>
                </a:solidFill>
              </a:rPr>
              <a:t>Ожерельев</a:t>
            </a:r>
            <a:r>
              <a:rPr lang="ru-RU" dirty="0" smtClean="0">
                <a:solidFill>
                  <a:srgbClr val="002060"/>
                </a:solidFill>
              </a:rPr>
              <a:t> Виктор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ru-RU" b="1" u="sng" dirty="0" smtClean="0">
                <a:solidFill>
                  <a:srgbClr val="002060"/>
                </a:solidFill>
              </a:rPr>
              <a:t>Требуется: </a:t>
            </a:r>
            <a:r>
              <a:rPr lang="ru-RU" dirty="0">
                <a:solidFill>
                  <a:srgbClr val="002060"/>
                </a:solidFill>
              </a:rPr>
              <a:t>разработать алгоритм предсказания количества времени, требующегося на выполнение конкретной задачи на основе исторических </a:t>
            </a:r>
            <a:r>
              <a:rPr lang="ru-RU" dirty="0" smtClean="0">
                <a:solidFill>
                  <a:srgbClr val="002060"/>
                </a:solidFill>
              </a:rPr>
              <a:t>данных </a:t>
            </a:r>
            <a:r>
              <a:rPr lang="ru-RU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ru-RU" i="1" u="sng" dirty="0" smtClean="0">
                <a:solidFill>
                  <a:srgbClr val="002060"/>
                </a:solidFill>
                <a:sym typeface="Wingdings" panose="05000000000000000000" pitchFamily="2" charset="2"/>
              </a:rPr>
              <a:t>задача регрессии</a:t>
            </a:r>
            <a:r>
              <a:rPr lang="ru-RU" dirty="0" smtClean="0">
                <a:solidFill>
                  <a:srgbClr val="002060"/>
                </a:solidFill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ru-RU" dirty="0">
              <a:solidFill>
                <a:srgbClr val="002060"/>
              </a:solidFill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829628484"/>
              </p:ext>
            </p:extLst>
          </p:nvPr>
        </p:nvGraphicFramePr>
        <p:xfrm>
          <a:off x="1115616" y="2780928"/>
          <a:ext cx="6960096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2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0000"/>
          </a:xfrm>
        </p:spPr>
        <p:txBody>
          <a:bodyPr/>
          <a:lstStyle/>
          <a:p>
            <a:r>
              <a:rPr lang="ru-RU" dirty="0" smtClean="0"/>
              <a:t>Предлагаемое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algn="ctr"/>
            <a:r>
              <a:rPr lang="ru-RU" u="sng" dirty="0" smtClean="0">
                <a:solidFill>
                  <a:srgbClr val="002060"/>
                </a:solidFill>
              </a:rPr>
              <a:t>Обработка данных с информацией о сотрудниках</a:t>
            </a:r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"/>
          <a:stretch/>
        </p:blipFill>
        <p:spPr bwMode="auto">
          <a:xfrm>
            <a:off x="467544" y="2132856"/>
            <a:ext cx="8208880" cy="21774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388424" y="2132856"/>
            <a:ext cx="288000" cy="2177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7452320" y="4653136"/>
            <a:ext cx="1440160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Ручная разметка</a:t>
            </a:r>
            <a:endParaRPr lang="ru-RU" sz="1400" dirty="0"/>
          </a:p>
        </p:txBody>
      </p:sp>
      <p:cxnSp>
        <p:nvCxnSpPr>
          <p:cNvPr id="7" name="Прямая со стрелкой 6"/>
          <p:cNvCxnSpPr>
            <a:stCxn id="5" idx="0"/>
            <a:endCxn id="4" idx="2"/>
          </p:cNvCxnSpPr>
          <p:nvPr/>
        </p:nvCxnSpPr>
        <p:spPr>
          <a:xfrm flipV="1">
            <a:off x="8172400" y="4310261"/>
            <a:ext cx="360024" cy="342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7" r="8812" b="19449"/>
          <a:stretch/>
        </p:blipFill>
        <p:spPr bwMode="auto">
          <a:xfrm>
            <a:off x="640080" y="4481698"/>
            <a:ext cx="2029968" cy="61379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556" y="4438228"/>
            <a:ext cx="4486275" cy="19431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39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5793507"/>
          </a:xfrm>
        </p:spPr>
        <p:txBody>
          <a:bodyPr/>
          <a:lstStyle/>
          <a:p>
            <a:pPr algn="ctr"/>
            <a:r>
              <a:rPr lang="ru-RU" u="sng" dirty="0" smtClean="0">
                <a:solidFill>
                  <a:srgbClr val="002060"/>
                </a:solidFill>
              </a:rPr>
              <a:t>Обработка данных с комментариями разработчиков к задаче</a:t>
            </a:r>
            <a:endParaRPr lang="ru-RU" u="sng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5760640" cy="2031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5048016"/>
            <a:ext cx="842493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u="sng" dirty="0" smtClean="0">
                <a:solidFill>
                  <a:sysClr val="windowText" lastClr="000000"/>
                </a:solidFill>
              </a:rPr>
              <a:t>Признаки на основе текстового признака: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ysClr val="windowText" lastClr="000000"/>
                </a:solidFill>
              </a:rPr>
              <a:t>разбиение по пробелам и подсчёт кол-ва слов (</a:t>
            </a:r>
            <a:r>
              <a:rPr lang="en-US" dirty="0" smtClean="0">
                <a:solidFill>
                  <a:sysClr val="windowText" lastClr="000000"/>
                </a:solidFill>
              </a:rPr>
              <a:t>fl1</a:t>
            </a:r>
            <a:r>
              <a:rPr lang="ru-RU" dirty="0" smtClean="0">
                <a:solidFill>
                  <a:sysClr val="windowText" lastClr="000000"/>
                </a:solidFill>
              </a:rPr>
              <a:t>);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ysClr val="windowText" lastClr="000000"/>
                </a:solidFill>
              </a:rPr>
              <a:t>о</a:t>
            </a:r>
            <a:r>
              <a:rPr lang="ru-RU" dirty="0" smtClean="0">
                <a:solidFill>
                  <a:sysClr val="windowText" lastClr="000000"/>
                </a:solidFill>
              </a:rPr>
              <a:t>пределение длины комментария </a:t>
            </a:r>
            <a:r>
              <a:rPr lang="en-US" dirty="0" smtClean="0">
                <a:solidFill>
                  <a:sysClr val="windowText" lastClr="000000"/>
                </a:solidFill>
              </a:rPr>
              <a:t>(fl2)</a:t>
            </a:r>
            <a:r>
              <a:rPr lang="ru-RU" dirty="0" smtClean="0">
                <a:solidFill>
                  <a:sysClr val="windowText" lastClr="000000"/>
                </a:solidFill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ysClr val="windowText" lastClr="000000"/>
                </a:solidFill>
              </a:rPr>
              <a:t>расчёт основных статистик по </a:t>
            </a:r>
            <a:r>
              <a:rPr lang="en-US" dirty="0" smtClean="0">
                <a:solidFill>
                  <a:sysClr val="windowText" lastClr="000000"/>
                </a:solidFill>
              </a:rPr>
              <a:t>fl1</a:t>
            </a:r>
            <a:r>
              <a:rPr lang="ru-RU" dirty="0" smtClean="0">
                <a:solidFill>
                  <a:sysClr val="windowText" lastClr="000000"/>
                </a:solidFill>
              </a:rPr>
              <a:t> (</a:t>
            </a:r>
            <a:r>
              <a:rPr lang="en-US" dirty="0" smtClean="0">
                <a:solidFill>
                  <a:sysClr val="windowText" lastClr="000000"/>
                </a:solidFill>
              </a:rPr>
              <a:t>max, min, median, mean, sum, mode</a:t>
            </a:r>
            <a:r>
              <a:rPr lang="ru-RU" dirty="0" smtClean="0">
                <a:solidFill>
                  <a:sysClr val="windowText" lastClr="000000"/>
                </a:solidFill>
              </a:rPr>
              <a:t>)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 smtClean="0">
                <a:solidFill>
                  <a:sysClr val="windowText" lastClr="000000"/>
                </a:solidFill>
              </a:rPr>
              <a:t>и среднего значения по </a:t>
            </a:r>
            <a:r>
              <a:rPr lang="en-US" dirty="0" smtClean="0">
                <a:solidFill>
                  <a:sysClr val="windowText" lastClr="000000"/>
                </a:solidFill>
              </a:rPr>
              <a:t>fl2.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2200" y="980728"/>
            <a:ext cx="2592288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u="sng" dirty="0" smtClean="0">
                <a:solidFill>
                  <a:sysClr val="windowText" lastClr="000000"/>
                </a:solidFill>
              </a:rPr>
              <a:t>Частотные признаки:</a:t>
            </a:r>
          </a:p>
          <a:p>
            <a:pPr algn="ctr"/>
            <a:r>
              <a:rPr lang="ru-RU" dirty="0" smtClean="0"/>
              <a:t>группировка по авторам (задачам) и подсчёт кол-ва комментариев по каждому(ой) автору (задаче).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68960"/>
            <a:ext cx="5976664" cy="18954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2181225" cy="19240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algn="ctr"/>
            <a:r>
              <a:rPr lang="ru-RU" u="sng" dirty="0">
                <a:solidFill>
                  <a:srgbClr val="002060"/>
                </a:solidFill>
              </a:rPr>
              <a:t>Обработка данных </a:t>
            </a:r>
            <a:r>
              <a:rPr lang="ru-RU" u="sng" dirty="0" smtClean="0">
                <a:solidFill>
                  <a:srgbClr val="002060"/>
                </a:solidFill>
              </a:rPr>
              <a:t>о задачах в спринтах</a:t>
            </a:r>
            <a:endParaRPr lang="ru-RU" u="sng" dirty="0">
              <a:solidFill>
                <a:srgbClr val="002060"/>
              </a:solidFill>
            </a:endParaRP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4" y="908720"/>
            <a:ext cx="8363215" cy="1512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92896" y="62280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:8]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ru-RU" dirty="0" smtClean="0"/>
              <a:t>(9589, 1122)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62280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[9] (</a:t>
            </a:r>
            <a:r>
              <a:rPr lang="en-US" dirty="0" err="1" smtClean="0"/>
              <a:t>Bert&amp;LaBSE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ru-RU" dirty="0" smtClean="0"/>
              <a:t>(9589, 1083)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26002"/>
              </p:ext>
            </p:extLst>
          </p:nvPr>
        </p:nvGraphicFramePr>
        <p:xfrm>
          <a:off x="179512" y="2564904"/>
          <a:ext cx="396044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3528392"/>
              </a:tblGrid>
              <a:tr h="284440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 Преобразование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Логарифмирование целевой</a:t>
                      </a:r>
                      <a:r>
                        <a:rPr lang="ru-RU" baseline="0" dirty="0" smtClean="0"/>
                        <a:t> переменной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Лемматизация</a:t>
                      </a:r>
                      <a:r>
                        <a:rPr lang="ru-RU" baseline="0" dirty="0" smtClean="0"/>
                        <a:t> «</a:t>
                      </a:r>
                      <a:r>
                        <a:rPr lang="en-US" baseline="0" dirty="0" smtClean="0"/>
                        <a:t>summary</a:t>
                      </a:r>
                      <a:r>
                        <a:rPr lang="ru-RU" baseline="0" dirty="0" smtClean="0"/>
                        <a:t>»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Определение</a:t>
                      </a:r>
                      <a:r>
                        <a:rPr lang="ru-RU" baseline="0" dirty="0" smtClean="0"/>
                        <a:t> коэффициента должности в проекте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Частотная</a:t>
                      </a:r>
                      <a:r>
                        <a:rPr lang="ru-RU" baseline="0" dirty="0" smtClean="0"/>
                        <a:t> оценка должности в проекте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06546"/>
              </p:ext>
            </p:extLst>
          </p:nvPr>
        </p:nvGraphicFramePr>
        <p:xfrm>
          <a:off x="4255352" y="2564904"/>
          <a:ext cx="470913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64"/>
                <a:gridCol w="4248472"/>
              </a:tblGrid>
              <a:tr h="284440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 Преобразование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Создание частотных</a:t>
                      </a:r>
                      <a:r>
                        <a:rPr lang="ru-RU" baseline="0" dirty="0" smtClean="0"/>
                        <a:t> признаков на основе группировок данных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Создание разностных признаков</a:t>
                      </a:r>
                      <a:r>
                        <a:rPr lang="ru-RU" baseline="0" dirty="0" smtClean="0"/>
                        <a:t> на основе временных меток задач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 Создание временных и вспомогательных</a:t>
                      </a:r>
                      <a:r>
                        <a:rPr lang="ru-RU" baseline="0" dirty="0" smtClean="0"/>
                        <a:t> признаков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Расчёт </a:t>
                      </a:r>
                      <a:r>
                        <a:rPr lang="ru-RU" dirty="0" err="1" smtClean="0"/>
                        <a:t>тф-идф</a:t>
                      </a:r>
                      <a:r>
                        <a:rPr lang="ru-RU" dirty="0" smtClean="0"/>
                        <a:t> векторов </a:t>
                      </a:r>
                      <a:r>
                        <a:rPr lang="ru-RU" baseline="0" dirty="0" smtClean="0"/>
                        <a:t>«</a:t>
                      </a:r>
                      <a:r>
                        <a:rPr lang="en-US" baseline="0" dirty="0" smtClean="0"/>
                        <a:t>summary</a:t>
                      </a:r>
                      <a:r>
                        <a:rPr lang="ru-RU" baseline="0" dirty="0" smtClean="0"/>
                        <a:t>»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Получение </a:t>
                      </a:r>
                      <a:r>
                        <a:rPr lang="ru-RU" dirty="0" err="1" smtClean="0"/>
                        <a:t>эмбеддингов</a:t>
                      </a:r>
                      <a:r>
                        <a:rPr lang="ru-RU" baseline="0" dirty="0" smtClean="0"/>
                        <a:t> признака </a:t>
                      </a:r>
                      <a:r>
                        <a:rPr lang="ru-RU" baseline="0" dirty="0" smtClean="0"/>
                        <a:t>«</a:t>
                      </a:r>
                      <a:r>
                        <a:rPr lang="en-US" baseline="0" dirty="0" smtClean="0"/>
                        <a:t>summary</a:t>
                      </a:r>
                      <a:r>
                        <a:rPr lang="ru-RU" baseline="0" dirty="0" smtClean="0"/>
                        <a:t>»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79512" y="5373216"/>
            <a:ext cx="3960440" cy="8548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PyMorphy2, NLTK, </a:t>
            </a:r>
            <a:r>
              <a:rPr lang="en-US" dirty="0" err="1" smtClean="0"/>
              <a:t>langdetect</a:t>
            </a:r>
            <a:r>
              <a:rPr lang="en-US" dirty="0" smtClean="0"/>
              <a:t>, transformers, Bert, </a:t>
            </a:r>
            <a:r>
              <a:rPr lang="en-US" dirty="0" err="1" smtClean="0"/>
              <a:t>LaBSE</a:t>
            </a:r>
            <a:r>
              <a:rPr lang="en-US" dirty="0" smtClean="0"/>
              <a:t>, </a:t>
            </a:r>
            <a:r>
              <a:rPr lang="en-US" dirty="0" err="1" smtClean="0"/>
              <a:t>TfIDfVectorizer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36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0000"/>
          </a:xfrm>
        </p:spPr>
        <p:txBody>
          <a:bodyPr/>
          <a:lstStyle/>
          <a:p>
            <a:r>
              <a:rPr lang="ru-RU" dirty="0" err="1" smtClean="0"/>
              <a:t>Валидация</a:t>
            </a:r>
            <a:r>
              <a:rPr lang="ru-RU" dirty="0" smtClean="0"/>
              <a:t> модели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4259580" cy="17907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493" y="692696"/>
            <a:ext cx="2472899" cy="133111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95536" y="2420888"/>
            <a:ext cx="30963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CatBoostRegressor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40152" y="2420888"/>
            <a:ext cx="30963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KFold</a:t>
            </a:r>
            <a:endParaRPr lang="ru-RU" dirty="0"/>
          </a:p>
        </p:txBody>
      </p:sp>
      <p:cxnSp>
        <p:nvCxnSpPr>
          <p:cNvPr id="10" name="Прямая со стрелкой 9"/>
          <p:cNvCxnSpPr>
            <a:endCxn id="4" idx="2"/>
          </p:cNvCxnSpPr>
          <p:nvPr/>
        </p:nvCxnSpPr>
        <p:spPr>
          <a:xfrm>
            <a:off x="2123728" y="1844824"/>
            <a:ext cx="6062" cy="566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endCxn id="8" idx="0"/>
          </p:cNvCxnSpPr>
          <p:nvPr/>
        </p:nvCxnSpPr>
        <p:spPr>
          <a:xfrm>
            <a:off x="7488324" y="2023811"/>
            <a:ext cx="0" cy="397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30855"/>
              </p:ext>
            </p:extLst>
          </p:nvPr>
        </p:nvGraphicFramePr>
        <p:xfrm>
          <a:off x="1596008" y="407707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2255912"/>
                <a:gridCol w="768424"/>
                <a:gridCol w="22795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 </a:t>
                      </a:r>
                      <a:r>
                        <a:rPr lang="ru-RU" dirty="0" smtClean="0"/>
                        <a:t>набор данных</a:t>
                      </a:r>
                      <a:r>
                        <a:rPr lang="en-US" dirty="0" smtClean="0"/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</a:t>
                      </a:r>
                      <a:r>
                        <a:rPr lang="ru-RU" dirty="0" smtClean="0"/>
                        <a:t> набор данных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0.2405</a:t>
                      </a:r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0.2373</a:t>
                      </a:r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0.24485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0.22623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0.25844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0.2340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0.25834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0.2095</a:t>
                      </a:r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0.2426</a:t>
                      </a:r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0.25657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0.24896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0.2327</a:t>
                      </a:r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581618" y="3501008"/>
            <a:ext cx="360000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ru-RU" dirty="0" smtClean="0"/>
              <a:t>набор данных </a:t>
            </a:r>
            <a:r>
              <a:rPr lang="en-US" dirty="0" smtClean="0"/>
              <a:t>[1:8]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954864" y="3501008"/>
            <a:ext cx="360040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</a:t>
            </a:r>
            <a:r>
              <a:rPr lang="ru-RU" dirty="0" smtClean="0"/>
              <a:t> набор данных (</a:t>
            </a:r>
            <a:r>
              <a:rPr lang="en-US" dirty="0" err="1" smtClean="0"/>
              <a:t>Bert&amp;LaBSE</a:t>
            </a:r>
            <a:r>
              <a:rPr lang="ru-RU" dirty="0" smtClean="0"/>
              <a:t>)</a:t>
            </a:r>
          </a:p>
        </p:txBody>
      </p:sp>
      <p:grpSp>
        <p:nvGrpSpPr>
          <p:cNvPr id="23" name="Группа 22"/>
          <p:cNvGrpSpPr/>
          <p:nvPr/>
        </p:nvGrpSpPr>
        <p:grpSpPr>
          <a:xfrm>
            <a:off x="2123728" y="2852936"/>
            <a:ext cx="5364596" cy="288032"/>
            <a:chOff x="4499992" y="4293096"/>
            <a:chExt cx="936104" cy="180000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>
              <a:off x="4499992" y="4293096"/>
              <a:ext cx="0" cy="18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5436096" y="4293096"/>
              <a:ext cx="0" cy="18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4499992" y="4473096"/>
              <a:ext cx="9361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Прямая со стрелкой 23"/>
          <p:cNvCxnSpPr>
            <a:endCxn id="15" idx="0"/>
          </p:cNvCxnSpPr>
          <p:nvPr/>
        </p:nvCxnSpPr>
        <p:spPr>
          <a:xfrm flipH="1">
            <a:off x="2381618" y="3140968"/>
            <a:ext cx="226239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16" idx="0"/>
          </p:cNvCxnSpPr>
          <p:nvPr/>
        </p:nvCxnSpPr>
        <p:spPr>
          <a:xfrm>
            <a:off x="4644008" y="3140968"/>
            <a:ext cx="2111056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512" y="486741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Результаты </a:t>
            </a:r>
            <a:r>
              <a:rPr lang="ru-RU" dirty="0" err="1" smtClean="0"/>
              <a:t>валидации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8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0000"/>
          </a:xfrm>
        </p:spPr>
        <p:txBody>
          <a:bodyPr/>
          <a:lstStyle/>
          <a:p>
            <a:r>
              <a:rPr lang="ru-RU" sz="4800" dirty="0" smtClean="0"/>
              <a:t>Получение предсказаний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7342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6802" y="1268760"/>
            <a:ext cx="360000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ru-RU" dirty="0" smtClean="0"/>
              <a:t>набор данных </a:t>
            </a:r>
            <a:r>
              <a:rPr lang="en-US" dirty="0" smtClean="0"/>
              <a:t>[1:8]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955992" y="1268760"/>
            <a:ext cx="360040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</a:t>
            </a:r>
            <a:r>
              <a:rPr lang="ru-RU" dirty="0" smtClean="0"/>
              <a:t> набор данных (</a:t>
            </a:r>
            <a:r>
              <a:rPr lang="en-US" dirty="0" err="1" smtClean="0"/>
              <a:t>Bert&amp;LaBSE</a:t>
            </a:r>
            <a:r>
              <a:rPr lang="ru-RU" dirty="0" smtClean="0"/>
              <a:t>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771800" y="2016272"/>
            <a:ext cx="360000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– 75%, test - 25%</a:t>
            </a:r>
            <a:endParaRPr lang="ru-RU" dirty="0"/>
          </a:p>
        </p:txBody>
      </p:sp>
      <p:cxnSp>
        <p:nvCxnSpPr>
          <p:cNvPr id="8" name="Прямая со стрелкой 7"/>
          <p:cNvCxnSpPr>
            <a:endCxn id="7" idx="0"/>
          </p:cNvCxnSpPr>
          <p:nvPr/>
        </p:nvCxnSpPr>
        <p:spPr>
          <a:xfrm>
            <a:off x="2406802" y="1700808"/>
            <a:ext cx="2164998" cy="315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7" idx="0"/>
          </p:cNvCxnSpPr>
          <p:nvPr/>
        </p:nvCxnSpPr>
        <p:spPr>
          <a:xfrm flipH="1">
            <a:off x="4571800" y="1700808"/>
            <a:ext cx="2184392" cy="315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606802" y="2780928"/>
            <a:ext cx="360000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Обучение и предсказание времени 7 раз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955992" y="2780928"/>
            <a:ext cx="360000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Обучение и предсказание времени 7 раз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endCxn id="19" idx="0"/>
          </p:cNvCxnSpPr>
          <p:nvPr/>
        </p:nvCxnSpPr>
        <p:spPr>
          <a:xfrm flipH="1">
            <a:off x="2406802" y="2448320"/>
            <a:ext cx="2164998" cy="332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20" idx="0"/>
          </p:cNvCxnSpPr>
          <p:nvPr/>
        </p:nvCxnSpPr>
        <p:spPr>
          <a:xfrm>
            <a:off x="4571800" y="2448320"/>
            <a:ext cx="2184192" cy="332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606802" y="3573016"/>
            <a:ext cx="360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Усреднение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4956392" y="3573016"/>
            <a:ext cx="360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Усреднение</a:t>
            </a:r>
            <a:endParaRPr lang="ru-RU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6755992" y="328498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2483768" y="328498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2771800" y="4437112"/>
            <a:ext cx="3600000" cy="50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Объединение и усреднение предсказаний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endCxn id="37" idx="0"/>
          </p:cNvCxnSpPr>
          <p:nvPr/>
        </p:nvCxnSpPr>
        <p:spPr>
          <a:xfrm>
            <a:off x="2483768" y="3933016"/>
            <a:ext cx="2088032" cy="50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4571800" y="3933016"/>
            <a:ext cx="2184192" cy="50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2758949" y="5229200"/>
            <a:ext cx="3600000" cy="50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Масштабирование с коэффициентом 1.55</a:t>
            </a:r>
            <a:endParaRPr lang="ru-RU" dirty="0"/>
          </a:p>
        </p:txBody>
      </p:sp>
      <p:cxnSp>
        <p:nvCxnSpPr>
          <p:cNvPr id="46" name="Прямая со стрелкой 45"/>
          <p:cNvCxnSpPr>
            <a:endCxn id="45" idx="0"/>
          </p:cNvCxnSpPr>
          <p:nvPr/>
        </p:nvCxnSpPr>
        <p:spPr>
          <a:xfrm>
            <a:off x="4558949" y="4941112"/>
            <a:ext cx="0" cy="288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0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algn="ctr"/>
            <a:r>
              <a:rPr lang="ru-RU" u="sng" dirty="0" smtClean="0">
                <a:solidFill>
                  <a:srgbClr val="002060"/>
                </a:solidFill>
              </a:rPr>
              <a:t>Ключевые детали решения</a:t>
            </a:r>
            <a:endParaRPr lang="ru-RU" u="sng" dirty="0">
              <a:solidFill>
                <a:srgbClr val="002060"/>
              </a:solidFill>
            </a:endParaRPr>
          </a:p>
          <a:p>
            <a:r>
              <a:rPr lang="ru-RU" dirty="0" smtClean="0">
                <a:solidFill>
                  <a:srgbClr val="002060"/>
                </a:solidFill>
              </a:rPr>
              <a:t>1) применение языковых моделей для получения </a:t>
            </a:r>
            <a:r>
              <a:rPr lang="ru-RU" dirty="0" err="1" smtClean="0">
                <a:solidFill>
                  <a:srgbClr val="002060"/>
                </a:solidFill>
              </a:rPr>
              <a:t>эмбеддингов</a:t>
            </a:r>
            <a:r>
              <a:rPr lang="ru-RU" dirty="0" smtClean="0">
                <a:solidFill>
                  <a:srgbClr val="002060"/>
                </a:solidFill>
              </a:rPr>
              <a:t> признака «</a:t>
            </a:r>
            <a:r>
              <a:rPr lang="en-US" dirty="0" smtClean="0">
                <a:solidFill>
                  <a:srgbClr val="002060"/>
                </a:solidFill>
              </a:rPr>
              <a:t>summary</a:t>
            </a:r>
            <a:r>
              <a:rPr lang="ru-RU" dirty="0" smtClean="0">
                <a:solidFill>
                  <a:srgbClr val="002060"/>
                </a:solidFill>
              </a:rPr>
              <a:t>»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dirty="0" err="1" smtClean="0">
                <a:solidFill>
                  <a:srgbClr val="002060"/>
                </a:solidFill>
              </a:rPr>
              <a:t>Bert&amp;LaBSE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2)</a:t>
            </a:r>
            <a:r>
              <a:rPr lang="ru-RU" dirty="0" smtClean="0">
                <a:solidFill>
                  <a:srgbClr val="002060"/>
                </a:solidFill>
              </a:rPr>
              <a:t> создание частотных, временных и разностных признаков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3) </a:t>
            </a:r>
            <a:r>
              <a:rPr lang="ru-RU" dirty="0" err="1" smtClean="0">
                <a:solidFill>
                  <a:srgbClr val="002060"/>
                </a:solidFill>
              </a:rPr>
              <a:t>тф-идф</a:t>
            </a:r>
            <a:r>
              <a:rPr lang="ru-RU" dirty="0" smtClean="0">
                <a:solidFill>
                  <a:srgbClr val="002060"/>
                </a:solidFill>
              </a:rPr>
              <a:t> векторизация </a:t>
            </a:r>
            <a:r>
              <a:rPr lang="ru-RU" dirty="0">
                <a:solidFill>
                  <a:srgbClr val="002060"/>
                </a:solidFill>
              </a:rPr>
              <a:t>признака «</a:t>
            </a:r>
            <a:r>
              <a:rPr lang="en-US" dirty="0">
                <a:solidFill>
                  <a:srgbClr val="002060"/>
                </a:solidFill>
              </a:rPr>
              <a:t>summary</a:t>
            </a:r>
            <a:r>
              <a:rPr lang="ru-RU" dirty="0" smtClean="0">
                <a:solidFill>
                  <a:srgbClr val="002060"/>
                </a:solidFill>
              </a:rPr>
              <a:t>»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4) обучение моделей на разных наборах данных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5) объединение и усреднение предсказаний, полученных с помощью обучения </a:t>
            </a:r>
            <a:r>
              <a:rPr lang="en-US" dirty="0" err="1" smtClean="0">
                <a:solidFill>
                  <a:srgbClr val="002060"/>
                </a:solidFill>
              </a:rPr>
              <a:t>CatBoostRegressor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на двух разных наборах данных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228</TotalTime>
  <Words>397</Words>
  <Application>Microsoft Office PowerPoint</Application>
  <PresentationFormat>Экран (4:3)</PresentationFormat>
  <Paragraphs>95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Исполнительная</vt:lpstr>
      <vt:lpstr>Разработка алгоритма прогнозирования выполнения задачи</vt:lpstr>
      <vt:lpstr>Постановка задачи</vt:lpstr>
      <vt:lpstr>Предлагаемое решение</vt:lpstr>
      <vt:lpstr>Презентация PowerPoint</vt:lpstr>
      <vt:lpstr>Презентация PowerPoint</vt:lpstr>
      <vt:lpstr>Валидация модели</vt:lpstr>
      <vt:lpstr>Получение предсказаний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алгоритма прогнозирования выполнения задачи</dc:title>
  <dc:creator>ozhereliev_v@outlook.com</dc:creator>
  <cp:lastModifiedBy>ozhereliev_v@outlook.com</cp:lastModifiedBy>
  <cp:revision>19</cp:revision>
  <dcterms:created xsi:type="dcterms:W3CDTF">2022-09-30T11:57:15Z</dcterms:created>
  <dcterms:modified xsi:type="dcterms:W3CDTF">2022-09-30T15:45:41Z</dcterms:modified>
</cp:coreProperties>
</file>