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9B1B02E-7170-C050-B588-7CC96070B163}"/>
              </a:ext>
            </a:extLst>
          </p:cNvPr>
          <p:cNvSpPr/>
          <p:nvPr/>
        </p:nvSpPr>
        <p:spPr>
          <a:xfrm>
            <a:off x="4250609" y="414069"/>
            <a:ext cx="2734574" cy="30451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142805-7578-A945-1070-DD818ACCFBDB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>
            <a:off x="5617896" y="1655662"/>
            <a:ext cx="1" cy="19473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62866CA-450A-E63E-A7DC-81FA9D978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31028"/>
              </p:ext>
            </p:extLst>
          </p:nvPr>
        </p:nvGraphicFramePr>
        <p:xfrm>
          <a:off x="4505160" y="2127114"/>
          <a:ext cx="2225475" cy="42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75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42422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3BC407A-A676-CE59-AD22-FF35F08516BA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5142448" y="2318706"/>
            <a:ext cx="104498" cy="101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D6A661-D90C-7FDE-665A-FC0A8A028EFA}"/>
              </a:ext>
            </a:extLst>
          </p:cNvPr>
          <p:cNvCxnSpPr>
            <a:cxnSpLocks/>
            <a:stCxn id="85" idx="2"/>
            <a:endCxn id="58" idx="0"/>
          </p:cNvCxnSpPr>
          <p:nvPr/>
        </p:nvCxnSpPr>
        <p:spPr>
          <a:xfrm>
            <a:off x="5617897" y="2551341"/>
            <a:ext cx="1" cy="2428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8415460-004A-8D24-F20C-9B5FA016F2D1}"/>
              </a:ext>
            </a:extLst>
          </p:cNvPr>
          <p:cNvCxnSpPr>
            <a:cxnSpLocks/>
          </p:cNvCxnSpPr>
          <p:nvPr/>
        </p:nvCxnSpPr>
        <p:spPr>
          <a:xfrm flipH="1" flipV="1">
            <a:off x="2295415" y="5210586"/>
            <a:ext cx="231991" cy="625083"/>
          </a:xfrm>
          <a:prstGeom prst="curvedConnector3">
            <a:avLst>
              <a:gd name="adj1" fmla="val -98538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95F741-080C-ECB3-46B2-924E81F95DF2}"/>
              </a:ext>
            </a:extLst>
          </p:cNvPr>
          <p:cNvCxnSpPr>
            <a:cxnSpLocks/>
          </p:cNvCxnSpPr>
          <p:nvPr/>
        </p:nvCxnSpPr>
        <p:spPr>
          <a:xfrm>
            <a:off x="1728870" y="4787795"/>
            <a:ext cx="0" cy="225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A9B85A-7ED1-FC2F-DDF4-08AB1465F67C}"/>
              </a:ext>
            </a:extLst>
          </p:cNvPr>
          <p:cNvCxnSpPr>
            <a:cxnSpLocks/>
          </p:cNvCxnSpPr>
          <p:nvPr/>
        </p:nvCxnSpPr>
        <p:spPr>
          <a:xfrm>
            <a:off x="1728870" y="5408155"/>
            <a:ext cx="0" cy="22994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EA76B-E892-7C7D-E742-4CCB9465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17669"/>
              </p:ext>
            </p:extLst>
          </p:nvPr>
        </p:nvGraphicFramePr>
        <p:xfrm>
          <a:off x="1175178" y="839594"/>
          <a:ext cx="1994223" cy="196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96118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Grid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215D58C-5B5B-E47A-5A73-7DFA2556B8AC}"/>
              </a:ext>
            </a:extLst>
          </p:cNvPr>
          <p:cNvSpPr txBox="1"/>
          <p:nvPr/>
        </p:nvSpPr>
        <p:spPr>
          <a:xfrm rot="16200000">
            <a:off x="-262619" y="1992287"/>
            <a:ext cx="196118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Cells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269B0D-07E7-05C1-8F8F-B1C1C97D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62145"/>
              </p:ext>
            </p:extLst>
          </p:nvPr>
        </p:nvGraphicFramePr>
        <p:xfrm>
          <a:off x="1022778" y="998668"/>
          <a:ext cx="1994223" cy="196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96118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D1B7C-B4AD-123A-13EF-0E3DECDB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31198"/>
              </p:ext>
            </p:extLst>
          </p:nvPr>
        </p:nvGraphicFramePr>
        <p:xfrm>
          <a:off x="870377" y="1150192"/>
          <a:ext cx="1994224" cy="196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56">
                  <a:extLst>
                    <a:ext uri="{9D8B030D-6E8A-4147-A177-3AD203B41FA5}">
                      <a16:colId xmlns:a16="http://schemas.microsoft.com/office/drawing/2014/main" val="3705272387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2989541669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572636424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6001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792249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24019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C8F541D-9BB2-8402-ADC8-FA937A9FF663}"/>
              </a:ext>
            </a:extLst>
          </p:cNvPr>
          <p:cNvSpPr txBox="1"/>
          <p:nvPr/>
        </p:nvSpPr>
        <p:spPr>
          <a:xfrm>
            <a:off x="565577" y="3125775"/>
            <a:ext cx="260382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Features</a:t>
            </a:r>
          </a:p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(Genes, Chromatin Regions, etc.)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EA15DE8-8455-1052-EF3B-E96184463FD6}"/>
              </a:ext>
            </a:extLst>
          </p:cNvPr>
          <p:cNvSpPr/>
          <p:nvPr/>
        </p:nvSpPr>
        <p:spPr>
          <a:xfrm rot="2700000">
            <a:off x="925955" y="718577"/>
            <a:ext cx="60006" cy="4201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ACB36-2D75-1AE2-EC2E-B2648EBC6D09}"/>
              </a:ext>
            </a:extLst>
          </p:cNvPr>
          <p:cNvSpPr txBox="1"/>
          <p:nvPr/>
        </p:nvSpPr>
        <p:spPr>
          <a:xfrm>
            <a:off x="172016" y="285916"/>
            <a:ext cx="346189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Modalities</a:t>
            </a:r>
          </a:p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(Gene Expression, Chromatin Accessibility, etc.)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FABD909-F9A3-597E-4389-FDB6636DFB3F}"/>
              </a:ext>
            </a:extLst>
          </p:cNvPr>
          <p:cNvSpPr/>
          <p:nvPr/>
        </p:nvSpPr>
        <p:spPr>
          <a:xfrm>
            <a:off x="3471668" y="1705266"/>
            <a:ext cx="516048" cy="4617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414265B8-F6D4-49B2-3AEC-A162F1A8AED6}"/>
              </a:ext>
            </a:extLst>
          </p:cNvPr>
          <p:cNvSpPr/>
          <p:nvPr/>
        </p:nvSpPr>
        <p:spPr>
          <a:xfrm>
            <a:off x="758322" y="4392657"/>
            <a:ext cx="1941096" cy="395138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Initialize Latent Space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2C6B773-08FA-D6A9-E8E8-E127C208BDBB}"/>
              </a:ext>
            </a:extLst>
          </p:cNvPr>
          <p:cNvSpPr/>
          <p:nvPr/>
        </p:nvSpPr>
        <p:spPr>
          <a:xfrm>
            <a:off x="1119154" y="5013017"/>
            <a:ext cx="1219432" cy="395138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Query Policy</a:t>
            </a:r>
            <a:endParaRPr lang="en-US" sz="1200" b="0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D0BB576A-D1FF-0471-A48A-0297ED436D71}"/>
              </a:ext>
            </a:extLst>
          </p:cNvPr>
          <p:cNvSpPr/>
          <p:nvPr/>
        </p:nvSpPr>
        <p:spPr>
          <a:xfrm>
            <a:off x="857910" y="5638100"/>
            <a:ext cx="1741920" cy="395138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Iterate Latent Space</a:t>
            </a:r>
            <a:endParaRPr lang="en-US" sz="1200" b="0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8B00A522-3869-CE65-96AE-B7FA1EF32DE0}"/>
              </a:ext>
            </a:extLst>
          </p:cNvPr>
          <p:cNvSpPr/>
          <p:nvPr/>
        </p:nvSpPr>
        <p:spPr>
          <a:xfrm>
            <a:off x="1093302" y="6263183"/>
            <a:ext cx="1271136" cy="395138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Iterate Policy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AC141-0695-AC8D-3CD6-021DFA23497C}"/>
              </a:ext>
            </a:extLst>
          </p:cNvPr>
          <p:cNvCxnSpPr>
            <a:cxnSpLocks/>
          </p:cNvCxnSpPr>
          <p:nvPr/>
        </p:nvCxnSpPr>
        <p:spPr>
          <a:xfrm>
            <a:off x="1728870" y="6033238"/>
            <a:ext cx="0" cy="22994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eparation 54">
            <a:extLst>
              <a:ext uri="{FF2B5EF4-FFF2-40B4-BE49-F238E27FC236}">
                <a16:creationId xmlns:a16="http://schemas.microsoft.com/office/drawing/2014/main" id="{7F3F6014-0BD4-9255-66C7-EF7E8D628EAB}"/>
              </a:ext>
            </a:extLst>
          </p:cNvPr>
          <p:cNvSpPr/>
          <p:nvPr/>
        </p:nvSpPr>
        <p:spPr>
          <a:xfrm>
            <a:off x="4423724" y="3068878"/>
            <a:ext cx="2396088" cy="225222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889C61-FF5E-CFE3-506E-A1F97AE55896}"/>
              </a:ext>
            </a:extLst>
          </p:cNvPr>
          <p:cNvSpPr txBox="1"/>
          <p:nvPr/>
        </p:nvSpPr>
        <p:spPr>
          <a:xfrm>
            <a:off x="4419854" y="2794176"/>
            <a:ext cx="2396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Collaborative Multi-Agent Policy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9CBCF99B-58A5-159B-1B57-BE446265B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597"/>
              </p:ext>
            </p:extLst>
          </p:nvPr>
        </p:nvGraphicFramePr>
        <p:xfrm>
          <a:off x="4505159" y="1309306"/>
          <a:ext cx="2225475" cy="34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8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  <a:gridCol w="471401">
                  <a:extLst>
                    <a:ext uri="{9D8B030D-6E8A-4147-A177-3AD203B41FA5}">
                      <a16:colId xmlns:a16="http://schemas.microsoft.com/office/drawing/2014/main" val="104739130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1930929694"/>
                    </a:ext>
                  </a:extLst>
                </a:gridCol>
                <a:gridCol w="443466">
                  <a:extLst>
                    <a:ext uri="{9D8B030D-6E8A-4147-A177-3AD203B41FA5}">
                      <a16:colId xmlns:a16="http://schemas.microsoft.com/office/drawing/2014/main" val="456323031"/>
                    </a:ext>
                  </a:extLst>
                </a:gridCol>
                <a:gridCol w="443465">
                  <a:extLst>
                    <a:ext uri="{9D8B030D-6E8A-4147-A177-3AD203B41FA5}">
                      <a16:colId xmlns:a16="http://schemas.microsoft.com/office/drawing/2014/main" val="4254683417"/>
                    </a:ext>
                  </a:extLst>
                </a:gridCol>
              </a:tblGrid>
              <a:tr h="34635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Grid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16535386-5A57-D48E-6947-FA324E665DA0}"/>
              </a:ext>
            </a:extLst>
          </p:cNvPr>
          <p:cNvSpPr txBox="1"/>
          <p:nvPr/>
        </p:nvSpPr>
        <p:spPr>
          <a:xfrm>
            <a:off x="4505159" y="1032873"/>
            <a:ext cx="222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Position and Cell Data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402EED-AD5A-CEEB-DFC2-8B2E133572CF}"/>
              </a:ext>
            </a:extLst>
          </p:cNvPr>
          <p:cNvSpPr txBox="1"/>
          <p:nvPr/>
        </p:nvSpPr>
        <p:spPr>
          <a:xfrm>
            <a:off x="4505159" y="1850398"/>
            <a:ext cx="222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Single-Cell Environment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911D7C2-CE7B-CF09-F885-690D975970DE}"/>
              </a:ext>
            </a:extLst>
          </p:cNvPr>
          <p:cNvSpPr/>
          <p:nvPr/>
        </p:nvSpPr>
        <p:spPr>
          <a:xfrm>
            <a:off x="4771949" y="2316324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A2F8347-D77E-C60F-06AE-3339D9F89E58}"/>
              </a:ext>
            </a:extLst>
          </p:cNvPr>
          <p:cNvSpPr/>
          <p:nvPr/>
        </p:nvSpPr>
        <p:spPr>
          <a:xfrm>
            <a:off x="5038738" y="2214996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C0478B7-FDAA-07EA-868E-4A8127918263}"/>
              </a:ext>
            </a:extLst>
          </p:cNvPr>
          <p:cNvSpPr/>
          <p:nvPr/>
        </p:nvSpPr>
        <p:spPr>
          <a:xfrm>
            <a:off x="5684444" y="2359867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3E59D65-4922-0F8A-F121-1E80DF6C1BC9}"/>
              </a:ext>
            </a:extLst>
          </p:cNvPr>
          <p:cNvSpPr/>
          <p:nvPr/>
        </p:nvSpPr>
        <p:spPr>
          <a:xfrm>
            <a:off x="5805948" y="2160771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00BD93-3163-7392-8A99-BB24A2547994}"/>
              </a:ext>
            </a:extLst>
          </p:cNvPr>
          <p:cNvSpPr/>
          <p:nvPr/>
        </p:nvSpPr>
        <p:spPr>
          <a:xfrm>
            <a:off x="5866700" y="2377076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BAA064F-2668-8BA6-0079-063A9F480342}"/>
              </a:ext>
            </a:extLst>
          </p:cNvPr>
          <p:cNvSpPr/>
          <p:nvPr/>
        </p:nvSpPr>
        <p:spPr>
          <a:xfrm>
            <a:off x="6341697" y="2286391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A2BA2-76E3-174C-3625-3BD59CB3A6A7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5513207" y="2420619"/>
            <a:ext cx="171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0E9380-0D4E-3A49-81DD-EF11962FB63B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6272978" y="2221523"/>
            <a:ext cx="86513" cy="82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05F36BE3-86A1-F5AA-B32E-FF76CC8C25C5}"/>
              </a:ext>
            </a:extLst>
          </p:cNvPr>
          <p:cNvSpPr/>
          <p:nvPr/>
        </p:nvSpPr>
        <p:spPr>
          <a:xfrm>
            <a:off x="7307551" y="1705265"/>
            <a:ext cx="516048" cy="4617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336F4D-29AF-8214-6DA9-4373AB6F80A2}"/>
              </a:ext>
            </a:extLst>
          </p:cNvPr>
          <p:cNvSpPr txBox="1"/>
          <p:nvPr/>
        </p:nvSpPr>
        <p:spPr>
          <a:xfrm>
            <a:off x="4505158" y="549509"/>
            <a:ext cx="222547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Helvetica" pitchFamily="2" charset="0"/>
                <a:cs typeface="Calibri" panose="020F0502020204030204" pitchFamily="34" charset="0"/>
              </a:rPr>
              <a:t>scEPTIC-RL Model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47AAAB6-185B-8BED-98D3-1FCDD81B41AE}"/>
              </a:ext>
            </a:extLst>
          </p:cNvPr>
          <p:cNvSpPr/>
          <p:nvPr/>
        </p:nvSpPr>
        <p:spPr>
          <a:xfrm>
            <a:off x="8122440" y="939372"/>
            <a:ext cx="2273110" cy="4833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Multimodal Integration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Cross-Modal Imputation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5E892E6-5128-EB2C-5F3A-74B4AE909FA9}"/>
              </a:ext>
            </a:extLst>
          </p:cNvPr>
          <p:cNvSpPr/>
          <p:nvPr/>
        </p:nvSpPr>
        <p:spPr>
          <a:xfrm>
            <a:off x="8122440" y="1697472"/>
            <a:ext cx="2273110" cy="4833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Developmental Trajectories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Disease Trajectories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B77C65E-9D83-4436-4915-7958BEC0674E}"/>
              </a:ext>
            </a:extLst>
          </p:cNvPr>
          <p:cNvSpPr/>
          <p:nvPr/>
        </p:nvSpPr>
        <p:spPr>
          <a:xfrm>
            <a:off x="8122440" y="2457185"/>
            <a:ext cx="2273110" cy="4833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Gene Prioritization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Feature Perturbation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54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12</cp:revision>
  <dcterms:created xsi:type="dcterms:W3CDTF">2024-05-30T14:23:26Z</dcterms:created>
  <dcterms:modified xsi:type="dcterms:W3CDTF">2024-08-29T02:09:54Z</dcterms:modified>
</cp:coreProperties>
</file>