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697"/>
  </p:normalViewPr>
  <p:slideViewPr>
    <p:cSldViewPr snapToGrid="0" snapToObjects="1">
      <p:cViewPr varScale="1">
        <p:scale>
          <a:sx n="84" d="100"/>
          <a:sy n="84" d="100"/>
        </p:scale>
        <p:origin x="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98878-AC4F-EC43-9D29-6BE242FA9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E6CB6-6074-F847-8A42-6218D4F43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B2340-5DCB-7945-8871-F4C7647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96D0-8BE6-9148-8A12-4CC7EFD10C51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3B826-9A8D-D649-9573-67A0EB82D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3F312-641A-8648-88CC-F6F74AA0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AF43-00F0-7542-9DFF-45DE5B75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63A4-5027-A849-8345-21B385F6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576C0-352A-9649-93E3-5298703B7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4EB51-0EEE-414F-A707-B81565E6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96D0-8BE6-9148-8A12-4CC7EFD10C51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54ED0-0E04-D547-BAC2-2914D718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5F1D3-70BC-FE42-AEC2-F102B43B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AF43-00F0-7542-9DFF-45DE5B75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79C2A-FBB0-BD4D-9014-404B61133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0621E-4F4D-0947-9429-DB6D579B4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75D48-A516-B242-BC05-E1A8337C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96D0-8BE6-9148-8A12-4CC7EFD10C51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8FCDF-CB36-264A-8768-D989D27A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F51F3-7C68-5844-8C85-AA737480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AF43-00F0-7542-9DFF-45DE5B75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5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226F-EFDD-9D43-BFF0-DF755A5D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9F6F1-90B2-E548-A17A-67F609C51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6707C-235A-864E-B434-08A270C6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96D0-8BE6-9148-8A12-4CC7EFD10C51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34147-8743-6C40-A0C4-D344AA7B4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5F2D9-4D1B-2440-B541-533951E7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AF43-00F0-7542-9DFF-45DE5B75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A993-D6D0-2A43-BCB8-4D3E43F9B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52470-0581-CE4A-9F4A-00D831C65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7E064-239E-E548-ACDF-1B23AF7C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96D0-8BE6-9148-8A12-4CC7EFD10C51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93C7E-C9F1-AD4C-855F-13913B03B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619D4-9763-0B48-87FA-FD04E5BA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AF43-00F0-7542-9DFF-45DE5B75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7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8B75-6C08-D441-B096-459C6657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F5CB-90B4-234B-BC00-159C70523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A1453-E10A-ED43-8328-7449C86C5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4518A-AD83-0A4D-B29B-2F7D8725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96D0-8BE6-9148-8A12-4CC7EFD10C51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03B0E-F32F-104B-90A8-EFAC8A20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D58C8-A7CF-0543-978B-5C2C2A26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AF43-00F0-7542-9DFF-45DE5B75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6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17AC-AA56-7044-A229-CF878502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82098-D278-164B-A5DA-57753EAA8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F4015-B987-B84E-AED4-5F5371E40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A7334-D954-3B4B-A12B-6D5A9520E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F9B4D-5A95-2642-85E9-0C7097AA4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69B11-1F59-E340-A051-90931C2DA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96D0-8BE6-9148-8A12-4CC7EFD10C51}" type="datetimeFigureOut">
              <a:rPr lang="en-US" smtClean="0"/>
              <a:t>12/1/21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14DE6-0480-DB41-827E-2B8D8236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6C3EC0-D233-4C41-BB20-B7958E5B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AF43-00F0-7542-9DFF-45DE5B75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7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5FA7-9F5D-0A46-BA96-D1AB7FA6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200EE-C84B-8746-84CF-98A380BF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96D0-8BE6-9148-8A12-4CC7EFD10C51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B8529-820D-F94D-A0DB-2EB7BA26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4C7E3-DDDC-1F43-B280-B0AAD21D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AF43-00F0-7542-9DFF-45DE5B75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5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78CB2-FA3F-2E4B-AC38-07D24666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96D0-8BE6-9148-8A12-4CC7EFD10C51}" type="datetimeFigureOut">
              <a:rPr lang="en-US" smtClean="0"/>
              <a:t>12/1/21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C0122-FEE3-5944-9CAC-D2564203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1FE46-D647-1E48-B7AA-F583B748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AF43-00F0-7542-9DFF-45DE5B75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0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1F79-65BD-344D-81D2-910766D0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2DCD2-D10E-A346-932A-E535C2DA4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9712E-9489-E14C-B364-41027374E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5AC2C-44A5-1D47-B00D-74234B1E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96D0-8BE6-9148-8A12-4CC7EFD10C51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DA2DA-E80D-F24B-8B4B-CD85F300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7477A-FBC7-054F-A70F-640F1203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AF43-00F0-7542-9DFF-45DE5B75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4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FFA1-32F3-E242-B96A-B805519C3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E3677-E8A8-6F43-8EBF-81E0566CC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C77AE-223D-A540-8A00-D9562AB53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8906C-FFC7-AC42-B198-F890536F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96D0-8BE6-9148-8A12-4CC7EFD10C51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31449-01BB-584D-B875-AFB700148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360E6-A905-5D48-A87C-72AAB374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AF43-00F0-7542-9DFF-45DE5B75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0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24BD34-0DE1-B645-883C-9787CCFD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CFEDF-5F56-6E46-8D81-DDA84914D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4E3E5-72CF-AD4E-8750-26E968973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F96D0-8BE6-9148-8A12-4CC7EFD10C51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D894E-24E8-5845-9065-96639E678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F4B73-FE25-9C42-A359-3E9388EB0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AF43-00F0-7542-9DFF-45DE5B75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9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3115-1D03-4F48-9AA4-4D3B30139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Lead Contamination in Drinking Water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0D0BC-2A56-134E-903F-30E9B031F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Northeastern New Jersey</a:t>
            </a:r>
          </a:p>
          <a:p>
            <a:endParaRPr lang="en-US" dirty="0"/>
          </a:p>
          <a:p>
            <a:r>
              <a:rPr lang="en-US" dirty="0"/>
              <a:t>Jesse Fried</a:t>
            </a:r>
          </a:p>
          <a:p>
            <a:r>
              <a:rPr lang="en-US" dirty="0"/>
              <a:t>GIS Programming Project Presentation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27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36A90-0DEB-214B-B799-EBE22025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population by municipality</a:t>
            </a:r>
          </a:p>
        </p:txBody>
      </p:sp>
      <p:pic>
        <p:nvPicPr>
          <p:cNvPr id="5" name="Content Placeholder 4" descr="A picture containing map&#10;&#10;Description automatically generated">
            <a:extLst>
              <a:ext uri="{FF2B5EF4-FFF2-40B4-BE49-F238E27FC236}">
                <a16:creationId xmlns:a16="http://schemas.microsoft.com/office/drawing/2014/main" id="{F6845F5D-13C6-8048-8BD9-860AAC09F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070" y="2599055"/>
            <a:ext cx="6845300" cy="3771900"/>
          </a:xfrm>
        </p:spPr>
      </p:pic>
    </p:spTree>
    <p:extLst>
      <p:ext uri="{BB962C8B-B14F-4D97-AF65-F5344CB8AC3E}">
        <p14:creationId xmlns:p14="http://schemas.microsoft.com/office/powerpoint/2010/main" val="221070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851B-E632-CE4B-A1E3-B988AD5E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Background: Newark Lead Crisis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3506C-8618-2140-BDB6-50037653F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328" y="1960559"/>
            <a:ext cx="5775960" cy="4351338"/>
          </a:xfrm>
        </p:spPr>
        <p:txBody>
          <a:bodyPr/>
          <a:lstStyle/>
          <a:p>
            <a:r>
              <a:rPr lang="en-US" dirty="0"/>
              <a:t>The New York Times called the recent lead crisis in Newark, NJ’s drinking water supply “one of the worst environmental disasters to strike a U.S. city in decades.”</a:t>
            </a:r>
          </a:p>
          <a:p>
            <a:r>
              <a:rPr lang="en-US" dirty="0"/>
              <a:t>It has been resolved but at great expense after years of health risk.</a:t>
            </a:r>
          </a:p>
        </p:txBody>
      </p:sp>
      <p:pic>
        <p:nvPicPr>
          <p:cNvPr id="5" name="Picture 2" descr="Things to do in Newark NJ | Console and Associates P.C.">
            <a:extLst>
              <a:ext uri="{FF2B5EF4-FFF2-40B4-BE49-F238E27FC236}">
                <a16:creationId xmlns:a16="http://schemas.microsoft.com/office/drawing/2014/main" id="{6DB6653F-A263-C14B-BD97-65E339402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889" y="1825624"/>
            <a:ext cx="5801783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19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7D84-E22E-D64D-8008-ADBE170E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Contamination in Drinking Water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79A85-DE96-4944-858A-5EFC2B221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 service lines connecting homes/buildings to water mains</a:t>
            </a:r>
          </a:p>
          <a:p>
            <a:r>
              <a:rPr lang="en-US" dirty="0"/>
              <a:t>Old construction</a:t>
            </a:r>
          </a:p>
          <a:p>
            <a:r>
              <a:rPr lang="en-US" dirty="0"/>
              <a:t>Water treatment plants can prevent contamination with corrosion control, etc.</a:t>
            </a:r>
          </a:p>
          <a:p>
            <a:endParaRPr lang="en-US" dirty="0"/>
          </a:p>
          <a:p>
            <a:r>
              <a:rPr lang="en-US" dirty="0"/>
              <a:t>Urban decline: Cash-strapped cities struggle with water treatment.</a:t>
            </a:r>
          </a:p>
        </p:txBody>
      </p:sp>
    </p:spTree>
    <p:extLst>
      <p:ext uri="{BB962C8B-B14F-4D97-AF65-F5344CB8AC3E}">
        <p14:creationId xmlns:p14="http://schemas.microsoft.com/office/powerpoint/2010/main" val="303028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E394-4E6E-B042-846D-A094AC88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widespread is this problem in the region?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18F5-951D-5741-BCE7-48B154CF0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0" y="2008505"/>
            <a:ext cx="6233160" cy="4351338"/>
          </a:xfrm>
        </p:spPr>
        <p:txBody>
          <a:bodyPr/>
          <a:lstStyle/>
          <a:p>
            <a:r>
              <a:rPr lang="en-US" dirty="0"/>
              <a:t>Look at the urban and suburban municipalities of Northeastern NJ</a:t>
            </a:r>
          </a:p>
          <a:p>
            <a:r>
              <a:rPr lang="en-US" dirty="0"/>
              <a:t>Five counties: Essex, Hudson, Bergen, Passaic and Morris...roughly, the Passaic River watershed</a:t>
            </a:r>
          </a:p>
          <a:p>
            <a:r>
              <a:rPr lang="en-US" dirty="0"/>
              <a:t>Data on lead concentrations in drinking water samples available from the NJDEP from 2002 to present.</a:t>
            </a:r>
          </a:p>
        </p:txBody>
      </p:sp>
      <p:pic>
        <p:nvPicPr>
          <p:cNvPr id="8" name="Picture 7" descr="Chart, radar chart&#10;&#10;Description automatically generated">
            <a:extLst>
              <a:ext uri="{FF2B5EF4-FFF2-40B4-BE49-F238E27FC236}">
                <a16:creationId xmlns:a16="http://schemas.microsoft.com/office/drawing/2014/main" id="{70758BEB-25C8-B94C-BEB2-491A7D680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42" r="27034"/>
          <a:stretch/>
        </p:blipFill>
        <p:spPr>
          <a:xfrm>
            <a:off x="8122920" y="1573530"/>
            <a:ext cx="283464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9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121947D-7F3C-884A-9DAD-ED93671B9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402" y="2618601"/>
            <a:ext cx="6680200" cy="3771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DCCB1F-8A0C-0B4A-8247-A946518ED017}"/>
              </a:ext>
            </a:extLst>
          </p:cNvPr>
          <p:cNvSpPr txBox="1"/>
          <p:nvPr/>
        </p:nvSpPr>
        <p:spPr>
          <a:xfrm>
            <a:off x="3484404" y="2156936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Population density by municipality</a:t>
            </a:r>
          </a:p>
        </p:txBody>
      </p:sp>
      <p:pic>
        <p:nvPicPr>
          <p:cNvPr id="12" name="Content Placeholder 5" descr="Map&#10;&#10;Description automatically generated">
            <a:extLst>
              <a:ext uri="{FF2B5EF4-FFF2-40B4-BE49-F238E27FC236}">
                <a16:creationId xmlns:a16="http://schemas.microsoft.com/office/drawing/2014/main" id="{3EE8DCF0-5914-CB48-8880-B58652ABF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65248" y="375166"/>
            <a:ext cx="2896394" cy="2896394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7DAB37-FD54-704F-8D0F-34A6DF620A93}"/>
              </a:ext>
            </a:extLst>
          </p:cNvPr>
          <p:cNvSpPr txBox="1"/>
          <p:nvPr/>
        </p:nvSpPr>
        <p:spPr>
          <a:xfrm>
            <a:off x="9045099" y="3302040"/>
            <a:ext cx="32910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Passaic River Watershed (credit: Wikipedia)</a:t>
            </a:r>
          </a:p>
        </p:txBody>
      </p:sp>
    </p:spTree>
    <p:extLst>
      <p:ext uri="{BB962C8B-B14F-4D97-AF65-F5344CB8AC3E}">
        <p14:creationId xmlns:p14="http://schemas.microsoft.com/office/powerpoint/2010/main" val="401629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6176-4977-4949-BE86-916D2D26D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7085"/>
            <a:ext cx="10515600" cy="1325563"/>
          </a:xfrm>
        </p:spPr>
        <p:txBody>
          <a:bodyPr/>
          <a:lstStyle/>
          <a:p>
            <a:r>
              <a:rPr lang="en-US" dirty="0"/>
              <a:t>Maximum recorded lead level, 2002 – 2021 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FE86B18E-D06D-2148-B7E7-C19983BF3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06" t="-405" r="-2406" b="405"/>
          <a:stretch/>
        </p:blipFill>
        <p:spPr>
          <a:xfrm>
            <a:off x="2880360" y="2587752"/>
            <a:ext cx="6756400" cy="3771900"/>
          </a:xfrm>
        </p:spPr>
      </p:pic>
    </p:spTree>
    <p:extLst>
      <p:ext uri="{BB962C8B-B14F-4D97-AF65-F5344CB8AC3E}">
        <p14:creationId xmlns:p14="http://schemas.microsoft.com/office/powerpoint/2010/main" val="2505242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9A3A-AF21-E349-A19F-E60ED098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years during which a MCL violation occurred (2002-2021)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78571-9941-5442-B8BF-8D040B626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EPA sets 0.015 mg/L as the maximum contaminant level (MCL)</a:t>
            </a:r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55099F83-A29C-0841-ACAE-AF91F4E61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020" y="2570480"/>
            <a:ext cx="62738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7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95F8-FF00-8349-AE9C-A6FDABD25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640" y="833596"/>
            <a:ext cx="10515600" cy="1325563"/>
          </a:xfrm>
        </p:spPr>
        <p:txBody>
          <a:bodyPr/>
          <a:lstStyle/>
          <a:p>
            <a:r>
              <a:rPr lang="en-US" dirty="0"/>
              <a:t>Mean lead concentration 2002-2021</a:t>
            </a:r>
          </a:p>
        </p:txBody>
      </p:sp>
      <p:pic>
        <p:nvPicPr>
          <p:cNvPr id="5" name="Content Placeholder 4" descr="Map&#10;&#10;Description automatically generated with low confidence">
            <a:extLst>
              <a:ext uri="{FF2B5EF4-FFF2-40B4-BE49-F238E27FC236}">
                <a16:creationId xmlns:a16="http://schemas.microsoft.com/office/drawing/2014/main" id="{CEB45D3B-5920-2342-8B07-0539A5324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800" y="2557304"/>
            <a:ext cx="6756400" cy="3771900"/>
          </a:xfrm>
        </p:spPr>
      </p:pic>
    </p:spTree>
    <p:extLst>
      <p:ext uri="{BB962C8B-B14F-4D97-AF65-F5344CB8AC3E}">
        <p14:creationId xmlns:p14="http://schemas.microsoft.com/office/powerpoint/2010/main" val="152819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0CBC-3B83-0341-BDAB-2DED76E5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B26D4-B467-E940-933B-B15CD9CAD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Newark didn't have the highest level of lead, the longest-lasting problem, or the greatest exposure over the whole time period, but ranks fairly highly for all three.</a:t>
            </a:r>
          </a:p>
          <a:p>
            <a:r>
              <a:rPr lang="en-US" dirty="0"/>
              <a:t>It is among the region's most serious lead problems because of its high population.</a:t>
            </a:r>
          </a:p>
          <a:p>
            <a:r>
              <a:rPr lang="en-US" dirty="0"/>
              <a:t>However, lead contamination problems in Northeastern NJ is both urban and suburban.</a:t>
            </a:r>
          </a:p>
        </p:txBody>
      </p:sp>
    </p:spTree>
    <p:extLst>
      <p:ext uri="{BB962C8B-B14F-4D97-AF65-F5344CB8AC3E}">
        <p14:creationId xmlns:p14="http://schemas.microsoft.com/office/powerpoint/2010/main" val="230300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276</Words>
  <Application>Microsoft Macintosh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Lead Contamination in Drinking Water</vt:lpstr>
      <vt:lpstr>Background: Newark Lead Crisis</vt:lpstr>
      <vt:lpstr>Lead Contamination in Drinking Water</vt:lpstr>
      <vt:lpstr>How widespread is this problem in the region?</vt:lpstr>
      <vt:lpstr>PowerPoint Presentation</vt:lpstr>
      <vt:lpstr>Maximum recorded lead level, 2002 – 2021 </vt:lpstr>
      <vt:lpstr>Number of years during which a MCL violation occurred (2002-2021)</vt:lpstr>
      <vt:lpstr>Mean lead concentration 2002-2021</vt:lpstr>
      <vt:lpstr>Discussion</vt:lpstr>
      <vt:lpstr>Total population by municipality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Contamination in Drinking Water</dc:title>
  <dc:creator>Jesse Fried</dc:creator>
  <cp:lastModifiedBy>Jesse Fried</cp:lastModifiedBy>
  <cp:revision>3</cp:revision>
  <dcterms:created xsi:type="dcterms:W3CDTF">2021-12-02T02:33:56Z</dcterms:created>
  <dcterms:modified xsi:type="dcterms:W3CDTF">2021-12-02T03:10:44Z</dcterms:modified>
</cp:coreProperties>
</file>