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7" r:id="rId4"/>
    <p:sldId id="259" r:id="rId5"/>
    <p:sldId id="260" r:id="rId6"/>
    <p:sldId id="261" r:id="rId7"/>
    <p:sldId id="262" r:id="rId8"/>
    <p:sldId id="270" r:id="rId9"/>
    <p:sldId id="269" r:id="rId10"/>
    <p:sldId id="263" r:id="rId11"/>
    <p:sldId id="271" r:id="rId12"/>
    <p:sldId id="273" r:id="rId13"/>
    <p:sldId id="272" r:id="rId14"/>
    <p:sldId id="274" r:id="rId15"/>
    <p:sldId id="275" r:id="rId16"/>
    <p:sldId id="276" r:id="rId17"/>
    <p:sldId id="277" r:id="rId18"/>
    <p:sldId id="264" r:id="rId19"/>
    <p:sldId id="265" r:id="rId20"/>
    <p:sldId id="27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CCB3-986C-4093-97FF-93BC9B5D88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53128F-19AC-4372-9E93-F70BB373A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74624-ABFE-4A95-9B18-1F5B87DEDBA5}"/>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890C5107-9748-46FC-AF0A-2345A8340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1642F-6268-4644-B81D-155206292B45}"/>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122320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428C-6EF6-4E94-9993-C084B59C91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94BC0-77DF-48B5-8388-2C55BF88C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D95FB-20B8-4C7B-A05B-A7A93F921445}"/>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3D53C407-5E10-40D9-A9BE-562F216C2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0B00C-03FC-4F8A-8600-47AA87AB6885}"/>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22660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64D9A-D159-404C-B231-50325C04BB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A2AAA-933A-47BF-A578-ACE09B0DB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03FA6-5CB3-468C-AAB9-8FD8295EFF83}"/>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2EBD0158-38B8-47F6-ABBD-FF2D9C1B1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BBF7E-A136-4194-9DA8-28B53E5F7D72}"/>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348255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B94E8-437C-4280-AB7B-26BD8862A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6DA10B-656C-41C9-9EE5-F985A828F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15C58-DAD9-4B6A-ADCA-F5B92E2378C1}"/>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AAF0A5A9-8D74-4672-BB2C-224B65738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26724-E313-44EB-9780-2CB4B10C5B94}"/>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264597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5AE3-DBEB-4283-976E-55601757F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01459-3805-417F-8D5F-796E02E2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C4E61-E97E-48FD-9505-73087B0A5887}"/>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A5C45644-7B58-4380-A3D9-8322C53FC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9CD05-DBDA-4E4B-9755-7DC73ED3787C}"/>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150814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C9-86D7-437B-9EBA-37D5849D8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659EF-37B6-40B0-9548-B652AD3674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E0ACF-116F-4F9A-A866-32B02EB278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08F93C-2A0E-4EAE-AA0C-10D1EEF8C30D}"/>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6" name="Footer Placeholder 5">
            <a:extLst>
              <a:ext uri="{FF2B5EF4-FFF2-40B4-BE49-F238E27FC236}">
                <a16:creationId xmlns:a16="http://schemas.microsoft.com/office/drawing/2014/main" id="{009C779C-0CC6-474A-9561-807F06DED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C64DE-9F4C-412D-A253-184D6118CCF0}"/>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274903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CF10-CFCD-40E2-8543-E5CCBB43D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8FA119-9655-4BEE-8AA1-7679778FA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DA1F1-8377-4053-BE03-D3C7551DF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55E998-E7EB-4285-A83C-A8960294B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2A7DF-3E0D-492D-8CA3-E92DD9541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E71D36-CC49-46C8-B3EF-BBCDFF5E7E27}"/>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8" name="Footer Placeholder 7">
            <a:extLst>
              <a:ext uri="{FF2B5EF4-FFF2-40B4-BE49-F238E27FC236}">
                <a16:creationId xmlns:a16="http://schemas.microsoft.com/office/drawing/2014/main" id="{61A007B1-3C73-477A-AEE1-0E5B8E4657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8348A8-BD30-44C1-BD47-A4AC8E336516}"/>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259161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0ECC-2655-403D-80AE-6849110AD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6EA3A-361A-44EC-9F27-AE0CA7DC7C0D}"/>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4" name="Footer Placeholder 3">
            <a:extLst>
              <a:ext uri="{FF2B5EF4-FFF2-40B4-BE49-F238E27FC236}">
                <a16:creationId xmlns:a16="http://schemas.microsoft.com/office/drawing/2014/main" id="{47277801-5FD0-4E55-A043-37671B2AB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A9AEFA-B13E-41E9-89F0-46AAA2A4B454}"/>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386227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1CE85-BD4C-4476-971F-C21D4A7BB165}"/>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3" name="Footer Placeholder 2">
            <a:extLst>
              <a:ext uri="{FF2B5EF4-FFF2-40B4-BE49-F238E27FC236}">
                <a16:creationId xmlns:a16="http://schemas.microsoft.com/office/drawing/2014/main" id="{179932F7-47CD-418E-8986-2A6712FB4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43697-14E5-4E4F-87DB-EC58724EC07B}"/>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198585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C552-7695-4C32-AD56-6B6802824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5BF62-9FA8-4C59-928D-1E91B9E7C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7A693-E621-4433-B729-113634DB2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F8502-C04C-4D7A-AAF7-49B279F83426}"/>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6" name="Footer Placeholder 5">
            <a:extLst>
              <a:ext uri="{FF2B5EF4-FFF2-40B4-BE49-F238E27FC236}">
                <a16:creationId xmlns:a16="http://schemas.microsoft.com/office/drawing/2014/main" id="{BDC43CD8-3E1B-426B-9BC8-DDFC08424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8E858-8E72-47A8-84E4-87A9D357B6EE}"/>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7074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EE16-B6E6-4C47-ACFD-DDE364D24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DDE9E-414D-4112-B6BA-6BA429E9E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FC29A-4D3C-481E-996D-CC9FDE8A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1E738-602B-47BE-ADB1-FAEB52E8A4C0}"/>
              </a:ext>
            </a:extLst>
          </p:cNvPr>
          <p:cNvSpPr>
            <a:spLocks noGrp="1"/>
          </p:cNvSpPr>
          <p:nvPr>
            <p:ph type="dt" sz="half" idx="10"/>
          </p:nvPr>
        </p:nvSpPr>
        <p:spPr/>
        <p:txBody>
          <a:bodyPr/>
          <a:lstStyle/>
          <a:p>
            <a:fld id="{7F93B3C4-ED8F-4DAA-AD9F-72B3537659D2}" type="datetimeFigureOut">
              <a:rPr lang="en-US" smtClean="0"/>
              <a:t>6/2/2020</a:t>
            </a:fld>
            <a:endParaRPr lang="en-US"/>
          </a:p>
        </p:txBody>
      </p:sp>
      <p:sp>
        <p:nvSpPr>
          <p:cNvPr id="6" name="Footer Placeholder 5">
            <a:extLst>
              <a:ext uri="{FF2B5EF4-FFF2-40B4-BE49-F238E27FC236}">
                <a16:creationId xmlns:a16="http://schemas.microsoft.com/office/drawing/2014/main" id="{85D3365A-D10B-44BD-ABB6-7651656AB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C2EAD-A4EF-4718-AF70-880E0B08702E}"/>
              </a:ext>
            </a:extLst>
          </p:cNvPr>
          <p:cNvSpPr>
            <a:spLocks noGrp="1"/>
          </p:cNvSpPr>
          <p:nvPr>
            <p:ph type="sldNum" sz="quarter" idx="12"/>
          </p:nvPr>
        </p:nvSpPr>
        <p:spPr/>
        <p:txBody>
          <a:bodyPr/>
          <a:lstStyle/>
          <a:p>
            <a:fld id="{FF67130B-CDDD-4B9D-9180-F7658076348D}" type="slidenum">
              <a:rPr lang="en-US" smtClean="0"/>
              <a:t>‹#›</a:t>
            </a:fld>
            <a:endParaRPr lang="en-US"/>
          </a:p>
        </p:txBody>
      </p:sp>
    </p:spTree>
    <p:extLst>
      <p:ext uri="{BB962C8B-B14F-4D97-AF65-F5344CB8AC3E}">
        <p14:creationId xmlns:p14="http://schemas.microsoft.com/office/powerpoint/2010/main" val="124822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209F5-D01C-4AC2-92BE-09628D5962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D6242-FE7D-4493-9C45-57F58D383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CFD93-C260-4887-9526-D6106B01A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3B3C4-ED8F-4DAA-AD9F-72B3537659D2}" type="datetimeFigureOut">
              <a:rPr lang="en-US" smtClean="0"/>
              <a:t>6/2/2020</a:t>
            </a:fld>
            <a:endParaRPr lang="en-US"/>
          </a:p>
        </p:txBody>
      </p:sp>
      <p:sp>
        <p:nvSpPr>
          <p:cNvPr id="5" name="Footer Placeholder 4">
            <a:extLst>
              <a:ext uri="{FF2B5EF4-FFF2-40B4-BE49-F238E27FC236}">
                <a16:creationId xmlns:a16="http://schemas.microsoft.com/office/drawing/2014/main" id="{9FCC64E4-D439-4EB4-8EA3-D628C9F7E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9020E-CE05-467F-8B44-BAE9CBAE9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7130B-CDDD-4B9D-9180-F7658076348D}" type="slidenum">
              <a:rPr lang="en-US" smtClean="0"/>
              <a:t>‹#›</a:t>
            </a:fld>
            <a:endParaRPr lang="en-US"/>
          </a:p>
        </p:txBody>
      </p:sp>
    </p:spTree>
    <p:extLst>
      <p:ext uri="{BB962C8B-B14F-4D97-AF65-F5344CB8AC3E}">
        <p14:creationId xmlns:p14="http://schemas.microsoft.com/office/powerpoint/2010/main" val="139322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zigbee.org/Standards/" TargetMode="External"/><Relationship Id="rId2" Type="http://schemas.openxmlformats.org/officeDocument/2006/relationships/hyperlink" Target="http://www.z-wavealliance,org/technol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A29FAB-CAF2-461F-B995-D57E28B51842}"/>
              </a:ext>
            </a:extLst>
          </p:cNvPr>
          <p:cNvSpPr txBox="1"/>
          <p:nvPr/>
        </p:nvSpPr>
        <p:spPr>
          <a:xfrm>
            <a:off x="1094510" y="277091"/>
            <a:ext cx="1004454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MINISTRY OF EDUCATION</a:t>
            </a:r>
          </a:p>
        </p:txBody>
      </p:sp>
      <p:sp>
        <p:nvSpPr>
          <p:cNvPr id="5" name="TextBox 4">
            <a:extLst>
              <a:ext uri="{FF2B5EF4-FFF2-40B4-BE49-F238E27FC236}">
                <a16:creationId xmlns:a16="http://schemas.microsoft.com/office/drawing/2014/main" id="{CAE0EF4D-6BCE-446A-9992-F4760F19E7BA}"/>
              </a:ext>
            </a:extLst>
          </p:cNvPr>
          <p:cNvSpPr txBox="1"/>
          <p:nvPr/>
        </p:nvSpPr>
        <p:spPr>
          <a:xfrm>
            <a:off x="1094509" y="986557"/>
            <a:ext cx="10023761"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TECHNOLOGICAL UNIVERSITY (TAUNGGYI)</a:t>
            </a:r>
          </a:p>
        </p:txBody>
      </p:sp>
      <p:sp>
        <p:nvSpPr>
          <p:cNvPr id="6" name="TextBox 5">
            <a:extLst>
              <a:ext uri="{FF2B5EF4-FFF2-40B4-BE49-F238E27FC236}">
                <a16:creationId xmlns:a16="http://schemas.microsoft.com/office/drawing/2014/main" id="{11EAE412-C439-41D0-ADAB-4CEF93C33D07}"/>
              </a:ext>
            </a:extLst>
          </p:cNvPr>
          <p:cNvSpPr txBox="1"/>
          <p:nvPr/>
        </p:nvSpPr>
        <p:spPr>
          <a:xfrm>
            <a:off x="1073728" y="1696023"/>
            <a:ext cx="1004454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DEPARTMENT OF ELECTRONIC ENGINEERING</a:t>
            </a:r>
          </a:p>
        </p:txBody>
      </p:sp>
      <p:sp>
        <p:nvSpPr>
          <p:cNvPr id="7" name="TextBox 6">
            <a:extLst>
              <a:ext uri="{FF2B5EF4-FFF2-40B4-BE49-F238E27FC236}">
                <a16:creationId xmlns:a16="http://schemas.microsoft.com/office/drawing/2014/main" id="{6FBFB35D-1724-4756-8924-08D62A874036}"/>
              </a:ext>
            </a:extLst>
          </p:cNvPr>
          <p:cNvSpPr txBox="1"/>
          <p:nvPr/>
        </p:nvSpPr>
        <p:spPr>
          <a:xfrm>
            <a:off x="1219201" y="2405489"/>
            <a:ext cx="10065326" cy="1490729"/>
          </a:xfrm>
          <a:prstGeom prst="rect">
            <a:avLst/>
          </a:prstGeom>
          <a:noFill/>
        </p:spPr>
        <p:txBody>
          <a:bodyPr wrap="square" rtlCol="0">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Design and Implementation of Voice Recognition Based Wireless Home Automation System Using Zigbee                              </a:t>
            </a:r>
            <a:endParaRPr lang="en-US" sz="3200" b="1" dirty="0"/>
          </a:p>
        </p:txBody>
      </p:sp>
      <p:sp>
        <p:nvSpPr>
          <p:cNvPr id="8" name="TextBox 7">
            <a:extLst>
              <a:ext uri="{FF2B5EF4-FFF2-40B4-BE49-F238E27FC236}">
                <a16:creationId xmlns:a16="http://schemas.microsoft.com/office/drawing/2014/main" id="{30800724-1D78-43C9-BD2F-081E377751AB}"/>
              </a:ext>
            </a:extLst>
          </p:cNvPr>
          <p:cNvSpPr txBox="1"/>
          <p:nvPr/>
        </p:nvSpPr>
        <p:spPr>
          <a:xfrm>
            <a:off x="1073728" y="4020909"/>
            <a:ext cx="1004454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First Seminar</a:t>
            </a:r>
          </a:p>
        </p:txBody>
      </p:sp>
      <p:pic>
        <p:nvPicPr>
          <p:cNvPr id="9" name="Picture 8">
            <a:extLst>
              <a:ext uri="{FF2B5EF4-FFF2-40B4-BE49-F238E27FC236}">
                <a16:creationId xmlns:a16="http://schemas.microsoft.com/office/drawing/2014/main" id="{DDC5FA7D-BCFB-4756-9CDC-E3263F6A3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97"/>
            <a:ext cx="1505725" cy="1362973"/>
          </a:xfrm>
          <a:prstGeom prst="rect">
            <a:avLst/>
          </a:prstGeom>
        </p:spPr>
      </p:pic>
      <p:pic>
        <p:nvPicPr>
          <p:cNvPr id="10" name="Picture 9">
            <a:extLst>
              <a:ext uri="{FF2B5EF4-FFF2-40B4-BE49-F238E27FC236}">
                <a16:creationId xmlns:a16="http://schemas.microsoft.com/office/drawing/2014/main" id="{6C51D08E-4C07-4597-931F-9CCF426B5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109" y="127954"/>
            <a:ext cx="1189280" cy="1189280"/>
          </a:xfrm>
          <a:prstGeom prst="rect">
            <a:avLst/>
          </a:prstGeom>
        </p:spPr>
      </p:pic>
    </p:spTree>
    <p:extLst>
      <p:ext uri="{BB962C8B-B14F-4D97-AF65-F5344CB8AC3E}">
        <p14:creationId xmlns:p14="http://schemas.microsoft.com/office/powerpoint/2010/main" val="353714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EB1E0F-5B79-4981-82B3-8171881DD3AD}"/>
              </a:ext>
            </a:extLst>
          </p:cNvPr>
          <p:cNvSpPr txBox="1"/>
          <p:nvPr/>
        </p:nvSpPr>
        <p:spPr>
          <a:xfrm>
            <a:off x="1066800" y="152400"/>
            <a:ext cx="10058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Hardware and software Requirements</a:t>
            </a:r>
          </a:p>
        </p:txBody>
      </p:sp>
      <p:sp>
        <p:nvSpPr>
          <p:cNvPr id="6" name="TextBox 5">
            <a:extLst>
              <a:ext uri="{FF2B5EF4-FFF2-40B4-BE49-F238E27FC236}">
                <a16:creationId xmlns:a16="http://schemas.microsoft.com/office/drawing/2014/main" id="{5351CE8D-3A54-4EA6-83F6-4A56B0AF83AB}"/>
              </a:ext>
            </a:extLst>
          </p:cNvPr>
          <p:cNvSpPr txBox="1"/>
          <p:nvPr/>
        </p:nvSpPr>
        <p:spPr>
          <a:xfrm>
            <a:off x="1717964" y="889575"/>
            <a:ext cx="3332964" cy="6281848"/>
          </a:xfrm>
          <a:prstGeom prst="rect">
            <a:avLst/>
          </a:prstGeom>
          <a:noFill/>
        </p:spPr>
        <p:txBody>
          <a:bodyPr wrap="none" rtlCol="0">
            <a:spAutoFit/>
          </a:bodyPr>
          <a:lstStyle/>
          <a:p>
            <a:pPr>
              <a:lnSpc>
                <a:spcPct val="150000"/>
              </a:lnSpc>
            </a:pPr>
            <a:r>
              <a:rPr lang="en-US" sz="2100" b="1" dirty="0">
                <a:latin typeface="Times New Roman" panose="02020603050405020304" pitchFamily="18" charset="0"/>
                <a:cs typeface="Times New Roman" panose="02020603050405020304" pitchFamily="18" charset="0"/>
              </a:rPr>
              <a:t>Hardware</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Power supply</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Bluetooth Module (HC05)</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Arduino UNO</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Gas sensor (MQ2)</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Buzzer</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4-channel relay</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Zigbee Module</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Fan</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LED</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LCD</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Servo motor</a:t>
            </a:r>
          </a:p>
          <a:p>
            <a:pPr marL="285750" indent="-285750">
              <a:lnSpc>
                <a:spcPct val="150000"/>
              </a:lnSpc>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ACD0DEBF-2C4C-44B2-B792-2EA738639ABA}"/>
              </a:ext>
            </a:extLst>
          </p:cNvPr>
          <p:cNvSpPr txBox="1"/>
          <p:nvPr/>
        </p:nvSpPr>
        <p:spPr>
          <a:xfrm>
            <a:off x="6317672" y="889575"/>
            <a:ext cx="2882520" cy="1272784"/>
          </a:xfrm>
          <a:prstGeom prst="rect">
            <a:avLst/>
          </a:prstGeom>
          <a:noFill/>
        </p:spPr>
        <p:txBody>
          <a:bodyPr wrap="none" rtlCol="0">
            <a:spAutoFit/>
          </a:bodyPr>
          <a:lstStyle/>
          <a:p>
            <a:r>
              <a:rPr lang="en-US" sz="2100" b="1" dirty="0">
                <a:latin typeface="Times New Roman" panose="02020603050405020304" pitchFamily="18" charset="0"/>
                <a:cs typeface="Times New Roman" panose="02020603050405020304" pitchFamily="18" charset="0"/>
              </a:rPr>
              <a:t>Software</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Arduino IDE software</a:t>
            </a:r>
          </a:p>
          <a:p>
            <a:pPr marL="285750" indent="-285750">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1837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893FB4-0E14-48BA-A61B-AF01AC88177E}"/>
              </a:ext>
            </a:extLst>
          </p:cNvPr>
          <p:cNvSpPr txBox="1"/>
          <p:nvPr/>
        </p:nvSpPr>
        <p:spPr>
          <a:xfrm>
            <a:off x="387927" y="1551709"/>
            <a:ext cx="11665528"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HC05 module is an easy to use Bluetooth SPP (Serial Port Protocol) module , designed for transparent wireless serial connection setup.</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HC-05 Bluetooth Module can be used in a Master or Slave configuration, making it a great solution for wireless communication.</a:t>
            </a:r>
          </a:p>
          <a:p>
            <a:endParaRPr lang="en-US" dirty="0"/>
          </a:p>
        </p:txBody>
      </p:sp>
      <p:pic>
        <p:nvPicPr>
          <p:cNvPr id="6" name="Picture 5">
            <a:extLst>
              <a:ext uri="{FF2B5EF4-FFF2-40B4-BE49-F238E27FC236}">
                <a16:creationId xmlns:a16="http://schemas.microsoft.com/office/drawing/2014/main" id="{96436B47-DDD4-4682-9E33-960073B19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821" y="3459037"/>
            <a:ext cx="2466975" cy="1847850"/>
          </a:xfrm>
          <a:prstGeom prst="rect">
            <a:avLst/>
          </a:prstGeom>
        </p:spPr>
      </p:pic>
      <p:sp>
        <p:nvSpPr>
          <p:cNvPr id="7" name="TextBox 6">
            <a:extLst>
              <a:ext uri="{FF2B5EF4-FFF2-40B4-BE49-F238E27FC236}">
                <a16:creationId xmlns:a16="http://schemas.microsoft.com/office/drawing/2014/main" id="{EB0C883B-C2D4-4E37-A050-D479AFF1AC9A}"/>
              </a:ext>
            </a:extLst>
          </p:cNvPr>
          <p:cNvSpPr txBox="1"/>
          <p:nvPr/>
        </p:nvSpPr>
        <p:spPr>
          <a:xfrm>
            <a:off x="3861253" y="637309"/>
            <a:ext cx="446949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HC05 Bluetooth Module</a:t>
            </a:r>
          </a:p>
        </p:txBody>
      </p:sp>
    </p:spTree>
    <p:extLst>
      <p:ext uri="{BB962C8B-B14F-4D97-AF65-F5344CB8AC3E}">
        <p14:creationId xmlns:p14="http://schemas.microsoft.com/office/powerpoint/2010/main" val="50939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BC70AE-0250-408B-A473-103898263F1F}"/>
              </a:ext>
            </a:extLst>
          </p:cNvPr>
          <p:cNvSpPr txBox="1"/>
          <p:nvPr/>
        </p:nvSpPr>
        <p:spPr>
          <a:xfrm>
            <a:off x="5112327" y="678873"/>
            <a:ext cx="268054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Arduino UNO</a:t>
            </a:r>
          </a:p>
        </p:txBody>
      </p:sp>
      <p:sp>
        <p:nvSpPr>
          <p:cNvPr id="5" name="TextBox 4">
            <a:extLst>
              <a:ext uri="{FF2B5EF4-FFF2-40B4-BE49-F238E27FC236}">
                <a16:creationId xmlns:a16="http://schemas.microsoft.com/office/drawing/2014/main" id="{4548D141-BFC4-4D34-8498-0B0FC854A8BE}"/>
              </a:ext>
            </a:extLst>
          </p:cNvPr>
          <p:cNvSpPr txBox="1"/>
          <p:nvPr/>
        </p:nvSpPr>
        <p:spPr>
          <a:xfrm>
            <a:off x="1330036" y="200890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5D8ACE5-8D0D-46DD-908F-BE301134ED32}"/>
              </a:ext>
            </a:extLst>
          </p:cNvPr>
          <p:cNvSpPr txBox="1"/>
          <p:nvPr/>
        </p:nvSpPr>
        <p:spPr>
          <a:xfrm>
            <a:off x="166256" y="1482437"/>
            <a:ext cx="11887200" cy="29490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Arduino Uno is an open-source microcontroller board based on the Microchip ATMEGA328P microcontroller and developed by Arduino.cc.</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board is equipped with sets of digital and analog input/output (I/O) pins that may be interfaced to various expansion boards (shields) and other circuits.</a:t>
            </a:r>
            <a:endParaRPr lang="en-US" sz="2100" baseline="30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The board has 14 digital I/O pins (six capable of PWM output), 6 analog I/O pins, and is programmable with the Arduino IDE (Integrated Development Environment), via a type B USB cable</a:t>
            </a:r>
            <a:r>
              <a:rPr lang="en-US" sz="2100" dirty="0"/>
              <a:t>.</a:t>
            </a:r>
          </a:p>
        </p:txBody>
      </p:sp>
      <p:pic>
        <p:nvPicPr>
          <p:cNvPr id="11" name="Picture 10">
            <a:extLst>
              <a:ext uri="{FF2B5EF4-FFF2-40B4-BE49-F238E27FC236}">
                <a16:creationId xmlns:a16="http://schemas.microsoft.com/office/drawing/2014/main" id="{8B7952B7-0846-4E17-8429-5E6453598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327" y="4327813"/>
            <a:ext cx="2095500" cy="2095500"/>
          </a:xfrm>
          <a:prstGeom prst="rect">
            <a:avLst/>
          </a:prstGeom>
        </p:spPr>
      </p:pic>
    </p:spTree>
    <p:extLst>
      <p:ext uri="{BB962C8B-B14F-4D97-AF65-F5344CB8AC3E}">
        <p14:creationId xmlns:p14="http://schemas.microsoft.com/office/powerpoint/2010/main" val="376771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AD1272-0292-41F2-B39D-4BF5E17F1B3C}"/>
              </a:ext>
            </a:extLst>
          </p:cNvPr>
          <p:cNvSpPr txBox="1"/>
          <p:nvPr/>
        </p:nvSpPr>
        <p:spPr>
          <a:xfrm>
            <a:off x="4558145" y="492810"/>
            <a:ext cx="281840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Zigbee Module</a:t>
            </a:r>
          </a:p>
        </p:txBody>
      </p:sp>
      <p:sp>
        <p:nvSpPr>
          <p:cNvPr id="5" name="Rectangle 4">
            <a:extLst>
              <a:ext uri="{FF2B5EF4-FFF2-40B4-BE49-F238E27FC236}">
                <a16:creationId xmlns:a16="http://schemas.microsoft.com/office/drawing/2014/main" id="{7AD67ADD-D65C-4DCC-9432-E1B420FB99BB}"/>
              </a:ext>
            </a:extLst>
          </p:cNvPr>
          <p:cNvSpPr/>
          <p:nvPr/>
        </p:nvSpPr>
        <p:spPr>
          <a:xfrm>
            <a:off x="159327" y="1595920"/>
            <a:ext cx="11873345" cy="245798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ZigBee is a specification for high level communication protocols using small, low-power digital radios  for personal area networks. </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ZigBee is designed for devices which require simple wireless networking and don't need high data transfer rate </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It can be used as sensor network, information displays, home- and industrial automatic systems, etc.</a:t>
            </a:r>
          </a:p>
        </p:txBody>
      </p:sp>
      <p:pic>
        <p:nvPicPr>
          <p:cNvPr id="7" name="Picture 6">
            <a:extLst>
              <a:ext uri="{FF2B5EF4-FFF2-40B4-BE49-F238E27FC236}">
                <a16:creationId xmlns:a16="http://schemas.microsoft.com/office/drawing/2014/main" id="{F356D9A7-1CA3-438A-A692-AD4314446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420" y="3957371"/>
            <a:ext cx="2143125" cy="2143125"/>
          </a:xfrm>
          <a:prstGeom prst="rect">
            <a:avLst/>
          </a:prstGeom>
        </p:spPr>
      </p:pic>
    </p:spTree>
    <p:extLst>
      <p:ext uri="{BB962C8B-B14F-4D97-AF65-F5344CB8AC3E}">
        <p14:creationId xmlns:p14="http://schemas.microsoft.com/office/powerpoint/2010/main" val="311102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76358-53A8-48F1-8BCD-27A92B6030BD}"/>
              </a:ext>
            </a:extLst>
          </p:cNvPr>
          <p:cNvSpPr/>
          <p:nvPr/>
        </p:nvSpPr>
        <p:spPr>
          <a:xfrm>
            <a:off x="180108" y="1471182"/>
            <a:ext cx="11901055" cy="148848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100" dirty="0">
                <a:solidFill>
                  <a:srgbClr val="222222"/>
                </a:solidFill>
                <a:latin typeface="Times New Roman" panose="02020603050405020304" pitchFamily="18" charset="0"/>
                <a:cs typeface="Times New Roman" panose="02020603050405020304" pitchFamily="18" charset="0"/>
              </a:rPr>
              <a:t>MQ2 gas sensor is an electronic </a:t>
            </a:r>
            <a:r>
              <a:rPr lang="en-US" sz="2100" b="1" dirty="0">
                <a:solidFill>
                  <a:srgbClr val="222222"/>
                </a:solidFill>
                <a:latin typeface="Times New Roman" panose="02020603050405020304" pitchFamily="18" charset="0"/>
                <a:cs typeface="Times New Roman" panose="02020603050405020304" pitchFamily="18" charset="0"/>
              </a:rPr>
              <a:t>sensor</a:t>
            </a:r>
            <a:r>
              <a:rPr lang="en-US" sz="2100" dirty="0">
                <a:solidFill>
                  <a:srgbClr val="222222"/>
                </a:solidFill>
                <a:latin typeface="Times New Roman" panose="02020603050405020304" pitchFamily="18" charset="0"/>
                <a:cs typeface="Times New Roman" panose="02020603050405020304" pitchFamily="18" charset="0"/>
              </a:rPr>
              <a:t> used for sensing the concentration of </a:t>
            </a:r>
            <a:r>
              <a:rPr lang="en-US" sz="2100" b="1" dirty="0">
                <a:solidFill>
                  <a:srgbClr val="222222"/>
                </a:solidFill>
                <a:latin typeface="Times New Roman" panose="02020603050405020304" pitchFamily="18" charset="0"/>
                <a:cs typeface="Times New Roman" panose="02020603050405020304" pitchFamily="18" charset="0"/>
              </a:rPr>
              <a:t>gases</a:t>
            </a:r>
            <a:r>
              <a:rPr lang="en-US" sz="2100" dirty="0">
                <a:solidFill>
                  <a:srgbClr val="222222"/>
                </a:solidFill>
                <a:latin typeface="Times New Roman" panose="02020603050405020304" pitchFamily="18" charset="0"/>
                <a:cs typeface="Times New Roman" panose="02020603050405020304" pitchFamily="18" charset="0"/>
              </a:rPr>
              <a:t> in the air such as LPG, propane, methane, hydrogen, alcohol, smoke and carbon monoxide. </a:t>
            </a:r>
          </a:p>
          <a:p>
            <a:pPr marL="285750" indent="-285750">
              <a:lnSpc>
                <a:spcPct val="150000"/>
              </a:lnSpc>
              <a:buFont typeface="Wingdings" panose="05000000000000000000" pitchFamily="2" charset="2"/>
              <a:buChar char="Ø"/>
            </a:pPr>
            <a:r>
              <a:rPr lang="en-US" sz="2100" dirty="0">
                <a:solidFill>
                  <a:srgbClr val="222222"/>
                </a:solidFill>
                <a:latin typeface="Times New Roman" panose="02020603050405020304" pitchFamily="18" charset="0"/>
                <a:cs typeface="Times New Roman" panose="02020603050405020304" pitchFamily="18" charset="0"/>
              </a:rPr>
              <a:t> It contains a sensing material whose resistance changes when it comes in contact with the </a:t>
            </a:r>
            <a:r>
              <a:rPr lang="en-US" sz="2100" b="1" dirty="0">
                <a:solidFill>
                  <a:srgbClr val="222222"/>
                </a:solidFill>
                <a:latin typeface="Times New Roman" panose="02020603050405020304" pitchFamily="18" charset="0"/>
                <a:cs typeface="Times New Roman" panose="02020603050405020304" pitchFamily="18" charset="0"/>
              </a:rPr>
              <a:t>gas</a:t>
            </a:r>
            <a:r>
              <a:rPr lang="en-US" sz="2100" dirty="0">
                <a:solidFill>
                  <a:srgbClr val="222222"/>
                </a:solidFill>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53C07B-1C61-4B65-9457-16D6AF049503}"/>
              </a:ext>
            </a:extLst>
          </p:cNvPr>
          <p:cNvSpPr txBox="1"/>
          <p:nvPr/>
        </p:nvSpPr>
        <p:spPr>
          <a:xfrm>
            <a:off x="4835236" y="554182"/>
            <a:ext cx="317266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MQ2 Gas Sensor</a:t>
            </a:r>
          </a:p>
        </p:txBody>
      </p:sp>
      <p:pic>
        <p:nvPicPr>
          <p:cNvPr id="8" name="Picture 7">
            <a:extLst>
              <a:ext uri="{FF2B5EF4-FFF2-40B4-BE49-F238E27FC236}">
                <a16:creationId xmlns:a16="http://schemas.microsoft.com/office/drawing/2014/main" id="{E93C2C57-3370-4BA1-8FDF-BF0E51FB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159" y="3560618"/>
            <a:ext cx="2661867" cy="2661867"/>
          </a:xfrm>
          <a:prstGeom prst="rect">
            <a:avLst/>
          </a:prstGeom>
        </p:spPr>
      </p:pic>
    </p:spTree>
    <p:extLst>
      <p:ext uri="{BB962C8B-B14F-4D97-AF65-F5344CB8AC3E}">
        <p14:creationId xmlns:p14="http://schemas.microsoft.com/office/powerpoint/2010/main" val="422617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0F696E-B053-4804-8C16-456EFF03162E}"/>
              </a:ext>
            </a:extLst>
          </p:cNvPr>
          <p:cNvSpPr/>
          <p:nvPr/>
        </p:nvSpPr>
        <p:spPr>
          <a:xfrm>
            <a:off x="726280" y="1140232"/>
            <a:ext cx="4565073" cy="342747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100" dirty="0">
                <a:solidFill>
                  <a:srgbClr val="222222"/>
                </a:solidFill>
                <a:latin typeface="Times New Roman" panose="02020603050405020304" pitchFamily="18" charset="0"/>
                <a:cs typeface="Times New Roman" panose="02020603050405020304" pitchFamily="18" charset="0"/>
              </a:rPr>
              <a:t>Buzzer or beeper is an audio signaling device, which may be mechanical, electromechanical, or piezoelectric (piezo for short).</a:t>
            </a:r>
          </a:p>
          <a:p>
            <a:pPr marL="285750" indent="-285750">
              <a:lnSpc>
                <a:spcPct val="150000"/>
              </a:lnSpc>
              <a:buFont typeface="Wingdings" panose="05000000000000000000" pitchFamily="2" charset="2"/>
              <a:buChar char="Ø"/>
            </a:pPr>
            <a:r>
              <a:rPr lang="en-US" sz="2100" dirty="0">
                <a:solidFill>
                  <a:srgbClr val="222222"/>
                </a:solidFill>
                <a:latin typeface="Times New Roman" panose="02020603050405020304" pitchFamily="18" charset="0"/>
                <a:cs typeface="Times New Roman" panose="02020603050405020304" pitchFamily="18" charset="0"/>
              </a:rPr>
              <a:t> Buzzer include alarm devices, timers, and confirmation of user input such as a mouse click or keystroke.</a:t>
            </a:r>
            <a:endParaRPr lang="en-US"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DC5628-F553-4ECA-BD78-FC8099A4DC15}"/>
              </a:ext>
            </a:extLst>
          </p:cNvPr>
          <p:cNvSpPr txBox="1"/>
          <p:nvPr/>
        </p:nvSpPr>
        <p:spPr>
          <a:xfrm>
            <a:off x="2216727" y="194733"/>
            <a:ext cx="1584180" cy="584775"/>
          </a:xfrm>
          <a:prstGeom prst="rect">
            <a:avLst/>
          </a:prstGeom>
          <a:noFill/>
        </p:spPr>
        <p:txBody>
          <a:bodyPr wrap="square" rtlCol="0">
            <a:spAutoFit/>
          </a:bodyPr>
          <a:lstStyle/>
          <a:p>
            <a:r>
              <a:rPr lang="en-US" sz="3200" b="1" dirty="0"/>
              <a:t>Buzzer</a:t>
            </a:r>
          </a:p>
        </p:txBody>
      </p:sp>
      <p:pic>
        <p:nvPicPr>
          <p:cNvPr id="8" name="Picture 7">
            <a:extLst>
              <a:ext uri="{FF2B5EF4-FFF2-40B4-BE49-F238E27FC236}">
                <a16:creationId xmlns:a16="http://schemas.microsoft.com/office/drawing/2014/main" id="{2E94B58D-BDA3-4761-B9BB-F16806C7D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82" y="4791218"/>
            <a:ext cx="2143125" cy="1658386"/>
          </a:xfrm>
          <a:prstGeom prst="rect">
            <a:avLst/>
          </a:prstGeom>
        </p:spPr>
      </p:pic>
      <p:sp>
        <p:nvSpPr>
          <p:cNvPr id="9" name="TextBox 8">
            <a:extLst>
              <a:ext uri="{FF2B5EF4-FFF2-40B4-BE49-F238E27FC236}">
                <a16:creationId xmlns:a16="http://schemas.microsoft.com/office/drawing/2014/main" id="{00A564A7-396A-4124-B8FA-9107BF42F0E7}"/>
              </a:ext>
            </a:extLst>
          </p:cNvPr>
          <p:cNvSpPr txBox="1"/>
          <p:nvPr/>
        </p:nvSpPr>
        <p:spPr>
          <a:xfrm>
            <a:off x="8201119" y="278458"/>
            <a:ext cx="3113353" cy="861774"/>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4-Channel Relay</a:t>
            </a:r>
          </a:p>
          <a:p>
            <a:endParaRPr lang="en-US" dirty="0"/>
          </a:p>
        </p:txBody>
      </p:sp>
      <p:sp>
        <p:nvSpPr>
          <p:cNvPr id="10" name="Rectangle 9">
            <a:extLst>
              <a:ext uri="{FF2B5EF4-FFF2-40B4-BE49-F238E27FC236}">
                <a16:creationId xmlns:a16="http://schemas.microsoft.com/office/drawing/2014/main" id="{CF62D7CE-08EA-4BA5-B28F-415B060DC760}"/>
              </a:ext>
            </a:extLst>
          </p:cNvPr>
          <p:cNvSpPr/>
          <p:nvPr/>
        </p:nvSpPr>
        <p:spPr>
          <a:xfrm>
            <a:off x="6483928" y="1140232"/>
            <a:ext cx="5514109" cy="294272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4 Channel Relay Module is a convenient board which can be used to control high voltage, high current load such as motor, solenoid valves, lamps and AC load. </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It is designed to interface with microcontroller such as Arduino, PIC and etc. </a:t>
            </a:r>
          </a:p>
        </p:txBody>
      </p:sp>
      <p:pic>
        <p:nvPicPr>
          <p:cNvPr id="14" name="Picture 13">
            <a:extLst>
              <a:ext uri="{FF2B5EF4-FFF2-40B4-BE49-F238E27FC236}">
                <a16:creationId xmlns:a16="http://schemas.microsoft.com/office/drawing/2014/main" id="{EC2EE418-46E4-4F24-959A-AC2900E64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516" y="4542894"/>
            <a:ext cx="2158617" cy="1450522"/>
          </a:xfrm>
          <a:prstGeom prst="rect">
            <a:avLst/>
          </a:prstGeom>
        </p:spPr>
      </p:pic>
    </p:spTree>
    <p:extLst>
      <p:ext uri="{BB962C8B-B14F-4D97-AF65-F5344CB8AC3E}">
        <p14:creationId xmlns:p14="http://schemas.microsoft.com/office/powerpoint/2010/main" val="315245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1FBAF-F838-4A9E-94EB-436A01B0A78B}"/>
              </a:ext>
            </a:extLst>
          </p:cNvPr>
          <p:cNvSpPr txBox="1"/>
          <p:nvPr/>
        </p:nvSpPr>
        <p:spPr>
          <a:xfrm>
            <a:off x="914400" y="1011382"/>
            <a:ext cx="97494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FAN</a:t>
            </a:r>
          </a:p>
        </p:txBody>
      </p:sp>
      <p:sp>
        <p:nvSpPr>
          <p:cNvPr id="5" name="TextBox 4">
            <a:extLst>
              <a:ext uri="{FF2B5EF4-FFF2-40B4-BE49-F238E27FC236}">
                <a16:creationId xmlns:a16="http://schemas.microsoft.com/office/drawing/2014/main" id="{E0A3C378-C3A6-468D-9442-F16BA305EFB3}"/>
              </a:ext>
            </a:extLst>
          </p:cNvPr>
          <p:cNvSpPr txBox="1"/>
          <p:nvPr/>
        </p:nvSpPr>
        <p:spPr>
          <a:xfrm>
            <a:off x="914400" y="21474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7479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CE098-2EB6-442D-820E-D46FEEB56E53}"/>
              </a:ext>
            </a:extLst>
          </p:cNvPr>
          <p:cNvSpPr txBox="1"/>
          <p:nvPr/>
        </p:nvSpPr>
        <p:spPr>
          <a:xfrm>
            <a:off x="472000" y="415635"/>
            <a:ext cx="419698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Liquid Crystal Display</a:t>
            </a:r>
          </a:p>
        </p:txBody>
      </p:sp>
      <p:sp>
        <p:nvSpPr>
          <p:cNvPr id="5" name="TextBox 4">
            <a:extLst>
              <a:ext uri="{FF2B5EF4-FFF2-40B4-BE49-F238E27FC236}">
                <a16:creationId xmlns:a16="http://schemas.microsoft.com/office/drawing/2014/main" id="{C0473530-F9A9-48F2-B06A-1C22493B2335}"/>
              </a:ext>
            </a:extLst>
          </p:cNvPr>
          <p:cNvSpPr txBox="1"/>
          <p:nvPr/>
        </p:nvSpPr>
        <p:spPr>
          <a:xfrm>
            <a:off x="7523018" y="415636"/>
            <a:ext cx="2361544"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Servo motor</a:t>
            </a:r>
          </a:p>
        </p:txBody>
      </p:sp>
      <p:sp>
        <p:nvSpPr>
          <p:cNvPr id="6" name="TextBox 5">
            <a:extLst>
              <a:ext uri="{FF2B5EF4-FFF2-40B4-BE49-F238E27FC236}">
                <a16:creationId xmlns:a16="http://schemas.microsoft.com/office/drawing/2014/main" id="{7812E2B0-9C43-4C95-A503-E3B8D0AAF513}"/>
              </a:ext>
            </a:extLst>
          </p:cNvPr>
          <p:cNvSpPr txBox="1"/>
          <p:nvPr/>
        </p:nvSpPr>
        <p:spPr>
          <a:xfrm>
            <a:off x="5971309" y="1551275"/>
            <a:ext cx="5888182" cy="29427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 servo motor is an electrical device which can push or rotate an object with great precision. </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Servo motor can rotate and object at some specific angles or distance.</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 It is  made up of simple motor which run through servo mechanism</a:t>
            </a:r>
          </a:p>
        </p:txBody>
      </p:sp>
      <p:pic>
        <p:nvPicPr>
          <p:cNvPr id="8" name="Picture 7">
            <a:extLst>
              <a:ext uri="{FF2B5EF4-FFF2-40B4-BE49-F238E27FC236}">
                <a16:creationId xmlns:a16="http://schemas.microsoft.com/office/drawing/2014/main" id="{17D2DF9A-6E52-47ED-B95F-B284F2A07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19" y="4644502"/>
            <a:ext cx="2676525" cy="1714500"/>
          </a:xfrm>
          <a:prstGeom prst="rect">
            <a:avLst/>
          </a:prstGeom>
        </p:spPr>
      </p:pic>
      <p:sp>
        <p:nvSpPr>
          <p:cNvPr id="9" name="Rectangle 8">
            <a:extLst>
              <a:ext uri="{FF2B5EF4-FFF2-40B4-BE49-F238E27FC236}">
                <a16:creationId xmlns:a16="http://schemas.microsoft.com/office/drawing/2014/main" id="{24D20775-4236-4A6E-A252-BDC12046D62C}"/>
              </a:ext>
            </a:extLst>
          </p:cNvPr>
          <p:cNvSpPr/>
          <p:nvPr/>
        </p:nvSpPr>
        <p:spPr>
          <a:xfrm>
            <a:off x="207818" y="1551275"/>
            <a:ext cx="5417127" cy="245798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100" dirty="0">
                <a:solidFill>
                  <a:srgbClr val="222222"/>
                </a:solidFill>
                <a:latin typeface="Times New Roman" panose="02020603050405020304" pitchFamily="18" charset="0"/>
                <a:cs typeface="Times New Roman" panose="02020603050405020304" pitchFamily="18" charset="0"/>
              </a:rPr>
              <a:t>An LCD (Liquid Crystal Display) screen is an electronic</a:t>
            </a:r>
            <a:r>
              <a:rPr lang="en-US" sz="2100" b="1" dirty="0">
                <a:solidFill>
                  <a:srgbClr val="222222"/>
                </a:solidFill>
                <a:latin typeface="Times New Roman" panose="02020603050405020304" pitchFamily="18" charset="0"/>
                <a:cs typeface="Times New Roman" panose="02020603050405020304" pitchFamily="18" charset="0"/>
              </a:rPr>
              <a:t> </a:t>
            </a:r>
            <a:r>
              <a:rPr lang="en-US" sz="2100" dirty="0">
                <a:solidFill>
                  <a:srgbClr val="222222"/>
                </a:solidFill>
                <a:latin typeface="Times New Roman" panose="02020603050405020304" pitchFamily="18" charset="0"/>
                <a:cs typeface="Times New Roman" panose="02020603050405020304" pitchFamily="18" charset="0"/>
              </a:rPr>
              <a:t>display</a:t>
            </a:r>
            <a:r>
              <a:rPr lang="en-US" sz="2100" b="1" dirty="0">
                <a:solidFill>
                  <a:srgbClr val="222222"/>
                </a:solidFill>
                <a:latin typeface="Times New Roman" panose="02020603050405020304" pitchFamily="18" charset="0"/>
                <a:cs typeface="Times New Roman" panose="02020603050405020304" pitchFamily="18" charset="0"/>
              </a:rPr>
              <a:t> </a:t>
            </a:r>
            <a:r>
              <a:rPr lang="en-US" sz="2100" dirty="0">
                <a:solidFill>
                  <a:srgbClr val="222222"/>
                </a:solidFill>
                <a:latin typeface="Times New Roman" panose="02020603050405020304" pitchFamily="18" charset="0"/>
                <a:cs typeface="Times New Roman" panose="02020603050405020304" pitchFamily="18" charset="0"/>
              </a:rPr>
              <a:t>module and has a wide range of applications.</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 16x2 LCD means it can display 16 characters per line and there are 2 such lines</a:t>
            </a:r>
          </a:p>
        </p:txBody>
      </p:sp>
      <p:pic>
        <p:nvPicPr>
          <p:cNvPr id="11" name="Picture 10">
            <a:extLst>
              <a:ext uri="{FF2B5EF4-FFF2-40B4-BE49-F238E27FC236}">
                <a16:creationId xmlns:a16="http://schemas.microsoft.com/office/drawing/2014/main" id="{FBAFACD8-2084-4874-A56D-E13A2E97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01" y="4430189"/>
            <a:ext cx="2143125" cy="2143125"/>
          </a:xfrm>
          <a:prstGeom prst="rect">
            <a:avLst/>
          </a:prstGeom>
        </p:spPr>
      </p:pic>
    </p:spTree>
    <p:extLst>
      <p:ext uri="{BB962C8B-B14F-4D97-AF65-F5344CB8AC3E}">
        <p14:creationId xmlns:p14="http://schemas.microsoft.com/office/powerpoint/2010/main" val="89917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D3641-78C3-4F65-A823-55836AA60650}"/>
              </a:ext>
            </a:extLst>
          </p:cNvPr>
          <p:cNvSpPr txBox="1"/>
          <p:nvPr/>
        </p:nvSpPr>
        <p:spPr>
          <a:xfrm>
            <a:off x="1080654" y="692727"/>
            <a:ext cx="1004454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6D009367-E8AE-4AFA-B656-1FA3261FB220}"/>
              </a:ext>
            </a:extLst>
          </p:cNvPr>
          <p:cNvSpPr txBox="1"/>
          <p:nvPr/>
        </p:nvSpPr>
        <p:spPr>
          <a:xfrm>
            <a:off x="176981" y="1858297"/>
            <a:ext cx="11857703" cy="39326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Nowadays , home automation research become a very useful project for the adults and physically disabled persons, who are not able to do various activities efficiently when they are at home and need one’s assistant to perform those tasks. </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research eliminate the complication of wiring in case of wired automation.</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Home automation using zigbee considers amount of power saving and compatible with future technologies.</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Zigbee network provides secure access to home.</a:t>
            </a:r>
          </a:p>
          <a:p>
            <a:pPr marL="342900" indent="-34290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62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65A79A-7F7C-49BA-B570-A89B96EC6CFD}"/>
              </a:ext>
            </a:extLst>
          </p:cNvPr>
          <p:cNvSpPr txBox="1"/>
          <p:nvPr/>
        </p:nvSpPr>
        <p:spPr>
          <a:xfrm>
            <a:off x="1066801" y="858982"/>
            <a:ext cx="1007225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Next Plan (or) Future Plan</a:t>
            </a:r>
          </a:p>
        </p:txBody>
      </p:sp>
      <p:sp>
        <p:nvSpPr>
          <p:cNvPr id="2" name="TextBox 1">
            <a:extLst>
              <a:ext uri="{FF2B5EF4-FFF2-40B4-BE49-F238E27FC236}">
                <a16:creationId xmlns:a16="http://schemas.microsoft.com/office/drawing/2014/main" id="{EA9C1F88-4882-4147-AA2C-5AF29B02A828}"/>
              </a:ext>
            </a:extLst>
          </p:cNvPr>
          <p:cNvSpPr txBox="1"/>
          <p:nvPr/>
        </p:nvSpPr>
        <p:spPr>
          <a:xfrm>
            <a:off x="2064327" y="2036618"/>
            <a:ext cx="6074099" cy="1993623"/>
          </a:xfrm>
          <a:prstGeom prst="rect">
            <a:avLst/>
          </a:prstGeom>
          <a:noFill/>
        </p:spPr>
        <p:txBody>
          <a:bodyPr wrap="none" rtlCol="0">
            <a:spAutoFit/>
          </a:bodyPr>
          <a:lstStyle/>
          <a:p>
            <a:pPr>
              <a:lnSpc>
                <a:spcPct val="150000"/>
              </a:lnSpc>
            </a:pPr>
            <a:r>
              <a:rPr lang="en-US" sz="2100" dirty="0">
                <a:latin typeface="Times New Roman" panose="02020603050405020304" pitchFamily="18" charset="0"/>
                <a:cs typeface="Times New Roman" panose="02020603050405020304" pitchFamily="18" charset="0"/>
              </a:rPr>
              <a:t>In second seminar</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Setting up transmitter hardware and testing sensor .</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Writing program in Arduino IDE software</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Result some output </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307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C11290-DDA8-45EA-9BAB-742751D3E146}"/>
              </a:ext>
            </a:extLst>
          </p:cNvPr>
          <p:cNvSpPr txBox="1"/>
          <p:nvPr/>
        </p:nvSpPr>
        <p:spPr>
          <a:xfrm>
            <a:off x="1094509" y="0"/>
            <a:ext cx="100445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Outlines of Presentation</a:t>
            </a:r>
          </a:p>
        </p:txBody>
      </p:sp>
      <p:sp>
        <p:nvSpPr>
          <p:cNvPr id="6" name="TextBox 5">
            <a:extLst>
              <a:ext uri="{FF2B5EF4-FFF2-40B4-BE49-F238E27FC236}">
                <a16:creationId xmlns:a16="http://schemas.microsoft.com/office/drawing/2014/main" id="{6FD48368-5AEB-4B56-BBE3-C10967DBF722}"/>
              </a:ext>
            </a:extLst>
          </p:cNvPr>
          <p:cNvSpPr txBox="1"/>
          <p:nvPr/>
        </p:nvSpPr>
        <p:spPr>
          <a:xfrm>
            <a:off x="1094509" y="955963"/>
            <a:ext cx="10044546" cy="538685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Introduction</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Aim and objectives</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Overall Block diagram</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Implementation of procedure (or) programs</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Literature Review</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Hardware and software requirements</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Conclusion</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Next plan (or) Future plan</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Time schedule</a:t>
            </a:r>
          </a:p>
          <a:p>
            <a:pPr marL="457200" indent="-4572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References</a:t>
            </a:r>
          </a:p>
          <a:p>
            <a:pPr marL="457200" indent="-457200">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11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5538372-FDE9-4A84-8F83-F7B1800148B7}"/>
              </a:ext>
            </a:extLst>
          </p:cNvPr>
          <p:cNvGraphicFramePr>
            <a:graphicFrameLocks noGrp="1"/>
          </p:cNvGraphicFramePr>
          <p:nvPr>
            <p:extLst>
              <p:ext uri="{D42A27DB-BD31-4B8C-83A1-F6EECF244321}">
                <p14:modId xmlns:p14="http://schemas.microsoft.com/office/powerpoint/2010/main" val="658043248"/>
              </p:ext>
            </p:extLst>
          </p:nvPr>
        </p:nvGraphicFramePr>
        <p:xfrm>
          <a:off x="180109" y="719665"/>
          <a:ext cx="11873346" cy="5750405"/>
        </p:xfrm>
        <a:graphic>
          <a:graphicData uri="http://schemas.openxmlformats.org/drawingml/2006/table">
            <a:tbl>
              <a:tblPr firstRow="1" bandRow="1">
                <a:tableStyleId>{7DF18680-E054-41AD-8BC1-D1AEF772440D}</a:tableStyleId>
              </a:tblPr>
              <a:tblGrid>
                <a:gridCol w="4281055">
                  <a:extLst>
                    <a:ext uri="{9D8B030D-6E8A-4147-A177-3AD203B41FA5}">
                      <a16:colId xmlns:a16="http://schemas.microsoft.com/office/drawing/2014/main" val="966849711"/>
                    </a:ext>
                  </a:extLst>
                </a:gridCol>
                <a:gridCol w="4447309">
                  <a:extLst>
                    <a:ext uri="{9D8B030D-6E8A-4147-A177-3AD203B41FA5}">
                      <a16:colId xmlns:a16="http://schemas.microsoft.com/office/drawing/2014/main" val="1621363796"/>
                    </a:ext>
                  </a:extLst>
                </a:gridCol>
                <a:gridCol w="3144982">
                  <a:extLst>
                    <a:ext uri="{9D8B030D-6E8A-4147-A177-3AD203B41FA5}">
                      <a16:colId xmlns:a16="http://schemas.microsoft.com/office/drawing/2014/main" val="3131291333"/>
                    </a:ext>
                  </a:extLst>
                </a:gridCol>
              </a:tblGrid>
              <a:tr h="1150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solidFill>
                            <a:schemeClr val="tx1"/>
                          </a:solidFill>
                          <a:latin typeface="Times New Roman" panose="02020603050405020304" pitchFamily="18" charset="0"/>
                          <a:cs typeface="Times New Roman" panose="02020603050405020304" pitchFamily="18" charset="0"/>
                        </a:rPr>
                        <a:t>Title Seminar</a:t>
                      </a:r>
                    </a:p>
                    <a:p>
                      <a:pPr algn="ctr"/>
                      <a:endParaRPr lang="en-US" dirty="0"/>
                    </a:p>
                  </a:txBody>
                  <a:tcPr/>
                </a:tc>
                <a:tc>
                  <a:txBody>
                    <a:bodyPr/>
                    <a:lstStyle/>
                    <a:p>
                      <a:r>
                        <a:rPr lang="en-US" sz="2100" b="0" dirty="0">
                          <a:solidFill>
                            <a:schemeClr val="tx1"/>
                          </a:solidFill>
                          <a:latin typeface="Times New Roman" panose="02020603050405020304" pitchFamily="18" charset="0"/>
                          <a:cs typeface="Times New Roman" panose="02020603050405020304" pitchFamily="18" charset="0"/>
                        </a:rPr>
                        <a:t>Introduction about this thesis</a:t>
                      </a:r>
                    </a:p>
                  </a:txBody>
                  <a:tcPr/>
                </a:tc>
                <a:tc>
                  <a:txBody>
                    <a:bodyPr/>
                    <a:lstStyle/>
                    <a:p>
                      <a:r>
                        <a:rPr lang="en-US" sz="2100" b="0" dirty="0">
                          <a:solidFill>
                            <a:schemeClr val="tx1"/>
                          </a:solidFill>
                          <a:latin typeface="Times New Roman" panose="02020603050405020304" pitchFamily="18" charset="0"/>
                          <a:cs typeface="Times New Roman" panose="02020603050405020304" pitchFamily="18" charset="0"/>
                        </a:rPr>
                        <a:t>17</a:t>
                      </a:r>
                      <a:r>
                        <a:rPr lang="en-US" sz="2100" b="0" baseline="30000" dirty="0">
                          <a:solidFill>
                            <a:schemeClr val="tx1"/>
                          </a:solidFill>
                          <a:latin typeface="Times New Roman" panose="02020603050405020304" pitchFamily="18" charset="0"/>
                          <a:cs typeface="Times New Roman" panose="02020603050405020304" pitchFamily="18" charset="0"/>
                        </a:rPr>
                        <a:t>th</a:t>
                      </a:r>
                      <a:r>
                        <a:rPr lang="en-US" sz="2100" b="0" dirty="0">
                          <a:solidFill>
                            <a:schemeClr val="tx1"/>
                          </a:solidFill>
                          <a:latin typeface="Times New Roman" panose="02020603050405020304" pitchFamily="18" charset="0"/>
                          <a:cs typeface="Times New Roman" panose="02020603050405020304" pitchFamily="18" charset="0"/>
                        </a:rPr>
                        <a:t> February 2020</a:t>
                      </a:r>
                    </a:p>
                  </a:txBody>
                  <a:tcPr/>
                </a:tc>
                <a:extLst>
                  <a:ext uri="{0D108BD9-81ED-4DB2-BD59-A6C34878D82A}">
                    <a16:rowId xmlns:a16="http://schemas.microsoft.com/office/drawing/2014/main" val="220543084"/>
                  </a:ext>
                </a:extLst>
              </a:tr>
              <a:tr h="1150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latin typeface="Times New Roman" panose="02020603050405020304" pitchFamily="18" charset="0"/>
                          <a:cs typeface="Times New Roman" panose="02020603050405020304" pitchFamily="18" charset="0"/>
                        </a:rPr>
                        <a:t>First Seminar</a:t>
                      </a:r>
                    </a:p>
                    <a:p>
                      <a:pPr algn="ctr"/>
                      <a:endParaRPr lang="en-US" sz="2100" dirty="0"/>
                    </a:p>
                  </a:txBody>
                  <a:tcPr/>
                </a:tc>
                <a:tc>
                  <a:txBody>
                    <a:bodyPr/>
                    <a:lstStyle/>
                    <a:p>
                      <a:r>
                        <a:rPr lang="en-US" sz="2100" dirty="0">
                          <a:solidFill>
                            <a:schemeClr val="tx1"/>
                          </a:solidFill>
                          <a:latin typeface="Times New Roman" panose="02020603050405020304" pitchFamily="18" charset="0"/>
                          <a:cs typeface="Times New Roman" panose="02020603050405020304" pitchFamily="18" charset="0"/>
                        </a:rPr>
                        <a:t>Literature review , operation and components</a:t>
                      </a:r>
                    </a:p>
                  </a:txBody>
                  <a:tcPr/>
                </a:tc>
                <a:tc>
                  <a:txBody>
                    <a:bodyPr/>
                    <a:lstStyle/>
                    <a:p>
                      <a:r>
                        <a:rPr lang="en-US" sz="2100" dirty="0">
                          <a:latin typeface="Times New Roman" panose="02020603050405020304" pitchFamily="18" charset="0"/>
                          <a:cs typeface="Times New Roman" panose="02020603050405020304" pitchFamily="18" charset="0"/>
                        </a:rPr>
                        <a:t>June 2020</a:t>
                      </a:r>
                    </a:p>
                  </a:txBody>
                  <a:tcPr/>
                </a:tc>
                <a:extLst>
                  <a:ext uri="{0D108BD9-81ED-4DB2-BD59-A6C34878D82A}">
                    <a16:rowId xmlns:a16="http://schemas.microsoft.com/office/drawing/2014/main" val="2801165575"/>
                  </a:ext>
                </a:extLst>
              </a:tr>
              <a:tr h="11500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b="1" dirty="0">
                          <a:latin typeface="Times New Roman" panose="02020603050405020304" pitchFamily="18" charset="0"/>
                          <a:cs typeface="Times New Roman" panose="02020603050405020304" pitchFamily="18" charset="0"/>
                        </a:rPr>
                        <a:t>Second Seminar</a:t>
                      </a:r>
                    </a:p>
                    <a:p>
                      <a:pPr algn="ctr"/>
                      <a:endParaRPr lang="en-US" dirty="0"/>
                    </a:p>
                  </a:txBody>
                  <a:tcPr/>
                </a:tc>
                <a:tc>
                  <a:txBody>
                    <a:bodyPr/>
                    <a:lstStyle/>
                    <a:p>
                      <a:r>
                        <a:rPr lang="en-US" sz="2100" dirty="0">
                          <a:latin typeface="Times New Roman" panose="02020603050405020304" pitchFamily="18" charset="0"/>
                          <a:cs typeface="Times New Roman" panose="02020603050405020304" pitchFamily="18" charset="0"/>
                        </a:rPr>
                        <a:t>Testing and Operation the thesis </a:t>
                      </a:r>
                    </a:p>
                  </a:txBody>
                  <a:tcPr/>
                </a:tc>
                <a:tc>
                  <a:txBody>
                    <a:bodyPr/>
                    <a:lstStyle/>
                    <a:p>
                      <a:r>
                        <a:rPr lang="en-US" sz="2100" dirty="0">
                          <a:latin typeface="Times New Roman" panose="02020603050405020304" pitchFamily="18" charset="0"/>
                          <a:cs typeface="Times New Roman" panose="02020603050405020304" pitchFamily="18" charset="0"/>
                        </a:rPr>
                        <a:t>July 2020</a:t>
                      </a:r>
                    </a:p>
                  </a:txBody>
                  <a:tcPr/>
                </a:tc>
                <a:extLst>
                  <a:ext uri="{0D108BD9-81ED-4DB2-BD59-A6C34878D82A}">
                    <a16:rowId xmlns:a16="http://schemas.microsoft.com/office/drawing/2014/main" val="3883163400"/>
                  </a:ext>
                </a:extLst>
              </a:tr>
              <a:tr h="1150081">
                <a:tc>
                  <a:txBody>
                    <a:bodyPr/>
                    <a:lstStyle/>
                    <a:p>
                      <a:pPr algn="ctr"/>
                      <a:r>
                        <a:rPr lang="en-US" sz="2100" b="1" dirty="0">
                          <a:latin typeface="Times New Roman" panose="02020603050405020304" pitchFamily="18" charset="0"/>
                          <a:cs typeface="Times New Roman" panose="02020603050405020304" pitchFamily="18" charset="0"/>
                        </a:rPr>
                        <a:t>Third Seminar</a:t>
                      </a:r>
                    </a:p>
                  </a:txBody>
                  <a:tcPr/>
                </a:tc>
                <a:tc>
                  <a:txBody>
                    <a:bodyPr/>
                    <a:lstStyle/>
                    <a:p>
                      <a:r>
                        <a:rPr lang="en-US" sz="2100" dirty="0">
                          <a:latin typeface="Times New Roman" panose="02020603050405020304" pitchFamily="18" charset="0"/>
                          <a:cs typeface="Times New Roman" panose="02020603050405020304" pitchFamily="18" charset="0"/>
                        </a:rPr>
                        <a:t>Pre-explanation of the overall system</a:t>
                      </a:r>
                    </a:p>
                  </a:txBody>
                  <a:tcPr/>
                </a:tc>
                <a:tc>
                  <a:txBody>
                    <a:bodyPr/>
                    <a:lstStyle/>
                    <a:p>
                      <a:r>
                        <a:rPr lang="en-US" sz="2100" dirty="0">
                          <a:latin typeface="Times New Roman" panose="02020603050405020304" pitchFamily="18" charset="0"/>
                          <a:cs typeface="Times New Roman" panose="02020603050405020304" pitchFamily="18" charset="0"/>
                        </a:rPr>
                        <a:t>September 2020</a:t>
                      </a:r>
                    </a:p>
                  </a:txBody>
                  <a:tcPr/>
                </a:tc>
                <a:extLst>
                  <a:ext uri="{0D108BD9-81ED-4DB2-BD59-A6C34878D82A}">
                    <a16:rowId xmlns:a16="http://schemas.microsoft.com/office/drawing/2014/main" val="405077066"/>
                  </a:ext>
                </a:extLst>
              </a:tr>
              <a:tr h="1150081">
                <a:tc>
                  <a:txBody>
                    <a:bodyPr/>
                    <a:lstStyle/>
                    <a:p>
                      <a:pPr algn="ctr"/>
                      <a:r>
                        <a:rPr lang="en-US" sz="2100" b="1" dirty="0">
                          <a:latin typeface="Times New Roman" panose="02020603050405020304" pitchFamily="18" charset="0"/>
                          <a:cs typeface="Times New Roman" panose="02020603050405020304" pitchFamily="18" charset="0"/>
                        </a:rPr>
                        <a:t>Final Defense</a:t>
                      </a:r>
                    </a:p>
                  </a:txBody>
                  <a:tcPr/>
                </a:tc>
                <a:tc>
                  <a:txBody>
                    <a:bodyPr/>
                    <a:lstStyle/>
                    <a:p>
                      <a:r>
                        <a:rPr lang="en-US" sz="2100" dirty="0">
                          <a:latin typeface="Times New Roman" panose="02020603050405020304" pitchFamily="18" charset="0"/>
                          <a:cs typeface="Times New Roman" panose="02020603050405020304" pitchFamily="18" charset="0"/>
                        </a:rPr>
                        <a:t>Explanation of the overall system</a:t>
                      </a:r>
                    </a:p>
                  </a:txBody>
                  <a:tcPr/>
                </a:tc>
                <a:tc>
                  <a:txBody>
                    <a:bodyPr/>
                    <a:lstStyle/>
                    <a:p>
                      <a:r>
                        <a:rPr lang="en-US" sz="2100" dirty="0">
                          <a:latin typeface="Times New Roman" panose="02020603050405020304" pitchFamily="18" charset="0"/>
                          <a:cs typeface="Times New Roman" panose="02020603050405020304" pitchFamily="18" charset="0"/>
                        </a:rPr>
                        <a:t>October 2020</a:t>
                      </a:r>
                    </a:p>
                  </a:txBody>
                  <a:tcPr/>
                </a:tc>
                <a:extLst>
                  <a:ext uri="{0D108BD9-81ED-4DB2-BD59-A6C34878D82A}">
                    <a16:rowId xmlns:a16="http://schemas.microsoft.com/office/drawing/2014/main" val="2675478157"/>
                  </a:ext>
                </a:extLst>
              </a:tr>
            </a:tbl>
          </a:graphicData>
        </a:graphic>
      </p:graphicFrame>
    </p:spTree>
    <p:extLst>
      <p:ext uri="{BB962C8B-B14F-4D97-AF65-F5344CB8AC3E}">
        <p14:creationId xmlns:p14="http://schemas.microsoft.com/office/powerpoint/2010/main" val="305773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4B160-DAAA-4703-8652-0A290FB02B08}"/>
              </a:ext>
            </a:extLst>
          </p:cNvPr>
          <p:cNvSpPr txBox="1"/>
          <p:nvPr/>
        </p:nvSpPr>
        <p:spPr>
          <a:xfrm>
            <a:off x="1066800" y="1052945"/>
            <a:ext cx="1005839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08D11E3B-203D-4019-A885-E430F08F5E1A}"/>
              </a:ext>
            </a:extLst>
          </p:cNvPr>
          <p:cNvSpPr txBox="1"/>
          <p:nvPr/>
        </p:nvSpPr>
        <p:spPr>
          <a:xfrm>
            <a:off x="603105" y="1959985"/>
            <a:ext cx="11426970" cy="294272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Control home security system website.[cited 2010 14</a:t>
            </a:r>
            <a:r>
              <a:rPr lang="en-US" sz="2100" baseline="30000" dirty="0">
                <a:latin typeface="Times New Roman" panose="02020603050405020304" pitchFamily="18" charset="0"/>
                <a:cs typeface="Times New Roman" panose="02020603050405020304" pitchFamily="18" charset="0"/>
              </a:rPr>
              <a:t>th</a:t>
            </a:r>
            <a:r>
              <a:rPr lang="en-US" sz="2100" dirty="0">
                <a:latin typeface="Times New Roman" panose="02020603050405020304" pitchFamily="18" charset="0"/>
                <a:cs typeface="Times New Roman" panose="02020603050405020304" pitchFamily="18" charset="0"/>
              </a:rPr>
              <a:t> October].Available:</a:t>
            </a:r>
          </a:p>
          <a:p>
            <a:pPr>
              <a:lnSpc>
                <a:spcPct val="150000"/>
              </a:lnSpc>
            </a:pPr>
            <a:r>
              <a:rPr lang="en-US" sz="2100" dirty="0">
                <a:latin typeface="Times New Roman" panose="02020603050405020304" pitchFamily="18" charset="0"/>
                <a:cs typeface="Times New Roman" panose="02020603050405020304" pitchFamily="18" charset="0"/>
              </a:rPr>
              <a:t>     http://www.itechnews.net/2008/05/20/control-home-security-system/[4].R.Gadalla/</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Z-Wave technology available at </a:t>
            </a:r>
            <a:r>
              <a:rPr lang="en-US" sz="2100" dirty="0">
                <a:latin typeface="Times New Roman" panose="02020603050405020304" pitchFamily="18" charset="0"/>
                <a:cs typeface="Times New Roman" panose="02020603050405020304" pitchFamily="18" charset="0"/>
                <a:hlinkClick r:id="rId2"/>
              </a:rPr>
              <a:t>http://www.z-wavealliance,org/technolgy</a:t>
            </a:r>
            <a:endParaRPr lang="en-US" sz="21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Zigbee Home Automation available at </a:t>
            </a:r>
            <a:r>
              <a:rPr lang="en-US" sz="2100" dirty="0">
                <a:latin typeface="Times New Roman" panose="02020603050405020304" pitchFamily="18" charset="0"/>
                <a:cs typeface="Times New Roman" panose="02020603050405020304" pitchFamily="18" charset="0"/>
                <a:hlinkClick r:id="rId3"/>
              </a:rPr>
              <a:t>http://www.zigbee.org/Standards/</a:t>
            </a:r>
            <a:endParaRPr lang="en-US" sz="21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Home Security systems, home security products , and home alarm systems available at http://www.adt.com</a:t>
            </a:r>
          </a:p>
        </p:txBody>
      </p:sp>
    </p:spTree>
    <p:extLst>
      <p:ext uri="{BB962C8B-B14F-4D97-AF65-F5344CB8AC3E}">
        <p14:creationId xmlns:p14="http://schemas.microsoft.com/office/powerpoint/2010/main" val="14313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34EA4-2BC9-499C-AF5C-C17FC538179B}"/>
              </a:ext>
            </a:extLst>
          </p:cNvPr>
          <p:cNvSpPr txBox="1"/>
          <p:nvPr/>
        </p:nvSpPr>
        <p:spPr>
          <a:xfrm>
            <a:off x="1094509" y="858982"/>
            <a:ext cx="100445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711A772-327E-4D13-997D-5BCBE1B98276}"/>
              </a:ext>
            </a:extLst>
          </p:cNvPr>
          <p:cNvSpPr txBox="1"/>
          <p:nvPr/>
        </p:nvSpPr>
        <p:spPr>
          <a:xfrm>
            <a:off x="162232" y="2403988"/>
            <a:ext cx="11857703" cy="40934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purpose of this research is to facilitate elderly and disabled people with an easy to use home automation system.</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research allows to control house hold appliances from a centralized control unit which is wireless and control lights ,fans ,air conditioners ,television sets, electronic doors etc.…..</a:t>
            </a:r>
          </a:p>
          <a:p>
            <a:pPr marL="285750" indent="-28575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base station unit takes decisions and sends the commands to remote station by Zigbee transceiver and performs further operation.</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p>
        </p:txBody>
      </p:sp>
    </p:spTree>
    <p:extLst>
      <p:ext uri="{BB962C8B-B14F-4D97-AF65-F5344CB8AC3E}">
        <p14:creationId xmlns:p14="http://schemas.microsoft.com/office/powerpoint/2010/main" val="307388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CC079F-0395-4E8A-A4E7-5000CE26F285}"/>
              </a:ext>
            </a:extLst>
          </p:cNvPr>
          <p:cNvSpPr txBox="1"/>
          <p:nvPr/>
        </p:nvSpPr>
        <p:spPr>
          <a:xfrm>
            <a:off x="1066800" y="734291"/>
            <a:ext cx="1007225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Aim and Objectives</a:t>
            </a:r>
          </a:p>
        </p:txBody>
      </p:sp>
      <p:sp>
        <p:nvSpPr>
          <p:cNvPr id="2" name="TextBox 1">
            <a:extLst>
              <a:ext uri="{FF2B5EF4-FFF2-40B4-BE49-F238E27FC236}">
                <a16:creationId xmlns:a16="http://schemas.microsoft.com/office/drawing/2014/main" id="{FE770726-B561-453F-B3E9-A59C446F5AD0}"/>
              </a:ext>
            </a:extLst>
          </p:cNvPr>
          <p:cNvSpPr txBox="1"/>
          <p:nvPr/>
        </p:nvSpPr>
        <p:spPr>
          <a:xfrm>
            <a:off x="221225" y="2015405"/>
            <a:ext cx="11842955" cy="373948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Aim</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design and Implementation of Voice Recognition Based Wireless Home Automation Using Zigbee. </a:t>
            </a:r>
          </a:p>
          <a:p>
            <a:pPr>
              <a:lnSpc>
                <a:spcPct val="150000"/>
              </a:lnSpc>
            </a:pPr>
            <a:r>
              <a:rPr lang="en-US" sz="2200" b="1"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provide the security to the home and control the electrical appliances in the home from the remote place using Zigbee technology.</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 design a home controlling system using voice commands.</a:t>
            </a:r>
          </a:p>
          <a:p>
            <a:pPr marL="342900" indent="-342900">
              <a:lnSpc>
                <a:spcPct val="150000"/>
              </a:lnSpc>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To</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 provides a user friendly interface especially for vision impaired user.                           </a:t>
            </a:r>
          </a:p>
          <a:p>
            <a:endParaRPr lang="en-US" dirty="0"/>
          </a:p>
        </p:txBody>
      </p:sp>
    </p:spTree>
    <p:extLst>
      <p:ext uri="{BB962C8B-B14F-4D97-AF65-F5344CB8AC3E}">
        <p14:creationId xmlns:p14="http://schemas.microsoft.com/office/powerpoint/2010/main" val="169736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76C2C-2465-4B91-972B-0DABBE6507E1}"/>
              </a:ext>
            </a:extLst>
          </p:cNvPr>
          <p:cNvSpPr txBox="1"/>
          <p:nvPr/>
        </p:nvSpPr>
        <p:spPr>
          <a:xfrm>
            <a:off x="762000" y="110836"/>
            <a:ext cx="10134601"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Overall Block Diagram</a:t>
            </a:r>
          </a:p>
        </p:txBody>
      </p:sp>
      <p:grpSp>
        <p:nvGrpSpPr>
          <p:cNvPr id="3" name="Group 4">
            <a:extLst>
              <a:ext uri="{FF2B5EF4-FFF2-40B4-BE49-F238E27FC236}">
                <a16:creationId xmlns:a16="http://schemas.microsoft.com/office/drawing/2014/main" id="{FC2EB950-A438-48DA-8302-E49092A8EBFD}"/>
              </a:ext>
            </a:extLst>
          </p:cNvPr>
          <p:cNvGrpSpPr>
            <a:grpSpLocks noChangeAspect="1"/>
          </p:cNvGrpSpPr>
          <p:nvPr/>
        </p:nvGrpSpPr>
        <p:grpSpPr bwMode="auto">
          <a:xfrm>
            <a:off x="762000" y="928688"/>
            <a:ext cx="10668000" cy="5694362"/>
            <a:chOff x="480" y="585"/>
            <a:chExt cx="6720" cy="3587"/>
          </a:xfrm>
        </p:grpSpPr>
        <p:sp>
          <p:nvSpPr>
            <p:cNvPr id="5" name="AutoShape 3">
              <a:extLst>
                <a:ext uri="{FF2B5EF4-FFF2-40B4-BE49-F238E27FC236}">
                  <a16:creationId xmlns:a16="http://schemas.microsoft.com/office/drawing/2014/main" id="{6CC64851-B209-4F86-9960-CF5D30BA9A90}"/>
                </a:ext>
              </a:extLst>
            </p:cNvPr>
            <p:cNvSpPr>
              <a:spLocks noChangeAspect="1" noChangeArrowheads="1" noTextEdit="1"/>
            </p:cNvSpPr>
            <p:nvPr/>
          </p:nvSpPr>
          <p:spPr bwMode="auto">
            <a:xfrm>
              <a:off x="480" y="585"/>
              <a:ext cx="6720" cy="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2EA35861-DECB-4DFD-96A8-52057A899847}"/>
                </a:ext>
              </a:extLst>
            </p:cNvPr>
            <p:cNvSpPr>
              <a:spLocks noChangeArrowheads="1"/>
            </p:cNvSpPr>
            <p:nvPr/>
          </p:nvSpPr>
          <p:spPr bwMode="auto">
            <a:xfrm>
              <a:off x="2292" y="1500"/>
              <a:ext cx="1225" cy="2663"/>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6E45818A-E57D-4275-804C-437C4B2632AE}"/>
                </a:ext>
              </a:extLst>
            </p:cNvPr>
            <p:cNvSpPr>
              <a:spLocks noChangeArrowheads="1"/>
            </p:cNvSpPr>
            <p:nvPr/>
          </p:nvSpPr>
          <p:spPr bwMode="auto">
            <a:xfrm>
              <a:off x="2292" y="1500"/>
              <a:ext cx="1225" cy="2663"/>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ABB25FA5-ADA5-41FD-AB50-2F9307210F93}"/>
                </a:ext>
              </a:extLst>
            </p:cNvPr>
            <p:cNvSpPr>
              <a:spLocks noChangeArrowheads="1"/>
            </p:cNvSpPr>
            <p:nvPr/>
          </p:nvSpPr>
          <p:spPr bwMode="auto">
            <a:xfrm>
              <a:off x="2501" y="2746"/>
              <a:ext cx="8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Arduino Uno</a:t>
              </a:r>
              <a:endParaRPr kumimoji="0" lang="en-US" altLang="en-US" sz="1800" b="0" i="0" u="none" strike="noStrike" cap="none" normalizeH="0" baseline="0" dirty="0">
                <a:ln>
                  <a:noFill/>
                </a:ln>
                <a:effectLst/>
              </a:endParaRPr>
            </a:p>
          </p:txBody>
        </p:sp>
        <p:sp>
          <p:nvSpPr>
            <p:cNvPr id="9" name="Rectangle 8">
              <a:extLst>
                <a:ext uri="{FF2B5EF4-FFF2-40B4-BE49-F238E27FC236}">
                  <a16:creationId xmlns:a16="http://schemas.microsoft.com/office/drawing/2014/main" id="{D73083C8-53FD-473A-90B3-1C20080216AC}"/>
                </a:ext>
              </a:extLst>
            </p:cNvPr>
            <p:cNvSpPr>
              <a:spLocks noChangeArrowheads="1"/>
            </p:cNvSpPr>
            <p:nvPr/>
          </p:nvSpPr>
          <p:spPr bwMode="auto">
            <a:xfrm>
              <a:off x="490" y="2076"/>
              <a:ext cx="865" cy="432"/>
            </a:xfrm>
            <a:prstGeom prst="rect">
              <a:avLst/>
            </a:prstGeom>
            <a:solidFill>
              <a:schemeClr val="bg1"/>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9">
              <a:extLst>
                <a:ext uri="{FF2B5EF4-FFF2-40B4-BE49-F238E27FC236}">
                  <a16:creationId xmlns:a16="http://schemas.microsoft.com/office/drawing/2014/main" id="{A0E971C0-7E0D-4363-BCDF-EE8E3536D98A}"/>
                </a:ext>
              </a:extLst>
            </p:cNvPr>
            <p:cNvSpPr>
              <a:spLocks noChangeArrowheads="1"/>
            </p:cNvSpPr>
            <p:nvPr/>
          </p:nvSpPr>
          <p:spPr bwMode="auto">
            <a:xfrm>
              <a:off x="490" y="2076"/>
              <a:ext cx="865" cy="432"/>
            </a:xfrm>
            <a:prstGeom prst="rect">
              <a:avLst/>
            </a:prstGeom>
            <a:noFill/>
            <a:ln w="31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BEFF827A-B3BB-46BC-8910-D1CAF23E8840}"/>
                </a:ext>
              </a:extLst>
            </p:cNvPr>
            <p:cNvSpPr>
              <a:spLocks noChangeArrowheads="1"/>
            </p:cNvSpPr>
            <p:nvPr/>
          </p:nvSpPr>
          <p:spPr bwMode="auto">
            <a:xfrm>
              <a:off x="579" y="2206"/>
              <a:ext cx="6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Gas Sensor</a:t>
              </a:r>
              <a:endParaRPr kumimoji="0" lang="en-US" altLang="en-US" sz="1800" b="0" i="0" u="none" strike="noStrike" cap="none" normalizeH="0" baseline="0" dirty="0">
                <a:ln>
                  <a:noFill/>
                </a:ln>
                <a:effectLst/>
              </a:endParaRPr>
            </a:p>
          </p:txBody>
        </p:sp>
        <p:sp>
          <p:nvSpPr>
            <p:cNvPr id="12" name="Rectangle 11">
              <a:extLst>
                <a:ext uri="{FF2B5EF4-FFF2-40B4-BE49-F238E27FC236}">
                  <a16:creationId xmlns:a16="http://schemas.microsoft.com/office/drawing/2014/main" id="{55DB83D3-C16F-4E8D-A84E-1234C9E2AE29}"/>
                </a:ext>
              </a:extLst>
            </p:cNvPr>
            <p:cNvSpPr>
              <a:spLocks noChangeArrowheads="1"/>
            </p:cNvSpPr>
            <p:nvPr/>
          </p:nvSpPr>
          <p:spPr bwMode="auto">
            <a:xfrm>
              <a:off x="490" y="3227"/>
              <a:ext cx="865" cy="504"/>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C60982D6-A7D6-4193-9D93-4130DE65A5FE}"/>
                </a:ext>
              </a:extLst>
            </p:cNvPr>
            <p:cNvSpPr>
              <a:spLocks noChangeArrowheads="1"/>
            </p:cNvSpPr>
            <p:nvPr/>
          </p:nvSpPr>
          <p:spPr bwMode="auto">
            <a:xfrm>
              <a:off x="490" y="3227"/>
              <a:ext cx="865" cy="504"/>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CDA19273-338B-46CF-B408-59E2099A3886}"/>
                </a:ext>
              </a:extLst>
            </p:cNvPr>
            <p:cNvSpPr>
              <a:spLocks noChangeArrowheads="1"/>
            </p:cNvSpPr>
            <p:nvPr/>
          </p:nvSpPr>
          <p:spPr bwMode="auto">
            <a:xfrm>
              <a:off x="745" y="3221"/>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HC05</a:t>
              </a:r>
              <a:endParaRPr kumimoji="0" lang="en-US" altLang="en-US" sz="1800" b="0" i="0" u="none" strike="noStrike" cap="none" normalizeH="0" baseline="0" dirty="0">
                <a:ln>
                  <a:noFill/>
                </a:ln>
                <a:effectLst/>
              </a:endParaRPr>
            </a:p>
          </p:txBody>
        </p:sp>
        <p:sp>
          <p:nvSpPr>
            <p:cNvPr id="15" name="Rectangle 14">
              <a:extLst>
                <a:ext uri="{FF2B5EF4-FFF2-40B4-BE49-F238E27FC236}">
                  <a16:creationId xmlns:a16="http://schemas.microsoft.com/office/drawing/2014/main" id="{5C6992AE-CBF8-4928-87E3-B74E6BE3475D}"/>
                </a:ext>
              </a:extLst>
            </p:cNvPr>
            <p:cNvSpPr>
              <a:spLocks noChangeArrowheads="1"/>
            </p:cNvSpPr>
            <p:nvPr/>
          </p:nvSpPr>
          <p:spPr bwMode="auto">
            <a:xfrm>
              <a:off x="625" y="3393"/>
              <a:ext cx="6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Bluetooth</a:t>
              </a:r>
              <a:r>
                <a:rPr kumimoji="0" lang="en-US" altLang="en-US" sz="1800" b="1" i="0" u="none" strike="noStrike" cap="none" normalizeH="0" baseline="0" dirty="0">
                  <a:ln>
                    <a:noFill/>
                  </a:ln>
                  <a:solidFill>
                    <a:srgbClr val="FEFFFF"/>
                  </a:solidFill>
                  <a:effectLst/>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93B1D73B-926B-43F0-8BF0-C7FAECFC5948}"/>
                </a:ext>
              </a:extLst>
            </p:cNvPr>
            <p:cNvSpPr>
              <a:spLocks noChangeArrowheads="1"/>
            </p:cNvSpPr>
            <p:nvPr/>
          </p:nvSpPr>
          <p:spPr bwMode="auto">
            <a:xfrm>
              <a:off x="689" y="3566"/>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Module</a:t>
              </a:r>
              <a:endParaRPr kumimoji="0" lang="en-US" altLang="en-US" sz="1800" b="0" i="0" u="none" strike="noStrike" cap="none" normalizeH="0" baseline="0" dirty="0">
                <a:ln>
                  <a:noFill/>
                </a:ln>
                <a:effectLst/>
              </a:endParaRPr>
            </a:p>
          </p:txBody>
        </p:sp>
        <p:sp>
          <p:nvSpPr>
            <p:cNvPr id="17" name="Rectangle 16">
              <a:extLst>
                <a:ext uri="{FF2B5EF4-FFF2-40B4-BE49-F238E27FC236}">
                  <a16:creationId xmlns:a16="http://schemas.microsoft.com/office/drawing/2014/main" id="{3023E449-4214-4458-BFD9-E97AEF9A27B8}"/>
                </a:ext>
              </a:extLst>
            </p:cNvPr>
            <p:cNvSpPr>
              <a:spLocks noChangeArrowheads="1"/>
            </p:cNvSpPr>
            <p:nvPr/>
          </p:nvSpPr>
          <p:spPr bwMode="auto">
            <a:xfrm>
              <a:off x="2292" y="636"/>
              <a:ext cx="1225" cy="504"/>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42E70EC-B40A-471E-99A8-98053F446BF1}"/>
                </a:ext>
              </a:extLst>
            </p:cNvPr>
            <p:cNvSpPr>
              <a:spLocks noChangeArrowheads="1"/>
            </p:cNvSpPr>
            <p:nvPr/>
          </p:nvSpPr>
          <p:spPr bwMode="auto">
            <a:xfrm>
              <a:off x="2292" y="636"/>
              <a:ext cx="1225" cy="504"/>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C2F340E6-3BE7-4C5C-8A0C-94F4837E8F37}"/>
                </a:ext>
              </a:extLst>
            </p:cNvPr>
            <p:cNvSpPr>
              <a:spLocks noChangeArrowheads="1"/>
            </p:cNvSpPr>
            <p:nvPr/>
          </p:nvSpPr>
          <p:spPr bwMode="auto">
            <a:xfrm>
              <a:off x="2699" y="629"/>
              <a:ext cx="4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Zigbee</a:t>
              </a:r>
              <a:endParaRPr kumimoji="0" lang="en-US" altLang="en-US" sz="1800" b="0" i="0" u="none" strike="noStrike" cap="none" normalizeH="0" baseline="0" dirty="0">
                <a:ln>
                  <a:noFill/>
                </a:ln>
                <a:effectLst/>
              </a:endParaRPr>
            </a:p>
          </p:txBody>
        </p:sp>
        <p:sp>
          <p:nvSpPr>
            <p:cNvPr id="20" name="Rectangle 19">
              <a:extLst>
                <a:ext uri="{FF2B5EF4-FFF2-40B4-BE49-F238E27FC236}">
                  <a16:creationId xmlns:a16="http://schemas.microsoft.com/office/drawing/2014/main" id="{17E5254C-0E10-4D5C-9293-5DCF27CAAA8B}"/>
                </a:ext>
              </a:extLst>
            </p:cNvPr>
            <p:cNvSpPr>
              <a:spLocks noChangeArrowheads="1"/>
            </p:cNvSpPr>
            <p:nvPr/>
          </p:nvSpPr>
          <p:spPr bwMode="auto">
            <a:xfrm>
              <a:off x="2539" y="802"/>
              <a:ext cx="7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Transceiver</a:t>
              </a:r>
              <a:endParaRPr kumimoji="0" lang="en-US" altLang="en-US" sz="1800" b="0" i="0" u="none" strike="noStrike" cap="none" normalizeH="0" baseline="0" dirty="0">
                <a:ln>
                  <a:noFill/>
                </a:ln>
                <a:effectLst/>
              </a:endParaRPr>
            </a:p>
          </p:txBody>
        </p:sp>
        <p:sp>
          <p:nvSpPr>
            <p:cNvPr id="21" name="Rectangle 20">
              <a:extLst>
                <a:ext uri="{FF2B5EF4-FFF2-40B4-BE49-F238E27FC236}">
                  <a16:creationId xmlns:a16="http://schemas.microsoft.com/office/drawing/2014/main" id="{AB537319-8BBF-4008-B3CD-98EB29F7EEBB}"/>
                </a:ext>
              </a:extLst>
            </p:cNvPr>
            <p:cNvSpPr>
              <a:spLocks noChangeArrowheads="1"/>
            </p:cNvSpPr>
            <p:nvPr/>
          </p:nvSpPr>
          <p:spPr bwMode="auto">
            <a:xfrm>
              <a:off x="2671" y="975"/>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Module</a:t>
              </a:r>
              <a:endParaRPr kumimoji="0" lang="en-US" altLang="en-US" sz="1800" b="0" i="0" u="none" strike="noStrike" cap="none" normalizeH="0" baseline="0" dirty="0">
                <a:ln>
                  <a:noFill/>
                </a:ln>
                <a:effectLst/>
              </a:endParaRPr>
            </a:p>
          </p:txBody>
        </p:sp>
        <p:sp>
          <p:nvSpPr>
            <p:cNvPr id="22" name="Rectangle 21">
              <a:extLst>
                <a:ext uri="{FF2B5EF4-FFF2-40B4-BE49-F238E27FC236}">
                  <a16:creationId xmlns:a16="http://schemas.microsoft.com/office/drawing/2014/main" id="{F979C255-0BE9-4310-AC52-4F309BB312CD}"/>
                </a:ext>
              </a:extLst>
            </p:cNvPr>
            <p:cNvSpPr>
              <a:spLocks noChangeArrowheads="1"/>
            </p:cNvSpPr>
            <p:nvPr/>
          </p:nvSpPr>
          <p:spPr bwMode="auto">
            <a:xfrm>
              <a:off x="4454" y="1932"/>
              <a:ext cx="1297" cy="2231"/>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CE41A99F-19E6-4EE0-ACA1-B9D0267AA621}"/>
                </a:ext>
              </a:extLst>
            </p:cNvPr>
            <p:cNvSpPr>
              <a:spLocks noChangeArrowheads="1"/>
            </p:cNvSpPr>
            <p:nvPr/>
          </p:nvSpPr>
          <p:spPr bwMode="auto">
            <a:xfrm>
              <a:off x="4454" y="1932"/>
              <a:ext cx="1297" cy="2231"/>
            </a:xfrm>
            <a:prstGeom prst="rect">
              <a:avLst/>
            </a:prstGeom>
            <a:noFill/>
            <a:ln w="31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EA03E429-DE4C-4FA8-82ED-24610CACCBF2}"/>
                </a:ext>
              </a:extLst>
            </p:cNvPr>
            <p:cNvSpPr>
              <a:spLocks noChangeArrowheads="1"/>
            </p:cNvSpPr>
            <p:nvPr/>
          </p:nvSpPr>
          <p:spPr bwMode="auto">
            <a:xfrm>
              <a:off x="4631" y="2875"/>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4</a:t>
              </a:r>
              <a:endParaRPr kumimoji="0" lang="en-US" altLang="en-US" sz="1800" b="0" i="0" u="none" strike="noStrike" cap="none" normalizeH="0" baseline="0" dirty="0">
                <a:ln>
                  <a:noFill/>
                </a:ln>
                <a:effectLst/>
              </a:endParaRPr>
            </a:p>
          </p:txBody>
        </p:sp>
        <p:sp>
          <p:nvSpPr>
            <p:cNvPr id="25" name="Rectangle 24">
              <a:extLst>
                <a:ext uri="{FF2B5EF4-FFF2-40B4-BE49-F238E27FC236}">
                  <a16:creationId xmlns:a16="http://schemas.microsoft.com/office/drawing/2014/main" id="{28AE96A3-EF9F-4CD6-986B-0DB80DA459C9}"/>
                </a:ext>
              </a:extLst>
            </p:cNvPr>
            <p:cNvSpPr>
              <a:spLocks noChangeArrowheads="1"/>
            </p:cNvSpPr>
            <p:nvPr/>
          </p:nvSpPr>
          <p:spPr bwMode="auto">
            <a:xfrm>
              <a:off x="4703" y="2875"/>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6" name="Rectangle 25">
              <a:extLst>
                <a:ext uri="{FF2B5EF4-FFF2-40B4-BE49-F238E27FC236}">
                  <a16:creationId xmlns:a16="http://schemas.microsoft.com/office/drawing/2014/main" id="{8163B412-3DF8-433D-B3AC-D2F4F2E845CD}"/>
                </a:ext>
              </a:extLst>
            </p:cNvPr>
            <p:cNvSpPr>
              <a:spLocks noChangeArrowheads="1"/>
            </p:cNvSpPr>
            <p:nvPr/>
          </p:nvSpPr>
          <p:spPr bwMode="auto">
            <a:xfrm>
              <a:off x="4751" y="2875"/>
              <a:ext cx="8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channel</a:t>
              </a:r>
              <a:r>
                <a:rPr kumimoji="0" lang="en-US" altLang="en-US" sz="1800" b="1" i="0" u="none" strike="noStrike" cap="none" normalizeH="0" baseline="0" dirty="0">
                  <a:ln>
                    <a:noFill/>
                  </a:ln>
                  <a:solidFill>
                    <a:srgbClr val="FEFFFF"/>
                  </a:solidFill>
                  <a:effectLst/>
                  <a:latin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rPr>
                <a:t>relay</a:t>
              </a:r>
              <a:r>
                <a:rPr kumimoji="0" lang="en-US" altLang="en-US" sz="1800" b="1" i="0" u="none" strike="noStrike" cap="none" normalizeH="0" baseline="0" dirty="0">
                  <a:ln>
                    <a:noFill/>
                  </a:ln>
                  <a:solidFill>
                    <a:srgbClr val="FEFFFF"/>
                  </a:solidFill>
                  <a:effectLst/>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518ED74E-6FA1-481F-B64B-ED60ABE8FDE7}"/>
                </a:ext>
              </a:extLst>
            </p:cNvPr>
            <p:cNvSpPr>
              <a:spLocks noChangeArrowheads="1"/>
            </p:cNvSpPr>
            <p:nvPr/>
          </p:nvSpPr>
          <p:spPr bwMode="auto">
            <a:xfrm>
              <a:off x="4877" y="3048"/>
              <a:ext cx="46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module</a:t>
              </a:r>
              <a:endParaRPr kumimoji="0" lang="en-US" altLang="en-US" sz="1800" b="0" i="0" u="none" strike="noStrike" cap="none" normalizeH="0" baseline="0" dirty="0">
                <a:ln>
                  <a:noFill/>
                </a:ln>
                <a:effectLst/>
              </a:endParaRPr>
            </a:p>
          </p:txBody>
        </p:sp>
        <p:sp>
          <p:nvSpPr>
            <p:cNvPr id="28" name="Rectangle 27">
              <a:extLst>
                <a:ext uri="{FF2B5EF4-FFF2-40B4-BE49-F238E27FC236}">
                  <a16:creationId xmlns:a16="http://schemas.microsoft.com/office/drawing/2014/main" id="{DA354C14-45BD-4D02-9C91-F922624ABF66}"/>
                </a:ext>
              </a:extLst>
            </p:cNvPr>
            <p:cNvSpPr>
              <a:spLocks noChangeArrowheads="1"/>
            </p:cNvSpPr>
            <p:nvPr/>
          </p:nvSpPr>
          <p:spPr bwMode="auto">
            <a:xfrm>
              <a:off x="6327" y="1932"/>
              <a:ext cx="865" cy="432"/>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5C1BAED8-1E9C-47C2-AD45-203DA2C00CAB}"/>
                </a:ext>
              </a:extLst>
            </p:cNvPr>
            <p:cNvSpPr>
              <a:spLocks noChangeArrowheads="1"/>
            </p:cNvSpPr>
            <p:nvPr/>
          </p:nvSpPr>
          <p:spPr bwMode="auto">
            <a:xfrm>
              <a:off x="6327" y="1932"/>
              <a:ext cx="865" cy="432"/>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EABDA8BF-5A44-40BA-B109-21CBDCE3FA33}"/>
                </a:ext>
              </a:extLst>
            </p:cNvPr>
            <p:cNvSpPr>
              <a:spLocks noChangeArrowheads="1"/>
            </p:cNvSpPr>
            <p:nvPr/>
          </p:nvSpPr>
          <p:spPr bwMode="auto">
            <a:xfrm>
              <a:off x="6615" y="2062"/>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LED</a:t>
              </a:r>
              <a:endParaRPr kumimoji="0" lang="en-US" altLang="en-US" sz="1800" b="0" i="0" u="none" strike="noStrike" cap="none" normalizeH="0" baseline="0" dirty="0">
                <a:ln>
                  <a:noFill/>
                </a:ln>
                <a:effectLst/>
              </a:endParaRPr>
            </a:p>
          </p:txBody>
        </p:sp>
        <p:sp>
          <p:nvSpPr>
            <p:cNvPr id="31" name="Rectangle 30">
              <a:extLst>
                <a:ext uri="{FF2B5EF4-FFF2-40B4-BE49-F238E27FC236}">
                  <a16:creationId xmlns:a16="http://schemas.microsoft.com/office/drawing/2014/main" id="{12D3639D-915B-44C9-B42C-9517332E29F2}"/>
                </a:ext>
              </a:extLst>
            </p:cNvPr>
            <p:cNvSpPr>
              <a:spLocks noChangeArrowheads="1"/>
            </p:cNvSpPr>
            <p:nvPr/>
          </p:nvSpPr>
          <p:spPr bwMode="auto">
            <a:xfrm>
              <a:off x="6327" y="2580"/>
              <a:ext cx="865" cy="431"/>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96C082D-4AFC-4BEA-924A-798C8AD77994}"/>
                </a:ext>
              </a:extLst>
            </p:cNvPr>
            <p:cNvSpPr>
              <a:spLocks noChangeArrowheads="1"/>
            </p:cNvSpPr>
            <p:nvPr/>
          </p:nvSpPr>
          <p:spPr bwMode="auto">
            <a:xfrm>
              <a:off x="6327" y="2580"/>
              <a:ext cx="865" cy="431"/>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610C841C-2F36-4167-91F6-B02845AB7F65}"/>
                </a:ext>
              </a:extLst>
            </p:cNvPr>
            <p:cNvSpPr>
              <a:spLocks noChangeArrowheads="1"/>
            </p:cNvSpPr>
            <p:nvPr/>
          </p:nvSpPr>
          <p:spPr bwMode="auto">
            <a:xfrm>
              <a:off x="6643" y="2710"/>
              <a:ext cx="2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Fan</a:t>
              </a:r>
              <a:endParaRPr kumimoji="0" lang="en-US" altLang="en-US" sz="1800" b="0" i="0" u="none" strike="noStrike" cap="none" normalizeH="0" baseline="0" dirty="0">
                <a:ln>
                  <a:noFill/>
                </a:ln>
                <a:effectLst/>
              </a:endParaRPr>
            </a:p>
          </p:txBody>
        </p:sp>
        <p:sp>
          <p:nvSpPr>
            <p:cNvPr id="34" name="Rectangle 33">
              <a:extLst>
                <a:ext uri="{FF2B5EF4-FFF2-40B4-BE49-F238E27FC236}">
                  <a16:creationId xmlns:a16="http://schemas.microsoft.com/office/drawing/2014/main" id="{D37EB7CD-F6A4-4741-BC4B-DAE2D5525F44}"/>
                </a:ext>
              </a:extLst>
            </p:cNvPr>
            <p:cNvSpPr>
              <a:spLocks noChangeArrowheads="1"/>
            </p:cNvSpPr>
            <p:nvPr/>
          </p:nvSpPr>
          <p:spPr bwMode="auto">
            <a:xfrm>
              <a:off x="6327" y="3227"/>
              <a:ext cx="865" cy="360"/>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6EF3D736-F3D9-42A0-B657-EE7D35A80E7A}"/>
                </a:ext>
              </a:extLst>
            </p:cNvPr>
            <p:cNvSpPr>
              <a:spLocks noChangeArrowheads="1"/>
            </p:cNvSpPr>
            <p:nvPr/>
          </p:nvSpPr>
          <p:spPr bwMode="auto">
            <a:xfrm>
              <a:off x="6327" y="3227"/>
              <a:ext cx="865" cy="360"/>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D6AA7024-4F52-48D3-99BC-D0D630A9EDDE}"/>
                </a:ext>
              </a:extLst>
            </p:cNvPr>
            <p:cNvSpPr>
              <a:spLocks noChangeArrowheads="1"/>
            </p:cNvSpPr>
            <p:nvPr/>
          </p:nvSpPr>
          <p:spPr bwMode="auto">
            <a:xfrm>
              <a:off x="6547" y="3321"/>
              <a:ext cx="4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Buzzer</a:t>
              </a:r>
              <a:endParaRPr kumimoji="0" lang="en-US" altLang="en-US" sz="1800" b="0" i="0" u="none" strike="noStrike" cap="none" normalizeH="0" baseline="0" dirty="0">
                <a:ln>
                  <a:noFill/>
                </a:ln>
                <a:effectLst/>
              </a:endParaRPr>
            </a:p>
          </p:txBody>
        </p:sp>
        <p:sp>
          <p:nvSpPr>
            <p:cNvPr id="37" name="Rectangle 36">
              <a:extLst>
                <a:ext uri="{FF2B5EF4-FFF2-40B4-BE49-F238E27FC236}">
                  <a16:creationId xmlns:a16="http://schemas.microsoft.com/office/drawing/2014/main" id="{6D1656B7-74B9-4CEA-ACB2-7BBF0680ABB4}"/>
                </a:ext>
              </a:extLst>
            </p:cNvPr>
            <p:cNvSpPr>
              <a:spLocks noChangeArrowheads="1"/>
            </p:cNvSpPr>
            <p:nvPr/>
          </p:nvSpPr>
          <p:spPr bwMode="auto">
            <a:xfrm>
              <a:off x="6327" y="3803"/>
              <a:ext cx="865" cy="360"/>
            </a:xfrm>
            <a:prstGeom prst="rect">
              <a:avLst/>
            </a:prstGeom>
            <a:solidFill>
              <a:schemeClr val="bg1"/>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id="{454A5E74-F550-422B-A5B2-DB7F498061D3}"/>
                </a:ext>
              </a:extLst>
            </p:cNvPr>
            <p:cNvSpPr>
              <a:spLocks noChangeArrowheads="1"/>
            </p:cNvSpPr>
            <p:nvPr/>
          </p:nvSpPr>
          <p:spPr bwMode="auto">
            <a:xfrm>
              <a:off x="6327" y="3803"/>
              <a:ext cx="865" cy="360"/>
            </a:xfrm>
            <a:prstGeom prst="rect">
              <a:avLst/>
            </a:prstGeom>
            <a:noFill/>
            <a:ln w="3175"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A276CEC0-1054-497B-9A6F-4B01409F2474}"/>
                </a:ext>
              </a:extLst>
            </p:cNvPr>
            <p:cNvSpPr>
              <a:spLocks noChangeArrowheads="1"/>
            </p:cNvSpPr>
            <p:nvPr/>
          </p:nvSpPr>
          <p:spPr bwMode="auto">
            <a:xfrm>
              <a:off x="6607" y="3897"/>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rPr>
                <a:t>Door</a:t>
              </a:r>
              <a:endParaRPr kumimoji="0" lang="en-US" altLang="en-US" sz="1800" b="0" i="0" u="none" strike="noStrike" cap="none" normalizeH="0" baseline="0" dirty="0">
                <a:ln>
                  <a:noFill/>
                </a:ln>
                <a:effectLst/>
              </a:endParaRPr>
            </a:p>
          </p:txBody>
        </p:sp>
      </p:grpSp>
    </p:spTree>
    <p:extLst>
      <p:ext uri="{BB962C8B-B14F-4D97-AF65-F5344CB8AC3E}">
        <p14:creationId xmlns:p14="http://schemas.microsoft.com/office/powerpoint/2010/main" val="189387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7CDC48-99C7-4BFD-B3DD-D9F179A88982}"/>
              </a:ext>
            </a:extLst>
          </p:cNvPr>
          <p:cNvSpPr txBox="1"/>
          <p:nvPr/>
        </p:nvSpPr>
        <p:spPr>
          <a:xfrm>
            <a:off x="1094509" y="1066800"/>
            <a:ext cx="100445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Implementation Procedure (or) Programs</a:t>
            </a:r>
          </a:p>
        </p:txBody>
      </p:sp>
      <p:sp>
        <p:nvSpPr>
          <p:cNvPr id="2" name="TextBox 1">
            <a:extLst>
              <a:ext uri="{FF2B5EF4-FFF2-40B4-BE49-F238E27FC236}">
                <a16:creationId xmlns:a16="http://schemas.microsoft.com/office/drawing/2014/main" id="{3F0C26C6-C3E9-4276-9887-43E0C6339B8D}"/>
              </a:ext>
            </a:extLst>
          </p:cNvPr>
          <p:cNvSpPr txBox="1"/>
          <p:nvPr/>
        </p:nvSpPr>
        <p:spPr>
          <a:xfrm>
            <a:off x="1856509" y="2701636"/>
            <a:ext cx="5812810" cy="1973232"/>
          </a:xfrm>
          <a:prstGeom prst="rect">
            <a:avLst/>
          </a:prstGeom>
          <a:noFill/>
        </p:spPr>
        <p:txBody>
          <a:bodyPr wrap="none" rtlCol="0">
            <a:spAutoFit/>
          </a:bodyPr>
          <a:lstStyle/>
          <a:p>
            <a:pPr>
              <a:lnSpc>
                <a:spcPct val="150000"/>
              </a:lnSpc>
            </a:pPr>
            <a:r>
              <a:rPr lang="en-US" sz="2100" dirty="0">
                <a:latin typeface="Times New Roman" panose="02020603050405020304" pitchFamily="18" charset="0"/>
                <a:cs typeface="Times New Roman" panose="02020603050405020304" pitchFamily="18" charset="0"/>
              </a:rPr>
              <a:t>Step 1:Setting up transmitter and receiver hardware.</a:t>
            </a:r>
          </a:p>
          <a:p>
            <a:pPr>
              <a:lnSpc>
                <a:spcPct val="150000"/>
              </a:lnSpc>
            </a:pPr>
            <a:r>
              <a:rPr lang="en-US" sz="2100" dirty="0">
                <a:latin typeface="Times New Roman" panose="02020603050405020304" pitchFamily="18" charset="0"/>
                <a:cs typeface="Times New Roman" panose="02020603050405020304" pitchFamily="18" charset="0"/>
              </a:rPr>
              <a:t>Step 2:Learning program to implement .</a:t>
            </a:r>
          </a:p>
          <a:p>
            <a:pPr>
              <a:lnSpc>
                <a:spcPct val="150000"/>
              </a:lnSpc>
            </a:pPr>
            <a:r>
              <a:rPr lang="en-US" sz="2100" dirty="0">
                <a:latin typeface="Times New Roman" panose="02020603050405020304" pitchFamily="18" charset="0"/>
                <a:cs typeface="Times New Roman" panose="02020603050405020304" pitchFamily="18" charset="0"/>
              </a:rPr>
              <a:t>Step 3:Implementing program.</a:t>
            </a:r>
          </a:p>
          <a:p>
            <a:pPr>
              <a:lnSpc>
                <a:spcPct val="150000"/>
              </a:lnSpc>
            </a:pPr>
            <a:r>
              <a:rPr lang="en-US" sz="2100" dirty="0">
                <a:latin typeface="Times New Roman" panose="02020603050405020304" pitchFamily="18" charset="0"/>
                <a:cs typeface="Times New Roman" panose="02020603050405020304" pitchFamily="18" charset="0"/>
              </a:rPr>
              <a:t>Step 4:Result output.</a:t>
            </a:r>
          </a:p>
        </p:txBody>
      </p:sp>
    </p:spTree>
    <p:extLst>
      <p:ext uri="{BB962C8B-B14F-4D97-AF65-F5344CB8AC3E}">
        <p14:creationId xmlns:p14="http://schemas.microsoft.com/office/powerpoint/2010/main" val="379120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0E51C0-9B00-4A89-90B8-9CF8AFB6005D}"/>
              </a:ext>
            </a:extLst>
          </p:cNvPr>
          <p:cNvSpPr txBox="1"/>
          <p:nvPr/>
        </p:nvSpPr>
        <p:spPr>
          <a:xfrm>
            <a:off x="1066798" y="375231"/>
            <a:ext cx="1007225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 </a:t>
            </a:r>
          </a:p>
        </p:txBody>
      </p:sp>
      <p:sp>
        <p:nvSpPr>
          <p:cNvPr id="2" name="TextBox 1">
            <a:extLst>
              <a:ext uri="{FF2B5EF4-FFF2-40B4-BE49-F238E27FC236}">
                <a16:creationId xmlns:a16="http://schemas.microsoft.com/office/drawing/2014/main" id="{35F11E2A-A56C-49FC-AE27-23690FD321DA}"/>
              </a:ext>
            </a:extLst>
          </p:cNvPr>
          <p:cNvSpPr txBox="1"/>
          <p:nvPr/>
        </p:nvSpPr>
        <p:spPr>
          <a:xfrm>
            <a:off x="1939636" y="2064327"/>
            <a:ext cx="184731" cy="369332"/>
          </a:xfrm>
          <a:prstGeom prst="rect">
            <a:avLst/>
          </a:prstGeom>
          <a:noFill/>
        </p:spPr>
        <p:txBody>
          <a:bodyPr wrap="none" rtlCol="0">
            <a:spAutoFit/>
          </a:bodyPr>
          <a:lstStyle/>
          <a:p>
            <a:endParaRPr lang="en-US" dirty="0"/>
          </a:p>
        </p:txBody>
      </p:sp>
      <p:graphicFrame>
        <p:nvGraphicFramePr>
          <p:cNvPr id="5" name="Content Placeholder 21">
            <a:extLst>
              <a:ext uri="{FF2B5EF4-FFF2-40B4-BE49-F238E27FC236}">
                <a16:creationId xmlns:a16="http://schemas.microsoft.com/office/drawing/2014/main" id="{C28AA2D4-DB35-48CE-A754-5D4B02EA59D3}"/>
              </a:ext>
            </a:extLst>
          </p:cNvPr>
          <p:cNvGraphicFramePr>
            <a:graphicFrameLocks noGrp="1"/>
          </p:cNvGraphicFramePr>
          <p:nvPr>
            <p:ph idx="1"/>
            <p:extLst>
              <p:ext uri="{D42A27DB-BD31-4B8C-83A1-F6EECF244321}">
                <p14:modId xmlns:p14="http://schemas.microsoft.com/office/powerpoint/2010/main" val="2229838846"/>
              </p:ext>
            </p:extLst>
          </p:nvPr>
        </p:nvGraphicFramePr>
        <p:xfrm>
          <a:off x="680605" y="941359"/>
          <a:ext cx="10830789" cy="5220056"/>
        </p:xfrm>
        <a:graphic>
          <a:graphicData uri="http://schemas.openxmlformats.org/drawingml/2006/table">
            <a:tbl>
              <a:tblPr firstRow="1" lastRow="1" bandRow="1">
                <a:tableStyleId>{073A0DAA-6AF3-43AB-8588-CEC1D06C72B9}</a:tableStyleId>
              </a:tblPr>
              <a:tblGrid>
                <a:gridCol w="682891">
                  <a:extLst>
                    <a:ext uri="{9D8B030D-6E8A-4147-A177-3AD203B41FA5}">
                      <a16:colId xmlns:a16="http://schemas.microsoft.com/office/drawing/2014/main" val="1945562961"/>
                    </a:ext>
                  </a:extLst>
                </a:gridCol>
                <a:gridCol w="951945">
                  <a:extLst>
                    <a:ext uri="{9D8B030D-6E8A-4147-A177-3AD203B41FA5}">
                      <a16:colId xmlns:a16="http://schemas.microsoft.com/office/drawing/2014/main" val="3782471354"/>
                    </a:ext>
                  </a:extLst>
                </a:gridCol>
                <a:gridCol w="2036618">
                  <a:extLst>
                    <a:ext uri="{9D8B030D-6E8A-4147-A177-3AD203B41FA5}">
                      <a16:colId xmlns:a16="http://schemas.microsoft.com/office/drawing/2014/main" val="1904869674"/>
                    </a:ext>
                  </a:extLst>
                </a:gridCol>
                <a:gridCol w="1790699">
                  <a:extLst>
                    <a:ext uri="{9D8B030D-6E8A-4147-A177-3AD203B41FA5}">
                      <a16:colId xmlns:a16="http://schemas.microsoft.com/office/drawing/2014/main" val="3186408322"/>
                    </a:ext>
                  </a:extLst>
                </a:gridCol>
                <a:gridCol w="2812472">
                  <a:extLst>
                    <a:ext uri="{9D8B030D-6E8A-4147-A177-3AD203B41FA5}">
                      <a16:colId xmlns:a16="http://schemas.microsoft.com/office/drawing/2014/main" val="1999052727"/>
                    </a:ext>
                  </a:extLst>
                </a:gridCol>
                <a:gridCol w="2556164">
                  <a:extLst>
                    <a:ext uri="{9D8B030D-6E8A-4147-A177-3AD203B41FA5}">
                      <a16:colId xmlns:a16="http://schemas.microsoft.com/office/drawing/2014/main" val="618941461"/>
                    </a:ext>
                  </a:extLst>
                </a:gridCol>
              </a:tblGrid>
              <a:tr h="1267056">
                <a:tc>
                  <a:txBody>
                    <a:bodyPr/>
                    <a:lstStyle/>
                    <a:p>
                      <a:r>
                        <a:rPr lang="en-US" sz="1800" dirty="0">
                          <a:latin typeface="Times New Roman" panose="02020603050405020304" pitchFamily="18" charset="0"/>
                          <a:cs typeface="Times New Roman" panose="02020603050405020304" pitchFamily="18" charset="0"/>
                        </a:rPr>
                        <a:t>Ref</a:t>
                      </a:r>
                    </a:p>
                    <a:p>
                      <a:r>
                        <a:rPr lang="en-US" sz="1800" dirty="0">
                          <a:latin typeface="Times New Roman" panose="02020603050405020304" pitchFamily="18" charset="0"/>
                          <a:cs typeface="Times New Roman" panose="02020603050405020304" pitchFamily="18" charset="0"/>
                        </a:rPr>
                        <a:t>No</a:t>
                      </a:r>
                    </a:p>
                  </a:txBody>
                  <a:tcPr/>
                </a:tc>
                <a:tc>
                  <a:txBody>
                    <a:bodyPr/>
                    <a:lstStyle/>
                    <a:p>
                      <a:r>
                        <a:rPr lang="en-US" sz="1800" dirty="0">
                          <a:latin typeface="Times New Roman" panose="02020603050405020304" pitchFamily="18" charset="0"/>
                          <a:cs typeface="Times New Roman" panose="02020603050405020304" pitchFamily="18" charset="0"/>
                        </a:rPr>
                        <a:t>Type</a:t>
                      </a:r>
                    </a:p>
                  </a:txBody>
                  <a:tcPr/>
                </a:tc>
                <a:tc>
                  <a:txBody>
                    <a:bodyPr/>
                    <a:lstStyle/>
                    <a:p>
                      <a:r>
                        <a:rPr lang="en-US" sz="1800" dirty="0">
                          <a:latin typeface="Times New Roman" panose="02020603050405020304" pitchFamily="18" charset="0"/>
                          <a:cs typeface="Times New Roman" panose="02020603050405020304" pitchFamily="18" charset="0"/>
                        </a:rPr>
                        <a:t>Title</a:t>
                      </a:r>
                    </a:p>
                  </a:txBody>
                  <a:tcPr/>
                </a:tc>
                <a:tc>
                  <a:txBody>
                    <a:bodyPr/>
                    <a:lstStyle/>
                    <a:p>
                      <a:r>
                        <a:rPr lang="en-US" sz="1800" dirty="0">
                          <a:latin typeface="Times New Roman" panose="02020603050405020304" pitchFamily="18" charset="0"/>
                          <a:cs typeface="Times New Roman" panose="02020603050405020304" pitchFamily="18" charset="0"/>
                        </a:rPr>
                        <a:t>Controller</a:t>
                      </a:r>
                    </a:p>
                  </a:txBody>
                  <a:tcPr/>
                </a:tc>
                <a:tc>
                  <a:txBody>
                    <a:bodyPr/>
                    <a:lstStyle/>
                    <a:p>
                      <a:r>
                        <a:rPr lang="en-US" sz="1800" dirty="0">
                          <a:latin typeface="Times New Roman" panose="02020603050405020304" pitchFamily="18" charset="0"/>
                          <a:cs typeface="Times New Roman" panose="02020603050405020304" pitchFamily="18" charset="0"/>
                        </a:rPr>
                        <a:t>Components</a:t>
                      </a:r>
                    </a:p>
                  </a:txBody>
                  <a:tcPr/>
                </a:tc>
                <a:tc>
                  <a:txBody>
                    <a:bodyPr/>
                    <a:lstStyle/>
                    <a:p>
                      <a:r>
                        <a:rPr lang="en-US" sz="1800" dirty="0">
                          <a:latin typeface="Times New Roman" panose="02020603050405020304" pitchFamily="18" charset="0"/>
                          <a:cs typeface="Times New Roman" panose="02020603050405020304" pitchFamily="18" charset="0"/>
                        </a:rPr>
                        <a:t>Function</a:t>
                      </a:r>
                    </a:p>
                  </a:txBody>
                  <a:tcPr/>
                </a:tc>
                <a:extLst>
                  <a:ext uri="{0D108BD9-81ED-4DB2-BD59-A6C34878D82A}">
                    <a16:rowId xmlns:a16="http://schemas.microsoft.com/office/drawing/2014/main" val="1306265561"/>
                  </a:ext>
                </a:extLst>
              </a:tr>
              <a:tr h="1520930">
                <a:tc>
                  <a:txBody>
                    <a:bodyPr/>
                    <a:lstStyle/>
                    <a:p>
                      <a:r>
                        <a:rPr lang="en-US" sz="1800" dirty="0">
                          <a:latin typeface="Times New Roman" panose="02020603050405020304" pitchFamily="18" charset="0"/>
                          <a:cs typeface="Times New Roman" panose="02020603050405020304" pitchFamily="18" charset="0"/>
                        </a:rPr>
                        <a:t>1</a:t>
                      </a:r>
                    </a:p>
                  </a:txBody>
                  <a:tcPr/>
                </a:tc>
                <a:tc>
                  <a:txBody>
                    <a:bodyPr/>
                    <a:lstStyle/>
                    <a:p>
                      <a:r>
                        <a:rPr lang="en-US" sz="2100" dirty="0">
                          <a:latin typeface="Times New Roman" panose="02020603050405020304" pitchFamily="18" charset="0"/>
                          <a:cs typeface="Times New Roman" panose="02020603050405020304" pitchFamily="18" charset="0"/>
                        </a:rPr>
                        <a:t>Project Report 2016</a:t>
                      </a:r>
                    </a:p>
                  </a:txBody>
                  <a:tcPr/>
                </a:tc>
                <a:tc>
                  <a:txBody>
                    <a:bodyPr/>
                    <a:lstStyle/>
                    <a:p>
                      <a:r>
                        <a:rPr lang="en-US" sz="2100" dirty="0">
                          <a:latin typeface="Times New Roman" panose="02020603050405020304" pitchFamily="18" charset="0"/>
                          <a:cs typeface="Times New Roman" panose="02020603050405020304" pitchFamily="18" charset="0"/>
                        </a:rPr>
                        <a:t>Wireless Home Automation system using IOT</a:t>
                      </a:r>
                    </a:p>
                  </a:txBody>
                  <a:tcPr/>
                </a:tc>
                <a:tc>
                  <a:txBody>
                    <a:bodyPr/>
                    <a:lstStyle/>
                    <a:p>
                      <a:r>
                        <a:rPr lang="en-US" sz="2100" dirty="0">
                          <a:latin typeface="Times New Roman" panose="02020603050405020304" pitchFamily="18" charset="0"/>
                          <a:cs typeface="Times New Roman" panose="02020603050405020304" pitchFamily="18" charset="0"/>
                        </a:rPr>
                        <a:t>Microcontroller</a:t>
                      </a:r>
                    </a:p>
                  </a:txBody>
                  <a:tcPr/>
                </a:tc>
                <a:tc>
                  <a:txBody>
                    <a:bodyPr/>
                    <a:lstStyle/>
                    <a:p>
                      <a:r>
                        <a:rPr lang="en-US" sz="2100" dirty="0">
                          <a:latin typeface="Times New Roman" panose="02020603050405020304" pitchFamily="18" charset="0"/>
                          <a:cs typeface="Times New Roman" panose="02020603050405020304" pitchFamily="18" charset="0"/>
                        </a:rPr>
                        <a:t>WIFI Module , Opto-coupler, Triac , resistors , capacitors , diodes, regulator, Loads(home appliances)</a:t>
                      </a:r>
                    </a:p>
                  </a:txBody>
                  <a:tcPr/>
                </a:tc>
                <a:tc>
                  <a:txBody>
                    <a:bodyPr/>
                    <a:lstStyle/>
                    <a:p>
                      <a:r>
                        <a:rPr lang="en-US" sz="2100" dirty="0">
                          <a:latin typeface="Times New Roman" panose="02020603050405020304" pitchFamily="18" charset="0"/>
                          <a:cs typeface="Times New Roman" panose="02020603050405020304" pitchFamily="18" charset="0"/>
                        </a:rPr>
                        <a:t>To control all the devices of smart home through internet protocols</a:t>
                      </a:r>
                    </a:p>
                  </a:txBody>
                  <a:tcPr/>
                </a:tc>
                <a:extLst>
                  <a:ext uri="{0D108BD9-81ED-4DB2-BD59-A6C34878D82A}">
                    <a16:rowId xmlns:a16="http://schemas.microsoft.com/office/drawing/2014/main" val="1368298593"/>
                  </a:ext>
                </a:extLst>
              </a:tr>
              <a:tr h="1895600">
                <a:tc>
                  <a:txBody>
                    <a:bodyPr/>
                    <a:lstStyle/>
                    <a:p>
                      <a:r>
                        <a:rPr lang="en-US" sz="1800" dirty="0">
                          <a:latin typeface="Times New Roman" panose="02020603050405020304" pitchFamily="18" charset="0"/>
                          <a:cs typeface="Times New Roman" panose="02020603050405020304" pitchFamily="18" charset="0"/>
                        </a:rPr>
                        <a:t>2</a:t>
                      </a:r>
                    </a:p>
                  </a:txBody>
                  <a:tcPr/>
                </a:tc>
                <a:tc>
                  <a:txBody>
                    <a:bodyPr/>
                    <a:lstStyle/>
                    <a:p>
                      <a:r>
                        <a:rPr lang="en-US" sz="2100" dirty="0">
                          <a:latin typeface="Times New Roman" panose="02020603050405020304" pitchFamily="18" charset="0"/>
                          <a:cs typeface="Times New Roman" panose="02020603050405020304" pitchFamily="18" charset="0"/>
                        </a:rPr>
                        <a:t>Project Report 2017</a:t>
                      </a:r>
                    </a:p>
                  </a:txBody>
                  <a:tcPr/>
                </a:tc>
                <a:tc>
                  <a:txBody>
                    <a:bodyPr/>
                    <a:lstStyle/>
                    <a:p>
                      <a:r>
                        <a:rPr lang="en-US" sz="2100" dirty="0">
                          <a:latin typeface="Times New Roman" panose="02020603050405020304" pitchFamily="18" charset="0"/>
                          <a:cs typeface="Times New Roman" panose="02020603050405020304" pitchFamily="18" charset="0"/>
                        </a:rPr>
                        <a:t>Voice controlled home automation</a:t>
                      </a:r>
                    </a:p>
                  </a:txBody>
                  <a:tcPr/>
                </a:tc>
                <a:tc>
                  <a:txBody>
                    <a:bodyPr/>
                    <a:lstStyle/>
                    <a:p>
                      <a:r>
                        <a:rPr lang="en-US" sz="1800" dirty="0">
                          <a:latin typeface="Times New Roman" panose="02020603050405020304" pitchFamily="18" charset="0"/>
                          <a:cs typeface="Times New Roman" panose="02020603050405020304" pitchFamily="18" charset="0"/>
                        </a:rPr>
                        <a:t>Arduino </a:t>
                      </a:r>
                    </a:p>
                  </a:txBody>
                  <a:tcPr/>
                </a:tc>
                <a:tc>
                  <a:txBody>
                    <a:bodyPr/>
                    <a:lstStyle/>
                    <a:p>
                      <a:r>
                        <a:rPr lang="en-US" sz="2100" dirty="0">
                          <a:latin typeface="Times New Roman" panose="02020603050405020304" pitchFamily="18" charset="0"/>
                          <a:cs typeface="Times New Roman" panose="02020603050405020304" pitchFamily="18" charset="0"/>
                        </a:rPr>
                        <a:t>Arduino Board , Relay Module , Bluetooth module ,Breadboard, Android Phone, Fan , LED</a:t>
                      </a:r>
                    </a:p>
                  </a:txBody>
                  <a:tcPr/>
                </a:tc>
                <a:tc>
                  <a:txBody>
                    <a:bodyPr/>
                    <a:lstStyle/>
                    <a:p>
                      <a:r>
                        <a:rPr lang="en-US" sz="2100" dirty="0">
                          <a:latin typeface="Times New Roman" panose="02020603050405020304" pitchFamily="18" charset="0"/>
                          <a:cs typeface="Times New Roman" panose="02020603050405020304" pitchFamily="18" charset="0"/>
                        </a:rPr>
                        <a:t>To build a perfect companion for someone who is elderly and physical-disabled</a:t>
                      </a:r>
                    </a:p>
                  </a:txBody>
                  <a:tcPr/>
                </a:tc>
                <a:extLst>
                  <a:ext uri="{0D108BD9-81ED-4DB2-BD59-A6C34878D82A}">
                    <a16:rowId xmlns:a16="http://schemas.microsoft.com/office/drawing/2014/main" val="3083069575"/>
                  </a:ext>
                </a:extLst>
              </a:tr>
              <a:tr h="0">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5437139"/>
                  </a:ext>
                </a:extLst>
              </a:tr>
            </a:tbl>
          </a:graphicData>
        </a:graphic>
      </p:graphicFrame>
    </p:spTree>
    <p:extLst>
      <p:ext uri="{BB962C8B-B14F-4D97-AF65-F5344CB8AC3E}">
        <p14:creationId xmlns:p14="http://schemas.microsoft.com/office/powerpoint/2010/main" val="350145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6E229E4C-E321-40E5-91F0-FCD5B8B1C63D}"/>
              </a:ext>
            </a:extLst>
          </p:cNvPr>
          <p:cNvGrpSpPr/>
          <p:nvPr/>
        </p:nvGrpSpPr>
        <p:grpSpPr>
          <a:xfrm>
            <a:off x="1118156" y="847137"/>
            <a:ext cx="9955687" cy="5648840"/>
            <a:chOff x="1104426" y="819428"/>
            <a:chExt cx="9955687" cy="5648840"/>
          </a:xfrm>
        </p:grpSpPr>
        <p:grpSp>
          <p:nvGrpSpPr>
            <p:cNvPr id="5" name="Group 4">
              <a:extLst>
                <a:ext uri="{FF2B5EF4-FFF2-40B4-BE49-F238E27FC236}">
                  <a16:creationId xmlns:a16="http://schemas.microsoft.com/office/drawing/2014/main" id="{B1B5A9C3-143F-4E0A-B4FA-E822A92C4FB8}"/>
                </a:ext>
              </a:extLst>
            </p:cNvPr>
            <p:cNvGrpSpPr>
              <a:grpSpLocks noChangeAspect="1"/>
            </p:cNvGrpSpPr>
            <p:nvPr/>
          </p:nvGrpSpPr>
          <p:grpSpPr bwMode="auto">
            <a:xfrm>
              <a:off x="1149350" y="1043854"/>
              <a:ext cx="9910763" cy="5357811"/>
              <a:chOff x="724" y="579"/>
              <a:chExt cx="6243" cy="3375"/>
            </a:xfrm>
          </p:grpSpPr>
          <p:sp>
            <p:nvSpPr>
              <p:cNvPr id="8" name="Rectangle 6">
                <a:extLst>
                  <a:ext uri="{FF2B5EF4-FFF2-40B4-BE49-F238E27FC236}">
                    <a16:creationId xmlns:a16="http://schemas.microsoft.com/office/drawing/2014/main" id="{FAC24874-4A0A-4D08-827D-4DA99BF2F2ED}"/>
                  </a:ext>
                </a:extLst>
              </p:cNvPr>
              <p:cNvSpPr>
                <a:spLocks noChangeArrowheads="1"/>
              </p:cNvSpPr>
              <p:nvPr/>
            </p:nvSpPr>
            <p:spPr bwMode="auto">
              <a:xfrm>
                <a:off x="724" y="579"/>
                <a:ext cx="656" cy="1431"/>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7">
                <a:extLst>
                  <a:ext uri="{FF2B5EF4-FFF2-40B4-BE49-F238E27FC236}">
                    <a16:creationId xmlns:a16="http://schemas.microsoft.com/office/drawing/2014/main" id="{2D426ACA-60E5-4F5E-A8BD-EDE493307757}"/>
                  </a:ext>
                </a:extLst>
              </p:cNvPr>
              <p:cNvSpPr>
                <a:spLocks noChangeArrowheads="1"/>
              </p:cNvSpPr>
              <p:nvPr/>
            </p:nvSpPr>
            <p:spPr bwMode="auto">
              <a:xfrm>
                <a:off x="976" y="1094"/>
                <a:ext cx="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130D1E9E-0E6E-473E-BDE1-8E7DD98C0930}"/>
                  </a:ext>
                </a:extLst>
              </p:cNvPr>
              <p:cNvSpPr>
                <a:spLocks noChangeArrowheads="1"/>
              </p:cNvSpPr>
              <p:nvPr/>
            </p:nvSpPr>
            <p:spPr bwMode="auto">
              <a:xfrm>
                <a:off x="788" y="124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68883A46-C56E-4162-B794-81DE61943B4C}"/>
                  </a:ext>
                </a:extLst>
              </p:cNvPr>
              <p:cNvSpPr>
                <a:spLocks noChangeArrowheads="1"/>
              </p:cNvSpPr>
              <p:nvPr/>
            </p:nvSpPr>
            <p:spPr bwMode="auto">
              <a:xfrm>
                <a:off x="934" y="140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7E8F3661-60C6-486A-9065-CDAD346BF9C2}"/>
                  </a:ext>
                </a:extLst>
              </p:cNvPr>
              <p:cNvSpPr>
                <a:spLocks noChangeArrowheads="1"/>
              </p:cNvSpPr>
              <p:nvPr/>
            </p:nvSpPr>
            <p:spPr bwMode="auto">
              <a:xfrm>
                <a:off x="2463" y="625"/>
                <a:ext cx="985" cy="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a:extLst>
                  <a:ext uri="{FF2B5EF4-FFF2-40B4-BE49-F238E27FC236}">
                    <a16:creationId xmlns:a16="http://schemas.microsoft.com/office/drawing/2014/main" id="{D1A9294B-30A3-42A4-9BA9-41CC192BE3E6}"/>
                  </a:ext>
                </a:extLst>
              </p:cNvPr>
              <p:cNvSpPr>
                <a:spLocks noChangeArrowheads="1"/>
              </p:cNvSpPr>
              <p:nvPr/>
            </p:nvSpPr>
            <p:spPr bwMode="auto">
              <a:xfrm>
                <a:off x="2463" y="604"/>
                <a:ext cx="985" cy="637"/>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08EDE1F8-D07B-40A4-9FD8-13E3CF38A619}"/>
                  </a:ext>
                </a:extLst>
              </p:cNvPr>
              <p:cNvSpPr>
                <a:spLocks noChangeArrowheads="1"/>
              </p:cNvSpPr>
              <p:nvPr/>
            </p:nvSpPr>
            <p:spPr bwMode="auto">
              <a:xfrm>
                <a:off x="2581" y="841"/>
                <a:ext cx="7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WIFI Module</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920656EC-F13F-4DEF-A827-D14B7175CEA1}"/>
                  </a:ext>
                </a:extLst>
              </p:cNvPr>
              <p:cNvSpPr>
                <a:spLocks noChangeArrowheads="1"/>
              </p:cNvSpPr>
              <p:nvPr/>
            </p:nvSpPr>
            <p:spPr bwMode="auto">
              <a:xfrm>
                <a:off x="1544" y="1567"/>
                <a:ext cx="919" cy="637"/>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FF2DF844-4F49-4E77-8701-E5DA932B4689}"/>
                  </a:ext>
                </a:extLst>
              </p:cNvPr>
              <p:cNvSpPr>
                <a:spLocks noChangeArrowheads="1"/>
              </p:cNvSpPr>
              <p:nvPr/>
            </p:nvSpPr>
            <p:spPr bwMode="auto">
              <a:xfrm>
                <a:off x="1581" y="1817"/>
                <a:ext cx="8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rPr>
                  <a:t>OPTOCOUPLER</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8" name="Rectangle 16">
                <a:extLst>
                  <a:ext uri="{FF2B5EF4-FFF2-40B4-BE49-F238E27FC236}">
                    <a16:creationId xmlns:a16="http://schemas.microsoft.com/office/drawing/2014/main" id="{A3319F67-944E-4708-BD41-BE6B6326F50A}"/>
                  </a:ext>
                </a:extLst>
              </p:cNvPr>
              <p:cNvSpPr>
                <a:spLocks noChangeArrowheads="1"/>
              </p:cNvSpPr>
              <p:nvPr/>
            </p:nvSpPr>
            <p:spPr bwMode="auto">
              <a:xfrm>
                <a:off x="2404" y="2735"/>
                <a:ext cx="984" cy="4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FF107D5E-AFB0-439C-91C6-ECC3D42C90A6}"/>
                  </a:ext>
                </a:extLst>
              </p:cNvPr>
              <p:cNvSpPr>
                <a:spLocks noChangeArrowheads="1"/>
              </p:cNvSpPr>
              <p:nvPr/>
            </p:nvSpPr>
            <p:spPr bwMode="auto">
              <a:xfrm>
                <a:off x="2464" y="2420"/>
                <a:ext cx="984" cy="476"/>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a:extLst>
                  <a:ext uri="{FF2B5EF4-FFF2-40B4-BE49-F238E27FC236}">
                    <a16:creationId xmlns:a16="http://schemas.microsoft.com/office/drawing/2014/main" id="{EA9E7934-CAFF-41EC-9164-0ED17E5701DF}"/>
                  </a:ext>
                </a:extLst>
              </p:cNvPr>
              <p:cNvSpPr>
                <a:spLocks noChangeArrowheads="1"/>
              </p:cNvSpPr>
              <p:nvPr/>
            </p:nvSpPr>
            <p:spPr bwMode="auto">
              <a:xfrm>
                <a:off x="2716" y="2563"/>
                <a:ext cx="39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TRIAC</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
            <p:nvSpPr>
              <p:cNvPr id="21" name="Rectangle 19">
                <a:extLst>
                  <a:ext uri="{FF2B5EF4-FFF2-40B4-BE49-F238E27FC236}">
                    <a16:creationId xmlns:a16="http://schemas.microsoft.com/office/drawing/2014/main" id="{EB023ADD-08D5-4CAC-A5F5-6A81F2E2351D}"/>
                  </a:ext>
                </a:extLst>
              </p:cNvPr>
              <p:cNvSpPr>
                <a:spLocks noChangeArrowheads="1"/>
              </p:cNvSpPr>
              <p:nvPr/>
            </p:nvSpPr>
            <p:spPr bwMode="auto">
              <a:xfrm>
                <a:off x="4006" y="625"/>
                <a:ext cx="1050" cy="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a:extLst>
                  <a:ext uri="{FF2B5EF4-FFF2-40B4-BE49-F238E27FC236}">
                    <a16:creationId xmlns:a16="http://schemas.microsoft.com/office/drawing/2014/main" id="{C67CE4AB-288D-4CBA-9EC4-C705C1A4DAFB}"/>
                  </a:ext>
                </a:extLst>
              </p:cNvPr>
              <p:cNvSpPr>
                <a:spLocks noChangeArrowheads="1"/>
              </p:cNvSpPr>
              <p:nvPr/>
            </p:nvSpPr>
            <p:spPr bwMode="auto">
              <a:xfrm>
                <a:off x="4006" y="604"/>
                <a:ext cx="1050" cy="637"/>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a:extLst>
                  <a:ext uri="{FF2B5EF4-FFF2-40B4-BE49-F238E27FC236}">
                    <a16:creationId xmlns:a16="http://schemas.microsoft.com/office/drawing/2014/main" id="{2032D4B9-4103-4BEE-B00C-41098B7E263D}"/>
                  </a:ext>
                </a:extLst>
              </p:cNvPr>
              <p:cNvSpPr>
                <a:spLocks noChangeArrowheads="1"/>
              </p:cNvSpPr>
              <p:nvPr/>
            </p:nvSpPr>
            <p:spPr bwMode="auto">
              <a:xfrm>
                <a:off x="4154" y="786"/>
                <a:ext cx="82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3.3V VOLTAGE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E28E329D-D5AD-45C3-A2E0-9E47ECF4CF0B}"/>
                  </a:ext>
                </a:extLst>
              </p:cNvPr>
              <p:cNvSpPr>
                <a:spLocks noChangeArrowheads="1"/>
              </p:cNvSpPr>
              <p:nvPr/>
            </p:nvSpPr>
            <p:spPr bwMode="auto">
              <a:xfrm>
                <a:off x="4203" y="940"/>
                <a:ext cx="7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REGULATOR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E13CDEF4-23E9-428B-8427-89742D18986E}"/>
                  </a:ext>
                </a:extLst>
              </p:cNvPr>
              <p:cNvSpPr>
                <a:spLocks noChangeArrowheads="1"/>
              </p:cNvSpPr>
              <p:nvPr/>
            </p:nvSpPr>
            <p:spPr bwMode="auto">
              <a:xfrm>
                <a:off x="5778" y="625"/>
                <a:ext cx="1181" cy="6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a:extLst>
                  <a:ext uri="{FF2B5EF4-FFF2-40B4-BE49-F238E27FC236}">
                    <a16:creationId xmlns:a16="http://schemas.microsoft.com/office/drawing/2014/main" id="{8EF98472-E4D0-42EE-BAC2-869EBBB44895}"/>
                  </a:ext>
                </a:extLst>
              </p:cNvPr>
              <p:cNvSpPr>
                <a:spLocks noChangeArrowheads="1"/>
              </p:cNvSpPr>
              <p:nvPr/>
            </p:nvSpPr>
            <p:spPr bwMode="auto">
              <a:xfrm>
                <a:off x="5786" y="588"/>
                <a:ext cx="1181" cy="637"/>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a:extLst>
                  <a:ext uri="{FF2B5EF4-FFF2-40B4-BE49-F238E27FC236}">
                    <a16:creationId xmlns:a16="http://schemas.microsoft.com/office/drawing/2014/main" id="{E5ED399E-8C5D-4936-818A-1D9222FF8F87}"/>
                  </a:ext>
                </a:extLst>
              </p:cNvPr>
              <p:cNvSpPr>
                <a:spLocks noChangeArrowheads="1"/>
              </p:cNvSpPr>
              <p:nvPr/>
            </p:nvSpPr>
            <p:spPr bwMode="auto">
              <a:xfrm>
                <a:off x="6025" y="863"/>
                <a:ext cx="80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5V DC SIIMPS</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896CB547-FE85-4F3A-ACAF-FA5C5792CBB7}"/>
                  </a:ext>
                </a:extLst>
              </p:cNvPr>
              <p:cNvSpPr>
                <a:spLocks noChangeArrowheads="1"/>
              </p:cNvSpPr>
              <p:nvPr/>
            </p:nvSpPr>
            <p:spPr bwMode="auto">
              <a:xfrm>
                <a:off x="3857" y="3493"/>
                <a:ext cx="1050" cy="4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a:extLst>
                  <a:ext uri="{FF2B5EF4-FFF2-40B4-BE49-F238E27FC236}">
                    <a16:creationId xmlns:a16="http://schemas.microsoft.com/office/drawing/2014/main" id="{EB93340B-C326-4991-B4C0-0825D4BC4F9C}"/>
                  </a:ext>
                </a:extLst>
              </p:cNvPr>
              <p:cNvSpPr>
                <a:spLocks noChangeArrowheads="1"/>
              </p:cNvSpPr>
              <p:nvPr/>
            </p:nvSpPr>
            <p:spPr bwMode="auto">
              <a:xfrm>
                <a:off x="3897" y="2420"/>
                <a:ext cx="1050" cy="476"/>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a:extLst>
                  <a:ext uri="{FF2B5EF4-FFF2-40B4-BE49-F238E27FC236}">
                    <a16:creationId xmlns:a16="http://schemas.microsoft.com/office/drawing/2014/main" id="{8D509CC7-6A1F-4B8C-970B-87D47221458D}"/>
                  </a:ext>
                </a:extLst>
              </p:cNvPr>
              <p:cNvSpPr>
                <a:spLocks noChangeArrowheads="1"/>
              </p:cNvSpPr>
              <p:nvPr/>
            </p:nvSpPr>
            <p:spPr bwMode="auto">
              <a:xfrm>
                <a:off x="4251" y="2596"/>
                <a:ext cx="35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LOAD</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062D8394-AC8C-45E9-AB49-53A7C4DF703C}"/>
                  </a:ext>
                </a:extLst>
              </p:cNvPr>
              <p:cNvSpPr>
                <a:spLocks noChangeArrowheads="1"/>
              </p:cNvSpPr>
              <p:nvPr/>
            </p:nvSpPr>
            <p:spPr bwMode="auto">
              <a:xfrm>
                <a:off x="5733" y="2438"/>
                <a:ext cx="1050" cy="9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30">
                <a:extLst>
                  <a:ext uri="{FF2B5EF4-FFF2-40B4-BE49-F238E27FC236}">
                    <a16:creationId xmlns:a16="http://schemas.microsoft.com/office/drawing/2014/main" id="{3CD2FFE8-72CE-4414-9EDA-37C827BCF90C}"/>
                  </a:ext>
                </a:extLst>
              </p:cNvPr>
              <p:cNvSpPr>
                <a:spLocks noChangeArrowheads="1"/>
              </p:cNvSpPr>
              <p:nvPr/>
            </p:nvSpPr>
            <p:spPr bwMode="auto">
              <a:xfrm>
                <a:off x="5778" y="2418"/>
                <a:ext cx="1050" cy="476"/>
              </a:xfrm>
              <a:prstGeom prst="rect">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31">
                <a:extLst>
                  <a:ext uri="{FF2B5EF4-FFF2-40B4-BE49-F238E27FC236}">
                    <a16:creationId xmlns:a16="http://schemas.microsoft.com/office/drawing/2014/main" id="{82EA4B98-8FC1-4955-9537-6716916A4482}"/>
                  </a:ext>
                </a:extLst>
              </p:cNvPr>
              <p:cNvSpPr>
                <a:spLocks noChangeArrowheads="1"/>
              </p:cNvSpPr>
              <p:nvPr/>
            </p:nvSpPr>
            <p:spPr bwMode="auto">
              <a:xfrm>
                <a:off x="5944" y="2513"/>
                <a:ext cx="66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AC SUPPLY</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grpSp>
        <p:cxnSp>
          <p:nvCxnSpPr>
            <p:cNvPr id="35" name="Straight Arrow Connector 34">
              <a:extLst>
                <a:ext uri="{FF2B5EF4-FFF2-40B4-BE49-F238E27FC236}">
                  <a16:creationId xmlns:a16="http://schemas.microsoft.com/office/drawing/2014/main" id="{8E9B0684-197F-4D43-B565-BDDC85C28644}"/>
                </a:ext>
              </a:extLst>
            </p:cNvPr>
            <p:cNvCxnSpPr/>
            <p:nvPr/>
          </p:nvCxnSpPr>
          <p:spPr>
            <a:xfrm>
              <a:off x="3255818" y="3429000"/>
              <a:ext cx="0" cy="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67565E4-6394-495F-81E7-567E78F53CD8}"/>
                </a:ext>
              </a:extLst>
            </p:cNvPr>
            <p:cNvCxnSpPr>
              <a:cxnSpLocks/>
              <a:stCxn id="13" idx="1"/>
            </p:cNvCxnSpPr>
            <p:nvPr/>
          </p:nvCxnSpPr>
          <p:spPr>
            <a:xfrm rot="10800000" flipV="1">
              <a:off x="3181603" y="1589534"/>
              <a:ext cx="728410" cy="1040230"/>
            </a:xfrm>
            <a:prstGeom prst="bentConnector2">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8" name="Connector: Elbow 57">
              <a:extLst>
                <a:ext uri="{FF2B5EF4-FFF2-40B4-BE49-F238E27FC236}">
                  <a16:creationId xmlns:a16="http://schemas.microsoft.com/office/drawing/2014/main" id="{0B58DF7D-7215-4022-A981-1FA704487944}"/>
                </a:ext>
              </a:extLst>
            </p:cNvPr>
            <p:cNvCxnSpPr>
              <a:stCxn id="16" idx="2"/>
            </p:cNvCxnSpPr>
            <p:nvPr/>
          </p:nvCxnSpPr>
          <p:spPr>
            <a:xfrm rot="16200000" flipH="1">
              <a:off x="3203061" y="3601037"/>
              <a:ext cx="684934" cy="72994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D172D8-4E0F-4AD7-BAE6-B3778DE8E256}"/>
                </a:ext>
              </a:extLst>
            </p:cNvPr>
            <p:cNvCxnSpPr>
              <a:stCxn id="19" idx="3"/>
              <a:endCxn id="29" idx="1"/>
            </p:cNvCxnSpPr>
            <p:nvPr/>
          </p:nvCxnSpPr>
          <p:spPr>
            <a:xfrm>
              <a:off x="5473700" y="4343977"/>
              <a:ext cx="7127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77DBF32-9E08-4328-A26E-D14022467CF4}"/>
                </a:ext>
              </a:extLst>
            </p:cNvPr>
            <p:cNvCxnSpPr>
              <a:cxnSpLocks/>
              <a:stCxn id="29" idx="3"/>
              <a:endCxn id="32" idx="1"/>
            </p:cNvCxnSpPr>
            <p:nvPr/>
          </p:nvCxnSpPr>
          <p:spPr>
            <a:xfrm flipV="1">
              <a:off x="7853363" y="4340802"/>
              <a:ext cx="1319212" cy="3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C38DC0-0E5A-4727-BB2C-AEE67A1F15B6}"/>
                </a:ext>
              </a:extLst>
            </p:cNvPr>
            <p:cNvCxnSpPr>
              <a:cxnSpLocks/>
            </p:cNvCxnSpPr>
            <p:nvPr/>
          </p:nvCxnSpPr>
          <p:spPr>
            <a:xfrm flipH="1" flipV="1">
              <a:off x="10006012" y="2080780"/>
              <a:ext cx="38533" cy="18850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F083A77-D96D-4430-9EF5-49AC2D35282B}"/>
                </a:ext>
              </a:extLst>
            </p:cNvPr>
            <p:cNvCxnSpPr>
              <a:cxnSpLocks/>
              <a:stCxn id="26" idx="1"/>
              <a:endCxn id="22" idx="3"/>
            </p:cNvCxnSpPr>
            <p:nvPr/>
          </p:nvCxnSpPr>
          <p:spPr>
            <a:xfrm flipH="1">
              <a:off x="8026400" y="1563760"/>
              <a:ext cx="1158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A3DC2C6-A2B8-4F25-90D3-208428A4542E}"/>
                </a:ext>
              </a:extLst>
            </p:cNvPr>
            <p:cNvCxnSpPr>
              <a:cxnSpLocks/>
              <a:endCxn id="13" idx="3"/>
            </p:cNvCxnSpPr>
            <p:nvPr/>
          </p:nvCxnSpPr>
          <p:spPr>
            <a:xfrm flipH="1" flipV="1">
              <a:off x="5473701" y="1589534"/>
              <a:ext cx="885826" cy="162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4581343-C13C-4735-A91C-B3958C18F557}"/>
                </a:ext>
              </a:extLst>
            </p:cNvPr>
            <p:cNvCxnSpPr/>
            <p:nvPr/>
          </p:nvCxnSpPr>
          <p:spPr>
            <a:xfrm flipH="1">
              <a:off x="2190750" y="1372466"/>
              <a:ext cx="1719263"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2D667BC-3729-4733-AF72-6144EAA0DA65}"/>
                </a:ext>
              </a:extLst>
            </p:cNvPr>
            <p:cNvSpPr txBox="1"/>
            <p:nvPr/>
          </p:nvSpPr>
          <p:spPr>
            <a:xfrm>
              <a:off x="1104426" y="1675823"/>
              <a:ext cx="1191352" cy="784830"/>
            </a:xfrm>
            <a:prstGeom prst="rect">
              <a:avLst/>
            </a:prstGeom>
            <a:noFill/>
          </p:spPr>
          <p:txBody>
            <a:bodyPr wrap="none" rtlCol="0">
              <a:spAutoFit/>
            </a:bodyPr>
            <a:lstStyle/>
            <a:p>
              <a:r>
                <a:rPr lang="en-US" sz="1500" b="1" dirty="0">
                  <a:latin typeface="Times New Roman" panose="02020603050405020304" pitchFamily="18" charset="0"/>
                  <a:cs typeface="Times New Roman" panose="02020603050405020304" pitchFamily="18" charset="0"/>
                </a:rPr>
                <a:t>ON</a:t>
              </a:r>
            </a:p>
            <a:p>
              <a:r>
                <a:rPr lang="en-US" sz="1500" b="1" dirty="0">
                  <a:latin typeface="Times New Roman" panose="02020603050405020304" pitchFamily="18" charset="0"/>
                  <a:cs typeface="Times New Roman" panose="02020603050405020304" pitchFamily="18" charset="0"/>
                </a:rPr>
                <a:t>INTERNET</a:t>
              </a:r>
            </a:p>
            <a:p>
              <a:r>
                <a:rPr lang="en-US" sz="1500" b="1" dirty="0">
                  <a:latin typeface="Times New Roman" panose="02020603050405020304" pitchFamily="18" charset="0"/>
                  <a:cs typeface="Times New Roman" panose="02020603050405020304" pitchFamily="18" charset="0"/>
                </a:rPr>
                <a:t>WEB</a:t>
              </a:r>
            </a:p>
          </p:txBody>
        </p:sp>
        <p:sp>
          <p:nvSpPr>
            <p:cNvPr id="110" name="TextBox 109">
              <a:extLst>
                <a:ext uri="{FF2B5EF4-FFF2-40B4-BE49-F238E27FC236}">
                  <a16:creationId xmlns:a16="http://schemas.microsoft.com/office/drawing/2014/main" id="{10259705-C341-48AF-95E7-62045ED2C307}"/>
                </a:ext>
              </a:extLst>
            </p:cNvPr>
            <p:cNvSpPr txBox="1"/>
            <p:nvPr/>
          </p:nvSpPr>
          <p:spPr>
            <a:xfrm>
              <a:off x="2190750" y="5821937"/>
              <a:ext cx="7039491"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Block Diagram Of  Wireless Home Automation system using IOT</a:t>
              </a:r>
            </a:p>
            <a:p>
              <a:endParaRPr lang="en-US" dirty="0"/>
            </a:p>
          </p:txBody>
        </p:sp>
        <p:sp>
          <p:nvSpPr>
            <p:cNvPr id="111" name="TextBox 110">
              <a:extLst>
                <a:ext uri="{FF2B5EF4-FFF2-40B4-BE49-F238E27FC236}">
                  <a16:creationId xmlns:a16="http://schemas.microsoft.com/office/drawing/2014/main" id="{41A018FA-7AA6-425A-BE68-6F210F1BA089}"/>
                </a:ext>
              </a:extLst>
            </p:cNvPr>
            <p:cNvSpPr txBox="1"/>
            <p:nvPr/>
          </p:nvSpPr>
          <p:spPr>
            <a:xfrm>
              <a:off x="2408128" y="819428"/>
              <a:ext cx="1041401" cy="55399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Over Cloud</a:t>
              </a:r>
            </a:p>
          </p:txBody>
        </p:sp>
      </p:grpSp>
    </p:spTree>
    <p:extLst>
      <p:ext uri="{BB962C8B-B14F-4D97-AF65-F5344CB8AC3E}">
        <p14:creationId xmlns:p14="http://schemas.microsoft.com/office/powerpoint/2010/main" val="82541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CD2528E-6230-4834-BCA9-50B513886144}"/>
              </a:ext>
            </a:extLst>
          </p:cNvPr>
          <p:cNvGrpSpPr/>
          <p:nvPr/>
        </p:nvGrpSpPr>
        <p:grpSpPr>
          <a:xfrm>
            <a:off x="152343" y="763588"/>
            <a:ext cx="11861930" cy="5944730"/>
            <a:chOff x="152343" y="763588"/>
            <a:chExt cx="11861930" cy="5944730"/>
          </a:xfrm>
        </p:grpSpPr>
        <p:grpSp>
          <p:nvGrpSpPr>
            <p:cNvPr id="6" name="Group 4">
              <a:extLst>
                <a:ext uri="{FF2B5EF4-FFF2-40B4-BE49-F238E27FC236}">
                  <a16:creationId xmlns:a16="http://schemas.microsoft.com/office/drawing/2014/main" id="{51C9DDDE-7DE3-4D23-9AA3-60E8E772E961}"/>
                </a:ext>
              </a:extLst>
            </p:cNvPr>
            <p:cNvGrpSpPr>
              <a:grpSpLocks noChangeAspect="1"/>
            </p:cNvGrpSpPr>
            <p:nvPr/>
          </p:nvGrpSpPr>
          <p:grpSpPr bwMode="auto">
            <a:xfrm>
              <a:off x="222251" y="763588"/>
              <a:ext cx="11792022" cy="5448300"/>
              <a:chOff x="140" y="481"/>
              <a:chExt cx="7540" cy="3432"/>
            </a:xfrm>
          </p:grpSpPr>
          <p:sp>
            <p:nvSpPr>
              <p:cNvPr id="7" name="AutoShape 3">
                <a:extLst>
                  <a:ext uri="{FF2B5EF4-FFF2-40B4-BE49-F238E27FC236}">
                    <a16:creationId xmlns:a16="http://schemas.microsoft.com/office/drawing/2014/main" id="{89174E3F-D500-4D88-9B1C-63E23D100697}"/>
                  </a:ext>
                </a:extLst>
              </p:cNvPr>
              <p:cNvSpPr>
                <a:spLocks noChangeAspect="1" noChangeArrowheads="1" noTextEdit="1"/>
              </p:cNvSpPr>
              <p:nvPr/>
            </p:nvSpPr>
            <p:spPr bwMode="auto">
              <a:xfrm>
                <a:off x="140" y="481"/>
                <a:ext cx="7540" cy="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A3ED217D-80CE-4E20-8F69-CC6079583BDA}"/>
                  </a:ext>
                </a:extLst>
              </p:cNvPr>
              <p:cNvSpPr>
                <a:spLocks noChangeArrowheads="1"/>
              </p:cNvSpPr>
              <p:nvPr/>
            </p:nvSpPr>
            <p:spPr bwMode="auto">
              <a:xfrm>
                <a:off x="154" y="1421"/>
                <a:ext cx="1060" cy="5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65E7C407-D21B-453B-ADB1-0AFA0B662917}"/>
                  </a:ext>
                </a:extLst>
              </p:cNvPr>
              <p:cNvSpPr>
                <a:spLocks noChangeArrowheads="1"/>
              </p:cNvSpPr>
              <p:nvPr/>
            </p:nvSpPr>
            <p:spPr bwMode="auto">
              <a:xfrm>
                <a:off x="154" y="1421"/>
                <a:ext cx="1060" cy="524"/>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DD9B8A90-8C25-4303-BDDC-CA8461A84584}"/>
                  </a:ext>
                </a:extLst>
              </p:cNvPr>
              <p:cNvSpPr>
                <a:spLocks noChangeArrowheads="1"/>
              </p:cNvSpPr>
              <p:nvPr/>
            </p:nvSpPr>
            <p:spPr bwMode="auto">
              <a:xfrm>
                <a:off x="240" y="1615"/>
                <a:ext cx="92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Bluetooth 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449C944F-F732-4395-80BE-D8A1C733162C}"/>
                  </a:ext>
                </a:extLst>
              </p:cNvPr>
              <p:cNvSpPr>
                <a:spLocks noChangeArrowheads="1"/>
              </p:cNvSpPr>
              <p:nvPr/>
            </p:nvSpPr>
            <p:spPr bwMode="auto">
              <a:xfrm>
                <a:off x="396" y="2896"/>
                <a:ext cx="576" cy="10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0">
                <a:extLst>
                  <a:ext uri="{FF2B5EF4-FFF2-40B4-BE49-F238E27FC236}">
                    <a16:creationId xmlns:a16="http://schemas.microsoft.com/office/drawing/2014/main" id="{F0535854-C103-4C00-8594-19BBB50AD80E}"/>
                  </a:ext>
                </a:extLst>
              </p:cNvPr>
              <p:cNvSpPr>
                <a:spLocks noChangeArrowheads="1"/>
              </p:cNvSpPr>
              <p:nvPr/>
            </p:nvSpPr>
            <p:spPr bwMode="auto">
              <a:xfrm>
                <a:off x="529" y="3372"/>
                <a:ext cx="4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CD21F20C-3D05-4A12-A7AE-56AF237E6B10}"/>
                  </a:ext>
                </a:extLst>
              </p:cNvPr>
              <p:cNvSpPr>
                <a:spLocks noChangeArrowheads="1"/>
              </p:cNvSpPr>
              <p:nvPr/>
            </p:nvSpPr>
            <p:spPr bwMode="auto">
              <a:xfrm>
                <a:off x="216" y="3237"/>
                <a:ext cx="3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solidFill>
                      <a:srgbClr val="000000"/>
                    </a:solidFill>
                    <a:latin typeface="Times New Roman" panose="02020603050405020304" pitchFamily="18" charset="0"/>
                  </a:rPr>
                  <a:t>Mobile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rPr>
                  <a:t>phone</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C8AFC3E6-6161-4E52-AED9-E5CF77B92208}"/>
                  </a:ext>
                </a:extLst>
              </p:cNvPr>
              <p:cNvSpPr>
                <a:spLocks noChangeArrowheads="1"/>
              </p:cNvSpPr>
              <p:nvPr/>
            </p:nvSpPr>
            <p:spPr bwMode="auto">
              <a:xfrm>
                <a:off x="1644" y="1295"/>
                <a:ext cx="160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B7633CDD-DA89-4EAC-847A-0DE04C0E0D1D}"/>
                  </a:ext>
                </a:extLst>
              </p:cNvPr>
              <p:cNvSpPr>
                <a:spLocks noChangeArrowheads="1"/>
              </p:cNvSpPr>
              <p:nvPr/>
            </p:nvSpPr>
            <p:spPr bwMode="auto">
              <a:xfrm>
                <a:off x="1645" y="1421"/>
                <a:ext cx="1604" cy="1018"/>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946382EE-2E26-4561-8B7C-9225FD5CEA5F}"/>
                  </a:ext>
                </a:extLst>
              </p:cNvPr>
              <p:cNvSpPr>
                <a:spLocks noChangeArrowheads="1"/>
              </p:cNvSpPr>
              <p:nvPr/>
            </p:nvSpPr>
            <p:spPr bwMode="auto">
              <a:xfrm>
                <a:off x="2117" y="1862"/>
                <a:ext cx="70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641A045F-D63A-4904-A9A4-BFC20B9B6650}"/>
                  </a:ext>
                </a:extLst>
              </p:cNvPr>
              <p:cNvSpPr>
                <a:spLocks noChangeArrowheads="1"/>
              </p:cNvSpPr>
              <p:nvPr/>
            </p:nvSpPr>
            <p:spPr bwMode="auto">
              <a:xfrm>
                <a:off x="1887" y="495"/>
                <a:ext cx="1120" cy="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91F278D0-69C7-4522-82CD-88881098886E}"/>
                  </a:ext>
                </a:extLst>
              </p:cNvPr>
              <p:cNvSpPr>
                <a:spLocks noChangeArrowheads="1"/>
              </p:cNvSpPr>
              <p:nvPr/>
            </p:nvSpPr>
            <p:spPr bwMode="auto">
              <a:xfrm>
                <a:off x="1887" y="495"/>
                <a:ext cx="1120" cy="525"/>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847C02D0-C99C-4685-89AC-967F230A2420}"/>
                  </a:ext>
                </a:extLst>
              </p:cNvPr>
              <p:cNvSpPr>
                <a:spLocks noChangeArrowheads="1"/>
              </p:cNvSpPr>
              <p:nvPr/>
            </p:nvSpPr>
            <p:spPr bwMode="auto">
              <a:xfrm>
                <a:off x="2325" y="690"/>
                <a:ext cx="2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LCD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CB07222D-65C1-436A-838C-2A7F56F10B18}"/>
                  </a:ext>
                </a:extLst>
              </p:cNvPr>
              <p:cNvSpPr>
                <a:spLocks noChangeArrowheads="1"/>
              </p:cNvSpPr>
              <p:nvPr/>
            </p:nvSpPr>
            <p:spPr bwMode="auto">
              <a:xfrm>
                <a:off x="4406" y="495"/>
                <a:ext cx="1363" cy="2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EE8CD605-5F33-4EA8-9436-9AE24DADAE30}"/>
                  </a:ext>
                </a:extLst>
              </p:cNvPr>
              <p:cNvSpPr>
                <a:spLocks noChangeArrowheads="1"/>
              </p:cNvSpPr>
              <p:nvPr/>
            </p:nvSpPr>
            <p:spPr bwMode="auto">
              <a:xfrm>
                <a:off x="4406" y="495"/>
                <a:ext cx="1363" cy="2160"/>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5138C9DF-123D-44B5-B2B8-011EDCE2D2B4}"/>
                  </a:ext>
                </a:extLst>
              </p:cNvPr>
              <p:cNvSpPr>
                <a:spLocks noChangeArrowheads="1"/>
              </p:cNvSpPr>
              <p:nvPr/>
            </p:nvSpPr>
            <p:spPr bwMode="auto">
              <a:xfrm>
                <a:off x="4479" y="1507"/>
                <a:ext cx="10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86D40EF1-1D67-4F9C-B5AC-7F629712F51B}"/>
                  </a:ext>
                </a:extLst>
              </p:cNvPr>
              <p:cNvSpPr>
                <a:spLocks noChangeArrowheads="1"/>
              </p:cNvSpPr>
              <p:nvPr/>
            </p:nvSpPr>
            <p:spPr bwMode="auto">
              <a:xfrm>
                <a:off x="4538" y="1507"/>
                <a:ext cx="8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012C2962-A35F-4C62-A0E3-800D3F4F633A}"/>
                  </a:ext>
                </a:extLst>
              </p:cNvPr>
              <p:cNvSpPr>
                <a:spLocks noChangeArrowheads="1"/>
              </p:cNvSpPr>
              <p:nvPr/>
            </p:nvSpPr>
            <p:spPr bwMode="auto">
              <a:xfrm>
                <a:off x="4577" y="1507"/>
                <a:ext cx="11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channel Relay Module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EA27C325-01FD-4D66-A0C8-8A6E08933AF2}"/>
                  </a:ext>
                </a:extLst>
              </p:cNvPr>
              <p:cNvSpPr>
                <a:spLocks noChangeArrowheads="1"/>
              </p:cNvSpPr>
              <p:nvPr/>
            </p:nvSpPr>
            <p:spPr bwMode="auto">
              <a:xfrm>
                <a:off x="6821" y="495"/>
                <a:ext cx="847" cy="4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a:extLst>
                  <a:ext uri="{FF2B5EF4-FFF2-40B4-BE49-F238E27FC236}">
                    <a16:creationId xmlns:a16="http://schemas.microsoft.com/office/drawing/2014/main" id="{65022A9B-5B97-4390-8E49-8B1E946372AF}"/>
                  </a:ext>
                </a:extLst>
              </p:cNvPr>
              <p:cNvSpPr>
                <a:spLocks noChangeArrowheads="1"/>
              </p:cNvSpPr>
              <p:nvPr/>
            </p:nvSpPr>
            <p:spPr bwMode="auto">
              <a:xfrm>
                <a:off x="6821" y="495"/>
                <a:ext cx="847" cy="494"/>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a:extLst>
                  <a:ext uri="{FF2B5EF4-FFF2-40B4-BE49-F238E27FC236}">
                    <a16:creationId xmlns:a16="http://schemas.microsoft.com/office/drawing/2014/main" id="{BF623532-B927-4150-A859-144A62046642}"/>
                  </a:ext>
                </a:extLst>
              </p:cNvPr>
              <p:cNvSpPr>
                <a:spLocks noChangeArrowheads="1"/>
              </p:cNvSpPr>
              <p:nvPr/>
            </p:nvSpPr>
            <p:spPr bwMode="auto">
              <a:xfrm>
                <a:off x="7125" y="674"/>
                <a:ext cx="2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3E1586D8-795C-4C13-97B0-8DB1A5360DF6}"/>
                  </a:ext>
                </a:extLst>
              </p:cNvPr>
              <p:cNvSpPr>
                <a:spLocks noChangeArrowheads="1"/>
              </p:cNvSpPr>
              <p:nvPr/>
            </p:nvSpPr>
            <p:spPr bwMode="auto">
              <a:xfrm>
                <a:off x="6821" y="1714"/>
                <a:ext cx="847" cy="4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a:extLst>
                  <a:ext uri="{FF2B5EF4-FFF2-40B4-BE49-F238E27FC236}">
                    <a16:creationId xmlns:a16="http://schemas.microsoft.com/office/drawing/2014/main" id="{36746D7F-3A2B-4D42-A3B1-A91E135EDE2E}"/>
                  </a:ext>
                </a:extLst>
              </p:cNvPr>
              <p:cNvSpPr>
                <a:spLocks noChangeArrowheads="1"/>
              </p:cNvSpPr>
              <p:nvPr/>
            </p:nvSpPr>
            <p:spPr bwMode="auto">
              <a:xfrm>
                <a:off x="6821" y="1853"/>
                <a:ext cx="847" cy="493"/>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a:extLst>
                  <a:ext uri="{FF2B5EF4-FFF2-40B4-BE49-F238E27FC236}">
                    <a16:creationId xmlns:a16="http://schemas.microsoft.com/office/drawing/2014/main" id="{B528E967-9647-47D3-9359-33F0201BEEB5}"/>
                  </a:ext>
                </a:extLst>
              </p:cNvPr>
              <p:cNvSpPr>
                <a:spLocks noChangeArrowheads="1"/>
              </p:cNvSpPr>
              <p:nvPr/>
            </p:nvSpPr>
            <p:spPr bwMode="auto">
              <a:xfrm>
                <a:off x="7126" y="2031"/>
                <a:ext cx="28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FAN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6B31BEFC-4DA6-452B-B5FA-5989B132139A}"/>
                  </a:ext>
                </a:extLst>
              </p:cNvPr>
              <p:cNvSpPr>
                <a:spLocks noChangeArrowheads="1"/>
              </p:cNvSpPr>
              <p:nvPr/>
            </p:nvSpPr>
            <p:spPr bwMode="auto">
              <a:xfrm>
                <a:off x="4452" y="3333"/>
                <a:ext cx="1317" cy="4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2D920E94-FA79-4433-A6EA-00FB797C20FA}"/>
                  </a:ext>
                </a:extLst>
              </p:cNvPr>
              <p:cNvSpPr>
                <a:spLocks noChangeArrowheads="1"/>
              </p:cNvSpPr>
              <p:nvPr/>
            </p:nvSpPr>
            <p:spPr bwMode="auto">
              <a:xfrm>
                <a:off x="4452" y="3333"/>
                <a:ext cx="1317" cy="494"/>
              </a:xfrm>
              <a:prstGeom prst="rect">
                <a:avLst/>
              </a:pr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50DA0BD5-D5D1-4C7A-A066-7414D8F2E2D2}"/>
                  </a:ext>
                </a:extLst>
              </p:cNvPr>
              <p:cNvSpPr>
                <a:spLocks noChangeArrowheads="1"/>
              </p:cNvSpPr>
              <p:nvPr/>
            </p:nvSpPr>
            <p:spPr bwMode="auto">
              <a:xfrm>
                <a:off x="4807" y="3512"/>
                <a:ext cx="6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Times New Roman" panose="02020603050405020304" pitchFamily="18" charset="0"/>
                  </a:rPr>
                  <a:t>External 5V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cxnSp>
          <p:nvCxnSpPr>
            <p:cNvPr id="45" name="Straight Arrow Connector 44">
              <a:extLst>
                <a:ext uri="{FF2B5EF4-FFF2-40B4-BE49-F238E27FC236}">
                  <a16:creationId xmlns:a16="http://schemas.microsoft.com/office/drawing/2014/main" id="{BB4F349C-A9FD-4225-9D22-F09B795C3970}"/>
                </a:ext>
              </a:extLst>
            </p:cNvPr>
            <p:cNvCxnSpPr>
              <a:cxnSpLocks/>
              <a:stCxn id="9" idx="3"/>
            </p:cNvCxnSpPr>
            <p:nvPr/>
          </p:nvCxnSpPr>
          <p:spPr>
            <a:xfrm>
              <a:off x="1901910" y="2671763"/>
              <a:ext cx="684639" cy="21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54B1D11-BDE6-4BD3-A900-CCB65F941529}"/>
                </a:ext>
              </a:extLst>
            </p:cNvPr>
            <p:cNvCxnSpPr>
              <a:cxnSpLocks/>
            </p:cNvCxnSpPr>
            <p:nvPr/>
          </p:nvCxnSpPr>
          <p:spPr>
            <a:xfrm flipH="1" flipV="1">
              <a:off x="3829090" y="1587874"/>
              <a:ext cx="16227" cy="636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CCBB08D-9CE0-453E-8159-8C784ED4FCAB}"/>
                </a:ext>
              </a:extLst>
            </p:cNvPr>
            <p:cNvCxnSpPr>
              <a:cxnSpLocks/>
            </p:cNvCxnSpPr>
            <p:nvPr/>
          </p:nvCxnSpPr>
          <p:spPr>
            <a:xfrm>
              <a:off x="5063926" y="2822576"/>
              <a:ext cx="18300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3F85192-84B8-4071-996A-CEB9A9FCCFE2}"/>
                </a:ext>
              </a:extLst>
            </p:cNvPr>
            <p:cNvCxnSpPr/>
            <p:nvPr/>
          </p:nvCxnSpPr>
          <p:spPr>
            <a:xfrm flipV="1">
              <a:off x="8030720" y="4237038"/>
              <a:ext cx="0" cy="1049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7F91729-79F9-4BD5-8698-9903A35220CD}"/>
                </a:ext>
              </a:extLst>
            </p:cNvPr>
            <p:cNvCxnSpPr/>
            <p:nvPr/>
          </p:nvCxnSpPr>
          <p:spPr>
            <a:xfrm>
              <a:off x="9025605" y="3224213"/>
              <a:ext cx="1652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B950B64-03E2-4E5B-86DB-81496C271CEF}"/>
                </a:ext>
              </a:extLst>
            </p:cNvPr>
            <p:cNvCxnSpPr/>
            <p:nvPr/>
          </p:nvCxnSpPr>
          <p:spPr>
            <a:xfrm>
              <a:off x="9018205" y="1164937"/>
              <a:ext cx="1652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DC126C2D-A18F-4C9E-8F6F-FDE94ECDB8FB}"/>
                </a:ext>
              </a:extLst>
            </p:cNvPr>
            <p:cNvSpPr/>
            <p:nvPr/>
          </p:nvSpPr>
          <p:spPr>
            <a:xfrm>
              <a:off x="157425" y="3309938"/>
              <a:ext cx="1018381" cy="703767"/>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a:extLst>
                <a:ext uri="{FF2B5EF4-FFF2-40B4-BE49-F238E27FC236}">
                  <a16:creationId xmlns:a16="http://schemas.microsoft.com/office/drawing/2014/main" id="{D1A68D66-D2E5-43BE-B2E8-C8FC0162AE74}"/>
                </a:ext>
              </a:extLst>
            </p:cNvPr>
            <p:cNvSpPr/>
            <p:nvPr/>
          </p:nvSpPr>
          <p:spPr>
            <a:xfrm>
              <a:off x="152343" y="3470276"/>
              <a:ext cx="904874" cy="647303"/>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6E14CCD6-0C29-4607-A693-629BF25F228A}"/>
                </a:ext>
              </a:extLst>
            </p:cNvPr>
            <p:cNvSpPr/>
            <p:nvPr/>
          </p:nvSpPr>
          <p:spPr>
            <a:xfrm>
              <a:off x="318799" y="3672575"/>
              <a:ext cx="546852" cy="348024"/>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a:extLst>
                <a:ext uri="{FF2B5EF4-FFF2-40B4-BE49-F238E27FC236}">
                  <a16:creationId xmlns:a16="http://schemas.microsoft.com/office/drawing/2014/main" id="{C1AC21F2-38EF-47A4-9EF5-919DC971224B}"/>
                </a:ext>
              </a:extLst>
            </p:cNvPr>
            <p:cNvSpPr txBox="1"/>
            <p:nvPr/>
          </p:nvSpPr>
          <p:spPr>
            <a:xfrm>
              <a:off x="2307023" y="6277431"/>
              <a:ext cx="8410829"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Fig . Block Diagram Of Voice Control Home Automation Using Arduino</a:t>
              </a:r>
            </a:p>
          </p:txBody>
        </p:sp>
        <p:pic>
          <p:nvPicPr>
            <p:cNvPr id="2" name="Picture 1">
              <a:extLst>
                <a:ext uri="{FF2B5EF4-FFF2-40B4-BE49-F238E27FC236}">
                  <a16:creationId xmlns:a16="http://schemas.microsoft.com/office/drawing/2014/main" id="{6432350F-2D5F-48B8-96CC-B04A9BDD4A8A}"/>
                </a:ext>
              </a:extLst>
            </p:cNvPr>
            <p:cNvPicPr>
              <a:picLocks noChangeAspect="1"/>
            </p:cNvPicPr>
            <p:nvPr/>
          </p:nvPicPr>
          <p:blipFill>
            <a:blip r:embed="rId2"/>
            <a:stretch>
              <a:fillRect/>
            </a:stretch>
          </p:blipFill>
          <p:spPr>
            <a:xfrm>
              <a:off x="318799" y="3926123"/>
              <a:ext cx="523875" cy="952500"/>
            </a:xfrm>
            <a:prstGeom prst="rect">
              <a:avLst/>
            </a:prstGeom>
          </p:spPr>
        </p:pic>
      </p:grpSp>
    </p:spTree>
    <p:extLst>
      <p:ext uri="{BB962C8B-B14F-4D97-AF65-F5344CB8AC3E}">
        <p14:creationId xmlns:p14="http://schemas.microsoft.com/office/powerpoint/2010/main" val="283551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1119</Words>
  <Application>Microsoft Office PowerPoint</Application>
  <PresentationFormat>Widescreen</PresentationFormat>
  <Paragraphs>170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dc:creator>
  <cp:lastModifiedBy>Aspire</cp:lastModifiedBy>
  <cp:revision>50</cp:revision>
  <dcterms:created xsi:type="dcterms:W3CDTF">2020-03-10T14:46:16Z</dcterms:created>
  <dcterms:modified xsi:type="dcterms:W3CDTF">2020-06-02T13:16:16Z</dcterms:modified>
</cp:coreProperties>
</file>