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3" r:id="rId1"/>
  </p:sldMasterIdLst>
  <p:notesMasterIdLst>
    <p:notesMasterId r:id="rId32"/>
  </p:notesMasterIdLst>
  <p:sldIdLst>
    <p:sldId id="267" r:id="rId2"/>
    <p:sldId id="258" r:id="rId3"/>
    <p:sldId id="257" r:id="rId4"/>
    <p:sldId id="259" r:id="rId5"/>
    <p:sldId id="260" r:id="rId6"/>
    <p:sldId id="292" r:id="rId7"/>
    <p:sldId id="261" r:id="rId8"/>
    <p:sldId id="262" r:id="rId9"/>
    <p:sldId id="280" r:id="rId10"/>
    <p:sldId id="290" r:id="rId11"/>
    <p:sldId id="269" r:id="rId12"/>
    <p:sldId id="291" r:id="rId13"/>
    <p:sldId id="263" r:id="rId14"/>
    <p:sldId id="285" r:id="rId15"/>
    <p:sldId id="271" r:id="rId16"/>
    <p:sldId id="272" r:id="rId17"/>
    <p:sldId id="282" r:id="rId18"/>
    <p:sldId id="288" r:id="rId19"/>
    <p:sldId id="273" r:id="rId20"/>
    <p:sldId id="281" r:id="rId21"/>
    <p:sldId id="274" r:id="rId22"/>
    <p:sldId id="275" r:id="rId23"/>
    <p:sldId id="283" r:id="rId24"/>
    <p:sldId id="277" r:id="rId25"/>
    <p:sldId id="284" r:id="rId26"/>
    <p:sldId id="265" r:id="rId27"/>
    <p:sldId id="278" r:id="rId28"/>
    <p:sldId id="264" r:id="rId29"/>
    <p:sldId id="266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69350-55A1-4321-9595-8E0B2D3ABDAE}" type="datetimeFigureOut">
              <a:rPr lang="en-US" smtClean="0"/>
              <a:t>6/9/2020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CCAF5-0965-4D64-BB8B-4FA938CD2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8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B27A-5B30-4AEF-AB2F-FFE3D15956A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5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154-1C7C-4AB4-BBD5-67B3CCC9AB50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2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35F9-6A22-440C-B093-FE8BD1AC47C8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51431-4281-4254-BA6A-E576439A38BA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0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69D3-4430-4B97-ABE4-963AAA887CEB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7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62C0-5D00-4371-8837-6E7BFF4C592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A0FE-C5B6-40A5-86B6-EF699B0A7512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5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8350-6F30-4891-BD3D-F9009F692419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1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BEE54-4D9D-40E4-A173-F5159A02F93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26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2204-AD9B-411E-BD67-796441DB78CD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8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AF50D25-215F-40DD-A471-6EA2BE9EA683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3B724F6-DF77-4C7C-A745-D220A56DEDC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F67130B-CDDD-4B9D-9180-F76580763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1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  <p:sldLayoutId id="2147484597" r:id="rId4"/>
    <p:sldLayoutId id="2147484598" r:id="rId5"/>
    <p:sldLayoutId id="2147484599" r:id="rId6"/>
    <p:sldLayoutId id="2147484600" r:id="rId7"/>
    <p:sldLayoutId id="2147484601" r:id="rId8"/>
    <p:sldLayoutId id="2147484602" r:id="rId9"/>
    <p:sldLayoutId id="2147484603" r:id="rId10"/>
    <p:sldLayoutId id="2147484604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gbee.org/Standards/" TargetMode="External"/><Relationship Id="rId2" Type="http://schemas.openxmlformats.org/officeDocument/2006/relationships/hyperlink" Target="http://www.z-wavealliance,org/technolg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A29FAB-CAF2-461F-B995-D57E28B51842}"/>
              </a:ext>
            </a:extLst>
          </p:cNvPr>
          <p:cNvSpPr txBox="1"/>
          <p:nvPr/>
        </p:nvSpPr>
        <p:spPr>
          <a:xfrm>
            <a:off x="154612" y="277091"/>
            <a:ext cx="109844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Ministry of 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0EF4D-6BCE-446A-9992-F4760F19E7BA}"/>
              </a:ext>
            </a:extLst>
          </p:cNvPr>
          <p:cNvSpPr txBox="1"/>
          <p:nvPr/>
        </p:nvSpPr>
        <p:spPr>
          <a:xfrm>
            <a:off x="334720" y="643161"/>
            <a:ext cx="11857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University (Taunggyi)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AE412-C439-41D0-ADAB-4CEF93C33D07}"/>
              </a:ext>
            </a:extLst>
          </p:cNvPr>
          <p:cNvSpPr txBox="1"/>
          <p:nvPr/>
        </p:nvSpPr>
        <p:spPr>
          <a:xfrm>
            <a:off x="180109" y="1086066"/>
            <a:ext cx="11857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FB35D-1724-4756-8924-08D62A874036}"/>
              </a:ext>
            </a:extLst>
          </p:cNvPr>
          <p:cNvSpPr txBox="1"/>
          <p:nvPr/>
        </p:nvSpPr>
        <p:spPr>
          <a:xfrm>
            <a:off x="734291" y="2385071"/>
            <a:ext cx="11303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Voice Recognition Based Wireless Home Automation System using Zigbee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00724-1D78-43C9-BD2F-081E377751AB}"/>
              </a:ext>
            </a:extLst>
          </p:cNvPr>
          <p:cNvSpPr txBox="1"/>
          <p:nvPr/>
        </p:nvSpPr>
        <p:spPr>
          <a:xfrm>
            <a:off x="154613" y="3752618"/>
            <a:ext cx="11522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Seminar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C5FA7D-BCFB-4756-9CDC-E3263F6A3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93" y="62575"/>
            <a:ext cx="1505725" cy="13629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51D08E-4C07-4597-931F-9CCF426B5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09" y="127954"/>
            <a:ext cx="1189280" cy="1189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A5F85A-662A-4E85-862E-2CD768279FB8}"/>
              </a:ext>
            </a:extLst>
          </p:cNvPr>
          <p:cNvSpPr txBox="1"/>
          <p:nvPr/>
        </p:nvSpPr>
        <p:spPr>
          <a:xfrm>
            <a:off x="4267637" y="4440684"/>
            <a:ext cx="32965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10.6.2020 (Wednesday)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33736-BD1F-492C-9D0B-F2167744DF30}"/>
              </a:ext>
            </a:extLst>
          </p:cNvPr>
          <p:cNvSpPr txBox="1"/>
          <p:nvPr/>
        </p:nvSpPr>
        <p:spPr>
          <a:xfrm>
            <a:off x="9204135" y="4451388"/>
            <a:ext cx="24799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Oakar Kyaw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6EC-13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EF52F-9234-43A4-95A0-CDCB7B9EF864}"/>
              </a:ext>
            </a:extLst>
          </p:cNvPr>
          <p:cNvSpPr txBox="1"/>
          <p:nvPr/>
        </p:nvSpPr>
        <p:spPr>
          <a:xfrm>
            <a:off x="734291" y="4451388"/>
            <a:ext cx="30618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 Thet Su Honey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F0E3E0-E5A5-48EF-AE55-50A0385F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4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191ED2-4000-45C8-9572-A6803483C8D7}"/>
              </a:ext>
            </a:extLst>
          </p:cNvPr>
          <p:cNvSpPr/>
          <p:nvPr/>
        </p:nvSpPr>
        <p:spPr>
          <a:xfrm>
            <a:off x="4561390" y="982809"/>
            <a:ext cx="1709531" cy="372184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ULN 2003 Relay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2ECE2-3C05-4FF1-BF57-DF811370BD10}"/>
              </a:ext>
            </a:extLst>
          </p:cNvPr>
          <p:cNvSpPr/>
          <p:nvPr/>
        </p:nvSpPr>
        <p:spPr>
          <a:xfrm>
            <a:off x="958662" y="982809"/>
            <a:ext cx="1709530" cy="626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416783-8AFB-4105-BB7C-A0838FDEB3FA}"/>
              </a:ext>
            </a:extLst>
          </p:cNvPr>
          <p:cNvSpPr/>
          <p:nvPr/>
        </p:nvSpPr>
        <p:spPr>
          <a:xfrm>
            <a:off x="958662" y="3399546"/>
            <a:ext cx="1709530" cy="20635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ESP8266 Wifi Module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10CF25-EA89-4FCC-BA14-D9B9E8EE3D22}"/>
              </a:ext>
            </a:extLst>
          </p:cNvPr>
          <p:cNvSpPr/>
          <p:nvPr/>
        </p:nvSpPr>
        <p:spPr>
          <a:xfrm>
            <a:off x="7040915" y="1805790"/>
            <a:ext cx="1229166" cy="626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7A3C3-90DB-475D-A10E-B95184717835}"/>
              </a:ext>
            </a:extLst>
          </p:cNvPr>
          <p:cNvSpPr/>
          <p:nvPr/>
        </p:nvSpPr>
        <p:spPr>
          <a:xfrm>
            <a:off x="7040915" y="3359630"/>
            <a:ext cx="1229166" cy="626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205024-4600-4F12-ADAC-3EB31A5B65DC}"/>
              </a:ext>
            </a:extLst>
          </p:cNvPr>
          <p:cNvSpPr/>
          <p:nvPr/>
        </p:nvSpPr>
        <p:spPr>
          <a:xfrm>
            <a:off x="9414476" y="1805790"/>
            <a:ext cx="1504674" cy="626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760FD-9951-4978-811A-1FDC5F927377}"/>
              </a:ext>
            </a:extLst>
          </p:cNvPr>
          <p:cNvSpPr/>
          <p:nvPr/>
        </p:nvSpPr>
        <p:spPr>
          <a:xfrm>
            <a:off x="9435671" y="3359630"/>
            <a:ext cx="1483478" cy="626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60EEE-4D01-4E14-A798-8FA42018D90E}"/>
              </a:ext>
            </a:extLst>
          </p:cNvPr>
          <p:cNvSpPr/>
          <p:nvPr/>
        </p:nvSpPr>
        <p:spPr>
          <a:xfrm>
            <a:off x="9435671" y="5209568"/>
            <a:ext cx="1483478" cy="7997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8D4EA8-BA65-4509-953C-C963B67A596E}"/>
              </a:ext>
            </a:extLst>
          </p:cNvPr>
          <p:cNvCxnSpPr>
            <a:stCxn id="6" idx="3"/>
          </p:cNvCxnSpPr>
          <p:nvPr/>
        </p:nvCxnSpPr>
        <p:spPr>
          <a:xfrm>
            <a:off x="2668192" y="1296035"/>
            <a:ext cx="18931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96D5DD-D83E-4D87-BEEB-0F11E0C1EA4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68192" y="4431346"/>
            <a:ext cx="18931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C8904A-C09E-4DB1-9372-F52F4BD2D2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85050" y="2119015"/>
            <a:ext cx="7558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41F6C6-669C-4A64-B748-00043123A384}"/>
              </a:ext>
            </a:extLst>
          </p:cNvPr>
          <p:cNvCxnSpPr>
            <a:endCxn id="9" idx="1"/>
          </p:cNvCxnSpPr>
          <p:nvPr/>
        </p:nvCxnSpPr>
        <p:spPr>
          <a:xfrm>
            <a:off x="6285050" y="3672855"/>
            <a:ext cx="7558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7BC76-0FAA-4B26-8637-D84E5C8C2819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270081" y="2119015"/>
            <a:ext cx="11443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DE74E9-8835-4B33-A621-2351347C53A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270081" y="3672855"/>
            <a:ext cx="11655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6B3C3-BA17-414C-A4C6-A309FC8751DF}"/>
              </a:ext>
            </a:extLst>
          </p:cNvPr>
          <p:cNvSpPr/>
          <p:nvPr/>
        </p:nvSpPr>
        <p:spPr>
          <a:xfrm>
            <a:off x="462305" y="6022223"/>
            <a:ext cx="10723420" cy="44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 Overall Block Diagram of Wireless Home Automation using IoT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531FC9-A084-47DD-BCB0-728B48BEAFA4}"/>
              </a:ext>
            </a:extLst>
          </p:cNvPr>
          <p:cNvSpPr/>
          <p:nvPr/>
        </p:nvSpPr>
        <p:spPr>
          <a:xfrm>
            <a:off x="958662" y="2074158"/>
            <a:ext cx="1709494" cy="86985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LM117 Voltage Regulator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0E64C0-5B6F-41CF-A96D-B5F0A6000F69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flipH="1">
            <a:off x="1813408" y="1609258"/>
            <a:ext cx="18" cy="464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A5A73F-123B-4B4F-BC3D-CBDFEB8EEC1D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1813408" y="2944016"/>
            <a:ext cx="18" cy="455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E12EECE-1EA4-4866-B437-55465DA0EDB0}"/>
              </a:ext>
            </a:extLst>
          </p:cNvPr>
          <p:cNvSpPr/>
          <p:nvPr/>
        </p:nvSpPr>
        <p:spPr>
          <a:xfrm>
            <a:off x="462305" y="220611"/>
            <a:ext cx="15135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8049F10-EA5B-4F82-8111-CAFF7E04D66B}"/>
              </a:ext>
            </a:extLst>
          </p:cNvPr>
          <p:cNvCxnSpPr>
            <a:stCxn id="7" idx="2"/>
            <a:endCxn id="12" idx="1"/>
          </p:cNvCxnSpPr>
          <p:nvPr/>
        </p:nvCxnSpPr>
        <p:spPr>
          <a:xfrm rot="16200000" flipH="1">
            <a:off x="5551408" y="1725163"/>
            <a:ext cx="146283" cy="762224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5977C6FC-ED79-4D59-803D-0DD438CC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7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FAC98A-E6A3-48CC-BB07-E4788DE95E94}"/>
              </a:ext>
            </a:extLst>
          </p:cNvPr>
          <p:cNvSpPr txBox="1"/>
          <p:nvPr/>
        </p:nvSpPr>
        <p:spPr>
          <a:xfrm>
            <a:off x="3912248" y="-76143"/>
            <a:ext cx="380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II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C37984-FE06-4926-BE08-779AF87A8C2E}"/>
              </a:ext>
            </a:extLst>
          </p:cNvPr>
          <p:cNvSpPr txBox="1"/>
          <p:nvPr/>
        </p:nvSpPr>
        <p:spPr>
          <a:xfrm>
            <a:off x="748145" y="1421090"/>
            <a:ext cx="11305310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controlled home automation using Arduino helps the users to control any electronic device using device control app on their Android smartphone.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android app sends commands to the controller through wireless communication.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EC69E-38CD-4728-9379-91D8D76CD04B}"/>
              </a:ext>
            </a:extLst>
          </p:cNvPr>
          <p:cNvSpPr txBox="1"/>
          <p:nvPr/>
        </p:nvSpPr>
        <p:spPr>
          <a:xfrm>
            <a:off x="748142" y="749418"/>
            <a:ext cx="11305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BE5A8-FEEC-453F-8D18-02E888FACF14}"/>
              </a:ext>
            </a:extLst>
          </p:cNvPr>
          <p:cNvSpPr/>
          <p:nvPr/>
        </p:nvSpPr>
        <p:spPr>
          <a:xfrm>
            <a:off x="748142" y="2972226"/>
            <a:ext cx="113053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the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A6ED1-BEA1-4854-B112-5231851DEEEA}"/>
              </a:ext>
            </a:extLst>
          </p:cNvPr>
          <p:cNvSpPr/>
          <p:nvPr/>
        </p:nvSpPr>
        <p:spPr>
          <a:xfrm>
            <a:off x="886687" y="3403113"/>
            <a:ext cx="11305313" cy="257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gives a command to Android phone connecting with HC05 Bluetooth module.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 transmits and receives data serially that can be read by the microcontroller.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 is used to control home appliances such as LED , Fan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5V is used to provide power supply to  relays.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is used to monitor the operation of the system.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CFC2834A-1E1F-4201-ACFA-574D9288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1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4CEEE-3F49-46E2-9E6B-D091C84E869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144168" y="1096025"/>
            <a:ext cx="0" cy="965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78B33E-0B3F-4F57-8337-8D07357E2980}"/>
              </a:ext>
            </a:extLst>
          </p:cNvPr>
          <p:cNvSpPr/>
          <p:nvPr/>
        </p:nvSpPr>
        <p:spPr>
          <a:xfrm>
            <a:off x="1027859" y="2061988"/>
            <a:ext cx="1486017" cy="652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3CC0B-9FE2-4668-9FC7-380D2848E289}"/>
              </a:ext>
            </a:extLst>
          </p:cNvPr>
          <p:cNvSpPr/>
          <p:nvPr/>
        </p:nvSpPr>
        <p:spPr>
          <a:xfrm>
            <a:off x="3386731" y="443347"/>
            <a:ext cx="1514872" cy="652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D3D0C-60E4-4C80-A26B-2B035C092A01}"/>
              </a:ext>
            </a:extLst>
          </p:cNvPr>
          <p:cNvSpPr/>
          <p:nvPr/>
        </p:nvSpPr>
        <p:spPr>
          <a:xfrm>
            <a:off x="3386731" y="2061988"/>
            <a:ext cx="1514872" cy="240185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E8B06-D6D8-448B-88ED-ABB47B59B127}"/>
              </a:ext>
            </a:extLst>
          </p:cNvPr>
          <p:cNvSpPr/>
          <p:nvPr/>
        </p:nvSpPr>
        <p:spPr>
          <a:xfrm>
            <a:off x="6517467" y="2109456"/>
            <a:ext cx="1962120" cy="25454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BDEC8-04F1-4819-AE4B-8E55113C4F2F}"/>
              </a:ext>
            </a:extLst>
          </p:cNvPr>
          <p:cNvSpPr/>
          <p:nvPr/>
        </p:nvSpPr>
        <p:spPr>
          <a:xfrm>
            <a:off x="9980033" y="1918399"/>
            <a:ext cx="1587009" cy="796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777D5-F75E-427F-A3B6-467C9E9339B0}"/>
              </a:ext>
            </a:extLst>
          </p:cNvPr>
          <p:cNvSpPr/>
          <p:nvPr/>
        </p:nvSpPr>
        <p:spPr>
          <a:xfrm>
            <a:off x="6517467" y="443346"/>
            <a:ext cx="1962120" cy="6526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5V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40A9AF-36F5-4971-8586-07C0A980240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13876" y="2388327"/>
            <a:ext cx="8728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D106D8-CF41-4437-A076-DB3778E9EABB}"/>
              </a:ext>
            </a:extLst>
          </p:cNvPr>
          <p:cNvCxnSpPr>
            <a:cxnSpLocks/>
          </p:cNvCxnSpPr>
          <p:nvPr/>
        </p:nvCxnSpPr>
        <p:spPr>
          <a:xfrm>
            <a:off x="4901604" y="2388326"/>
            <a:ext cx="16158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6AF099-0DC7-45D0-83E7-4BDD5C53BF43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498527" y="1096024"/>
            <a:ext cx="0" cy="10134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0ADC3E-7EDE-4BDE-8E8F-CF14F2FA772F}"/>
              </a:ext>
            </a:extLst>
          </p:cNvPr>
          <p:cNvCxnSpPr>
            <a:cxnSpLocks/>
          </p:cNvCxnSpPr>
          <p:nvPr/>
        </p:nvCxnSpPr>
        <p:spPr>
          <a:xfrm>
            <a:off x="8479587" y="2316533"/>
            <a:ext cx="15004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26E8B66-9F8F-4DEE-B65D-FD0A4758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59" y="3891478"/>
            <a:ext cx="474698" cy="69647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FBDAEA1-C7CE-4726-9BCF-869C26A69A67}"/>
              </a:ext>
            </a:extLst>
          </p:cNvPr>
          <p:cNvSpPr txBox="1"/>
          <p:nvPr/>
        </p:nvSpPr>
        <p:spPr>
          <a:xfrm>
            <a:off x="831273" y="4907664"/>
            <a:ext cx="1614526" cy="347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04C80E-E485-45A4-B57D-6BDD69E3C4D7}"/>
              </a:ext>
            </a:extLst>
          </p:cNvPr>
          <p:cNvSpPr/>
          <p:nvPr/>
        </p:nvSpPr>
        <p:spPr>
          <a:xfrm>
            <a:off x="3386731" y="4907664"/>
            <a:ext cx="1514872" cy="61351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514891-9B5F-40FF-AAFA-752B7D9C7C05}"/>
              </a:ext>
            </a:extLst>
          </p:cNvPr>
          <p:cNvSpPr/>
          <p:nvPr/>
        </p:nvSpPr>
        <p:spPr>
          <a:xfrm>
            <a:off x="969432" y="5699464"/>
            <a:ext cx="11084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 Overall Block Diagram Of Voice Control Home Automation using Arduino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82E86D-329B-47E2-8A8F-23756A7235F6}"/>
              </a:ext>
            </a:extLst>
          </p:cNvPr>
          <p:cNvSpPr/>
          <p:nvPr/>
        </p:nvSpPr>
        <p:spPr>
          <a:xfrm>
            <a:off x="9975273" y="3873637"/>
            <a:ext cx="1591765" cy="906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8DCF12-DFE2-4D8D-9604-EAD316456B6F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479587" y="4326725"/>
            <a:ext cx="14956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23222F-4DB6-4DA5-9706-A8288F292540}"/>
              </a:ext>
            </a:extLst>
          </p:cNvPr>
          <p:cNvSpPr txBox="1"/>
          <p:nvPr/>
        </p:nvSpPr>
        <p:spPr>
          <a:xfrm>
            <a:off x="268891" y="190976"/>
            <a:ext cx="17675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1291A79-9A42-46BE-B0B9-22691C9479F9}"/>
              </a:ext>
            </a:extLst>
          </p:cNvPr>
          <p:cNvSpPr/>
          <p:nvPr/>
        </p:nvSpPr>
        <p:spPr>
          <a:xfrm>
            <a:off x="1195298" y="3703290"/>
            <a:ext cx="474698" cy="402608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322F0B0-676D-4E6A-BD28-BF224684B1C8}"/>
              </a:ext>
            </a:extLst>
          </p:cNvPr>
          <p:cNvSpPr/>
          <p:nvPr/>
        </p:nvSpPr>
        <p:spPr>
          <a:xfrm>
            <a:off x="1104829" y="3571768"/>
            <a:ext cx="730169" cy="696475"/>
          </a:xfrm>
          <a:prstGeom prst="arc">
            <a:avLst>
              <a:gd name="adj1" fmla="val 16200000"/>
              <a:gd name="adj2" fmla="val 2066439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A0D375A-0135-4D7B-8FE8-BB7A587CF0A4}"/>
              </a:ext>
            </a:extLst>
          </p:cNvPr>
          <p:cNvSpPr/>
          <p:nvPr/>
        </p:nvSpPr>
        <p:spPr>
          <a:xfrm>
            <a:off x="1154108" y="3457489"/>
            <a:ext cx="759054" cy="696476"/>
          </a:xfrm>
          <a:prstGeom prst="arc">
            <a:avLst>
              <a:gd name="adj1" fmla="val 16200000"/>
              <a:gd name="adj2" fmla="val 2118904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3C3D22FC-934B-4205-BA5F-8090CF75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FC7869-DC15-4763-9D08-00288B66D362}"/>
              </a:ext>
            </a:extLst>
          </p:cNvPr>
          <p:cNvCxnSpPr>
            <a:stCxn id="6" idx="2"/>
            <a:endCxn id="33" idx="0"/>
          </p:cNvCxnSpPr>
          <p:nvPr/>
        </p:nvCxnSpPr>
        <p:spPr>
          <a:xfrm>
            <a:off x="4144167" y="4463842"/>
            <a:ext cx="0" cy="4438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09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B1E0F-5B79-4981-82B3-8171881DD3AD}"/>
              </a:ext>
            </a:extLst>
          </p:cNvPr>
          <p:cNvSpPr txBox="1"/>
          <p:nvPr/>
        </p:nvSpPr>
        <p:spPr>
          <a:xfrm>
            <a:off x="290945" y="121807"/>
            <a:ext cx="1190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1CE8D-3A54-4EA6-83F6-4A56B0AF83AB}"/>
              </a:ext>
            </a:extLst>
          </p:cNvPr>
          <p:cNvSpPr txBox="1"/>
          <p:nvPr/>
        </p:nvSpPr>
        <p:spPr>
          <a:xfrm>
            <a:off x="1009419" y="473939"/>
            <a:ext cx="4587817" cy="655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 Module (HC05)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Xbee explorer regulated board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 (MQ2)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4-channel relay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0DEBF-2C4C-44B2-B792-2EA738639ABA}"/>
              </a:ext>
            </a:extLst>
          </p:cNvPr>
          <p:cNvSpPr txBox="1"/>
          <p:nvPr/>
        </p:nvSpPr>
        <p:spPr>
          <a:xfrm>
            <a:off x="6096000" y="2040394"/>
            <a:ext cx="2997937" cy="1811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XCTU software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3BF52-4F3D-490E-98CF-DFFAA01A0D26}"/>
              </a:ext>
            </a:extLst>
          </p:cNvPr>
          <p:cNvSpPr txBox="1"/>
          <p:nvPr/>
        </p:nvSpPr>
        <p:spPr>
          <a:xfrm>
            <a:off x="6096000" y="1260763"/>
            <a:ext cx="193514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352DE-3DFD-47E4-8FF6-D3A3D941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16188-84C1-4875-A79A-7F093D689313}"/>
              </a:ext>
            </a:extLst>
          </p:cNvPr>
          <p:cNvSpPr txBox="1"/>
          <p:nvPr/>
        </p:nvSpPr>
        <p:spPr>
          <a:xfrm>
            <a:off x="720436" y="1219200"/>
            <a:ext cx="7661564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HC-05 module is an easy to use Bluetooth SPP (Serial Port Protocol) module, designed for transparent wireless serial connection setup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HC-05 is used for many applications like wireless headset, game controllers, wireless mouse, wireless keyboard and many more consumer applications.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HC-05 communicates with microcontroller using serial port (USART).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2F905-DC56-4AED-9344-32CE3122E74F}"/>
              </a:ext>
            </a:extLst>
          </p:cNvPr>
          <p:cNvSpPr txBox="1"/>
          <p:nvPr/>
        </p:nvSpPr>
        <p:spPr>
          <a:xfrm>
            <a:off x="149854" y="357426"/>
            <a:ext cx="118897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HC05 Bluetooth Module</a:t>
            </a: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A7845-7902-402A-A057-67820529A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21" y="1219200"/>
            <a:ext cx="2466975" cy="18478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FF404B-A076-4CBD-98BD-FDD7682B8D12}"/>
              </a:ext>
            </a:extLst>
          </p:cNvPr>
          <p:cNvSpPr/>
          <p:nvPr/>
        </p:nvSpPr>
        <p:spPr>
          <a:xfrm>
            <a:off x="8384547" y="3349763"/>
            <a:ext cx="38074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 HC05 Bluetooth Module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11DB16-8B20-4E87-8BAF-15F89244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9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893FB4-0E14-48BA-A61B-AF01AC88177E}"/>
              </a:ext>
            </a:extLst>
          </p:cNvPr>
          <p:cNvSpPr txBox="1"/>
          <p:nvPr/>
        </p:nvSpPr>
        <p:spPr>
          <a:xfrm>
            <a:off x="803564" y="1551709"/>
            <a:ext cx="9661236" cy="2885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Bluetooth module for Arduino and other microcontrollers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4V to 6V (Typically +5V)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Current: 30mA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Range: &lt;100m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BFF58-E477-4DF5-BA1C-AB25E5EDC965}"/>
              </a:ext>
            </a:extLst>
          </p:cNvPr>
          <p:cNvSpPr txBox="1"/>
          <p:nvPr/>
        </p:nvSpPr>
        <p:spPr>
          <a:xfrm>
            <a:off x="803564" y="846282"/>
            <a:ext cx="1526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88708-0634-4897-B8DC-9DBB341E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AD1272-0292-41F2-B39D-4BF5E17F1B3C}"/>
              </a:ext>
            </a:extLst>
          </p:cNvPr>
          <p:cNvSpPr txBox="1"/>
          <p:nvPr/>
        </p:nvSpPr>
        <p:spPr>
          <a:xfrm>
            <a:off x="159327" y="492810"/>
            <a:ext cx="11852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D67ADD-D65C-4DCC-9432-E1B420FB99BB}"/>
              </a:ext>
            </a:extLst>
          </p:cNvPr>
          <p:cNvSpPr/>
          <p:nvPr/>
        </p:nvSpPr>
        <p:spPr>
          <a:xfrm>
            <a:off x="734291" y="1595920"/>
            <a:ext cx="7370618" cy="3586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is a specification for high level communication protocols using small, low-power digital radios  for personal area networks.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is designed for devices which require simple wireless networking and don't need high data transfer rate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as sensor network, information displays, home- and industrial automatic systems,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AE7B4-B02B-4951-B865-F223C35AEDF3}"/>
              </a:ext>
            </a:extLst>
          </p:cNvPr>
          <p:cNvSpPr txBox="1"/>
          <p:nvPr/>
        </p:nvSpPr>
        <p:spPr>
          <a:xfrm>
            <a:off x="8788389" y="3762145"/>
            <a:ext cx="2669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Fig.5 Zigbee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F2A7E9-BF72-4A75-80E7-7F71D3D2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3A1FA3-B49A-46B5-8B7F-EB64154C7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11760"/>
          <a:stretch/>
        </p:blipFill>
        <p:spPr>
          <a:xfrm>
            <a:off x="8686789" y="1614746"/>
            <a:ext cx="3134885" cy="20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29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19494E-20FE-4E12-890A-44DD3D29497F}"/>
              </a:ext>
            </a:extLst>
          </p:cNvPr>
          <p:cNvSpPr txBox="1"/>
          <p:nvPr/>
        </p:nvSpPr>
        <p:spPr>
          <a:xfrm>
            <a:off x="761999" y="608445"/>
            <a:ext cx="22998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A09CC-1542-4E9F-8F98-E5EF13817806}"/>
              </a:ext>
            </a:extLst>
          </p:cNvPr>
          <p:cNvSpPr txBox="1"/>
          <p:nvPr/>
        </p:nvSpPr>
        <p:spPr>
          <a:xfrm>
            <a:off x="762000" y="1378024"/>
            <a:ext cx="108712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 Types                         : Coordinator (routing capable), Router, End Device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Size (theoretical of nodes)     : Up to 65,000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Technology                                 :  IEEE 802.15.4-2011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Band / Channels                  :   2.4 GHz and 16 channels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                                               :   250 Kbits/sec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Range (Average)         :  Up to 300+ meters (line of sight)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Support                               :   Sleeping End Devices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34668-C07D-4E29-84DA-CD9FA9C9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5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4084C-BD5A-468D-973F-75BB00AAF7B1}"/>
              </a:ext>
            </a:extLst>
          </p:cNvPr>
          <p:cNvSpPr txBox="1"/>
          <p:nvPr/>
        </p:nvSpPr>
        <p:spPr>
          <a:xfrm>
            <a:off x="180108" y="193667"/>
            <a:ext cx="120118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Xbee explorer Regulated board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51CFF-7C00-4396-81D6-2352BF186EAA}"/>
              </a:ext>
            </a:extLst>
          </p:cNvPr>
          <p:cNvSpPr txBox="1"/>
          <p:nvPr/>
        </p:nvSpPr>
        <p:spPr>
          <a:xfrm>
            <a:off x="720435" y="1399309"/>
            <a:ext cx="6151419" cy="358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Xbee explorer Regulated board takes care of the 3.3V regulation, signal conditioning, and basic activity indicators (Power, RSSI and Din/Dout activity LEDs).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translates the 5V serial signals to 3.3V so that it can connect a 5V (down to 3.3V) system to any XBee module.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04537-D951-4687-A7BB-2F6D2123E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156" y="1728348"/>
            <a:ext cx="1715481" cy="17154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3A61D-6C99-40C1-BF45-7C068AF72F40}"/>
              </a:ext>
            </a:extLst>
          </p:cNvPr>
          <p:cNvSpPr txBox="1"/>
          <p:nvPr/>
        </p:nvSpPr>
        <p:spPr>
          <a:xfrm>
            <a:off x="7282786" y="3691255"/>
            <a:ext cx="4932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Fig.6 Xbee explorer regulated board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10EA43-17CA-403C-9D9B-FA5E6E5B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8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BC70AE-0250-408B-A473-103898263F1F}"/>
              </a:ext>
            </a:extLst>
          </p:cNvPr>
          <p:cNvSpPr txBox="1"/>
          <p:nvPr/>
        </p:nvSpPr>
        <p:spPr>
          <a:xfrm>
            <a:off x="166256" y="0"/>
            <a:ext cx="11873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8D141-BFC4-4D34-8498-0B0FC854A8BE}"/>
              </a:ext>
            </a:extLst>
          </p:cNvPr>
          <p:cNvSpPr txBox="1"/>
          <p:nvPr/>
        </p:nvSpPr>
        <p:spPr>
          <a:xfrm>
            <a:off x="1330036" y="20089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8ACE5-8D0D-46DD-908F-BE301134ED32}"/>
              </a:ext>
            </a:extLst>
          </p:cNvPr>
          <p:cNvSpPr txBox="1"/>
          <p:nvPr/>
        </p:nvSpPr>
        <p:spPr>
          <a:xfrm>
            <a:off x="731563" y="584775"/>
            <a:ext cx="8627197" cy="460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 is an open-source microcontroller board based on the Microchip ATMEGA328P microcontroller and developed by Arduino.cc.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board is equipped with sets of digital and analog input/output (I/O) pins that may be interfaced to various expansion boards (shields) and other circuits.</a:t>
            </a:r>
            <a:endParaRPr lang="en-US" sz="22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board has 14 digital I/O pins (six capable of PWM output), 6 analog I/O pins, and is programmable with the Arduino IDE (Integrated Development Environment), via a type B USB cable.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7952B7-0846-4E17-8429-5E6453598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480" y="2008909"/>
            <a:ext cx="1901956" cy="19019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3DA2D2-40CC-4091-9298-BDE0B5D7D206}"/>
              </a:ext>
            </a:extLst>
          </p:cNvPr>
          <p:cNvSpPr txBox="1"/>
          <p:nvPr/>
        </p:nvSpPr>
        <p:spPr>
          <a:xfrm>
            <a:off x="9358761" y="3905092"/>
            <a:ext cx="25607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Fig.8 Arduino UNO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475D5-17F8-4EE8-9B28-B8A51184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1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C11290-DDA8-45EA-9BAB-742751D3E146}"/>
              </a:ext>
            </a:extLst>
          </p:cNvPr>
          <p:cNvSpPr txBox="1"/>
          <p:nvPr/>
        </p:nvSpPr>
        <p:spPr>
          <a:xfrm>
            <a:off x="1094509" y="0"/>
            <a:ext cx="1004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 of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48368-5AEB-4B56-BBE3-C10967DBF722}"/>
              </a:ext>
            </a:extLst>
          </p:cNvPr>
          <p:cNvSpPr txBox="1"/>
          <p:nvPr/>
        </p:nvSpPr>
        <p:spPr>
          <a:xfrm>
            <a:off x="761999" y="487793"/>
            <a:ext cx="13397345" cy="6125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Block Diagram of the Proposed System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the Overall System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Procedure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plan (or) Future plan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Schedule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B7A15-BC8A-47D0-B1E6-F1F6899C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11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32695A-5169-4E18-BFA3-56C0FEA05F61}"/>
              </a:ext>
            </a:extLst>
          </p:cNvPr>
          <p:cNvSpPr txBox="1"/>
          <p:nvPr/>
        </p:nvSpPr>
        <p:spPr>
          <a:xfrm>
            <a:off x="800100" y="711200"/>
            <a:ext cx="7914346" cy="5617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     : ATMEGA328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 : 5V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Voltage          :7V or 12V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I/O pins        : 14pins  ( of which 6 provide PWM output 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input pins   : 6 pins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current               : 40mA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current              : 50mA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         : 32KB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SARM                        : 2KB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EEPROM                   : 1KB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 Speed              : 16MHZ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C3651-797B-4D25-81AE-DB905853231A}"/>
              </a:ext>
            </a:extLst>
          </p:cNvPr>
          <p:cNvSpPr txBox="1"/>
          <p:nvPr/>
        </p:nvSpPr>
        <p:spPr>
          <a:xfrm>
            <a:off x="914399" y="173508"/>
            <a:ext cx="18149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092DA-146D-4560-BDC2-DA9008E2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3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F76358-53A8-48F1-8BCD-27A92B6030BD}"/>
              </a:ext>
            </a:extLst>
          </p:cNvPr>
          <p:cNvSpPr/>
          <p:nvPr/>
        </p:nvSpPr>
        <p:spPr>
          <a:xfrm>
            <a:off x="748145" y="1471182"/>
            <a:ext cx="7301346" cy="257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MQ2 gas sensor is an electronic sensor used for sensing the concentration of gases in the air such as LPG, propane, methane, hydrogen, alcohol, smoke and carbon monoxide.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a sensing material whose resistance changes when it comes in contact with the gas.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3C07B-1C61-4B65-9457-16D6AF049503}"/>
              </a:ext>
            </a:extLst>
          </p:cNvPr>
          <p:cNvSpPr txBox="1"/>
          <p:nvPr/>
        </p:nvSpPr>
        <p:spPr>
          <a:xfrm>
            <a:off x="180109" y="554182"/>
            <a:ext cx="11873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MQ2 Gas Sensor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C2C57-3370-4BA1-8FDF-BF0E51FB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00" y="1661682"/>
            <a:ext cx="1767318" cy="17673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F3547-3DB1-40BD-A81A-AEC442126F37}"/>
              </a:ext>
            </a:extLst>
          </p:cNvPr>
          <p:cNvSpPr txBox="1"/>
          <p:nvPr/>
        </p:nvSpPr>
        <p:spPr>
          <a:xfrm>
            <a:off x="8528600" y="3530600"/>
            <a:ext cx="2214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Fig.9 Gas Sensor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43A4E4-04AC-4713-A076-357F54BB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7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0F696E-B053-4804-8C16-456EFF03162E}"/>
              </a:ext>
            </a:extLst>
          </p:cNvPr>
          <p:cNvSpPr/>
          <p:nvPr/>
        </p:nvSpPr>
        <p:spPr>
          <a:xfrm>
            <a:off x="762000" y="1140232"/>
            <a:ext cx="7245782" cy="257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 or beeper is an audio signaling device, which may be mechanical, electromechanical, or piezoelectric (piezo for short).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Buzzer include alarm devices, timers, and confirmation of user input such as a mouse click or keystroke.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C5628-F553-4ECA-BD78-FC8099A4DC15}"/>
              </a:ext>
            </a:extLst>
          </p:cNvPr>
          <p:cNvSpPr txBox="1"/>
          <p:nvPr/>
        </p:nvSpPr>
        <p:spPr>
          <a:xfrm>
            <a:off x="152401" y="55601"/>
            <a:ext cx="11801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94B58D-BDA3-4761-B9BB-F16806C7D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979" y="1140232"/>
            <a:ext cx="2143125" cy="1658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CFD3BF-63C1-490F-A81C-798976283F62}"/>
              </a:ext>
            </a:extLst>
          </p:cNvPr>
          <p:cNvSpPr txBox="1"/>
          <p:nvPr/>
        </p:nvSpPr>
        <p:spPr>
          <a:xfrm>
            <a:off x="8988979" y="3213556"/>
            <a:ext cx="1845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Fig.10 Buzzer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D48AA-3ECA-4487-B3BC-9731CA9D3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52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01EB2-AF31-4360-A1A3-CEB29D22CF32}"/>
              </a:ext>
            </a:extLst>
          </p:cNvPr>
          <p:cNvSpPr txBox="1"/>
          <p:nvPr/>
        </p:nvSpPr>
        <p:spPr>
          <a:xfrm>
            <a:off x="190500" y="304800"/>
            <a:ext cx="11849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4-Channel Relay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0CA7B-0103-4B8F-9F47-BE2A865A3E33}"/>
              </a:ext>
            </a:extLst>
          </p:cNvPr>
          <p:cNvSpPr txBox="1"/>
          <p:nvPr/>
        </p:nvSpPr>
        <p:spPr>
          <a:xfrm>
            <a:off x="734290" y="1397675"/>
            <a:ext cx="7620001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Channel Relay Module is a convenient board which can be used to control high voltage, high current load such as motor, solenoid valves, lamps and AC load.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interface with microcontroller such as Arduino, PIC and etc. 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4683E-7D1D-4382-AC97-335593EA2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516" y="1397675"/>
            <a:ext cx="2158617" cy="1450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CB7D8F-904E-4827-86CC-0D09BADE9B08}"/>
              </a:ext>
            </a:extLst>
          </p:cNvPr>
          <p:cNvSpPr txBox="1"/>
          <p:nvPr/>
        </p:nvSpPr>
        <p:spPr>
          <a:xfrm>
            <a:off x="8559800" y="2998113"/>
            <a:ext cx="29999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Fig.11 4-Channel Relay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3270B-5B74-47DB-9AF7-805E59C9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0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FCE098-2EB6-442D-820E-D46FEEB56E53}"/>
              </a:ext>
            </a:extLst>
          </p:cNvPr>
          <p:cNvSpPr txBox="1"/>
          <p:nvPr/>
        </p:nvSpPr>
        <p:spPr>
          <a:xfrm>
            <a:off x="207818" y="415635"/>
            <a:ext cx="1187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Liquid Crystal Display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20775-4236-4A6E-A252-BDC12046D62C}"/>
              </a:ext>
            </a:extLst>
          </p:cNvPr>
          <p:cNvSpPr/>
          <p:nvPr/>
        </p:nvSpPr>
        <p:spPr>
          <a:xfrm>
            <a:off x="720436" y="1551275"/>
            <a:ext cx="6911146" cy="3078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 LCD (Liquid Crystal Display) screen interfacing with </a:t>
            </a:r>
            <a:r>
              <a:rPr lang="en-US" sz="2200" dirty="0">
                <a:solidFill>
                  <a:srgbClr val="333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aseline="30000" dirty="0">
                <a:solidFill>
                  <a:srgbClr val="333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333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module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is an electronic</a:t>
            </a:r>
            <a:r>
              <a:rPr lang="en-US" sz="2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and has a wide range of 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16x2 LCD interfacing with </a:t>
            </a:r>
            <a:r>
              <a:rPr lang="en-US" sz="2200" dirty="0">
                <a:solidFill>
                  <a:srgbClr val="333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aseline="30000" dirty="0">
                <a:solidFill>
                  <a:srgbClr val="333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solidFill>
                  <a:srgbClr val="3337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module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means it can display 16 characters per line and there are 2 such 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9204B-01BC-404C-AC5E-F9280EB8360F}"/>
              </a:ext>
            </a:extLst>
          </p:cNvPr>
          <p:cNvSpPr txBox="1"/>
          <p:nvPr/>
        </p:nvSpPr>
        <p:spPr>
          <a:xfrm>
            <a:off x="8063201" y="3814378"/>
            <a:ext cx="26452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Fig.12 LCD Display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9090B-8824-48D0-80CF-C1C632E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61D8F-1ABF-4536-B0C9-D65845F80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62" y="146603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7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BF40A-6A9E-4881-B424-4DB7BFEE7D54}"/>
              </a:ext>
            </a:extLst>
          </p:cNvPr>
          <p:cNvSpPr txBox="1"/>
          <p:nvPr/>
        </p:nvSpPr>
        <p:spPr>
          <a:xfrm>
            <a:off x="180109" y="342900"/>
            <a:ext cx="118733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E97A5-F4D0-4C81-85FF-27BF1FB8F2C6}"/>
              </a:ext>
            </a:extLst>
          </p:cNvPr>
          <p:cNvSpPr txBox="1"/>
          <p:nvPr/>
        </p:nvSpPr>
        <p:spPr>
          <a:xfrm>
            <a:off x="748145" y="1050786"/>
            <a:ext cx="77481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servo motor is an electrical device which can push or rotate an object with great precision.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can rotate and object at some specific angles or distance.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 made up of simple motor which run through servo mechanism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AF970-5F19-41F3-A9B1-DB5744BFD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0" y="1050786"/>
            <a:ext cx="1765300" cy="1320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43FEE-4527-4060-9074-617D6C1349F7}"/>
              </a:ext>
            </a:extLst>
          </p:cNvPr>
          <p:cNvSpPr txBox="1"/>
          <p:nvPr/>
        </p:nvSpPr>
        <p:spPr>
          <a:xfrm>
            <a:off x="8496301" y="2651224"/>
            <a:ext cx="2515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Fig.13 Servo Motor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281E6-0EEB-4D77-9467-17015EC2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4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65A79A-7F7C-49BA-B570-A89B96EC6CFD}"/>
              </a:ext>
            </a:extLst>
          </p:cNvPr>
          <p:cNvSpPr txBox="1"/>
          <p:nvPr/>
        </p:nvSpPr>
        <p:spPr>
          <a:xfrm>
            <a:off x="1066801" y="858982"/>
            <a:ext cx="1007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Plan (or) Future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C1F88-4882-4147-AA2C-5AF29B02A828}"/>
              </a:ext>
            </a:extLst>
          </p:cNvPr>
          <p:cNvSpPr txBox="1"/>
          <p:nvPr/>
        </p:nvSpPr>
        <p:spPr>
          <a:xfrm>
            <a:off x="885371" y="2283361"/>
            <a:ext cx="11116625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hardware and testing sensor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program in Arduino IDE software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some output 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26CFC-57EF-4BC0-9FB9-79345F73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7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5538372-FDE9-4A84-8F83-F7B180014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210416"/>
              </p:ext>
            </p:extLst>
          </p:nvPr>
        </p:nvGraphicFramePr>
        <p:xfrm>
          <a:off x="235528" y="872065"/>
          <a:ext cx="11831783" cy="54317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266069">
                  <a:extLst>
                    <a:ext uri="{9D8B030D-6E8A-4147-A177-3AD203B41FA5}">
                      <a16:colId xmlns:a16="http://schemas.microsoft.com/office/drawing/2014/main" val="966849711"/>
                    </a:ext>
                  </a:extLst>
                </a:gridCol>
                <a:gridCol w="4431741">
                  <a:extLst>
                    <a:ext uri="{9D8B030D-6E8A-4147-A177-3AD203B41FA5}">
                      <a16:colId xmlns:a16="http://schemas.microsoft.com/office/drawing/2014/main" val="1621363796"/>
                    </a:ext>
                  </a:extLst>
                </a:gridCol>
                <a:gridCol w="3133973">
                  <a:extLst>
                    <a:ext uri="{9D8B030D-6E8A-4147-A177-3AD203B41FA5}">
                      <a16:colId xmlns:a16="http://schemas.microsoft.com/office/drawing/2014/main" val="3131291333"/>
                    </a:ext>
                  </a:extLst>
                </a:gridCol>
              </a:tblGrid>
              <a:tr h="1086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Seminar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about this 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2200" b="0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February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43084"/>
                  </a:ext>
                </a:extLst>
              </a:tr>
              <a:tr h="1086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Seminar</a:t>
                      </a:r>
                    </a:p>
                    <a:p>
                      <a:pPr algn="ctr"/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 , operation  and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June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165575"/>
                  </a:ext>
                </a:extLst>
              </a:tr>
              <a:tr h="10863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Seminar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and result some output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163400"/>
                  </a:ext>
                </a:extLst>
              </a:tr>
              <a:tr h="108635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 Seminar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Pre-explanation of the overall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77066"/>
                  </a:ext>
                </a:extLst>
              </a:tr>
              <a:tr h="108635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 of the overall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47815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D93A5B-9AB3-4EE1-8FFF-6A9E357A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39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5D3641-78C3-4F65-A823-55836AA60650}"/>
              </a:ext>
            </a:extLst>
          </p:cNvPr>
          <p:cNvSpPr txBox="1"/>
          <p:nvPr/>
        </p:nvSpPr>
        <p:spPr>
          <a:xfrm>
            <a:off x="1080654" y="692727"/>
            <a:ext cx="10044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09367-E8AE-4AFA-B656-1FA3261FB220}"/>
              </a:ext>
            </a:extLst>
          </p:cNvPr>
          <p:cNvSpPr txBox="1"/>
          <p:nvPr/>
        </p:nvSpPr>
        <p:spPr>
          <a:xfrm>
            <a:off x="762000" y="1858297"/>
            <a:ext cx="11272684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, home automation research become a very useful research for the adults and physically disabled persons, who are not able to do various activities at home efficiently and need assistant to perform those tasks.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eliminate the complication of wiring in case of wired automation.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using zigbee considers amount of power saving and compatible with future technologies.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network provides secure access to home.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98846-C02E-4CF8-8D01-D42B2B08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5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4B160-DAAA-4703-8652-0A290FB02B08}"/>
              </a:ext>
            </a:extLst>
          </p:cNvPr>
          <p:cNvSpPr txBox="1"/>
          <p:nvPr/>
        </p:nvSpPr>
        <p:spPr>
          <a:xfrm>
            <a:off x="1066800" y="1052945"/>
            <a:ext cx="10058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11E3B-203D-4019-A885-E430F08F5E1A}"/>
              </a:ext>
            </a:extLst>
          </p:cNvPr>
          <p:cNvSpPr txBox="1"/>
          <p:nvPr/>
        </p:nvSpPr>
        <p:spPr>
          <a:xfrm>
            <a:off x="603105" y="1959985"/>
            <a:ext cx="11426970" cy="3078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home security system website.[cited 2010 14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October].Available: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http://www.itechnews.net/2008/05/20/control-home-security-system/[4].R.Gadalla/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Z-Wave technology available 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http://www.z-wavealliance,org/technolgy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Home Automation available at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http://www.zigbee.org/Standards/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Security systems, home security products , and home alarm systems available at http://www.adt.com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8FB65-9574-455A-94B7-ABFEBDC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34EA4-2BC9-499C-AF5C-C17FC538179B}"/>
              </a:ext>
            </a:extLst>
          </p:cNvPr>
          <p:cNvSpPr txBox="1"/>
          <p:nvPr/>
        </p:nvSpPr>
        <p:spPr>
          <a:xfrm>
            <a:off x="0" y="0"/>
            <a:ext cx="1220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1A772-327E-4D13-997D-5BCBE1B98276}"/>
              </a:ext>
            </a:extLst>
          </p:cNvPr>
          <p:cNvSpPr txBox="1"/>
          <p:nvPr/>
        </p:nvSpPr>
        <p:spPr>
          <a:xfrm>
            <a:off x="748145" y="762000"/>
            <a:ext cx="11249891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will be necessary in modern era 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is the digital connectivity among different appliances 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other wireless protocols , zigbee wireless protocol offer less complexity , reduce resource requirement and low power consumption etc..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research is to facilitate elderly and disabled people with an easy to use home automation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allows to control house hold appliances from a centralized control unit which is wireless and control lights ,fans ,air conditioners ,television sets, electronic doors etc.…..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station unit takes decisions and sends the commands to remote station by zigbee transceiver and performs further operation.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E7A9B3-2240-4B0C-92FA-C3097473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84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A095DF-6CA5-4FC0-8145-E2BFF099623F}"/>
              </a:ext>
            </a:extLst>
          </p:cNvPr>
          <p:cNvSpPr txBox="1"/>
          <p:nvPr/>
        </p:nvSpPr>
        <p:spPr>
          <a:xfrm>
            <a:off x="207818" y="2618509"/>
            <a:ext cx="1183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E35029-A60A-47B5-B2E5-332B75EB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C079F-0395-4E8A-A4E7-5000CE26F285}"/>
              </a:ext>
            </a:extLst>
          </p:cNvPr>
          <p:cNvSpPr txBox="1"/>
          <p:nvPr/>
        </p:nvSpPr>
        <p:spPr>
          <a:xfrm>
            <a:off x="1066800" y="734291"/>
            <a:ext cx="1007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770726-B561-453F-B3E9-A59C446F5AD0}"/>
              </a:ext>
            </a:extLst>
          </p:cNvPr>
          <p:cNvSpPr txBox="1"/>
          <p:nvPr/>
        </p:nvSpPr>
        <p:spPr>
          <a:xfrm>
            <a:off x="748145" y="2015405"/>
            <a:ext cx="11316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Voice Recognition Based Wireless Home Automation using Zigbee.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the security to the home and control the electrical appliances in the home from the remote place using zigbee technology.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home controlling system using voice commands.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user friendly interface especially for vision impaired user.    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0B897-D454-4421-98E1-75A49DF9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6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F4D306-C6ED-431E-B6C2-35AC9799207F}"/>
              </a:ext>
            </a:extLst>
          </p:cNvPr>
          <p:cNvSpPr/>
          <p:nvPr/>
        </p:nvSpPr>
        <p:spPr>
          <a:xfrm>
            <a:off x="1132078" y="1925722"/>
            <a:ext cx="1396973" cy="65099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76C2C-2465-4B91-972B-0DABBE6507E1}"/>
              </a:ext>
            </a:extLst>
          </p:cNvPr>
          <p:cNvSpPr txBox="1"/>
          <p:nvPr/>
        </p:nvSpPr>
        <p:spPr>
          <a:xfrm>
            <a:off x="364840" y="-96651"/>
            <a:ext cx="10734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Block Diagram of the Proposed System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6CC64851-B209-4F86-9960-CF5D30BA9A9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19168" y="961047"/>
            <a:ext cx="10852782" cy="4633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5818A-E57D-4275-804C-437C4B263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333" y="1922135"/>
            <a:ext cx="1782462" cy="3069473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25FA5-ADA5-41FD-AB50-2F930721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834" y="3098467"/>
            <a:ext cx="13016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Arduino Uno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0982D6-A7D6-4193-9D93-4130DE65A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000" y="3653316"/>
            <a:ext cx="1396973" cy="650994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6992AE-CBF8-4928-87E3-B74E6BE3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833" y="3700674"/>
            <a:ext cx="1036829" cy="22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Bluetooth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EFFFF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B1D73B-926B-43F0-8BF0-C7FAECFC5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29" y="3956385"/>
            <a:ext cx="770355" cy="22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2E70EC-B40A-471E-99A8-98053F446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231" y="572617"/>
            <a:ext cx="1784563" cy="857538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37319-8BBF-4008-B3CD-98EB29F7E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864" y="554456"/>
            <a:ext cx="17402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Times New Roman" panose="02020603050405020304" pitchFamily="18" charset="0"/>
              </a:rPr>
              <a:t>Zigbee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Transceiver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1BAED8-1E9C-47C2-AD45-203DA2C00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873" y="1957078"/>
            <a:ext cx="1382385" cy="619638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BDA8BF-5A44-40BA-B109-21CBDCE3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0098" y="2080518"/>
            <a:ext cx="482885" cy="22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LED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6C082D-4AFC-4BEA-924A-798C8AD77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285" y="2778277"/>
            <a:ext cx="1396973" cy="579569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0C841C-2F36-4167-91F6-B02845AB7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613" y="2807558"/>
            <a:ext cx="664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Fan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F3D736-F3D9-42A0-B657-EE7D35A8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873" y="3517049"/>
            <a:ext cx="1382385" cy="563727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AA7024-4F52-48D3-99BC-D0D630A9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5184" y="3586308"/>
            <a:ext cx="704138" cy="22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Buzzer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4A5E74-F550-422B-A5B2-DB7F4980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873" y="4434764"/>
            <a:ext cx="1382385" cy="563727"/>
          </a:xfrm>
          <a:prstGeom prst="rect">
            <a:avLst/>
          </a:prstGeom>
          <a:solidFill>
            <a:schemeClr val="bg1"/>
          </a:solidFill>
          <a:ln w="28575" cap="sq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276CEC0-1054-497B-9A6F-4B01409F2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409" y="4574262"/>
            <a:ext cx="508724" cy="22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Door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8896BC-8E6F-49E2-A091-709899C86609}"/>
              </a:ext>
            </a:extLst>
          </p:cNvPr>
          <p:cNvCxnSpPr>
            <a:cxnSpLocks/>
          </p:cNvCxnSpPr>
          <p:nvPr/>
        </p:nvCxnSpPr>
        <p:spPr>
          <a:xfrm>
            <a:off x="2515452" y="2188759"/>
            <a:ext cx="1475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B563B5-887B-4C3C-82D9-AE01828A27E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535973" y="3972839"/>
            <a:ext cx="1434258" cy="5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F1506-0B48-4DB6-8A6C-00E4ED460C3E}"/>
              </a:ext>
            </a:extLst>
          </p:cNvPr>
          <p:cNvCxnSpPr>
            <a:cxnSpLocks/>
            <a:stCxn id="18" idx="2"/>
            <a:endCxn id="7" idx="0"/>
          </p:cNvCxnSpPr>
          <p:nvPr/>
        </p:nvCxnSpPr>
        <p:spPr>
          <a:xfrm>
            <a:off x="4862513" y="1430155"/>
            <a:ext cx="1051" cy="4919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796758-F662-4999-A520-9C47F2D07DE3}"/>
              </a:ext>
            </a:extLst>
          </p:cNvPr>
          <p:cNvCxnSpPr>
            <a:cxnSpLocks/>
          </p:cNvCxnSpPr>
          <p:nvPr/>
        </p:nvCxnSpPr>
        <p:spPr>
          <a:xfrm flipV="1">
            <a:off x="5740940" y="2189018"/>
            <a:ext cx="1712805" cy="3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0D8D5D-4A63-41CA-B22A-AFDCA30BD753}"/>
              </a:ext>
            </a:extLst>
          </p:cNvPr>
          <p:cNvCxnSpPr>
            <a:cxnSpLocks/>
          </p:cNvCxnSpPr>
          <p:nvPr/>
        </p:nvCxnSpPr>
        <p:spPr>
          <a:xfrm>
            <a:off x="8795365" y="2211477"/>
            <a:ext cx="17895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C75D80-3EC5-4AD3-94B5-9869211496D0}"/>
              </a:ext>
            </a:extLst>
          </p:cNvPr>
          <p:cNvCxnSpPr>
            <a:cxnSpLocks/>
          </p:cNvCxnSpPr>
          <p:nvPr/>
        </p:nvCxnSpPr>
        <p:spPr>
          <a:xfrm flipV="1">
            <a:off x="8795365" y="3014397"/>
            <a:ext cx="1789508" cy="16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2827D3-C90D-42C3-9D9B-42C57EC68D4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795365" y="3798913"/>
            <a:ext cx="17895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A4CD58-A069-48C7-AFD2-C01A792BF993}"/>
              </a:ext>
            </a:extLst>
          </p:cNvPr>
          <p:cNvCxnSpPr>
            <a:cxnSpLocks/>
          </p:cNvCxnSpPr>
          <p:nvPr/>
        </p:nvCxnSpPr>
        <p:spPr>
          <a:xfrm>
            <a:off x="8807752" y="4694092"/>
            <a:ext cx="1777121" cy="8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7A177B7C-A312-4312-95D8-B668CA5C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44" y="5069207"/>
            <a:ext cx="532949" cy="856685"/>
          </a:xfrm>
          <a:prstGeom prst="rect">
            <a:avLst/>
          </a:prstGeom>
        </p:spPr>
      </p:pic>
      <p:sp>
        <p:nvSpPr>
          <p:cNvPr id="66" name="Arc 65">
            <a:extLst>
              <a:ext uri="{FF2B5EF4-FFF2-40B4-BE49-F238E27FC236}">
                <a16:creationId xmlns:a16="http://schemas.microsoft.com/office/drawing/2014/main" id="{A2B03302-6607-4700-8E93-F38E80894D17}"/>
              </a:ext>
            </a:extLst>
          </p:cNvPr>
          <p:cNvSpPr/>
          <p:nvPr/>
        </p:nvSpPr>
        <p:spPr>
          <a:xfrm>
            <a:off x="891443" y="4799009"/>
            <a:ext cx="770355" cy="540398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B4E279AC-F89C-449D-AD44-115A691A66FF}"/>
              </a:ext>
            </a:extLst>
          </p:cNvPr>
          <p:cNvSpPr/>
          <p:nvPr/>
        </p:nvSpPr>
        <p:spPr>
          <a:xfrm>
            <a:off x="919131" y="4657550"/>
            <a:ext cx="882228" cy="640272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BC83881F-4B96-4FFD-94DE-F1F3F732F1E2}"/>
              </a:ext>
            </a:extLst>
          </p:cNvPr>
          <p:cNvSpPr/>
          <p:nvPr/>
        </p:nvSpPr>
        <p:spPr>
          <a:xfrm>
            <a:off x="891443" y="4517931"/>
            <a:ext cx="1057640" cy="791068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A976B5-8F28-4A55-92DC-B811654E31DC}"/>
              </a:ext>
            </a:extLst>
          </p:cNvPr>
          <p:cNvSpPr txBox="1"/>
          <p:nvPr/>
        </p:nvSpPr>
        <p:spPr>
          <a:xfrm>
            <a:off x="1552118" y="5572361"/>
            <a:ext cx="1577279" cy="332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7843701-2638-4E61-AA24-B70085D77FA3}"/>
              </a:ext>
            </a:extLst>
          </p:cNvPr>
          <p:cNvSpPr/>
          <p:nvPr/>
        </p:nvSpPr>
        <p:spPr>
          <a:xfrm>
            <a:off x="7431762" y="4426083"/>
            <a:ext cx="1349015" cy="56372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BF49CA2-FD77-45B8-8D1A-E65702DFB4E8}"/>
              </a:ext>
            </a:extLst>
          </p:cNvPr>
          <p:cNvCxnSpPr>
            <a:cxnSpLocks/>
          </p:cNvCxnSpPr>
          <p:nvPr/>
        </p:nvCxnSpPr>
        <p:spPr>
          <a:xfrm flipV="1">
            <a:off x="5731915" y="3001331"/>
            <a:ext cx="1721830" cy="17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E6BB6EA-4969-4DE8-AAE1-457155AE865C}"/>
              </a:ext>
            </a:extLst>
          </p:cNvPr>
          <p:cNvCxnSpPr>
            <a:cxnSpLocks/>
          </p:cNvCxnSpPr>
          <p:nvPr/>
        </p:nvCxnSpPr>
        <p:spPr>
          <a:xfrm>
            <a:off x="5731915" y="3776084"/>
            <a:ext cx="17218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6BF6E65-3C1C-46E7-BCC0-DB5A7A87FE88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5745770" y="4707947"/>
            <a:ext cx="16859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A1F297D-1B69-4123-A78D-176622298AEA}"/>
              </a:ext>
            </a:extLst>
          </p:cNvPr>
          <p:cNvSpPr txBox="1"/>
          <p:nvPr/>
        </p:nvSpPr>
        <p:spPr>
          <a:xfrm>
            <a:off x="7431762" y="4506499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B9A81C-1A74-4231-8A1C-C560C8DD800B}"/>
              </a:ext>
            </a:extLst>
          </p:cNvPr>
          <p:cNvSpPr/>
          <p:nvPr/>
        </p:nvSpPr>
        <p:spPr>
          <a:xfrm>
            <a:off x="1123627" y="2826545"/>
            <a:ext cx="1396973" cy="65099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E2286F8-1FBD-4C80-8CB7-80D435CCADBB}"/>
              </a:ext>
            </a:extLst>
          </p:cNvPr>
          <p:cNvCxnSpPr/>
          <p:nvPr/>
        </p:nvCxnSpPr>
        <p:spPr>
          <a:xfrm>
            <a:off x="2520599" y="3098467"/>
            <a:ext cx="14753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F827A-B3BB-46BC-8910-D1CAF23E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935" y="2950186"/>
            <a:ext cx="1128492" cy="26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Gas Sensor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AFC2877-4215-4BF7-9A39-9AE80E7EF06E}"/>
              </a:ext>
            </a:extLst>
          </p:cNvPr>
          <p:cNvSpPr txBox="1"/>
          <p:nvPr/>
        </p:nvSpPr>
        <p:spPr>
          <a:xfrm>
            <a:off x="1116490" y="1978837"/>
            <a:ext cx="1381514" cy="62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83FC2-92A9-44DF-AE1C-94AA7A9AF620}"/>
              </a:ext>
            </a:extLst>
          </p:cNvPr>
          <p:cNvSpPr txBox="1"/>
          <p:nvPr/>
        </p:nvSpPr>
        <p:spPr>
          <a:xfrm>
            <a:off x="377431" y="6135158"/>
            <a:ext cx="105626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 Overall Block Diagram of the Proposed System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C92C8CF-7C84-4E90-9385-44144F14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B0957-2AF7-475E-B0B7-ABA5C5598B60}"/>
              </a:ext>
            </a:extLst>
          </p:cNvPr>
          <p:cNvSpPr/>
          <p:nvPr/>
        </p:nvSpPr>
        <p:spPr>
          <a:xfrm>
            <a:off x="7433993" y="1916573"/>
            <a:ext cx="1361372" cy="22287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4-channel relay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3C0BCD1-E450-4871-85D3-4F040713B54B}"/>
              </a:ext>
            </a:extLst>
          </p:cNvPr>
          <p:cNvSpPr/>
          <p:nvPr/>
        </p:nvSpPr>
        <p:spPr>
          <a:xfrm>
            <a:off x="3963308" y="5366974"/>
            <a:ext cx="1791487" cy="6528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8133CF2-897D-451A-8E17-6F371BFB5CC2}"/>
              </a:ext>
            </a:extLst>
          </p:cNvPr>
          <p:cNvCxnSpPr>
            <a:cxnSpLocks/>
            <a:stCxn id="7" idx="2"/>
            <a:endCxn id="97" idx="0"/>
          </p:cNvCxnSpPr>
          <p:nvPr/>
        </p:nvCxnSpPr>
        <p:spPr>
          <a:xfrm flipH="1">
            <a:off x="4859052" y="4991608"/>
            <a:ext cx="4512" cy="375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02609AE-BD22-4FB9-8E3E-CF405A3D21A3}"/>
              </a:ext>
            </a:extLst>
          </p:cNvPr>
          <p:cNvSpPr/>
          <p:nvPr/>
        </p:nvSpPr>
        <p:spPr>
          <a:xfrm>
            <a:off x="7431762" y="779160"/>
            <a:ext cx="1365874" cy="54901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5V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5B84CAF-9B29-4C01-9315-46268D3D2F4B}"/>
              </a:ext>
            </a:extLst>
          </p:cNvPr>
          <p:cNvCxnSpPr>
            <a:cxnSpLocks/>
            <a:stCxn id="116" idx="2"/>
            <a:endCxn id="14" idx="0"/>
          </p:cNvCxnSpPr>
          <p:nvPr/>
        </p:nvCxnSpPr>
        <p:spPr>
          <a:xfrm flipH="1">
            <a:off x="8114679" y="1328177"/>
            <a:ext cx="20" cy="588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7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B521B-1309-4564-9DEA-DFB0A0AF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FB4AC-80A7-4658-99E4-5BB54496AED0}"/>
              </a:ext>
            </a:extLst>
          </p:cNvPr>
          <p:cNvSpPr txBox="1"/>
          <p:nvPr/>
        </p:nvSpPr>
        <p:spPr>
          <a:xfrm>
            <a:off x="171451" y="609600"/>
            <a:ext cx="11895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the Overall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72DE6-1C29-4427-9415-E51CFFDCE72E}"/>
              </a:ext>
            </a:extLst>
          </p:cNvPr>
          <p:cNvSpPr txBox="1"/>
          <p:nvPr/>
        </p:nvSpPr>
        <p:spPr>
          <a:xfrm>
            <a:off x="171451" y="1787236"/>
            <a:ext cx="11895858" cy="4094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produce 5V and give it to the Arduino microcontroller.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voice command is captured by Android phone connecting to the Bluetooth module.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the recognition of voice, voice command is sent to the Arduino microcontroller and zigbee wireless communication protocol to the specified application address.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receiver side, zigbee will receive the voice command and Arduino microcontroller can turn on or off relay controlling circuit depending on the receive voice command.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 will be on when the gas is detected by the gas sensor.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LCDs will display all of the voice command.</a:t>
            </a:r>
          </a:p>
        </p:txBody>
      </p:sp>
    </p:spTree>
    <p:extLst>
      <p:ext uri="{BB962C8B-B14F-4D97-AF65-F5344CB8AC3E}">
        <p14:creationId xmlns:p14="http://schemas.microsoft.com/office/powerpoint/2010/main" val="386580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7CDC48-99C7-4BFD-B3DD-D9F179A88982}"/>
              </a:ext>
            </a:extLst>
          </p:cNvPr>
          <p:cNvSpPr txBox="1"/>
          <p:nvPr/>
        </p:nvSpPr>
        <p:spPr>
          <a:xfrm>
            <a:off x="180109" y="1066800"/>
            <a:ext cx="11873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Procedure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0C26C6-C3E9-4276-9887-43E0C6339B8D}"/>
              </a:ext>
            </a:extLst>
          </p:cNvPr>
          <p:cNvSpPr txBox="1"/>
          <p:nvPr/>
        </p:nvSpPr>
        <p:spPr>
          <a:xfrm>
            <a:off x="748145" y="2141939"/>
            <a:ext cx="11305310" cy="458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home automation research journal and paper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zigbee module technique and gas sensor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 Arduino IDE software on window 10.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how to code program of home automation using zigbee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transmitter and receiver hardware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gas sensor and zigbee module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program for the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the overall system output.</a:t>
            </a:r>
          </a:p>
          <a:p>
            <a:pPr>
              <a:lnSpc>
                <a:spcPct val="150000"/>
              </a:lnSpc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2E52E-4C87-4BCC-80B8-219E18A0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0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E51C0-9B00-4A89-90B8-9CF8AFB6005D}"/>
              </a:ext>
            </a:extLst>
          </p:cNvPr>
          <p:cNvSpPr txBox="1"/>
          <p:nvPr/>
        </p:nvSpPr>
        <p:spPr>
          <a:xfrm>
            <a:off x="680601" y="-43476"/>
            <a:ext cx="10072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11E2A-A56C-49FC-AE27-23690FD321DA}"/>
              </a:ext>
            </a:extLst>
          </p:cNvPr>
          <p:cNvSpPr txBox="1"/>
          <p:nvPr/>
        </p:nvSpPr>
        <p:spPr>
          <a:xfrm>
            <a:off x="1939636" y="2064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21">
            <a:extLst>
              <a:ext uri="{FF2B5EF4-FFF2-40B4-BE49-F238E27FC236}">
                <a16:creationId xmlns:a16="http://schemas.microsoft.com/office/drawing/2014/main" id="{C28AA2D4-DB35-48CE-A754-5D4B02EA5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13955"/>
              </p:ext>
            </p:extLst>
          </p:nvPr>
        </p:nvGraphicFramePr>
        <p:xfrm>
          <a:off x="471055" y="894110"/>
          <a:ext cx="10930803" cy="5069779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689197">
                  <a:extLst>
                    <a:ext uri="{9D8B030D-6E8A-4147-A177-3AD203B41FA5}">
                      <a16:colId xmlns:a16="http://schemas.microsoft.com/office/drawing/2014/main" val="1945562961"/>
                    </a:ext>
                  </a:extLst>
                </a:gridCol>
                <a:gridCol w="960736">
                  <a:extLst>
                    <a:ext uri="{9D8B030D-6E8A-4147-A177-3AD203B41FA5}">
                      <a16:colId xmlns:a16="http://schemas.microsoft.com/office/drawing/2014/main" val="3782471354"/>
                    </a:ext>
                  </a:extLst>
                </a:gridCol>
                <a:gridCol w="2055424">
                  <a:extLst>
                    <a:ext uri="{9D8B030D-6E8A-4147-A177-3AD203B41FA5}">
                      <a16:colId xmlns:a16="http://schemas.microsoft.com/office/drawing/2014/main" val="1904869674"/>
                    </a:ext>
                  </a:extLst>
                </a:gridCol>
                <a:gridCol w="1983769">
                  <a:extLst>
                    <a:ext uri="{9D8B030D-6E8A-4147-A177-3AD203B41FA5}">
                      <a16:colId xmlns:a16="http://schemas.microsoft.com/office/drawing/2014/main" val="3186408322"/>
                    </a:ext>
                  </a:extLst>
                </a:gridCol>
                <a:gridCol w="2964285">
                  <a:extLst>
                    <a:ext uri="{9D8B030D-6E8A-4147-A177-3AD203B41FA5}">
                      <a16:colId xmlns:a16="http://schemas.microsoft.com/office/drawing/2014/main" val="1999052727"/>
                    </a:ext>
                  </a:extLst>
                </a:gridCol>
                <a:gridCol w="2277392">
                  <a:extLst>
                    <a:ext uri="{9D8B030D-6E8A-4147-A177-3AD203B41FA5}">
                      <a16:colId xmlns:a16="http://schemas.microsoft.com/office/drawing/2014/main" val="618941461"/>
                    </a:ext>
                  </a:extLst>
                </a:gridCol>
              </a:tblGrid>
              <a:tr h="68065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65561"/>
                  </a:ext>
                </a:extLst>
              </a:tr>
              <a:tr h="2280205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Report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Home Automation system using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ESP8266WIFI Module , LM117 voltage regulator, power supply , ULN 2003  relay driver , temperature sensor , resistor , capacitor , connector  , LED, Fan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control all the devices of smart home through internet 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98593"/>
                  </a:ext>
                </a:extLst>
              </a:tr>
              <a:tr h="165426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Report 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controlled home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Board , Relay Module , Bluetooth module ,Breadboard, Android Phone ,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build a perfect companion for someone who is elderly and physical-disabled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069575"/>
                  </a:ext>
                </a:extLst>
              </a:tr>
              <a:tr h="357679"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371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112FA-0C08-49C7-BD43-5FF5B42A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5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C86132-6F19-497C-BCAA-E0B2EDA50CE4}"/>
              </a:ext>
            </a:extLst>
          </p:cNvPr>
          <p:cNvSpPr txBox="1"/>
          <p:nvPr/>
        </p:nvSpPr>
        <p:spPr>
          <a:xfrm>
            <a:off x="166255" y="0"/>
            <a:ext cx="1183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Review I</a:t>
            </a:r>
          </a:p>
        </p:txBody>
      </p:sp>
      <p:sp>
        <p:nvSpPr>
          <p:cNvPr id="9" name="TextBox 8" descr="s">
            <a:extLst>
              <a:ext uri="{FF2B5EF4-FFF2-40B4-BE49-F238E27FC236}">
                <a16:creationId xmlns:a16="http://schemas.microsoft.com/office/drawing/2014/main" id="{0B178FC6-3EC4-4A5F-94DD-9971D895DE44}"/>
              </a:ext>
            </a:extLst>
          </p:cNvPr>
          <p:cNvSpPr txBox="1"/>
          <p:nvPr/>
        </p:nvSpPr>
        <p:spPr>
          <a:xfrm>
            <a:off x="595744" y="746656"/>
            <a:ext cx="11277600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based home automation is the system that uses ESP8266 Wifi module to control basic home function and features 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 using IoT differs from other system by allowing the user to operate the system through internet connection.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A62261-94E5-4B68-9B49-69F47D632872}"/>
              </a:ext>
            </a:extLst>
          </p:cNvPr>
          <p:cNvSpPr txBox="1"/>
          <p:nvPr/>
        </p:nvSpPr>
        <p:spPr>
          <a:xfrm>
            <a:off x="748144" y="369331"/>
            <a:ext cx="11277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3517C-5A0A-4FAD-9C8D-8D1DD0B7D232}"/>
              </a:ext>
            </a:extLst>
          </p:cNvPr>
          <p:cNvSpPr txBox="1"/>
          <p:nvPr/>
        </p:nvSpPr>
        <p:spPr>
          <a:xfrm>
            <a:off x="720437" y="2809528"/>
            <a:ext cx="11277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the System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DCD81-77A1-4554-8CDE-FD6810FFB88C}"/>
              </a:ext>
            </a:extLst>
          </p:cNvPr>
          <p:cNvSpPr/>
          <p:nvPr/>
        </p:nvSpPr>
        <p:spPr>
          <a:xfrm>
            <a:off x="748144" y="3163471"/>
            <a:ext cx="11277599" cy="257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LM117 is used for providing power supply to the ESP8266 Wifi module.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 module provides command ULN2003 relay drive to drive relays.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Relays operate to turn on/off LED and Fan.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 is used to measure the amount of heat or even coldness that is generated by an 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0C04-9FFB-4CFE-93A8-A6028CC5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130B-CDDD-4B9D-9180-F765807634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363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2112</TotalTime>
  <Words>1866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Gill Sans MT</vt:lpstr>
      <vt:lpstr>Times New Roman</vt:lpstr>
      <vt:lpstr>Wingdings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Aspire</dc:creator>
  <cp:lastModifiedBy>Aspire</cp:lastModifiedBy>
  <cp:revision>129</cp:revision>
  <dcterms:created xsi:type="dcterms:W3CDTF">2020-03-10T14:46:16Z</dcterms:created>
  <dcterms:modified xsi:type="dcterms:W3CDTF">2020-06-09T12:06:33Z</dcterms:modified>
</cp:coreProperties>
</file>