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Lst>
  <p:notesMasterIdLst>
    <p:notesMasterId r:id="rId38"/>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9"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n-US" sz="4400" b="0" strike="noStrike" spc="-1">
                <a:latin typeface="Arial"/>
              </a:rPr>
              <a:t>Click to move the slide</a:t>
            </a:r>
          </a:p>
        </p:txBody>
      </p:sp>
      <p:sp>
        <p:nvSpPr>
          <p:cNvPr id="240"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241"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&lt;header&gt;</a:t>
            </a:r>
          </a:p>
        </p:txBody>
      </p:sp>
      <p:sp>
        <p:nvSpPr>
          <p:cNvPr id="242"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&lt;date/time&gt;</a:t>
            </a:r>
          </a:p>
        </p:txBody>
      </p:sp>
      <p:sp>
        <p:nvSpPr>
          <p:cNvPr id="243"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&lt;footer&gt;</a:t>
            </a:r>
          </a:p>
        </p:txBody>
      </p:sp>
      <p:sp>
        <p:nvSpPr>
          <p:cNvPr id="244"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5867AA08-1264-483D-A125-5CFE4E6BBE62}"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PlaceHolder 1"/>
          <p:cNvSpPr>
            <a:spLocks noGrp="1" noRot="1" noChangeAspect="1"/>
          </p:cNvSpPr>
          <p:nvPr>
            <p:ph type="sldImg"/>
          </p:nvPr>
        </p:nvSpPr>
        <p:spPr>
          <a:xfrm>
            <a:off x="685800" y="1143000"/>
            <a:ext cx="5485680" cy="3085560"/>
          </a:xfrm>
          <a:prstGeom prst="rect">
            <a:avLst/>
          </a:prstGeom>
        </p:spPr>
      </p:sp>
      <p:sp>
        <p:nvSpPr>
          <p:cNvPr id="317"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31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6CCA8773-BA99-47D2-AAA9-C02EC5E52BDC}" type="slidenum">
              <a:rPr lang="en-US" sz="1200" b="0" strike="noStrike" spc="-1">
                <a:solidFill>
                  <a:srgbClr val="000000"/>
                </a:solidFill>
                <a:latin typeface="+mn-lt"/>
                <a:ea typeface="+mn-ea"/>
              </a:rPr>
              <a:t>1</a:t>
            </a:fld>
            <a:endParaRPr lang="en-U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noRot="1" noChangeAspect="1"/>
          </p:cNvSpPr>
          <p:nvPr>
            <p:ph type="sldImg"/>
          </p:nvPr>
        </p:nvSpPr>
        <p:spPr>
          <a:xfrm>
            <a:off x="685800" y="1143000"/>
            <a:ext cx="5485680" cy="3085560"/>
          </a:xfrm>
          <a:prstGeom prst="rect">
            <a:avLst/>
          </a:prstGeom>
        </p:spPr>
      </p:sp>
      <p:sp>
        <p:nvSpPr>
          <p:cNvPr id="344"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34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F8B913B-B43C-4E57-9FA1-0561FC43FF30}" type="slidenum">
              <a:rPr lang="en-US" sz="1200" b="0" strike="noStrike" spc="-1">
                <a:solidFill>
                  <a:srgbClr val="000000"/>
                </a:solidFill>
                <a:latin typeface="+mn-lt"/>
                <a:ea typeface="+mn-ea"/>
              </a:rPr>
              <a:t>14</a:t>
            </a:fld>
            <a:endParaRPr lang="en-US" sz="12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PlaceHolder 1"/>
          <p:cNvSpPr>
            <a:spLocks noGrp="1" noRot="1" noChangeAspect="1"/>
          </p:cNvSpPr>
          <p:nvPr>
            <p:ph type="sldImg"/>
          </p:nvPr>
        </p:nvSpPr>
        <p:spPr>
          <a:xfrm>
            <a:off x="685800" y="1143000"/>
            <a:ext cx="5486400" cy="3086100"/>
          </a:xfrm>
          <a:prstGeom prst="rect">
            <a:avLst/>
          </a:prstGeom>
        </p:spPr>
      </p:sp>
      <p:sp>
        <p:nvSpPr>
          <p:cNvPr id="347"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34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24107E7-AB5F-4D67-9BFD-CCD5929ADB20}" type="slidenum">
              <a:rPr lang="en-US" sz="1200" b="0" strike="noStrike" spc="-1">
                <a:solidFill>
                  <a:srgbClr val="000000"/>
                </a:solidFill>
                <a:latin typeface="+mn-lt"/>
                <a:ea typeface="+mn-ea"/>
              </a:rPr>
              <a:t>16</a:t>
            </a:fld>
            <a:endParaRPr lang="en-US" sz="12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PlaceHolder 1"/>
          <p:cNvSpPr>
            <a:spLocks noGrp="1" noRot="1" noChangeAspect="1"/>
          </p:cNvSpPr>
          <p:nvPr>
            <p:ph type="sldImg"/>
          </p:nvPr>
        </p:nvSpPr>
        <p:spPr>
          <a:xfrm>
            <a:off x="685800" y="1143000"/>
            <a:ext cx="5485680" cy="3085560"/>
          </a:xfrm>
          <a:prstGeom prst="rect">
            <a:avLst/>
          </a:prstGeom>
        </p:spPr>
      </p:sp>
      <p:sp>
        <p:nvSpPr>
          <p:cNvPr id="350"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35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CAFC8A9-C412-4E68-B042-95806E4D4C2E}" type="slidenum">
              <a:rPr lang="en-US" sz="1200" b="0" strike="noStrike" spc="-1">
                <a:solidFill>
                  <a:srgbClr val="000000"/>
                </a:solidFill>
                <a:latin typeface="+mn-lt"/>
                <a:ea typeface="+mn-ea"/>
              </a:rPr>
              <a:t>17</a:t>
            </a:fld>
            <a:endParaRPr lang="en-US" sz="12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PlaceHolder 1"/>
          <p:cNvSpPr>
            <a:spLocks noGrp="1" noRot="1" noChangeAspect="1"/>
          </p:cNvSpPr>
          <p:nvPr>
            <p:ph type="sldImg"/>
          </p:nvPr>
        </p:nvSpPr>
        <p:spPr>
          <a:xfrm>
            <a:off x="685800" y="1143000"/>
            <a:ext cx="5485680" cy="3085560"/>
          </a:xfrm>
          <a:prstGeom prst="rect">
            <a:avLst/>
          </a:prstGeom>
        </p:spPr>
      </p:sp>
      <p:sp>
        <p:nvSpPr>
          <p:cNvPr id="353"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35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E79132D3-FA61-4520-A14F-2F41A86819C6}" type="slidenum">
              <a:rPr lang="en-US" sz="1200" b="0" strike="noStrike" spc="-1">
                <a:solidFill>
                  <a:srgbClr val="000000"/>
                </a:solidFill>
                <a:latin typeface="+mn-lt"/>
                <a:ea typeface="+mn-ea"/>
              </a:rPr>
              <a:t>18</a:t>
            </a:fld>
            <a:endParaRPr lang="en-US" sz="12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PlaceHolder 1"/>
          <p:cNvSpPr>
            <a:spLocks noGrp="1" noRot="1" noChangeAspect="1"/>
          </p:cNvSpPr>
          <p:nvPr>
            <p:ph type="sldImg"/>
          </p:nvPr>
        </p:nvSpPr>
        <p:spPr>
          <a:xfrm>
            <a:off x="685800" y="1143000"/>
            <a:ext cx="5485680" cy="3085560"/>
          </a:xfrm>
          <a:prstGeom prst="rect">
            <a:avLst/>
          </a:prstGeom>
        </p:spPr>
      </p:sp>
      <p:sp>
        <p:nvSpPr>
          <p:cNvPr id="356"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3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EF9A3751-8E6F-4162-BC20-0140E5F1ADDB}" type="slidenum">
              <a:rPr lang="en-US" sz="1200" b="0" strike="noStrike" spc="-1">
                <a:solidFill>
                  <a:srgbClr val="000000"/>
                </a:solidFill>
                <a:latin typeface="+mn-lt"/>
                <a:ea typeface="+mn-ea"/>
              </a:rPr>
              <a:t>19</a:t>
            </a:fld>
            <a:endParaRPr lang="en-US" sz="12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685800" y="1143000"/>
            <a:ext cx="5485680" cy="3085560"/>
          </a:xfrm>
          <a:prstGeom prst="rect">
            <a:avLst/>
          </a:prstGeom>
        </p:spPr>
      </p:sp>
      <p:sp>
        <p:nvSpPr>
          <p:cNvPr id="359"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36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1F475769-C46C-4E75-8A89-BE1C9ECFCC94}" type="slidenum">
              <a:rPr lang="en-US" sz="1200" b="0" strike="noStrike" spc="-1">
                <a:solidFill>
                  <a:srgbClr val="000000"/>
                </a:solidFill>
                <a:latin typeface="+mn-lt"/>
                <a:ea typeface="+mn-ea"/>
              </a:rPr>
              <a:t>21</a:t>
            </a:fld>
            <a:endParaRPr lang="en-US" sz="12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PlaceHolder 1"/>
          <p:cNvSpPr>
            <a:spLocks noGrp="1" noRot="1" noChangeAspect="1"/>
          </p:cNvSpPr>
          <p:nvPr>
            <p:ph type="sldImg"/>
          </p:nvPr>
        </p:nvSpPr>
        <p:spPr>
          <a:xfrm>
            <a:off x="685800" y="1143000"/>
            <a:ext cx="5485680" cy="3085560"/>
          </a:xfrm>
          <a:prstGeom prst="rect">
            <a:avLst/>
          </a:prstGeom>
        </p:spPr>
      </p:sp>
      <p:sp>
        <p:nvSpPr>
          <p:cNvPr id="36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36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1E412EE7-117E-4055-8D70-5926F5224367}" type="slidenum">
              <a:rPr lang="en-US" sz="1200" b="0" strike="noStrike" spc="-1">
                <a:solidFill>
                  <a:srgbClr val="000000"/>
                </a:solidFill>
                <a:latin typeface="+mn-lt"/>
                <a:ea typeface="+mn-ea"/>
              </a:rPr>
              <a:t>22</a:t>
            </a:fld>
            <a:endParaRPr lang="en-US" sz="12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685800" y="1143000"/>
            <a:ext cx="5485680" cy="3085560"/>
          </a:xfrm>
          <a:prstGeom prst="rect">
            <a:avLst/>
          </a:prstGeom>
        </p:spPr>
      </p:sp>
      <p:sp>
        <p:nvSpPr>
          <p:cNvPr id="36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36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99029F1-8B4F-4DEF-B3EB-2E685259E2A9}" type="slidenum">
              <a:rPr lang="en-US" sz="1200" b="0" strike="noStrike" spc="-1">
                <a:solidFill>
                  <a:srgbClr val="000000"/>
                </a:solidFill>
                <a:latin typeface="+mn-lt"/>
                <a:ea typeface="+mn-ea"/>
              </a:rPr>
              <a:t>23</a:t>
            </a:fld>
            <a:endParaRPr lang="en-US" sz="12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PlaceHolder 1"/>
          <p:cNvSpPr>
            <a:spLocks noGrp="1" noRot="1" noChangeAspect="1"/>
          </p:cNvSpPr>
          <p:nvPr>
            <p:ph type="sldImg"/>
          </p:nvPr>
        </p:nvSpPr>
        <p:spPr>
          <a:xfrm>
            <a:off x="685800" y="1143000"/>
            <a:ext cx="5485680" cy="3085560"/>
          </a:xfrm>
          <a:prstGeom prst="rect">
            <a:avLst/>
          </a:prstGeom>
        </p:spPr>
      </p:sp>
      <p:sp>
        <p:nvSpPr>
          <p:cNvPr id="368"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36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F6F450CF-6DB3-4F15-83AB-82C2DB84E925}" type="slidenum">
              <a:rPr lang="en-US" sz="1200" b="0" strike="noStrike" spc="-1">
                <a:solidFill>
                  <a:srgbClr val="000000"/>
                </a:solidFill>
                <a:latin typeface="+mn-lt"/>
                <a:ea typeface="+mn-ea"/>
              </a:rPr>
              <a:t>24</a:t>
            </a:fld>
            <a:endParaRPr lang="en-US" sz="12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PlaceHolder 1"/>
          <p:cNvSpPr>
            <a:spLocks noGrp="1" noRot="1" noChangeAspect="1"/>
          </p:cNvSpPr>
          <p:nvPr>
            <p:ph type="sldImg"/>
          </p:nvPr>
        </p:nvSpPr>
        <p:spPr>
          <a:xfrm>
            <a:off x="685800" y="1143000"/>
            <a:ext cx="5485680" cy="3085560"/>
          </a:xfrm>
          <a:prstGeom prst="rect">
            <a:avLst/>
          </a:prstGeom>
        </p:spPr>
      </p:sp>
      <p:sp>
        <p:nvSpPr>
          <p:cNvPr id="371"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37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66A39EB0-2724-4D89-8F32-1C9B13E016B0}" type="slidenum">
              <a:rPr lang="en-US" sz="1200" b="0" strike="noStrike" spc="-1">
                <a:solidFill>
                  <a:srgbClr val="000000"/>
                </a:solidFill>
                <a:latin typeface="+mn-lt"/>
                <a:ea typeface="+mn-ea"/>
              </a:rPr>
              <a:t>26</a:t>
            </a:fld>
            <a:endParaRPr lang="en-U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PlaceHolder 1"/>
          <p:cNvSpPr>
            <a:spLocks noGrp="1" noRot="1" noChangeAspect="1"/>
          </p:cNvSpPr>
          <p:nvPr>
            <p:ph type="sldImg"/>
          </p:nvPr>
        </p:nvSpPr>
        <p:spPr>
          <a:xfrm>
            <a:off x="685800" y="1143000"/>
            <a:ext cx="5485680" cy="3085560"/>
          </a:xfrm>
          <a:prstGeom prst="rect">
            <a:avLst/>
          </a:prstGeom>
        </p:spPr>
      </p:sp>
      <p:sp>
        <p:nvSpPr>
          <p:cNvPr id="320"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32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A49B406E-58D9-4FA6-B99E-2E2A19F09449}" type="slidenum">
              <a:rPr lang="en-US" sz="1200" b="0" strike="noStrike" spc="-1">
                <a:solidFill>
                  <a:srgbClr val="000000"/>
                </a:solidFill>
                <a:latin typeface="+mn-lt"/>
                <a:ea typeface="+mn-ea"/>
              </a:rPr>
              <a:t>2</a:t>
            </a:fld>
            <a:endParaRPr lang="en-US" sz="12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PlaceHolder 1"/>
          <p:cNvSpPr>
            <a:spLocks noGrp="1" noRot="1" noChangeAspect="1"/>
          </p:cNvSpPr>
          <p:nvPr>
            <p:ph type="sldImg"/>
          </p:nvPr>
        </p:nvSpPr>
        <p:spPr>
          <a:xfrm>
            <a:off x="685800" y="1143000"/>
            <a:ext cx="5485680" cy="3085560"/>
          </a:xfrm>
          <a:prstGeom prst="rect">
            <a:avLst/>
          </a:prstGeom>
        </p:spPr>
      </p:sp>
      <p:sp>
        <p:nvSpPr>
          <p:cNvPr id="374"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37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B4F6FC52-6E05-4033-B859-59410CEBC5D7}" type="slidenum">
              <a:rPr lang="en-US" sz="1200" b="0" strike="noStrike" spc="-1">
                <a:solidFill>
                  <a:srgbClr val="000000"/>
                </a:solidFill>
                <a:latin typeface="+mn-lt"/>
                <a:ea typeface="+mn-ea"/>
              </a:rPr>
              <a:t>27</a:t>
            </a:fld>
            <a:endParaRPr lang="en-US" sz="1200" b="0" strike="noStrike" spc="-1">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PlaceHolder 1"/>
          <p:cNvSpPr>
            <a:spLocks noGrp="1" noRot="1" noChangeAspect="1"/>
          </p:cNvSpPr>
          <p:nvPr>
            <p:ph type="sldImg"/>
          </p:nvPr>
        </p:nvSpPr>
        <p:spPr>
          <a:xfrm>
            <a:off x="685800" y="1143000"/>
            <a:ext cx="5485680" cy="3085560"/>
          </a:xfrm>
          <a:prstGeom prst="rect">
            <a:avLst/>
          </a:prstGeom>
        </p:spPr>
      </p:sp>
      <p:sp>
        <p:nvSpPr>
          <p:cNvPr id="377"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37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49356FA6-4E2E-4DF9-BB22-D98D7E82E65C}" type="slidenum">
              <a:rPr lang="en-US" sz="1200" b="0" strike="noStrike" spc="-1">
                <a:solidFill>
                  <a:srgbClr val="000000"/>
                </a:solidFill>
                <a:latin typeface="+mn-lt"/>
                <a:ea typeface="+mn-ea"/>
              </a:rPr>
              <a:t>29</a:t>
            </a:fld>
            <a:endParaRPr lang="en-US" sz="12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5680" cy="3085560"/>
          </a:xfrm>
          <a:prstGeom prst="rect">
            <a:avLst/>
          </a:prstGeom>
        </p:spPr>
      </p:sp>
      <p:sp>
        <p:nvSpPr>
          <p:cNvPr id="380"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38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7C8FA49-1D18-473A-A38E-C2179AF937F7}" type="slidenum">
              <a:rPr lang="en-US" sz="1200" b="0" strike="noStrike" spc="-1">
                <a:solidFill>
                  <a:srgbClr val="000000"/>
                </a:solidFill>
                <a:latin typeface="+mn-lt"/>
                <a:ea typeface="+mn-ea"/>
              </a:rPr>
              <a:t>30</a:t>
            </a:fld>
            <a:endParaRPr lang="en-U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PlaceHolder 1"/>
          <p:cNvSpPr>
            <a:spLocks noGrp="1" noRot="1" noChangeAspect="1"/>
          </p:cNvSpPr>
          <p:nvPr>
            <p:ph type="sldImg"/>
          </p:nvPr>
        </p:nvSpPr>
        <p:spPr>
          <a:xfrm>
            <a:off x="685800" y="1143000"/>
            <a:ext cx="5485680" cy="3085560"/>
          </a:xfrm>
          <a:prstGeom prst="rect">
            <a:avLst/>
          </a:prstGeom>
        </p:spPr>
      </p:sp>
      <p:sp>
        <p:nvSpPr>
          <p:cNvPr id="323"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32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9E37B8F-61FF-4636-A0C9-E4B0479D674C}" type="slidenum">
              <a:rPr lang="en-US" sz="1200" b="0" strike="noStrike" spc="-1">
                <a:solidFill>
                  <a:srgbClr val="000000"/>
                </a:solidFill>
                <a:latin typeface="+mn-lt"/>
                <a:ea typeface="+mn-ea"/>
              </a:rPr>
              <a:t>3</a:t>
            </a:fld>
            <a:endParaRPr lang="en-U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PlaceHolder 1"/>
          <p:cNvSpPr>
            <a:spLocks noGrp="1" noRot="1" noChangeAspect="1"/>
          </p:cNvSpPr>
          <p:nvPr>
            <p:ph type="sldImg"/>
          </p:nvPr>
        </p:nvSpPr>
        <p:spPr>
          <a:xfrm>
            <a:off x="685800" y="1143000"/>
            <a:ext cx="5485680" cy="3085560"/>
          </a:xfrm>
          <a:prstGeom prst="rect">
            <a:avLst/>
          </a:prstGeom>
        </p:spPr>
      </p:sp>
      <p:sp>
        <p:nvSpPr>
          <p:cNvPr id="326"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32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6400734-83F0-4154-B9E5-0E52C5F840A2}" type="slidenum">
              <a:rPr lang="en-US" sz="1200" b="0" strike="noStrike" spc="-1">
                <a:solidFill>
                  <a:srgbClr val="000000"/>
                </a:solidFill>
                <a:latin typeface="+mn-lt"/>
                <a:ea typeface="+mn-ea"/>
              </a:rPr>
              <a:t>4</a:t>
            </a:fld>
            <a:endParaRPr lang="en-US"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PlaceHolder 1"/>
          <p:cNvSpPr>
            <a:spLocks noGrp="1" noRot="1" noChangeAspect="1"/>
          </p:cNvSpPr>
          <p:nvPr>
            <p:ph type="sldImg"/>
          </p:nvPr>
        </p:nvSpPr>
        <p:spPr>
          <a:xfrm>
            <a:off x="685800" y="1143000"/>
            <a:ext cx="5486400" cy="3086100"/>
          </a:xfrm>
          <a:prstGeom prst="rect">
            <a:avLst/>
          </a:prstGeom>
        </p:spPr>
      </p:sp>
      <p:sp>
        <p:nvSpPr>
          <p:cNvPr id="329"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33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C66C106-1A43-4392-BD88-CAFC6E6094EF}" type="slidenum">
              <a:rPr lang="en-US" sz="1200" b="0" strike="noStrike" spc="-1">
                <a:solidFill>
                  <a:srgbClr val="000000"/>
                </a:solidFill>
                <a:latin typeface="+mn-lt"/>
                <a:ea typeface="+mn-ea"/>
              </a:rPr>
              <a:t>5</a:t>
            </a:fld>
            <a:endParaRPr lang="en-US"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PlaceHolder 1"/>
          <p:cNvSpPr>
            <a:spLocks noGrp="1" noRot="1" noChangeAspect="1"/>
          </p:cNvSpPr>
          <p:nvPr>
            <p:ph type="sldImg"/>
          </p:nvPr>
        </p:nvSpPr>
        <p:spPr>
          <a:xfrm>
            <a:off x="685800" y="1143000"/>
            <a:ext cx="5485680" cy="3085560"/>
          </a:xfrm>
          <a:prstGeom prst="rect">
            <a:avLst/>
          </a:prstGeom>
        </p:spPr>
      </p:sp>
      <p:sp>
        <p:nvSpPr>
          <p:cNvPr id="33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33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9872188-7C0A-412E-9FD7-0C59FA34662C}" type="slidenum">
              <a:rPr lang="en-US" sz="1200" b="0" strike="noStrike" spc="-1">
                <a:solidFill>
                  <a:srgbClr val="000000"/>
                </a:solidFill>
                <a:latin typeface="+mn-lt"/>
                <a:ea typeface="+mn-ea"/>
              </a:rPr>
              <a:t>7</a:t>
            </a:fld>
            <a:endParaRPr lang="en-US"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PlaceHolder 1"/>
          <p:cNvSpPr>
            <a:spLocks noGrp="1" noRot="1" noChangeAspect="1"/>
          </p:cNvSpPr>
          <p:nvPr>
            <p:ph type="sldImg"/>
          </p:nvPr>
        </p:nvSpPr>
        <p:spPr>
          <a:xfrm>
            <a:off x="685800" y="1143000"/>
            <a:ext cx="5485680" cy="3085560"/>
          </a:xfrm>
          <a:prstGeom prst="rect">
            <a:avLst/>
          </a:prstGeom>
        </p:spPr>
      </p:sp>
      <p:sp>
        <p:nvSpPr>
          <p:cNvPr id="33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33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06E4A9B-5E6B-4486-92AB-EB6D88B2E269}" type="slidenum">
              <a:rPr lang="en-US" sz="1200" b="0" strike="noStrike" spc="-1">
                <a:solidFill>
                  <a:srgbClr val="000000"/>
                </a:solidFill>
                <a:latin typeface="+mn-lt"/>
                <a:ea typeface="+mn-ea"/>
              </a:rPr>
              <a:t>11</a:t>
            </a:fld>
            <a:endParaRPr lang="en-US" sz="12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PlaceHolder 1"/>
          <p:cNvSpPr>
            <a:spLocks noGrp="1" noRot="1" noChangeAspect="1"/>
          </p:cNvSpPr>
          <p:nvPr>
            <p:ph type="sldImg"/>
          </p:nvPr>
        </p:nvSpPr>
        <p:spPr>
          <a:xfrm>
            <a:off x="685800" y="1143000"/>
            <a:ext cx="5485680" cy="3085560"/>
          </a:xfrm>
          <a:prstGeom prst="rect">
            <a:avLst/>
          </a:prstGeom>
        </p:spPr>
      </p:sp>
      <p:sp>
        <p:nvSpPr>
          <p:cNvPr id="338"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33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2BC548A0-4E48-4D59-B2D8-93133FDFE4FC}" type="slidenum">
              <a:rPr lang="en-US" sz="1200" b="0" strike="noStrike" spc="-1">
                <a:solidFill>
                  <a:srgbClr val="000000"/>
                </a:solidFill>
                <a:latin typeface="+mn-lt"/>
                <a:ea typeface="+mn-ea"/>
              </a:rPr>
              <a:t>12</a:t>
            </a:fld>
            <a:endParaRPr lang="en-US" sz="12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PlaceHolder 1"/>
          <p:cNvSpPr>
            <a:spLocks noGrp="1" noRot="1" noChangeAspect="1"/>
          </p:cNvSpPr>
          <p:nvPr>
            <p:ph type="sldImg"/>
          </p:nvPr>
        </p:nvSpPr>
        <p:spPr>
          <a:xfrm>
            <a:off x="685800" y="1143000"/>
            <a:ext cx="5485680" cy="3085560"/>
          </a:xfrm>
          <a:prstGeom prst="rect">
            <a:avLst/>
          </a:prstGeom>
        </p:spPr>
      </p:sp>
      <p:sp>
        <p:nvSpPr>
          <p:cNvPr id="341"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34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5B256B5B-9AA2-48B6-959E-5DD0A6E8ACD7}" type="slidenum">
              <a:rPr lang="en-US" sz="1200" b="0" strike="noStrike" spc="-1">
                <a:solidFill>
                  <a:srgbClr val="000000"/>
                </a:solidFill>
                <a:latin typeface="+mn-lt"/>
                <a:ea typeface="+mn-ea"/>
              </a:rPr>
              <a:t>13</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6"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5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5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5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5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6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6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7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7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7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7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8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87"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8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9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9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9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0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0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0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1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1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1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1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1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1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2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2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25"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2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2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3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4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4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4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4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5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5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5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5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5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5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5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63"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6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6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6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0"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7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7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7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7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7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8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8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8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8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9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9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9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9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9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9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9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04"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0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0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0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1"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1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1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1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1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2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2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2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2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2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2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3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3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3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3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3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3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3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3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8738640" y="2684880"/>
            <a:ext cx="2240640" cy="235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1800" b="1" strike="noStrike" spc="-32">
                <a:solidFill>
                  <a:srgbClr val="FFFFFF"/>
                </a:solidFill>
                <a:latin typeface="Segoe UI"/>
                <a:ea typeface="Segoe UI"/>
              </a:rPr>
              <a:t>Click to edit Master subtitle style</a:t>
            </a:r>
            <a:endParaRPr lang="en-US" sz="1800" b="0" strike="noStrike" spc="-1">
              <a:latin typeface="Arial"/>
            </a:endParaRPr>
          </a:p>
        </p:txBody>
      </p:sp>
      <p:sp>
        <p:nvSpPr>
          <p:cNvPr id="8" name="CustomShape 2"/>
          <p:cNvSpPr/>
          <p:nvPr/>
        </p:nvSpPr>
        <p:spPr>
          <a:xfrm>
            <a:off x="193320" y="3376440"/>
            <a:ext cx="8409240" cy="1692000"/>
          </a:xfrm>
          <a:prstGeom prst="rect">
            <a:avLst/>
          </a:prstGeom>
          <a:solidFill>
            <a:srgbClr val="82BF36"/>
          </a:solidFill>
          <a:ln>
            <a:noFill/>
          </a:ln>
        </p:spPr>
        <p:style>
          <a:lnRef idx="0">
            <a:scrgbClr r="0" g="0" b="0"/>
          </a:lnRef>
          <a:fillRef idx="0">
            <a:scrgbClr r="0" g="0" b="0"/>
          </a:fillRef>
          <a:effectRef idx="0">
            <a:scrgbClr r="0" g="0" b="0"/>
          </a:effectRef>
          <a:fontRef idx="minor"/>
        </p:style>
      </p:sp>
      <p:sp>
        <p:nvSpPr>
          <p:cNvPr id="2" name="CustomShape 3"/>
          <p:cNvSpPr/>
          <p:nvPr/>
        </p:nvSpPr>
        <p:spPr>
          <a:xfrm>
            <a:off x="8682840" y="3375000"/>
            <a:ext cx="3256560" cy="1693440"/>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p:style>
      </p:sp>
      <p:pic>
        <p:nvPicPr>
          <p:cNvPr id="3" name="Picture 14"/>
          <p:cNvPicPr/>
          <p:nvPr/>
        </p:nvPicPr>
        <p:blipFill>
          <a:blip r:embed="rId14"/>
          <a:srcRect l="9721" t="16535" r="7269" b="16693"/>
          <a:stretch/>
        </p:blipFill>
        <p:spPr>
          <a:xfrm>
            <a:off x="11181600" y="4821480"/>
            <a:ext cx="739800" cy="218160"/>
          </a:xfrm>
          <a:prstGeom prst="rect">
            <a:avLst/>
          </a:prstGeom>
          <a:ln>
            <a:noFill/>
          </a:ln>
        </p:spPr>
      </p:pic>
      <p:pic>
        <p:nvPicPr>
          <p:cNvPr id="4" name="Picture 11"/>
          <p:cNvPicPr/>
          <p:nvPr/>
        </p:nvPicPr>
        <p:blipFill>
          <a:blip r:embed="rId15"/>
          <a:stretch/>
        </p:blipFill>
        <p:spPr>
          <a:xfrm>
            <a:off x="193320" y="164160"/>
            <a:ext cx="2083680" cy="833040"/>
          </a:xfrm>
          <a:prstGeom prst="rect">
            <a:avLst/>
          </a:prstGeom>
          <a:ln>
            <a:noFill/>
          </a:ln>
        </p:spPr>
      </p:pic>
      <p:sp>
        <p:nvSpPr>
          <p:cNvPr id="5" name="PlaceHolder 4"/>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6"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44"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CustomShape 1"/>
          <p:cNvSpPr/>
          <p:nvPr/>
        </p:nvSpPr>
        <p:spPr>
          <a:xfrm>
            <a:off x="608040" y="3087360"/>
            <a:ext cx="11356200" cy="109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6600" b="0" strike="noStrike" spc="-1">
                <a:solidFill>
                  <a:srgbClr val="000000"/>
                </a:solidFill>
                <a:latin typeface="Segoe UI Light"/>
                <a:ea typeface="Segoe UI"/>
              </a:rPr>
              <a:t>DEMO</a:t>
            </a:r>
            <a:endParaRPr lang="en-US" sz="6600" b="0" strike="noStrike" spc="-1">
              <a:latin typeface="Arial"/>
            </a:endParaRPr>
          </a:p>
        </p:txBody>
      </p:sp>
      <p:sp>
        <p:nvSpPr>
          <p:cNvPr id="82" name="Line 2"/>
          <p:cNvSpPr/>
          <p:nvPr/>
        </p:nvSpPr>
        <p:spPr>
          <a:xfrm>
            <a:off x="608040" y="4077720"/>
            <a:ext cx="11356560" cy="360"/>
          </a:xfrm>
          <a:prstGeom prst="line">
            <a:avLst/>
          </a:prstGeom>
          <a:ln>
            <a:solidFill>
              <a:schemeClr val="tx1"/>
            </a:solidFill>
            <a:round/>
          </a:ln>
        </p:spPr>
        <p:style>
          <a:lnRef idx="1">
            <a:schemeClr val="accent1"/>
          </a:lnRef>
          <a:fillRef idx="0">
            <a:schemeClr val="accent1"/>
          </a:fillRef>
          <a:effectRef idx="0">
            <a:schemeClr val="accent1"/>
          </a:effectRef>
          <a:fontRef idx="minor"/>
        </p:style>
      </p:sp>
      <p:pic>
        <p:nvPicPr>
          <p:cNvPr id="83" name="Picture 7"/>
          <p:cNvPicPr/>
          <p:nvPr/>
        </p:nvPicPr>
        <p:blipFill>
          <a:blip r:embed="rId14"/>
          <a:stretch/>
        </p:blipFill>
        <p:spPr>
          <a:xfrm>
            <a:off x="171360" y="177840"/>
            <a:ext cx="2856960" cy="1142280"/>
          </a:xfrm>
          <a:prstGeom prst="rect">
            <a:avLst/>
          </a:prstGeom>
          <a:ln>
            <a:noFill/>
          </a:ln>
        </p:spPr>
      </p:pic>
      <p:sp>
        <p:nvSpPr>
          <p:cNvPr id="84" name="PlaceHolder 3"/>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85"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2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61"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8" name="CustomShape 1"/>
          <p:cNvSpPr/>
          <p:nvPr/>
        </p:nvSpPr>
        <p:spPr>
          <a:xfrm>
            <a:off x="0" y="0"/>
            <a:ext cx="12191400" cy="6857280"/>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p:style>
      </p:sp>
      <p:sp>
        <p:nvSpPr>
          <p:cNvPr id="199" name="CustomShape 2"/>
          <p:cNvSpPr/>
          <p:nvPr/>
        </p:nvSpPr>
        <p:spPr>
          <a:xfrm>
            <a:off x="529920" y="5960880"/>
            <a:ext cx="11077920" cy="888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50" b="0" strike="noStrike" spc="-1">
                <a:solidFill>
                  <a:srgbClr val="D9D9D9"/>
                </a:solidFill>
                <a:latin typeface="Calibri"/>
                <a:ea typeface="DejaVu Sans"/>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50" b="0" strike="noStrike" spc="-1">
              <a:latin typeface="Arial"/>
            </a:endParaRPr>
          </a:p>
        </p:txBody>
      </p:sp>
      <p:pic>
        <p:nvPicPr>
          <p:cNvPr id="200" name="Picture 4"/>
          <p:cNvPicPr/>
          <p:nvPr/>
        </p:nvPicPr>
        <p:blipFill>
          <a:blip r:embed="rId14"/>
          <a:srcRect l="9721"/>
          <a:stretch/>
        </p:blipFill>
        <p:spPr>
          <a:xfrm>
            <a:off x="529920" y="2940120"/>
            <a:ext cx="5472360" cy="2228760"/>
          </a:xfrm>
          <a:prstGeom prst="rect">
            <a:avLst/>
          </a:prstGeom>
          <a:ln>
            <a:noFill/>
          </a:ln>
        </p:spPr>
      </p:pic>
      <p:sp>
        <p:nvSpPr>
          <p:cNvPr id="201" name="PlaceHolder 3"/>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202"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strftime.org/"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babel.pocoo.org/"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labix.org/python-dateutil"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2.xml"/><Relationship Id="rId1" Type="http://schemas.openxmlformats.org/officeDocument/2006/relationships/slideLayout" Target="../slideLayouts/slideLayout4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91960" y="3466440"/>
            <a:ext cx="8215200" cy="148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spcBef>
                <a:spcPts val="1199"/>
              </a:spcBef>
            </a:pPr>
            <a:r>
              <a:rPr lang="en-US" sz="3600" b="0" strike="noStrike" spc="-1">
                <a:solidFill>
                  <a:srgbClr val="FFFFFF"/>
                </a:solidFill>
                <a:latin typeface="Segoe UI Light"/>
                <a:ea typeface="Segoe UI Light"/>
              </a:rPr>
              <a:t>Working with dates and times</a:t>
            </a:r>
            <a:endParaRPr lang="en-US" sz="3600" b="0" strike="noStrike" spc="-1">
              <a:latin typeface="Arial"/>
            </a:endParaRPr>
          </a:p>
          <a:p>
            <a:pPr>
              <a:lnSpc>
                <a:spcPct val="100000"/>
              </a:lnSpc>
              <a:spcBef>
                <a:spcPts val="1199"/>
              </a:spcBef>
            </a:pPr>
            <a:r>
              <a:rPr lang="en-US" sz="2400" b="0" strike="noStrike" spc="-1">
                <a:solidFill>
                  <a:srgbClr val="FFFFFF"/>
                </a:solidFill>
                <a:latin typeface="Segoe UI Light"/>
                <a:ea typeface="Segoe UI Light"/>
              </a:rPr>
              <a:t>datetime</a:t>
            </a:r>
            <a:endParaRPr lang="en-US" sz="2400" b="0" strike="noStrike" spc="-1">
              <a:latin typeface="Arial"/>
            </a:endParaRPr>
          </a:p>
        </p:txBody>
      </p:sp>
      <p:sp>
        <p:nvSpPr>
          <p:cNvPr id="246" name="CustomShape 2"/>
          <p:cNvSpPr/>
          <p:nvPr/>
        </p:nvSpPr>
        <p:spPr>
          <a:xfrm>
            <a:off x="193320" y="5132520"/>
            <a:ext cx="8409240" cy="1460160"/>
          </a:xfrm>
          <a:prstGeom prst="rect">
            <a:avLst/>
          </a:prstGeom>
          <a:noFill/>
          <a:ln>
            <a:noFill/>
          </a:ln>
        </p:spPr>
        <p:style>
          <a:lnRef idx="0">
            <a:scrgbClr r="0" g="0" b="0"/>
          </a:lnRef>
          <a:fillRef idx="0">
            <a:scrgbClr r="0" g="0" b="0"/>
          </a:fillRef>
          <a:effectRef idx="0">
            <a:scrgbClr r="0" g="0" b="0"/>
          </a:effectRef>
          <a:fontRef idx="minor"/>
        </p:style>
        <p:txBody>
          <a:bodyPr lIns="137160" tIns="137160" rIns="137160" bIns="137160" anchor="b">
            <a:noAutofit/>
          </a:bodyPr>
          <a:lstStyle/>
          <a:p>
            <a:pPr>
              <a:lnSpc>
                <a:spcPct val="100000"/>
              </a:lnSpc>
            </a:pPr>
            <a:r>
              <a:rPr lang="en-US" sz="2400" b="0" strike="noStrike" spc="-1">
                <a:solidFill>
                  <a:srgbClr val="000000"/>
                </a:solidFill>
                <a:latin typeface="Segoe UI Light"/>
                <a:ea typeface="Segoe UI Light"/>
              </a:rPr>
              <a:t>Christopher Harrison | Content Developer</a:t>
            </a:r>
            <a:endParaRPr lang="en-US" sz="2400" b="0" strike="noStrike" spc="-1">
              <a:latin typeface="Arial"/>
            </a:endParaRPr>
          </a:p>
          <a:p>
            <a:pPr>
              <a:lnSpc>
                <a:spcPct val="100000"/>
              </a:lnSpc>
            </a:pPr>
            <a:r>
              <a:rPr lang="en-US" sz="2400" b="0" strike="noStrike" spc="-1">
                <a:solidFill>
                  <a:srgbClr val="000000"/>
                </a:solidFill>
                <a:latin typeface="Segoe UI Light"/>
                <a:ea typeface="Segoe UI Light"/>
              </a:rPr>
              <a:t>Susan Ibach | Technical Evangelist</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341640" y="2978280"/>
            <a:ext cx="11523600" cy="106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80000"/>
              </a:lnSpc>
            </a:pPr>
            <a:r>
              <a:rPr lang="en-US" sz="4400" b="0" strike="noStrike" spc="-1">
                <a:solidFill>
                  <a:srgbClr val="000000"/>
                </a:solidFill>
                <a:latin typeface="Segoe UI Light"/>
                <a:ea typeface="Segoe UI Light"/>
              </a:rPr>
              <a:t>What date does 2/5/2014 represent?</a:t>
            </a:r>
            <a:endParaRPr lang="en-US" sz="4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379440" y="182160"/>
            <a:ext cx="11523600" cy="106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8000"/>
          </a:bodyPr>
          <a:lstStyle/>
          <a:p>
            <a:pPr>
              <a:lnSpc>
                <a:spcPct val="80000"/>
              </a:lnSpc>
            </a:pPr>
            <a:r>
              <a:rPr lang="en-US" sz="4400" b="0" strike="noStrike" spc="-1">
                <a:solidFill>
                  <a:srgbClr val="000000"/>
                </a:solidFill>
                <a:latin typeface="Segoe UI Light"/>
                <a:ea typeface="Segoe UI Light"/>
              </a:rPr>
              <a:t>But what if you want to display the date with a different format?</a:t>
            </a:r>
            <a:endParaRPr lang="en-US" sz="4400" b="0" strike="noStrike" spc="-1">
              <a:latin typeface="Arial"/>
            </a:endParaRPr>
          </a:p>
        </p:txBody>
      </p:sp>
      <p:sp>
        <p:nvSpPr>
          <p:cNvPr id="266" name="CustomShape 2"/>
          <p:cNvSpPr/>
          <p:nvPr/>
        </p:nvSpPr>
        <p:spPr>
          <a:xfrm>
            <a:off x="379440" y="1388160"/>
            <a:ext cx="11524680" cy="528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2720" indent="-34200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Welcome to one of the things that drives programmers insane! </a:t>
            </a:r>
            <a:endParaRPr lang="en-US" sz="3200" b="0" strike="noStrike" spc="-1">
              <a:latin typeface="Arial"/>
            </a:endParaRPr>
          </a:p>
          <a:p>
            <a:pPr marL="342720" indent="-34200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Different countries and different users like different date formats, often the default isn’t what you need</a:t>
            </a:r>
            <a:endParaRPr lang="en-US" sz="3200" b="0" strike="noStrike" spc="-1">
              <a:latin typeface="Arial"/>
            </a:endParaRPr>
          </a:p>
          <a:p>
            <a:pPr marL="342720" indent="-34200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There is always a way to handle it, but it will take a little time and extra code</a:t>
            </a:r>
            <a:endParaRPr lang="en-US" sz="3200" b="0" strike="noStrike" spc="-1">
              <a:latin typeface="Arial"/>
            </a:endParaRPr>
          </a:p>
          <a:p>
            <a:pPr marL="342720" indent="-34200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 </a:t>
            </a:r>
            <a:endParaRPr lang="en-US" sz="3200" b="0" strike="noStrike" spc="-1">
              <a:latin typeface="Arial"/>
            </a:endParaRPr>
          </a:p>
        </p:txBody>
      </p:sp>
      <p:sp>
        <p:nvSpPr>
          <p:cNvPr id="267" name="CustomShape 3"/>
          <p:cNvSpPr/>
          <p:nvPr/>
        </p:nvSpPr>
        <p:spPr>
          <a:xfrm>
            <a:off x="379440" y="2432880"/>
            <a:ext cx="183960" cy="522360"/>
          </a:xfrm>
          <a:prstGeom prst="rect">
            <a:avLst/>
          </a:prstGeom>
          <a:solidFill>
            <a:srgbClr val="FFFFFF"/>
          </a:solid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26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379440" y="182160"/>
            <a:ext cx="11523600" cy="106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80000"/>
              </a:lnSpc>
            </a:pPr>
            <a:r>
              <a:rPr lang="en-US" sz="4400" b="0" strike="noStrike" spc="-1">
                <a:solidFill>
                  <a:srgbClr val="000000"/>
                </a:solidFill>
                <a:latin typeface="Segoe UI Light"/>
                <a:ea typeface="Segoe UI Light"/>
              </a:rPr>
              <a:t>In Python we use strftime to format dates</a:t>
            </a:r>
            <a:endParaRPr lang="en-US" sz="4400" b="0" strike="noStrike" spc="-1">
              <a:latin typeface="Arial"/>
            </a:endParaRPr>
          </a:p>
        </p:txBody>
      </p:sp>
      <p:sp>
        <p:nvSpPr>
          <p:cNvPr id="269" name="CustomShape 2"/>
          <p:cNvSpPr/>
          <p:nvPr/>
        </p:nvSpPr>
        <p:spPr>
          <a:xfrm>
            <a:off x="379440" y="1542600"/>
            <a:ext cx="9648000" cy="222372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en-US" sz="2800" b="0" strike="noStrike" spc="-1" dirty="0">
                <a:solidFill>
                  <a:srgbClr val="0000FF"/>
                </a:solidFill>
                <a:latin typeface="Consolas"/>
                <a:ea typeface="Segoe UI Light"/>
              </a:rPr>
              <a:t>import</a:t>
            </a:r>
            <a:r>
              <a:rPr lang="en-US" sz="2800" b="0" strike="noStrike" spc="-1" dirty="0">
                <a:solidFill>
                  <a:srgbClr val="000000"/>
                </a:solidFill>
                <a:latin typeface="Consolas"/>
                <a:ea typeface="Segoe UI Light"/>
              </a:rPr>
              <a:t> datetime </a:t>
            </a:r>
            <a:endParaRPr lang="en-US" sz="2800" b="0" strike="noStrike" spc="-1" dirty="0">
              <a:latin typeface="Arial"/>
            </a:endParaRPr>
          </a:p>
          <a:p>
            <a:pPr>
              <a:lnSpc>
                <a:spcPct val="100000"/>
              </a:lnSpc>
            </a:pPr>
            <a:r>
              <a:rPr lang="en-US" sz="2800" b="0" strike="noStrike" spc="-1" dirty="0" err="1">
                <a:solidFill>
                  <a:srgbClr val="000000"/>
                </a:solidFill>
                <a:latin typeface="Consolas"/>
                <a:ea typeface="Segoe UI Light"/>
              </a:rPr>
              <a:t>currentDate</a:t>
            </a:r>
            <a:r>
              <a:rPr lang="en-US" sz="2800" b="0" strike="noStrike" spc="-1" dirty="0">
                <a:solidFill>
                  <a:srgbClr val="000000"/>
                </a:solidFill>
                <a:latin typeface="Consolas"/>
                <a:ea typeface="Segoe UI Light"/>
              </a:rPr>
              <a:t> = </a:t>
            </a:r>
            <a:r>
              <a:rPr lang="en-US" sz="2800" b="0" strike="noStrike" spc="-1" dirty="0" err="1">
                <a:solidFill>
                  <a:srgbClr val="000000"/>
                </a:solidFill>
                <a:latin typeface="Consolas"/>
                <a:ea typeface="Segoe UI Light"/>
              </a:rPr>
              <a:t>datetime.date.today</a:t>
            </a:r>
            <a:r>
              <a:rPr lang="en-US" sz="2800" b="0" strike="noStrike" spc="-1" dirty="0">
                <a:solidFill>
                  <a:srgbClr val="000000"/>
                </a:solidFill>
                <a:latin typeface="Consolas"/>
                <a:ea typeface="Segoe UI Light"/>
              </a:rPr>
              <a:t>() </a:t>
            </a:r>
            <a:endParaRPr lang="en-US" sz="2800" b="0" strike="noStrike" spc="-1" dirty="0">
              <a:latin typeface="Arial"/>
            </a:endParaRPr>
          </a:p>
          <a:p>
            <a:pPr>
              <a:lnSpc>
                <a:spcPct val="100000"/>
              </a:lnSpc>
            </a:pPr>
            <a:r>
              <a:rPr lang="en-US" sz="2800" b="0" strike="noStrike" spc="-1" dirty="0">
                <a:solidFill>
                  <a:srgbClr val="008000"/>
                </a:solidFill>
                <a:latin typeface="Consolas"/>
                <a:ea typeface="Segoe UI Light"/>
              </a:rPr>
              <a:t>#</a:t>
            </a:r>
            <a:r>
              <a:rPr lang="en-US" sz="2800" b="0" strike="noStrike" spc="-1" dirty="0" err="1">
                <a:solidFill>
                  <a:srgbClr val="008000"/>
                </a:solidFill>
                <a:latin typeface="Consolas"/>
                <a:ea typeface="Segoe UI Light"/>
              </a:rPr>
              <a:t>strftime</a:t>
            </a:r>
            <a:r>
              <a:rPr lang="en-US" sz="2800" b="0" strike="noStrike" spc="-1" dirty="0">
                <a:solidFill>
                  <a:srgbClr val="008000"/>
                </a:solidFill>
                <a:latin typeface="Consolas"/>
                <a:ea typeface="Segoe UI Light"/>
              </a:rPr>
              <a:t> allows you to specify the date format</a:t>
            </a:r>
            <a:r>
              <a:rPr lang="en-US" sz="2800" b="0" strike="noStrike" spc="-1" dirty="0">
                <a:solidFill>
                  <a:srgbClr val="000000"/>
                </a:solidFill>
                <a:latin typeface="Consolas"/>
                <a:ea typeface="Segoe UI Light"/>
              </a:rPr>
              <a:t> </a:t>
            </a:r>
            <a:endParaRPr lang="en-US" sz="2800" b="0" strike="noStrike" spc="-1" dirty="0">
              <a:latin typeface="Arial"/>
            </a:endParaRPr>
          </a:p>
          <a:p>
            <a:pPr>
              <a:lnSpc>
                <a:spcPct val="100000"/>
              </a:lnSpc>
            </a:pPr>
            <a:r>
              <a:rPr lang="en-US" sz="2800" b="0" strike="noStrike" spc="-1" dirty="0">
                <a:solidFill>
                  <a:srgbClr val="000000"/>
                </a:solidFill>
                <a:latin typeface="Consolas"/>
                <a:ea typeface="Segoe UI Light"/>
              </a:rPr>
              <a:t>print (</a:t>
            </a:r>
            <a:r>
              <a:rPr lang="en-US" sz="2800" b="0" strike="noStrike" spc="-1" dirty="0" err="1">
                <a:solidFill>
                  <a:srgbClr val="000000"/>
                </a:solidFill>
                <a:latin typeface="Consolas"/>
                <a:ea typeface="Segoe UI Light"/>
              </a:rPr>
              <a:t>currentDate.strftime</a:t>
            </a:r>
            <a:r>
              <a:rPr lang="en-US" sz="2800" b="0" strike="noStrike" spc="-1" dirty="0">
                <a:solidFill>
                  <a:srgbClr val="000000"/>
                </a:solidFill>
                <a:latin typeface="Consolas"/>
                <a:ea typeface="Segoe UI Light"/>
              </a:rPr>
              <a:t>(</a:t>
            </a:r>
            <a:r>
              <a:rPr lang="en-US" sz="2800" b="0" strike="noStrike" spc="-1" dirty="0">
                <a:solidFill>
                  <a:srgbClr val="A31515"/>
                </a:solidFill>
                <a:latin typeface="Consolas"/>
                <a:ea typeface="Segoe UI Light"/>
              </a:rPr>
              <a:t>'%d %</a:t>
            </a:r>
            <a:r>
              <a:rPr lang="en-US" sz="2800" b="0" strike="noStrike" spc="-1" dirty="0" err="1">
                <a:solidFill>
                  <a:srgbClr val="A31515"/>
                </a:solidFill>
                <a:latin typeface="Consolas"/>
                <a:ea typeface="Segoe UI Light"/>
              </a:rPr>
              <a:t>b,%Y</a:t>
            </a:r>
            <a:r>
              <a:rPr lang="en-US" sz="2800" b="0" strike="noStrike" spc="-1" dirty="0">
                <a:solidFill>
                  <a:srgbClr val="A31515"/>
                </a:solidFill>
                <a:latin typeface="Consolas"/>
                <a:ea typeface="Segoe UI Light"/>
              </a:rPr>
              <a:t>'</a:t>
            </a:r>
            <a:r>
              <a:rPr lang="en-US" sz="2800" b="0" strike="noStrike" spc="-1" dirty="0">
                <a:solidFill>
                  <a:srgbClr val="000000"/>
                </a:solidFill>
                <a:latin typeface="Consolas"/>
                <a:ea typeface="Segoe UI Light"/>
              </a:rPr>
              <a:t>))</a:t>
            </a:r>
            <a:endParaRPr lang="en-US" sz="2800" b="0" strike="noStrike" spc="-1" dirty="0">
              <a:latin typeface="Arial"/>
            </a:endParaRPr>
          </a:p>
        </p:txBody>
      </p:sp>
      <p:pic>
        <p:nvPicPr>
          <p:cNvPr id="270" name="Picture 4"/>
          <p:cNvPicPr/>
          <p:nvPr/>
        </p:nvPicPr>
        <p:blipFill>
          <a:blip r:embed="rId3"/>
          <a:stretch/>
        </p:blipFill>
        <p:spPr>
          <a:xfrm>
            <a:off x="5876640" y="4473000"/>
            <a:ext cx="7610400" cy="374148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CustomShape 1"/>
          <p:cNvSpPr/>
          <p:nvPr/>
        </p:nvSpPr>
        <p:spPr>
          <a:xfrm>
            <a:off x="379440" y="182160"/>
            <a:ext cx="11523600" cy="106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80000"/>
              </a:lnSpc>
            </a:pPr>
            <a:r>
              <a:rPr lang="en-US" sz="4400" b="0" strike="noStrike" spc="-1">
                <a:solidFill>
                  <a:srgbClr val="000000"/>
                </a:solidFill>
                <a:latin typeface="Segoe UI Light"/>
                <a:ea typeface="Segoe UI Light"/>
              </a:rPr>
              <a:t>What the heck are %d %b and %Y?</a:t>
            </a:r>
            <a:endParaRPr lang="en-US" sz="4400" b="0" strike="noStrike" spc="-1">
              <a:latin typeface="Arial"/>
            </a:endParaRPr>
          </a:p>
        </p:txBody>
      </p:sp>
      <p:sp>
        <p:nvSpPr>
          <p:cNvPr id="272" name="CustomShape 2"/>
          <p:cNvSpPr/>
          <p:nvPr/>
        </p:nvSpPr>
        <p:spPr>
          <a:xfrm>
            <a:off x="379440" y="1424160"/>
            <a:ext cx="11524680" cy="528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2720" indent="-342000">
              <a:lnSpc>
                <a:spcPct val="100000"/>
              </a:lnSpc>
              <a:spcBef>
                <a:spcPts val="1400"/>
              </a:spcBef>
              <a:buClr>
                <a:srgbClr val="000000"/>
              </a:buClr>
              <a:buFont typeface="Arial"/>
              <a:buChar char="•"/>
            </a:pPr>
            <a:r>
              <a:rPr lang="en-US" sz="3200" b="0" strike="noStrike" spc="-1" dirty="0">
                <a:solidFill>
                  <a:srgbClr val="000000"/>
                </a:solidFill>
                <a:latin typeface="Segoe UI Light"/>
                <a:ea typeface="Segoe UI Light"/>
              </a:rPr>
              <a:t>%d is the day of the month</a:t>
            </a:r>
            <a:endParaRPr lang="en-US" sz="3200" b="0" strike="noStrike" spc="-1" dirty="0">
              <a:latin typeface="Arial"/>
            </a:endParaRPr>
          </a:p>
          <a:p>
            <a:pPr marL="342720" indent="-342000">
              <a:lnSpc>
                <a:spcPct val="100000"/>
              </a:lnSpc>
              <a:spcBef>
                <a:spcPts val="1400"/>
              </a:spcBef>
              <a:buClr>
                <a:srgbClr val="000000"/>
              </a:buClr>
              <a:buFont typeface="Arial"/>
              <a:buChar char="•"/>
            </a:pPr>
            <a:r>
              <a:rPr lang="en-US" sz="3200" b="0" strike="noStrike" spc="-1" dirty="0">
                <a:solidFill>
                  <a:srgbClr val="000000"/>
                </a:solidFill>
                <a:latin typeface="Segoe UI Light"/>
                <a:ea typeface="Segoe UI Light"/>
              </a:rPr>
              <a:t>%b is the abbreviation for the month</a:t>
            </a:r>
            <a:endParaRPr lang="en-US" sz="3200" b="0" strike="noStrike" spc="-1" dirty="0">
              <a:latin typeface="Arial"/>
            </a:endParaRPr>
          </a:p>
          <a:p>
            <a:pPr marL="342720" indent="-342000">
              <a:lnSpc>
                <a:spcPct val="100000"/>
              </a:lnSpc>
              <a:spcBef>
                <a:spcPts val="1400"/>
              </a:spcBef>
              <a:buClr>
                <a:srgbClr val="000000"/>
              </a:buClr>
              <a:buFont typeface="Arial"/>
              <a:buChar char="•"/>
            </a:pPr>
            <a:r>
              <a:rPr lang="en-US" sz="3200" b="0" strike="noStrike" spc="-1" dirty="0">
                <a:solidFill>
                  <a:srgbClr val="000000"/>
                </a:solidFill>
                <a:latin typeface="Segoe UI Light"/>
                <a:ea typeface="Segoe UI Light"/>
              </a:rPr>
              <a:t>%Y is the 4 digit year</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CustomShape 1"/>
          <p:cNvSpPr/>
          <p:nvPr/>
        </p:nvSpPr>
        <p:spPr>
          <a:xfrm>
            <a:off x="379440" y="182160"/>
            <a:ext cx="11523600" cy="106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80000"/>
              </a:lnSpc>
            </a:pPr>
            <a:r>
              <a:rPr lang="en-US" sz="4400" b="0" strike="noStrike" spc="-1">
                <a:solidFill>
                  <a:srgbClr val="000000"/>
                </a:solidFill>
                <a:latin typeface="Segoe UI Light"/>
                <a:ea typeface="Segoe UI Light"/>
              </a:rPr>
              <a:t>Here’s a few more you may find useful</a:t>
            </a:r>
            <a:endParaRPr lang="en-US" sz="4400" b="0" strike="noStrike" spc="-1">
              <a:latin typeface="Arial"/>
            </a:endParaRPr>
          </a:p>
        </p:txBody>
      </p:sp>
      <p:sp>
        <p:nvSpPr>
          <p:cNvPr id="274" name="CustomShape 2"/>
          <p:cNvSpPr/>
          <p:nvPr/>
        </p:nvSpPr>
        <p:spPr>
          <a:xfrm>
            <a:off x="379440" y="1388160"/>
            <a:ext cx="11524680" cy="528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2720" indent="-342000">
              <a:lnSpc>
                <a:spcPct val="100000"/>
              </a:lnSpc>
              <a:spcBef>
                <a:spcPts val="1400"/>
              </a:spcBef>
              <a:buClr>
                <a:srgbClr val="000000"/>
              </a:buClr>
              <a:buFont typeface="Arial"/>
              <a:buChar char="•"/>
            </a:pPr>
            <a:r>
              <a:rPr lang="en-US" sz="3200" b="0" strike="noStrike" spc="-1" dirty="0">
                <a:solidFill>
                  <a:srgbClr val="000000"/>
                </a:solidFill>
                <a:latin typeface="Segoe UI Light"/>
                <a:ea typeface="Segoe UI Light"/>
              </a:rPr>
              <a:t>%b is the month abbreviation</a:t>
            </a:r>
            <a:endParaRPr lang="en-US" sz="3200" b="0" strike="noStrike" spc="-1" dirty="0">
              <a:latin typeface="Arial"/>
            </a:endParaRPr>
          </a:p>
          <a:p>
            <a:pPr marL="342720" indent="-342000">
              <a:lnSpc>
                <a:spcPct val="100000"/>
              </a:lnSpc>
              <a:spcBef>
                <a:spcPts val="1400"/>
              </a:spcBef>
              <a:buClr>
                <a:srgbClr val="000000"/>
              </a:buClr>
              <a:buFont typeface="Arial"/>
              <a:buChar char="•"/>
            </a:pPr>
            <a:r>
              <a:rPr lang="en-US" sz="3200" b="0" strike="noStrike" spc="-1" dirty="0">
                <a:solidFill>
                  <a:srgbClr val="000000"/>
                </a:solidFill>
                <a:latin typeface="Segoe UI Light"/>
                <a:ea typeface="Segoe UI Light"/>
              </a:rPr>
              <a:t>%B is the full month name</a:t>
            </a:r>
            <a:endParaRPr lang="en-US" sz="3200" b="0" strike="noStrike" spc="-1" dirty="0">
              <a:latin typeface="Arial"/>
            </a:endParaRPr>
          </a:p>
          <a:p>
            <a:pPr marL="342720" indent="-342000">
              <a:lnSpc>
                <a:spcPct val="100000"/>
              </a:lnSpc>
              <a:spcBef>
                <a:spcPts val="1400"/>
              </a:spcBef>
              <a:buClr>
                <a:srgbClr val="000000"/>
              </a:buClr>
              <a:buFont typeface="Arial"/>
              <a:buChar char="•"/>
            </a:pPr>
            <a:r>
              <a:rPr lang="en-US" sz="3200" b="0" strike="noStrike" spc="-1" dirty="0">
                <a:solidFill>
                  <a:srgbClr val="000000"/>
                </a:solidFill>
                <a:latin typeface="Segoe UI Light"/>
                <a:ea typeface="Segoe UI Light"/>
              </a:rPr>
              <a:t>%y is two digit year</a:t>
            </a:r>
            <a:endParaRPr lang="en-US" sz="3200" b="0" strike="noStrike" spc="-1" dirty="0">
              <a:latin typeface="Arial"/>
            </a:endParaRPr>
          </a:p>
          <a:p>
            <a:pPr marL="342720" indent="-342000">
              <a:lnSpc>
                <a:spcPct val="100000"/>
              </a:lnSpc>
              <a:spcBef>
                <a:spcPts val="1400"/>
              </a:spcBef>
              <a:buClr>
                <a:srgbClr val="000000"/>
              </a:buClr>
              <a:buFont typeface="Arial"/>
              <a:buChar char="•"/>
            </a:pPr>
            <a:r>
              <a:rPr lang="en-US" sz="3200" b="0" strike="noStrike" spc="-1" dirty="0">
                <a:solidFill>
                  <a:srgbClr val="000000"/>
                </a:solidFill>
                <a:latin typeface="Segoe UI Light"/>
                <a:ea typeface="Segoe UI Light"/>
              </a:rPr>
              <a:t>%a is the day of the week abbreviated</a:t>
            </a:r>
            <a:endParaRPr lang="en-US" sz="3200" b="0" strike="noStrike" spc="-1" dirty="0">
              <a:latin typeface="Arial"/>
            </a:endParaRPr>
          </a:p>
          <a:p>
            <a:pPr marL="342720" indent="-342000">
              <a:lnSpc>
                <a:spcPct val="100000"/>
              </a:lnSpc>
              <a:spcBef>
                <a:spcPts val="1400"/>
              </a:spcBef>
              <a:buClr>
                <a:srgbClr val="000000"/>
              </a:buClr>
              <a:buFont typeface="Arial"/>
              <a:buChar char="•"/>
            </a:pPr>
            <a:r>
              <a:rPr lang="en-US" sz="3200" b="0" strike="noStrike" spc="-1" dirty="0">
                <a:solidFill>
                  <a:srgbClr val="000000"/>
                </a:solidFill>
                <a:latin typeface="Segoe UI Light"/>
                <a:ea typeface="Segoe UI Light"/>
              </a:rPr>
              <a:t>%A is the day of the week</a:t>
            </a:r>
            <a:endParaRPr lang="en-US" sz="3200" b="0" strike="noStrike" spc="-1" dirty="0">
              <a:latin typeface="Arial"/>
            </a:endParaRPr>
          </a:p>
          <a:p>
            <a:pPr>
              <a:lnSpc>
                <a:spcPct val="100000"/>
              </a:lnSpc>
              <a:spcBef>
                <a:spcPts val="1400"/>
              </a:spcBef>
            </a:pPr>
            <a:endParaRPr lang="en-US" sz="3200" b="0" strike="noStrike" spc="-1" dirty="0">
              <a:latin typeface="Arial"/>
            </a:endParaRPr>
          </a:p>
          <a:p>
            <a:pPr marL="342720" indent="-342000">
              <a:lnSpc>
                <a:spcPct val="100000"/>
              </a:lnSpc>
              <a:spcBef>
                <a:spcPts val="1400"/>
              </a:spcBef>
              <a:buClr>
                <a:srgbClr val="000000"/>
              </a:buClr>
              <a:buFont typeface="Arial"/>
              <a:buChar char="•"/>
            </a:pPr>
            <a:r>
              <a:rPr lang="en-US" sz="3200" b="0" strike="noStrike" spc="-1" dirty="0">
                <a:solidFill>
                  <a:srgbClr val="000000"/>
                </a:solidFill>
                <a:latin typeface="Segoe UI Light"/>
                <a:ea typeface="Segoe UI Light"/>
              </a:rPr>
              <a:t>For a full list visit </a:t>
            </a:r>
            <a:r>
              <a:rPr lang="en-US" sz="3200" b="0" u="sng" strike="noStrike" spc="-1" dirty="0">
                <a:solidFill>
                  <a:srgbClr val="0000FF"/>
                </a:solidFill>
                <a:uFillTx/>
                <a:latin typeface="Segoe UI Light"/>
                <a:ea typeface="Segoe UI Light"/>
                <a:hlinkClick r:id="rId3"/>
              </a:rPr>
              <a:t>strftime.org</a:t>
            </a:r>
            <a:r>
              <a:rPr lang="en-US" sz="3200" b="0" u="sng" strike="noStrike" spc="-1" dirty="0">
                <a:solidFill>
                  <a:srgbClr val="0000FF"/>
                </a:solidFill>
                <a:uFillTx/>
                <a:latin typeface="Segoe UI Light"/>
                <a:ea typeface="Segoe UI Light"/>
                <a:hlinkClick r:id="rId3"/>
              </a:rPr>
              <a:t>strftime.org</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7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CustomShape 1"/>
          <p:cNvSpPr/>
          <p:nvPr/>
        </p:nvSpPr>
        <p:spPr>
          <a:xfrm>
            <a:off x="608040" y="4468680"/>
            <a:ext cx="11432160" cy="167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80000"/>
              </a:lnSpc>
            </a:pPr>
            <a:r>
              <a:rPr lang="en-US" sz="3600" b="0" strike="noStrike" spc="-1">
                <a:solidFill>
                  <a:srgbClr val="000000"/>
                </a:solidFill>
                <a:latin typeface="Segoe UI Light"/>
                <a:ea typeface="Segoe UI Light"/>
              </a:rPr>
              <a:t>Formatting dates</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379440" y="182160"/>
            <a:ext cx="11523600" cy="106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80000"/>
              </a:lnSpc>
            </a:pPr>
            <a:r>
              <a:rPr lang="en-US" sz="4400" b="0" strike="noStrike" spc="-1">
                <a:solidFill>
                  <a:srgbClr val="000000"/>
                </a:solidFill>
                <a:latin typeface="Segoe UI Light"/>
                <a:ea typeface="Segoe UI Light"/>
              </a:rPr>
              <a:t>Could you print out a wedding invitation?</a:t>
            </a:r>
            <a:endParaRPr lang="en-US" sz="4400" b="0" strike="noStrike" spc="-1">
              <a:latin typeface="Arial"/>
            </a:endParaRPr>
          </a:p>
        </p:txBody>
      </p:sp>
      <p:sp>
        <p:nvSpPr>
          <p:cNvPr id="277" name="CustomShape 2"/>
          <p:cNvSpPr/>
          <p:nvPr/>
        </p:nvSpPr>
        <p:spPr>
          <a:xfrm>
            <a:off x="379440" y="1388160"/>
            <a:ext cx="11524680" cy="528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400"/>
              </a:spcBef>
            </a:pPr>
            <a:r>
              <a:rPr lang="en-US" sz="3200" b="0" strike="noStrike" spc="-1">
                <a:solidFill>
                  <a:srgbClr val="000000"/>
                </a:solidFill>
                <a:latin typeface="Segoe UI Light"/>
                <a:ea typeface="Segoe UI Light"/>
              </a:rPr>
              <a:t>“Please attend our event Sunday, July 20 in the year 1997”</a:t>
            </a:r>
            <a:endParaRPr lang="en-US" sz="3200" b="0" strike="noStrike" spc="-1">
              <a:latin typeface="Arial"/>
            </a:endParaRPr>
          </a:p>
        </p:txBody>
      </p:sp>
      <p:sp>
        <p:nvSpPr>
          <p:cNvPr id="278" name="CustomShape 3"/>
          <p:cNvSpPr/>
          <p:nvPr/>
        </p:nvSpPr>
        <p:spPr>
          <a:xfrm>
            <a:off x="379440" y="2009160"/>
            <a:ext cx="11391120" cy="264996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en-US" sz="2800" b="0" strike="noStrike" spc="-1" dirty="0">
                <a:solidFill>
                  <a:srgbClr val="0000FF"/>
                </a:solidFill>
                <a:latin typeface="Consolas"/>
                <a:ea typeface="DejaVu Sans"/>
              </a:rPr>
              <a:t>import</a:t>
            </a:r>
            <a:r>
              <a:rPr lang="en-US" sz="2800" b="0" strike="noStrike" spc="-1" dirty="0">
                <a:solidFill>
                  <a:srgbClr val="000000"/>
                </a:solidFill>
                <a:latin typeface="Consolas"/>
                <a:ea typeface="DejaVu Sans"/>
              </a:rPr>
              <a:t> datetime </a:t>
            </a:r>
            <a:endParaRPr lang="en-US" sz="2800" b="0" strike="noStrike" spc="-1" dirty="0">
              <a:latin typeface="Arial"/>
            </a:endParaRPr>
          </a:p>
          <a:p>
            <a:pPr>
              <a:lnSpc>
                <a:spcPct val="100000"/>
              </a:lnSpc>
            </a:pPr>
            <a:r>
              <a:rPr lang="en-US" sz="2800" b="0" strike="noStrike" spc="-1" dirty="0" err="1">
                <a:solidFill>
                  <a:srgbClr val="000000"/>
                </a:solidFill>
                <a:latin typeface="Consolas"/>
                <a:ea typeface="DejaVu Sans"/>
              </a:rPr>
              <a:t>currentDate</a:t>
            </a:r>
            <a:r>
              <a:rPr lang="en-US" sz="2800" b="0" strike="noStrike" spc="-1" dirty="0">
                <a:solidFill>
                  <a:srgbClr val="000000"/>
                </a:solidFill>
                <a:latin typeface="Consolas"/>
                <a:ea typeface="DejaVu Sans"/>
              </a:rPr>
              <a:t> = </a:t>
            </a:r>
            <a:r>
              <a:rPr lang="en-US" sz="2800" b="0" strike="noStrike" spc="-1" dirty="0" err="1">
                <a:solidFill>
                  <a:srgbClr val="000000"/>
                </a:solidFill>
                <a:latin typeface="Consolas"/>
                <a:ea typeface="DejaVu Sans"/>
              </a:rPr>
              <a:t>datetime.date.today</a:t>
            </a:r>
            <a:r>
              <a:rPr lang="en-US" sz="2800" b="0" strike="noStrike" spc="-1" dirty="0">
                <a:solidFill>
                  <a:srgbClr val="000000"/>
                </a:solidFill>
                <a:latin typeface="Consolas"/>
                <a:ea typeface="DejaVu Sans"/>
              </a:rPr>
              <a:t>() </a:t>
            </a:r>
            <a:endParaRPr lang="en-US" sz="2800" b="0" strike="noStrike" spc="-1" dirty="0">
              <a:latin typeface="Arial"/>
            </a:endParaRPr>
          </a:p>
          <a:p>
            <a:pPr>
              <a:lnSpc>
                <a:spcPct val="100000"/>
              </a:lnSpc>
            </a:pPr>
            <a:r>
              <a:rPr lang="en-US" sz="2800" b="0" strike="noStrike" spc="-1" dirty="0">
                <a:solidFill>
                  <a:srgbClr val="008000"/>
                </a:solidFill>
                <a:latin typeface="Consolas"/>
                <a:ea typeface="DejaVu Sans"/>
              </a:rPr>
              <a:t>#</a:t>
            </a:r>
            <a:r>
              <a:rPr lang="en-US" sz="2800" b="0" strike="noStrike" spc="-1" dirty="0" err="1">
                <a:solidFill>
                  <a:srgbClr val="008000"/>
                </a:solidFill>
                <a:latin typeface="Consolas"/>
                <a:ea typeface="DejaVu Sans"/>
              </a:rPr>
              <a:t>strftime</a:t>
            </a:r>
            <a:r>
              <a:rPr lang="en-US" sz="2800" b="0" strike="noStrike" spc="-1" dirty="0">
                <a:solidFill>
                  <a:srgbClr val="008000"/>
                </a:solidFill>
                <a:latin typeface="Consolas"/>
                <a:ea typeface="DejaVu Sans"/>
              </a:rPr>
              <a:t> allows you to specify the date format</a:t>
            </a:r>
            <a:r>
              <a:rPr lang="en-US" sz="2800" b="0" strike="noStrike" spc="-1" dirty="0">
                <a:solidFill>
                  <a:srgbClr val="000000"/>
                </a:solidFill>
                <a:latin typeface="Consolas"/>
                <a:ea typeface="DejaVu Sans"/>
              </a:rPr>
              <a:t> </a:t>
            </a:r>
            <a:endParaRPr lang="en-US" sz="2800" b="0" strike="noStrike" spc="-1" dirty="0">
              <a:latin typeface="Arial"/>
            </a:endParaRPr>
          </a:p>
          <a:p>
            <a:pPr>
              <a:lnSpc>
                <a:spcPct val="100000"/>
              </a:lnSpc>
            </a:pPr>
            <a:r>
              <a:rPr lang="en-US" sz="2800" b="0" strike="noStrike" spc="-1" dirty="0">
                <a:solidFill>
                  <a:srgbClr val="000000"/>
                </a:solidFill>
                <a:latin typeface="Consolas"/>
                <a:ea typeface="DejaVu Sans"/>
              </a:rPr>
              <a:t>print (</a:t>
            </a:r>
            <a:r>
              <a:rPr lang="en-US" sz="2800" b="0" strike="noStrike" spc="-1" dirty="0" err="1">
                <a:solidFill>
                  <a:srgbClr val="000000"/>
                </a:solidFill>
                <a:latin typeface="Consolas"/>
                <a:ea typeface="DejaVu Sans"/>
              </a:rPr>
              <a:t>currentDate.strftime</a:t>
            </a:r>
            <a:endParaRPr lang="en-US" sz="2800" b="0" strike="noStrike" spc="-1" dirty="0">
              <a:latin typeface="Arial"/>
            </a:endParaRPr>
          </a:p>
          <a:p>
            <a:pPr>
              <a:lnSpc>
                <a:spcPct val="100000"/>
              </a:lnSpc>
            </a:pPr>
            <a:r>
              <a:rPr lang="en-US" sz="2800" b="0" strike="noStrike" spc="-1" dirty="0">
                <a:solidFill>
                  <a:srgbClr val="000000"/>
                </a:solidFill>
                <a:latin typeface="Consolas"/>
                <a:ea typeface="DejaVu Sans"/>
              </a:rPr>
              <a:t>(</a:t>
            </a:r>
            <a:r>
              <a:rPr lang="en-US" sz="2800" b="0" strike="noStrike" spc="-1" dirty="0">
                <a:solidFill>
                  <a:srgbClr val="A31515"/>
                </a:solidFill>
                <a:latin typeface="Consolas"/>
                <a:ea typeface="DejaVu Sans"/>
              </a:rPr>
              <a:t>'Please attend our event %A, %B %d in the year %Y'</a:t>
            </a:r>
            <a:r>
              <a:rPr lang="en-US" sz="2800" b="0" strike="noStrike" spc="-1" dirty="0">
                <a:solidFill>
                  <a:srgbClr val="000000"/>
                </a:solidFill>
                <a:latin typeface="Consolas"/>
                <a:ea typeface="DejaVu Sans"/>
              </a:rPr>
              <a:t>))</a:t>
            </a:r>
            <a:endParaRPr lang="en-US" sz="2800" b="0" strike="noStrike" spc="-1" dirty="0">
              <a:latin typeface="Arial"/>
            </a:endParaRPr>
          </a:p>
        </p:txBody>
      </p:sp>
      <p:pic>
        <p:nvPicPr>
          <p:cNvPr id="279" name="Picture 5"/>
          <p:cNvPicPr/>
          <p:nvPr/>
        </p:nvPicPr>
        <p:blipFill>
          <a:blip r:embed="rId3"/>
          <a:stretch/>
        </p:blipFill>
        <p:spPr>
          <a:xfrm>
            <a:off x="4033080" y="4687200"/>
            <a:ext cx="8158320" cy="311148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379440" y="182160"/>
            <a:ext cx="11523600" cy="106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80000"/>
              </a:lnSpc>
            </a:pPr>
            <a:r>
              <a:rPr lang="en-US" sz="4400" b="0" strike="noStrike" spc="-1" dirty="0">
                <a:solidFill>
                  <a:srgbClr val="000000"/>
                </a:solidFill>
                <a:latin typeface="Segoe UI Light"/>
                <a:ea typeface="Segoe UI Light"/>
              </a:rPr>
              <a:t>So… what if I don’t want English?</a:t>
            </a:r>
            <a:endParaRPr lang="en-US" sz="4400" b="0" strike="noStrike" spc="-1" dirty="0">
              <a:latin typeface="Arial"/>
            </a:endParaRPr>
          </a:p>
        </p:txBody>
      </p:sp>
      <p:sp>
        <p:nvSpPr>
          <p:cNvPr id="281" name="CustomShape 2"/>
          <p:cNvSpPr/>
          <p:nvPr/>
        </p:nvSpPr>
        <p:spPr>
          <a:xfrm>
            <a:off x="379440" y="1388160"/>
            <a:ext cx="11524680" cy="528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2720" indent="-342000">
              <a:lnSpc>
                <a:spcPct val="100000"/>
              </a:lnSpc>
              <a:spcBef>
                <a:spcPts val="1400"/>
              </a:spcBef>
              <a:buClr>
                <a:srgbClr val="000000"/>
              </a:buClr>
              <a:buFont typeface="Arial"/>
              <a:buChar char="•"/>
            </a:pPr>
            <a:r>
              <a:rPr lang="en-US" sz="3200" b="0" strike="noStrike" spc="-1" dirty="0">
                <a:solidFill>
                  <a:srgbClr val="000000"/>
                </a:solidFill>
                <a:latin typeface="Segoe UI Light"/>
                <a:ea typeface="Segoe UI Light"/>
              </a:rPr>
              <a:t>In programmer speak we call that localization</a:t>
            </a:r>
            <a:endParaRPr lang="en-US" sz="3200" b="0" strike="noStrike" spc="-1" dirty="0">
              <a:latin typeface="Arial"/>
            </a:endParaRPr>
          </a:p>
          <a:p>
            <a:pPr marL="342720" indent="-342000">
              <a:lnSpc>
                <a:spcPct val="100000"/>
              </a:lnSpc>
              <a:spcBef>
                <a:spcPts val="1400"/>
              </a:spcBef>
              <a:buClr>
                <a:srgbClr val="000000"/>
              </a:buClr>
              <a:buFont typeface="Arial"/>
              <a:buChar char="•"/>
            </a:pPr>
            <a:r>
              <a:rPr lang="en-US" sz="3200" b="0" strike="noStrike" spc="-1" dirty="0">
                <a:solidFill>
                  <a:srgbClr val="000000"/>
                </a:solidFill>
                <a:latin typeface="Segoe UI Light"/>
                <a:ea typeface="Segoe UI Light"/>
              </a:rPr>
              <a:t>Did I mention working with dates can be challenging?</a:t>
            </a:r>
            <a:endParaRPr lang="en-US" sz="3200" b="0" strike="noStrike" spc="-1" dirty="0">
              <a:latin typeface="Arial"/>
            </a:endParaRPr>
          </a:p>
          <a:p>
            <a:pPr marL="342720" indent="-342000">
              <a:lnSpc>
                <a:spcPct val="100000"/>
              </a:lnSpc>
              <a:spcBef>
                <a:spcPts val="1400"/>
              </a:spcBef>
              <a:buClr>
                <a:srgbClr val="000000"/>
              </a:buClr>
              <a:buFont typeface="Arial"/>
              <a:buChar char="•"/>
            </a:pPr>
            <a:r>
              <a:rPr lang="en-US" sz="3200" b="0" strike="noStrike" spc="-1" dirty="0">
                <a:solidFill>
                  <a:srgbClr val="000000"/>
                </a:solidFill>
                <a:latin typeface="Segoe UI Light"/>
                <a:ea typeface="Segoe UI Light"/>
              </a:rPr>
              <a:t>By default the program uses the language of the machine where it is running</a:t>
            </a:r>
            <a:endParaRPr lang="en-US" sz="3200" b="0" strike="noStrike" spc="-1" dirty="0">
              <a:latin typeface="Arial"/>
            </a:endParaRPr>
          </a:p>
          <a:p>
            <a:pPr marL="342720" indent="-342000">
              <a:lnSpc>
                <a:spcPct val="100000"/>
              </a:lnSpc>
              <a:spcBef>
                <a:spcPts val="1400"/>
              </a:spcBef>
              <a:buClr>
                <a:srgbClr val="000000"/>
              </a:buClr>
              <a:buFont typeface="Arial"/>
              <a:buChar char="•"/>
            </a:pPr>
            <a:r>
              <a:rPr lang="en-US" sz="3200" b="0" strike="noStrike" spc="-1" dirty="0">
                <a:solidFill>
                  <a:srgbClr val="000000"/>
                </a:solidFill>
                <a:latin typeface="Segoe UI Light"/>
                <a:ea typeface="Segoe UI Light"/>
              </a:rPr>
              <a:t>But… since you can’t always rely on computer settings it is possible to force Python to use a particular language</a:t>
            </a:r>
            <a:endParaRPr lang="en-US" sz="3200" b="0" strike="noStrike" spc="-1" dirty="0">
              <a:latin typeface="Arial"/>
            </a:endParaRPr>
          </a:p>
          <a:p>
            <a:pPr marL="342720" indent="-342000">
              <a:lnSpc>
                <a:spcPct val="100000"/>
              </a:lnSpc>
              <a:spcBef>
                <a:spcPts val="1400"/>
              </a:spcBef>
              <a:buClr>
                <a:srgbClr val="000000"/>
              </a:buClr>
              <a:buFont typeface="Arial"/>
              <a:buChar char="•"/>
            </a:pPr>
            <a:r>
              <a:rPr lang="en-US" sz="3200" b="0" strike="noStrike" spc="-1" dirty="0">
                <a:solidFill>
                  <a:srgbClr val="000000"/>
                </a:solidFill>
                <a:latin typeface="Segoe UI Light"/>
                <a:ea typeface="Segoe UI Light"/>
              </a:rPr>
              <a:t>It just takes more time and more code. We won’t go into that now, but if you need to do it check out the babel Python library </a:t>
            </a:r>
            <a:r>
              <a:rPr lang="en-US" sz="3200" b="0" u="sng" strike="noStrike" spc="-1" dirty="0">
                <a:solidFill>
                  <a:srgbClr val="0000FF"/>
                </a:solidFill>
                <a:uFillTx/>
                <a:latin typeface="Segoe UI Light"/>
                <a:ea typeface="Segoe UI Light"/>
                <a:hlinkClick r:id="rId3"/>
              </a:rPr>
              <a:t>http://babel.pocoo.org/</a:t>
            </a:r>
            <a:r>
              <a:rPr lang="en-US" sz="3200" b="0" u="sng" strike="noStrike" spc="-1" dirty="0">
                <a:solidFill>
                  <a:srgbClr val="0000FF"/>
                </a:solidFill>
                <a:uFillTx/>
                <a:latin typeface="Segoe UI Light"/>
                <a:ea typeface="Segoe UI Light"/>
                <a:hlinkClick r:id="rId3"/>
              </a:rPr>
              <a:t>http://babel.pocoo.org/</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2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28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379440" y="182160"/>
            <a:ext cx="11523600" cy="106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48000"/>
          </a:bodyPr>
          <a:lstStyle/>
          <a:p>
            <a:pPr>
              <a:lnSpc>
                <a:spcPct val="80000"/>
              </a:lnSpc>
            </a:pPr>
            <a:r>
              <a:rPr lang="en-US" sz="4400" b="0" strike="noStrike" spc="-1" dirty="0">
                <a:solidFill>
                  <a:srgbClr val="000000"/>
                </a:solidFill>
                <a:latin typeface="Segoe UI Light"/>
                <a:ea typeface="Segoe UI Light"/>
              </a:rPr>
              <a:t>Let’s get back to calculating days until your birthday, </a:t>
            </a:r>
            <a:br>
              <a:rPr dirty="0"/>
            </a:br>
            <a:r>
              <a:rPr lang="en-US" sz="4400" b="0" strike="noStrike" spc="-1" dirty="0">
                <a:solidFill>
                  <a:srgbClr val="000000"/>
                </a:solidFill>
                <a:latin typeface="Segoe UI Light"/>
                <a:ea typeface="Segoe UI Light"/>
              </a:rPr>
              <a:t>I need to ask your birthday.</a:t>
            </a:r>
            <a:endParaRPr lang="en-US" sz="4400" b="0" strike="noStrike" spc="-1" dirty="0">
              <a:latin typeface="Arial"/>
            </a:endParaRPr>
          </a:p>
        </p:txBody>
      </p:sp>
      <p:sp>
        <p:nvSpPr>
          <p:cNvPr id="283" name="CustomShape 2"/>
          <p:cNvSpPr/>
          <p:nvPr/>
        </p:nvSpPr>
        <p:spPr>
          <a:xfrm>
            <a:off x="465120" y="1512000"/>
            <a:ext cx="9056520" cy="137052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en-US" sz="2800" b="0" strike="noStrike" spc="-1" dirty="0">
                <a:solidFill>
                  <a:srgbClr val="000000"/>
                </a:solidFill>
                <a:latin typeface="Consolas"/>
                <a:ea typeface="Segoe UI Light"/>
              </a:rPr>
              <a:t>birthday = input (</a:t>
            </a:r>
            <a:r>
              <a:rPr lang="en-US" sz="2800" b="0" strike="noStrike" spc="-1" dirty="0">
                <a:solidFill>
                  <a:srgbClr val="A31515"/>
                </a:solidFill>
                <a:latin typeface="Consolas"/>
                <a:ea typeface="Segoe UI Light"/>
              </a:rPr>
              <a:t>"What is your birthday? "</a:t>
            </a:r>
            <a:r>
              <a:rPr lang="en-US" sz="2800" b="0" strike="noStrike" spc="-1" dirty="0">
                <a:solidFill>
                  <a:srgbClr val="000000"/>
                </a:solidFill>
                <a:latin typeface="Consolas"/>
                <a:ea typeface="Segoe UI Light"/>
              </a:rPr>
              <a:t>) </a:t>
            </a:r>
            <a:endParaRPr lang="en-US" sz="2800" b="0" strike="noStrike" spc="-1" dirty="0">
              <a:latin typeface="Arial"/>
            </a:endParaRPr>
          </a:p>
          <a:p>
            <a:pPr>
              <a:lnSpc>
                <a:spcPct val="100000"/>
              </a:lnSpc>
            </a:pPr>
            <a:r>
              <a:rPr lang="en-US" sz="2800" b="0" strike="noStrike" spc="-1" dirty="0">
                <a:solidFill>
                  <a:srgbClr val="000000"/>
                </a:solidFill>
                <a:latin typeface="Consolas"/>
                <a:ea typeface="Segoe UI Light"/>
              </a:rPr>
              <a:t>print (</a:t>
            </a:r>
            <a:r>
              <a:rPr lang="en-US" sz="2800" b="0" strike="noStrike" spc="-1" dirty="0">
                <a:solidFill>
                  <a:srgbClr val="A31515"/>
                </a:solidFill>
                <a:latin typeface="Consolas"/>
                <a:ea typeface="Segoe UI Light"/>
              </a:rPr>
              <a:t>"Your birthday is "</a:t>
            </a:r>
            <a:r>
              <a:rPr lang="en-US" sz="2800" b="0" strike="noStrike" spc="-1" dirty="0">
                <a:solidFill>
                  <a:srgbClr val="000000"/>
                </a:solidFill>
                <a:latin typeface="Consolas"/>
                <a:ea typeface="Segoe UI Light"/>
              </a:rPr>
              <a:t> + birthday)</a:t>
            </a:r>
            <a:endParaRPr lang="en-US" sz="2800" b="0" strike="noStrike" spc="-1" dirty="0">
              <a:latin typeface="Arial"/>
            </a:endParaRPr>
          </a:p>
        </p:txBody>
      </p:sp>
      <p:sp>
        <p:nvSpPr>
          <p:cNvPr id="284" name="CustomShape 3"/>
          <p:cNvSpPr/>
          <p:nvPr/>
        </p:nvSpPr>
        <p:spPr>
          <a:xfrm>
            <a:off x="379440" y="3149640"/>
            <a:ext cx="9227880" cy="30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800" b="0" strike="noStrike" spc="-1" dirty="0">
                <a:solidFill>
                  <a:srgbClr val="000000"/>
                </a:solidFill>
                <a:latin typeface="Segoe UI"/>
                <a:ea typeface="DejaVu Sans"/>
              </a:rPr>
              <a:t>What datatype is birthday?</a:t>
            </a:r>
            <a:endParaRPr lang="en-US" sz="2800" b="0" strike="noStrike" spc="-1" dirty="0">
              <a:latin typeface="Arial"/>
            </a:endParaRPr>
          </a:p>
          <a:p>
            <a:pPr>
              <a:lnSpc>
                <a:spcPct val="100000"/>
              </a:lnSpc>
            </a:pPr>
            <a:endParaRPr lang="en-US" sz="2800" b="0" strike="noStrike" spc="-1" dirty="0">
              <a:latin typeface="Arial"/>
            </a:endParaRPr>
          </a:p>
          <a:p>
            <a:pPr>
              <a:lnSpc>
                <a:spcPct val="100000"/>
              </a:lnSpc>
            </a:pPr>
            <a:r>
              <a:rPr lang="en-US" sz="2800" b="0" strike="noStrike" spc="-1" dirty="0">
                <a:solidFill>
                  <a:srgbClr val="000000"/>
                </a:solidFill>
                <a:latin typeface="Segoe UI"/>
                <a:ea typeface="DejaVu Sans"/>
              </a:rPr>
              <a:t>string</a:t>
            </a:r>
            <a:endParaRPr lang="en-US" sz="2800" b="0" strike="noStrike" spc="-1" dirty="0">
              <a:latin typeface="Arial"/>
            </a:endParaRPr>
          </a:p>
          <a:p>
            <a:pPr>
              <a:lnSpc>
                <a:spcPct val="100000"/>
              </a:lnSpc>
            </a:pPr>
            <a:endParaRPr lang="en-US" sz="2800" b="0" strike="noStrike" spc="-1" dirty="0">
              <a:latin typeface="Arial"/>
            </a:endParaRPr>
          </a:p>
          <a:p>
            <a:pPr>
              <a:lnSpc>
                <a:spcPct val="100000"/>
              </a:lnSpc>
            </a:pPr>
            <a:r>
              <a:rPr lang="en-US" sz="2800" b="0" strike="noStrike" spc="-1" dirty="0">
                <a:solidFill>
                  <a:srgbClr val="000000"/>
                </a:solidFill>
                <a:latin typeface="Segoe UI"/>
                <a:ea typeface="DejaVu Sans"/>
              </a:rPr>
              <a:t>if we want to treat it like a date (for example use the datetime functions to print it in a particular format) we must convert it to a date</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83">
                                            <p:txEl>
                                              <p:pRg st="0" end="0"/>
                                            </p:txEl>
                                          </p:spTgt>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2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8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28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28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CustomShape 1"/>
          <p:cNvSpPr/>
          <p:nvPr/>
        </p:nvSpPr>
        <p:spPr>
          <a:xfrm>
            <a:off x="379440" y="182160"/>
            <a:ext cx="11523600" cy="106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8000"/>
          </a:bodyPr>
          <a:lstStyle/>
          <a:p>
            <a:pPr>
              <a:lnSpc>
                <a:spcPct val="80000"/>
              </a:lnSpc>
            </a:pPr>
            <a:r>
              <a:rPr lang="en-US" sz="4400" b="0" strike="noStrike" spc="-1" dirty="0">
                <a:solidFill>
                  <a:srgbClr val="000000"/>
                </a:solidFill>
                <a:latin typeface="Segoe UI Light"/>
                <a:ea typeface="Segoe UI Light"/>
              </a:rPr>
              <a:t>The </a:t>
            </a:r>
            <a:r>
              <a:rPr lang="en-US" sz="4400" b="0" strike="noStrike" spc="-1" dirty="0" err="1">
                <a:solidFill>
                  <a:srgbClr val="000000"/>
                </a:solidFill>
                <a:latin typeface="Segoe UI Light"/>
                <a:ea typeface="Segoe UI Light"/>
              </a:rPr>
              <a:t>strptime</a:t>
            </a:r>
            <a:r>
              <a:rPr lang="en-US" sz="4400" b="0" strike="noStrike" spc="-1" dirty="0">
                <a:solidFill>
                  <a:srgbClr val="000000"/>
                </a:solidFill>
                <a:latin typeface="Segoe UI Light"/>
                <a:ea typeface="Segoe UI Light"/>
              </a:rPr>
              <a:t> function allows you to convert a string to a date</a:t>
            </a:r>
            <a:endParaRPr lang="en-US" sz="4400" b="0" strike="noStrike" spc="-1" dirty="0">
              <a:latin typeface="Arial"/>
            </a:endParaRPr>
          </a:p>
        </p:txBody>
      </p:sp>
      <p:sp>
        <p:nvSpPr>
          <p:cNvPr id="286" name="CustomShape 2"/>
          <p:cNvSpPr/>
          <p:nvPr/>
        </p:nvSpPr>
        <p:spPr>
          <a:xfrm>
            <a:off x="-88920" y="1507680"/>
            <a:ext cx="12556440" cy="393012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nSpc>
                <a:spcPct val="100000"/>
              </a:lnSpc>
            </a:pPr>
            <a:r>
              <a:rPr lang="en-US" sz="2800" b="0" strike="noStrike" spc="-1" dirty="0">
                <a:solidFill>
                  <a:srgbClr val="0000FF"/>
                </a:solidFill>
                <a:latin typeface="Consolas"/>
                <a:ea typeface="DejaVu Sans"/>
              </a:rPr>
              <a:t>import</a:t>
            </a:r>
            <a:r>
              <a:rPr lang="en-US" sz="2800" b="0" strike="noStrike" spc="-1" dirty="0">
                <a:solidFill>
                  <a:srgbClr val="000000"/>
                </a:solidFill>
                <a:latin typeface="Consolas"/>
                <a:ea typeface="DejaVu Sans"/>
              </a:rPr>
              <a:t> datetime </a:t>
            </a:r>
            <a:endParaRPr lang="en-US" sz="2800" b="0" strike="noStrike" spc="-1" dirty="0">
              <a:latin typeface="Arial"/>
            </a:endParaRPr>
          </a:p>
          <a:p>
            <a:pPr>
              <a:lnSpc>
                <a:spcPct val="100000"/>
              </a:lnSpc>
            </a:pPr>
            <a:r>
              <a:rPr lang="en-US" sz="2800" b="0" strike="noStrike" spc="-1" dirty="0">
                <a:solidFill>
                  <a:srgbClr val="000000"/>
                </a:solidFill>
                <a:latin typeface="Consolas"/>
                <a:ea typeface="DejaVu Sans"/>
              </a:rPr>
              <a:t>birthday = input (</a:t>
            </a:r>
            <a:r>
              <a:rPr lang="en-US" sz="2800" b="0" strike="noStrike" spc="-1" dirty="0">
                <a:solidFill>
                  <a:srgbClr val="A31515"/>
                </a:solidFill>
                <a:latin typeface="Consolas"/>
                <a:ea typeface="DejaVu Sans"/>
              </a:rPr>
              <a:t>"What is your birthday? "</a:t>
            </a:r>
            <a:r>
              <a:rPr lang="en-US" sz="2800" b="0" strike="noStrike" spc="-1" dirty="0">
                <a:solidFill>
                  <a:srgbClr val="000000"/>
                </a:solidFill>
                <a:latin typeface="Consolas"/>
                <a:ea typeface="DejaVu Sans"/>
              </a:rPr>
              <a:t>) </a:t>
            </a:r>
            <a:endParaRPr lang="en-US" sz="2800" b="0" strike="noStrike" spc="-1" dirty="0">
              <a:latin typeface="Arial"/>
            </a:endParaRPr>
          </a:p>
          <a:p>
            <a:pPr>
              <a:lnSpc>
                <a:spcPct val="100000"/>
              </a:lnSpc>
            </a:pPr>
            <a:r>
              <a:rPr lang="en-US" sz="2800" b="0" strike="noStrike" spc="-1" dirty="0">
                <a:solidFill>
                  <a:srgbClr val="000000"/>
                </a:solidFill>
                <a:latin typeface="Consolas"/>
                <a:ea typeface="DejaVu Sans"/>
              </a:rPr>
              <a:t>birthdate = </a:t>
            </a:r>
            <a:endParaRPr lang="en-US" sz="2800" b="0" strike="noStrike" spc="-1" dirty="0">
              <a:latin typeface="Arial"/>
            </a:endParaRPr>
          </a:p>
          <a:p>
            <a:pPr>
              <a:lnSpc>
                <a:spcPct val="100000"/>
              </a:lnSpc>
            </a:pPr>
            <a:r>
              <a:rPr lang="en-US" sz="2800" b="0" strike="noStrike" spc="-1" dirty="0" err="1">
                <a:solidFill>
                  <a:srgbClr val="000000"/>
                </a:solidFill>
                <a:latin typeface="Consolas"/>
                <a:ea typeface="DejaVu Sans"/>
              </a:rPr>
              <a:t>datetime.datetime.strptime</a:t>
            </a:r>
            <a:r>
              <a:rPr lang="en-US" sz="2800" b="0" strike="noStrike" spc="-1" dirty="0">
                <a:solidFill>
                  <a:srgbClr val="000000"/>
                </a:solidFill>
                <a:latin typeface="Consolas"/>
                <a:ea typeface="DejaVu Sans"/>
              </a:rPr>
              <a:t>(</a:t>
            </a:r>
            <a:r>
              <a:rPr lang="en-US" sz="2800" b="0" strike="noStrike" spc="-1" dirty="0" err="1">
                <a:solidFill>
                  <a:srgbClr val="000000"/>
                </a:solidFill>
                <a:latin typeface="Consolas"/>
                <a:ea typeface="DejaVu Sans"/>
              </a:rPr>
              <a:t>birthday,</a:t>
            </a:r>
            <a:r>
              <a:rPr lang="en-US" sz="2800" b="0" strike="noStrike" spc="-1" dirty="0" err="1">
                <a:solidFill>
                  <a:srgbClr val="A31515"/>
                </a:solidFill>
                <a:latin typeface="Consolas"/>
                <a:ea typeface="DejaVu Sans"/>
              </a:rPr>
              <a:t>"%m</a:t>
            </a:r>
            <a:r>
              <a:rPr lang="en-US" sz="2800" b="0" strike="noStrike" spc="-1" dirty="0">
                <a:solidFill>
                  <a:srgbClr val="A31515"/>
                </a:solidFill>
                <a:latin typeface="Consolas"/>
                <a:ea typeface="DejaVu Sans"/>
              </a:rPr>
              <a:t>/%d/%Y"</a:t>
            </a:r>
            <a:r>
              <a:rPr lang="en-US" sz="2800" b="0" strike="noStrike" spc="-1" dirty="0">
                <a:solidFill>
                  <a:srgbClr val="000000"/>
                </a:solidFill>
                <a:latin typeface="Consolas"/>
                <a:ea typeface="DejaVu Sans"/>
              </a:rPr>
              <a:t>).date() </a:t>
            </a:r>
            <a:endParaRPr lang="en-US" sz="2800" b="0" strike="noStrike" spc="-1" dirty="0">
              <a:latin typeface="Arial"/>
            </a:endParaRPr>
          </a:p>
          <a:p>
            <a:pPr>
              <a:lnSpc>
                <a:spcPct val="100000"/>
              </a:lnSpc>
            </a:pPr>
            <a:r>
              <a:rPr lang="en-US" sz="2800" b="0" strike="noStrike" spc="-1" dirty="0">
                <a:solidFill>
                  <a:srgbClr val="008000"/>
                </a:solidFill>
                <a:latin typeface="Consolas"/>
                <a:ea typeface="DejaVu Sans"/>
              </a:rPr>
              <a:t>#why did we list datetime twice? </a:t>
            </a:r>
            <a:r>
              <a:rPr lang="en-US" sz="2800" b="0" strike="noStrike" spc="-1" dirty="0">
                <a:solidFill>
                  <a:srgbClr val="000000"/>
                </a:solidFill>
                <a:latin typeface="Consolas"/>
                <a:ea typeface="DejaVu Sans"/>
              </a:rPr>
              <a:t> </a:t>
            </a:r>
            <a:endParaRPr lang="en-US" sz="2800" b="0" strike="noStrike" spc="-1" dirty="0">
              <a:latin typeface="Arial"/>
            </a:endParaRPr>
          </a:p>
          <a:p>
            <a:pPr>
              <a:lnSpc>
                <a:spcPct val="100000"/>
              </a:lnSpc>
            </a:pPr>
            <a:r>
              <a:rPr lang="en-US" sz="2800" b="0" strike="noStrike" spc="-1" dirty="0">
                <a:solidFill>
                  <a:srgbClr val="008000"/>
                </a:solidFill>
                <a:latin typeface="Consolas"/>
                <a:ea typeface="DejaVu Sans"/>
              </a:rPr>
              <a:t>#because we are calling the </a:t>
            </a:r>
            <a:r>
              <a:rPr lang="en-US" sz="2800" b="0" strike="noStrike" spc="-1" dirty="0" err="1">
                <a:solidFill>
                  <a:srgbClr val="008000"/>
                </a:solidFill>
                <a:latin typeface="Consolas"/>
                <a:ea typeface="DejaVu Sans"/>
              </a:rPr>
              <a:t>strptime</a:t>
            </a:r>
            <a:r>
              <a:rPr lang="en-US" sz="2800" b="0" strike="noStrike" spc="-1" dirty="0">
                <a:solidFill>
                  <a:srgbClr val="008000"/>
                </a:solidFill>
                <a:latin typeface="Consolas"/>
                <a:ea typeface="DejaVu Sans"/>
              </a:rPr>
              <a:t> function</a:t>
            </a:r>
            <a:r>
              <a:rPr lang="en-US" sz="2800" b="0" strike="noStrike" spc="-1" dirty="0">
                <a:solidFill>
                  <a:srgbClr val="000000"/>
                </a:solidFill>
                <a:latin typeface="Consolas"/>
                <a:ea typeface="DejaVu Sans"/>
              </a:rPr>
              <a:t> </a:t>
            </a:r>
            <a:endParaRPr lang="en-US" sz="2800" b="0" strike="noStrike" spc="-1" dirty="0">
              <a:latin typeface="Arial"/>
            </a:endParaRPr>
          </a:p>
          <a:p>
            <a:pPr>
              <a:lnSpc>
                <a:spcPct val="100000"/>
              </a:lnSpc>
            </a:pPr>
            <a:r>
              <a:rPr lang="en-US" sz="2800" b="0" strike="noStrike" spc="-1" dirty="0">
                <a:solidFill>
                  <a:srgbClr val="008000"/>
                </a:solidFill>
                <a:latin typeface="Consolas"/>
                <a:ea typeface="DejaVu Sans"/>
              </a:rPr>
              <a:t>#which is part of the datetime class</a:t>
            </a:r>
            <a:r>
              <a:rPr lang="en-US" sz="2800" b="0" strike="noStrike" spc="-1" dirty="0">
                <a:solidFill>
                  <a:srgbClr val="000000"/>
                </a:solidFill>
                <a:latin typeface="Consolas"/>
                <a:ea typeface="DejaVu Sans"/>
              </a:rPr>
              <a:t> </a:t>
            </a:r>
            <a:endParaRPr lang="en-US" sz="2800" b="0" strike="noStrike" spc="-1" dirty="0">
              <a:latin typeface="Arial"/>
            </a:endParaRPr>
          </a:p>
          <a:p>
            <a:pPr>
              <a:lnSpc>
                <a:spcPct val="100000"/>
              </a:lnSpc>
            </a:pPr>
            <a:r>
              <a:rPr lang="en-US" sz="2800" b="0" strike="noStrike" spc="-1" dirty="0">
                <a:solidFill>
                  <a:srgbClr val="008000"/>
                </a:solidFill>
                <a:latin typeface="Consolas"/>
                <a:ea typeface="DejaVu Sans"/>
              </a:rPr>
              <a:t>#which is in the datetime module</a:t>
            </a:r>
            <a:r>
              <a:rPr lang="en-US" sz="2800" b="0" strike="noStrike" spc="-1" dirty="0">
                <a:solidFill>
                  <a:srgbClr val="000000"/>
                </a:solidFill>
                <a:latin typeface="Consolas"/>
                <a:ea typeface="DejaVu Sans"/>
              </a:rPr>
              <a:t> </a:t>
            </a:r>
            <a:endParaRPr lang="en-US" sz="2800" b="0" strike="noStrike" spc="-1" dirty="0">
              <a:latin typeface="Arial"/>
            </a:endParaRPr>
          </a:p>
          <a:p>
            <a:pPr>
              <a:lnSpc>
                <a:spcPct val="100000"/>
              </a:lnSpc>
            </a:pPr>
            <a:r>
              <a:rPr lang="en-US" sz="2800" b="0" strike="noStrike" spc="-1" dirty="0">
                <a:solidFill>
                  <a:srgbClr val="000000"/>
                </a:solidFill>
                <a:latin typeface="Consolas"/>
                <a:ea typeface="DejaVu Sans"/>
              </a:rPr>
              <a:t>print (</a:t>
            </a:r>
            <a:r>
              <a:rPr lang="en-US" sz="2800" b="0" strike="noStrike" spc="-1" dirty="0">
                <a:solidFill>
                  <a:srgbClr val="A31515"/>
                </a:solidFill>
                <a:latin typeface="Consolas"/>
                <a:ea typeface="DejaVu Sans"/>
              </a:rPr>
              <a:t>"Your birth month is "</a:t>
            </a:r>
            <a:r>
              <a:rPr lang="en-US" sz="2800" b="0" strike="noStrike" spc="-1" dirty="0">
                <a:solidFill>
                  <a:srgbClr val="000000"/>
                </a:solidFill>
                <a:latin typeface="Consolas"/>
                <a:ea typeface="DejaVu Sans"/>
              </a:rPr>
              <a:t> + </a:t>
            </a:r>
            <a:r>
              <a:rPr lang="en-US" sz="2800" b="0" strike="noStrike" spc="-1" dirty="0" err="1">
                <a:solidFill>
                  <a:srgbClr val="000000"/>
                </a:solidFill>
                <a:latin typeface="Consolas"/>
                <a:ea typeface="DejaVu Sans"/>
              </a:rPr>
              <a:t>birthdate.strftime</a:t>
            </a:r>
            <a:r>
              <a:rPr lang="en-US" sz="2800" b="0" strike="noStrike" spc="-1" dirty="0">
                <a:solidFill>
                  <a:srgbClr val="000000"/>
                </a:solidFill>
                <a:latin typeface="Consolas"/>
                <a:ea typeface="DejaVu Sans"/>
              </a:rPr>
              <a:t>(</a:t>
            </a:r>
            <a:r>
              <a:rPr lang="en-US" sz="2800" b="0" strike="noStrike" spc="-1" dirty="0">
                <a:solidFill>
                  <a:srgbClr val="A31515"/>
                </a:solidFill>
                <a:latin typeface="Consolas"/>
                <a:ea typeface="DejaVu Sans"/>
              </a:rPr>
              <a:t>'%B'</a:t>
            </a:r>
            <a:r>
              <a:rPr lang="en-US" sz="2800" b="0" strike="noStrike" spc="-1" dirty="0">
                <a:solidFill>
                  <a:srgbClr val="000000"/>
                </a:solidFill>
                <a:latin typeface="Consolas"/>
                <a:ea typeface="DejaVu Sans"/>
              </a:rPr>
              <a:t>)) </a:t>
            </a:r>
            <a:endParaRPr lang="en-US" sz="2800" b="0" strike="noStrike" spc="-1" dirty="0">
              <a:latin typeface="Arial"/>
            </a:endParaRPr>
          </a:p>
        </p:txBody>
      </p:sp>
      <p:pic>
        <p:nvPicPr>
          <p:cNvPr id="287" name="Picture 5"/>
          <p:cNvPicPr/>
          <p:nvPr/>
        </p:nvPicPr>
        <p:blipFill>
          <a:blip r:embed="rId3"/>
          <a:stretch/>
        </p:blipFill>
        <p:spPr>
          <a:xfrm>
            <a:off x="4547160" y="5429520"/>
            <a:ext cx="8073000" cy="265392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CustomShape 1"/>
          <p:cNvSpPr/>
          <p:nvPr/>
        </p:nvSpPr>
        <p:spPr>
          <a:xfrm>
            <a:off x="379440" y="182160"/>
            <a:ext cx="11523600" cy="106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8000"/>
          </a:bodyPr>
          <a:lstStyle/>
          <a:p>
            <a:pPr>
              <a:lnSpc>
                <a:spcPct val="80000"/>
              </a:lnSpc>
            </a:pPr>
            <a:r>
              <a:rPr lang="en-US" sz="4400" b="0" strike="noStrike" spc="-1">
                <a:solidFill>
                  <a:srgbClr val="000000"/>
                </a:solidFill>
                <a:latin typeface="Segoe UI Light"/>
                <a:ea typeface="Segoe UI Light"/>
              </a:rPr>
              <a:t>We spend a lot of time thinking about deadlines and schedules</a:t>
            </a:r>
            <a:endParaRPr lang="en-US" sz="4400" b="0" strike="noStrike" spc="-1">
              <a:latin typeface="Arial"/>
            </a:endParaRPr>
          </a:p>
        </p:txBody>
      </p:sp>
      <p:sp>
        <p:nvSpPr>
          <p:cNvPr id="248" name="CustomShape 2"/>
          <p:cNvSpPr/>
          <p:nvPr/>
        </p:nvSpPr>
        <p:spPr>
          <a:xfrm>
            <a:off x="379440" y="1388160"/>
            <a:ext cx="11524680" cy="528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2720" indent="-34200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How many days do I have until my birthday?</a:t>
            </a:r>
            <a:endParaRPr lang="en-US" sz="3200" b="0" strike="noStrike" spc="-1">
              <a:latin typeface="Arial"/>
            </a:endParaRPr>
          </a:p>
          <a:p>
            <a:pPr marL="342720" indent="-34200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When is my project due?</a:t>
            </a:r>
            <a:endParaRPr lang="en-US" sz="3200" b="0" strike="noStrike" spc="-1">
              <a:latin typeface="Arial"/>
            </a:endParaRPr>
          </a:p>
          <a:p>
            <a:pPr marL="342720" indent="-34200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 </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4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608040" y="4468680"/>
            <a:ext cx="11432160" cy="167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80000"/>
              </a:lnSpc>
            </a:pPr>
            <a:r>
              <a:rPr lang="en-US" sz="3600" b="0" strike="noStrike" spc="-1">
                <a:solidFill>
                  <a:srgbClr val="000000"/>
                </a:solidFill>
                <a:latin typeface="Segoe UI Light"/>
                <a:ea typeface="Segoe UI Light"/>
              </a:rPr>
              <a:t>Asking a user for a date value</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379440" y="182160"/>
            <a:ext cx="11523600" cy="106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8000"/>
          </a:bodyPr>
          <a:lstStyle/>
          <a:p>
            <a:pPr>
              <a:lnSpc>
                <a:spcPct val="80000"/>
              </a:lnSpc>
            </a:pPr>
            <a:r>
              <a:rPr lang="en-US" sz="4400" b="0" strike="noStrike" spc="-1" dirty="0">
                <a:solidFill>
                  <a:srgbClr val="000000"/>
                </a:solidFill>
                <a:latin typeface="Segoe UI Light"/>
                <a:ea typeface="Segoe UI Light"/>
              </a:rPr>
              <a:t>But what if the user doesn’t enter the date in the format I specify in </a:t>
            </a:r>
            <a:r>
              <a:rPr lang="en-US" sz="4400" b="0" strike="noStrike" spc="-1" dirty="0" err="1">
                <a:solidFill>
                  <a:srgbClr val="000000"/>
                </a:solidFill>
                <a:latin typeface="Segoe UI Light"/>
                <a:ea typeface="Segoe UI Light"/>
              </a:rPr>
              <a:t>strptime</a:t>
            </a:r>
            <a:r>
              <a:rPr lang="en-US" sz="4400" b="0" strike="noStrike" spc="-1" dirty="0">
                <a:solidFill>
                  <a:srgbClr val="000000"/>
                </a:solidFill>
                <a:latin typeface="Segoe UI Light"/>
                <a:ea typeface="Segoe UI Light"/>
              </a:rPr>
              <a:t>?</a:t>
            </a:r>
            <a:endParaRPr lang="en-US" sz="4400" b="0" strike="noStrike" spc="-1" dirty="0">
              <a:latin typeface="Arial"/>
            </a:endParaRPr>
          </a:p>
        </p:txBody>
      </p:sp>
      <p:sp>
        <p:nvSpPr>
          <p:cNvPr id="290" name="CustomShape 2"/>
          <p:cNvSpPr/>
          <p:nvPr/>
        </p:nvSpPr>
        <p:spPr>
          <a:xfrm>
            <a:off x="379440" y="3042720"/>
            <a:ext cx="11524680" cy="528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2720" indent="-342000">
              <a:lnSpc>
                <a:spcPct val="100000"/>
              </a:lnSpc>
              <a:spcBef>
                <a:spcPts val="1400"/>
              </a:spcBef>
              <a:buClr>
                <a:srgbClr val="000000"/>
              </a:buClr>
              <a:buFont typeface="Arial"/>
              <a:buChar char="•"/>
            </a:pPr>
            <a:r>
              <a:rPr lang="en-US" sz="3200" b="0" strike="noStrike" spc="-1" dirty="0">
                <a:solidFill>
                  <a:srgbClr val="000000"/>
                </a:solidFill>
                <a:latin typeface="Segoe UI Light"/>
                <a:ea typeface="Segoe UI Light"/>
              </a:rPr>
              <a:t>Your code will crash so…</a:t>
            </a:r>
            <a:endParaRPr lang="en-US" sz="3200" b="0" strike="noStrike" spc="-1" dirty="0">
              <a:latin typeface="Arial"/>
            </a:endParaRPr>
          </a:p>
          <a:p>
            <a:pPr marL="342720" indent="-342000">
              <a:lnSpc>
                <a:spcPct val="100000"/>
              </a:lnSpc>
              <a:spcBef>
                <a:spcPts val="1400"/>
              </a:spcBef>
              <a:buClr>
                <a:srgbClr val="000000"/>
              </a:buClr>
              <a:buFont typeface="Arial"/>
              <a:buChar char="•"/>
            </a:pPr>
            <a:r>
              <a:rPr lang="en-US" sz="3200" b="0" strike="noStrike" spc="-1" dirty="0">
                <a:solidFill>
                  <a:srgbClr val="000000"/>
                </a:solidFill>
                <a:latin typeface="Segoe UI Light"/>
                <a:ea typeface="Segoe UI Light"/>
              </a:rPr>
              <a:t>Tell the user the date format you want</a:t>
            </a:r>
            <a:endParaRPr lang="en-US" sz="3200" b="0" strike="noStrike" spc="-1" dirty="0">
              <a:latin typeface="Arial"/>
            </a:endParaRPr>
          </a:p>
          <a:p>
            <a:pPr>
              <a:lnSpc>
                <a:spcPct val="100000"/>
              </a:lnSpc>
              <a:spcBef>
                <a:spcPts val="1400"/>
              </a:spcBef>
            </a:pPr>
            <a:r>
              <a:rPr lang="en-US" sz="2800" b="0" strike="noStrike" spc="-1" dirty="0">
                <a:solidFill>
                  <a:srgbClr val="000000"/>
                </a:solidFill>
                <a:latin typeface="Consolas"/>
                <a:ea typeface="Segoe UI Light"/>
              </a:rPr>
              <a:t>birthday = input (</a:t>
            </a:r>
            <a:r>
              <a:rPr lang="en-US" sz="2800" b="0" strike="noStrike" spc="-1" dirty="0">
                <a:solidFill>
                  <a:srgbClr val="A31515"/>
                </a:solidFill>
                <a:latin typeface="Consolas"/>
                <a:ea typeface="Segoe UI Light"/>
              </a:rPr>
              <a:t>"What is your birthday? (mm/dd/</a:t>
            </a:r>
            <a:r>
              <a:rPr lang="en-US" sz="2800" b="0" strike="noStrike" spc="-1" dirty="0" err="1">
                <a:solidFill>
                  <a:srgbClr val="A31515"/>
                </a:solidFill>
                <a:latin typeface="Consolas"/>
                <a:ea typeface="Segoe UI Light"/>
              </a:rPr>
              <a:t>yyyy</a:t>
            </a:r>
            <a:r>
              <a:rPr lang="en-US" sz="2800" b="0" strike="noStrike" spc="-1" dirty="0">
                <a:solidFill>
                  <a:srgbClr val="A31515"/>
                </a:solidFill>
                <a:latin typeface="Consolas"/>
                <a:ea typeface="Segoe UI Light"/>
              </a:rPr>
              <a:t>) "</a:t>
            </a:r>
            <a:r>
              <a:rPr lang="en-US" sz="2800" b="0" strike="noStrike" spc="-1" dirty="0">
                <a:solidFill>
                  <a:srgbClr val="000000"/>
                </a:solidFill>
                <a:latin typeface="Consolas"/>
                <a:ea typeface="Segoe UI Light"/>
              </a:rPr>
              <a:t>) </a:t>
            </a:r>
            <a:endParaRPr lang="en-US" sz="2800" b="0" strike="noStrike" spc="-1" dirty="0">
              <a:latin typeface="Arial"/>
            </a:endParaRPr>
          </a:p>
          <a:p>
            <a:pPr marL="342720" indent="-342000">
              <a:lnSpc>
                <a:spcPct val="100000"/>
              </a:lnSpc>
              <a:spcBef>
                <a:spcPts val="1400"/>
              </a:spcBef>
              <a:buClr>
                <a:srgbClr val="000000"/>
              </a:buClr>
              <a:buFont typeface="Arial"/>
              <a:buChar char="•"/>
            </a:pPr>
            <a:r>
              <a:rPr lang="en-US" sz="3200" b="0" strike="noStrike" spc="-1" dirty="0">
                <a:solidFill>
                  <a:srgbClr val="000000"/>
                </a:solidFill>
                <a:latin typeface="Segoe UI Light"/>
                <a:ea typeface="Segoe UI Light"/>
              </a:rPr>
              <a:t> </a:t>
            </a:r>
            <a:endParaRPr lang="en-US" sz="3200" b="0" strike="noStrike" spc="-1" dirty="0">
              <a:latin typeface="Arial"/>
            </a:endParaRPr>
          </a:p>
        </p:txBody>
      </p:sp>
      <p:sp>
        <p:nvSpPr>
          <p:cNvPr id="291" name="CustomShape 3"/>
          <p:cNvSpPr/>
          <p:nvPr/>
        </p:nvSpPr>
        <p:spPr>
          <a:xfrm>
            <a:off x="379440" y="1772280"/>
            <a:ext cx="11811600" cy="94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800" b="0" strike="noStrike" spc="-1" dirty="0">
                <a:solidFill>
                  <a:srgbClr val="000000"/>
                </a:solidFill>
                <a:latin typeface="Consolas"/>
                <a:ea typeface="DejaVu Sans"/>
              </a:rPr>
              <a:t>birthdate = </a:t>
            </a:r>
            <a:r>
              <a:rPr lang="en-US" sz="2800" b="0" strike="noStrike" spc="-1" dirty="0" err="1">
                <a:solidFill>
                  <a:srgbClr val="000000"/>
                </a:solidFill>
                <a:latin typeface="Consolas"/>
                <a:ea typeface="DejaVu Sans"/>
              </a:rPr>
              <a:t>datetime.datetime.strptime</a:t>
            </a:r>
            <a:r>
              <a:rPr lang="en-US" sz="2800" b="0" strike="noStrike" spc="-1" dirty="0">
                <a:solidFill>
                  <a:srgbClr val="000000"/>
                </a:solidFill>
                <a:latin typeface="Consolas"/>
                <a:ea typeface="DejaVu Sans"/>
              </a:rPr>
              <a:t>(</a:t>
            </a:r>
            <a:r>
              <a:rPr lang="en-US" sz="2800" b="0" strike="noStrike" spc="-1" dirty="0" err="1">
                <a:solidFill>
                  <a:srgbClr val="000000"/>
                </a:solidFill>
                <a:latin typeface="Consolas"/>
                <a:ea typeface="DejaVu Sans"/>
              </a:rPr>
              <a:t>birthday,</a:t>
            </a:r>
            <a:r>
              <a:rPr lang="en-US" sz="2800" b="0" strike="noStrike" spc="-1" dirty="0" err="1">
                <a:solidFill>
                  <a:srgbClr val="A31515"/>
                </a:solidFill>
                <a:latin typeface="Consolas"/>
                <a:ea typeface="DejaVu Sans"/>
              </a:rPr>
              <a:t>"%m</a:t>
            </a:r>
            <a:r>
              <a:rPr lang="en-US" sz="2800" b="0" strike="noStrike" spc="-1" dirty="0">
                <a:solidFill>
                  <a:srgbClr val="A31515"/>
                </a:solidFill>
                <a:latin typeface="Consolas"/>
                <a:ea typeface="DejaVu Sans"/>
              </a:rPr>
              <a:t>/%d/%Y"</a:t>
            </a:r>
            <a:r>
              <a:rPr lang="en-US" sz="2800" b="0" strike="noStrike" spc="-1" dirty="0">
                <a:solidFill>
                  <a:srgbClr val="000000"/>
                </a:solidFill>
                <a:latin typeface="Consolas"/>
                <a:ea typeface="DejaVu Sans"/>
              </a:rPr>
              <a:t>) </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90">
                                            <p:txEl>
                                              <p:pRg st="1" end="1"/>
                                            </p:txEl>
                                          </p:spTgt>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29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p:cTn id="16" dur="1" fill="hold">
                                          <p:stCondLst>
                                            <p:cond delay="0"/>
                                          </p:stCondLst>
                                        </p:cTn>
                                        <p:tgtEl>
                                          <p:spTgt spid="29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379440" y="182160"/>
            <a:ext cx="11523600" cy="106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48000"/>
          </a:bodyPr>
          <a:lstStyle/>
          <a:p>
            <a:pPr>
              <a:lnSpc>
                <a:spcPct val="80000"/>
              </a:lnSpc>
            </a:pPr>
            <a:r>
              <a:rPr lang="en-US" sz="4400" b="0" strike="noStrike" spc="-1">
                <a:solidFill>
                  <a:srgbClr val="000000"/>
                </a:solidFill>
                <a:latin typeface="Segoe UI Light"/>
                <a:ea typeface="Segoe UI Light"/>
              </a:rPr>
              <a:t>Dates seem like a lot of hassle, is it worth it? Why not just store them as strings!</a:t>
            </a:r>
            <a:endParaRPr lang="en-US" sz="4400" b="0" strike="noStrike" spc="-1">
              <a:latin typeface="Arial"/>
            </a:endParaRPr>
          </a:p>
        </p:txBody>
      </p:sp>
      <p:sp>
        <p:nvSpPr>
          <p:cNvPr id="293" name="CustomShape 2"/>
          <p:cNvSpPr/>
          <p:nvPr/>
        </p:nvSpPr>
        <p:spPr>
          <a:xfrm>
            <a:off x="379440" y="1388160"/>
            <a:ext cx="11524680" cy="528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2720" indent="-342000">
              <a:lnSpc>
                <a:spcPct val="100000"/>
              </a:lnSpc>
              <a:spcBef>
                <a:spcPts val="1400"/>
              </a:spcBef>
              <a:buClr>
                <a:srgbClr val="000000"/>
              </a:buClr>
              <a:buFont typeface="Arial"/>
              <a:buChar char="•"/>
            </a:pPr>
            <a:r>
              <a:rPr lang="en-US" sz="3200" b="0" strike="noStrike" spc="-1" dirty="0">
                <a:solidFill>
                  <a:srgbClr val="000000"/>
                </a:solidFill>
                <a:latin typeface="Segoe UI Light"/>
                <a:ea typeface="Segoe UI Light"/>
              </a:rPr>
              <a:t>You can create a countdown to say how many days until a big event or holiday</a:t>
            </a:r>
            <a:endParaRPr lang="en-US" sz="3200" b="0" strike="noStrike" spc="-1" dirty="0">
              <a:latin typeface="Arial"/>
            </a:endParaRPr>
          </a:p>
          <a:p>
            <a:pPr>
              <a:lnSpc>
                <a:spcPct val="100000"/>
              </a:lnSpc>
              <a:spcBef>
                <a:spcPts val="1400"/>
              </a:spcBef>
            </a:pPr>
            <a:endParaRPr lang="en-US" sz="3200" b="0" strike="noStrike" spc="-1" dirty="0">
              <a:latin typeface="Arial"/>
            </a:endParaRPr>
          </a:p>
          <a:p>
            <a:pPr>
              <a:lnSpc>
                <a:spcPct val="100000"/>
              </a:lnSpc>
              <a:spcBef>
                <a:spcPts val="1400"/>
              </a:spcBef>
            </a:pPr>
            <a:endParaRPr lang="en-US" sz="3200" b="0" strike="noStrike" spc="-1" dirty="0">
              <a:latin typeface="Arial"/>
            </a:endParaRPr>
          </a:p>
          <a:p>
            <a:pPr>
              <a:lnSpc>
                <a:spcPct val="100000"/>
              </a:lnSpc>
              <a:spcBef>
                <a:spcPts val="1400"/>
              </a:spcBef>
            </a:pPr>
            <a:endParaRPr lang="en-US" sz="3200" b="0" strike="noStrike" spc="-1" dirty="0">
              <a:latin typeface="Arial"/>
            </a:endParaRPr>
          </a:p>
        </p:txBody>
      </p:sp>
      <p:sp>
        <p:nvSpPr>
          <p:cNvPr id="294" name="CustomShape 3"/>
          <p:cNvSpPr/>
          <p:nvPr/>
        </p:nvSpPr>
        <p:spPr>
          <a:xfrm>
            <a:off x="-307080" y="2494440"/>
            <a:ext cx="12982680" cy="307692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nSpc>
                <a:spcPct val="100000"/>
              </a:lnSpc>
            </a:pPr>
            <a:r>
              <a:rPr lang="en-US" sz="2800" b="0" strike="noStrike" spc="-1" dirty="0" err="1">
                <a:solidFill>
                  <a:srgbClr val="000000"/>
                </a:solidFill>
                <a:latin typeface="Consolas"/>
                <a:ea typeface="DejaVu Sans"/>
              </a:rPr>
              <a:t>nextBirthday</a:t>
            </a:r>
            <a:r>
              <a:rPr lang="en-US" sz="2800" b="0" strike="noStrike" spc="-1" dirty="0">
                <a:solidFill>
                  <a:srgbClr val="000000"/>
                </a:solidFill>
                <a:latin typeface="Consolas"/>
                <a:ea typeface="DejaVu Sans"/>
              </a:rPr>
              <a:t> = \</a:t>
            </a:r>
            <a:endParaRPr lang="en-US" sz="2800" b="0" strike="noStrike" spc="-1" dirty="0">
              <a:latin typeface="Arial"/>
            </a:endParaRPr>
          </a:p>
          <a:p>
            <a:pPr>
              <a:lnSpc>
                <a:spcPct val="100000"/>
              </a:lnSpc>
            </a:pPr>
            <a:r>
              <a:rPr lang="en-US" sz="2800" b="0" strike="noStrike" spc="-1" dirty="0">
                <a:solidFill>
                  <a:srgbClr val="000000"/>
                </a:solidFill>
                <a:latin typeface="Consolas"/>
                <a:ea typeface="DejaVu Sans"/>
              </a:rPr>
              <a:t>  </a:t>
            </a:r>
            <a:r>
              <a:rPr lang="en-US" sz="2800" b="0" strike="noStrike" spc="-1" dirty="0" err="1">
                <a:solidFill>
                  <a:srgbClr val="000000"/>
                </a:solidFill>
                <a:latin typeface="Consolas"/>
                <a:ea typeface="DejaVu Sans"/>
              </a:rPr>
              <a:t>datetime.datetime.strptime</a:t>
            </a:r>
            <a:r>
              <a:rPr lang="en-US" sz="2800" b="0" strike="noStrike" spc="-1" dirty="0">
                <a:solidFill>
                  <a:srgbClr val="000000"/>
                </a:solidFill>
                <a:latin typeface="Consolas"/>
                <a:ea typeface="DejaVu Sans"/>
              </a:rPr>
              <a:t>(</a:t>
            </a:r>
            <a:r>
              <a:rPr lang="en-US" sz="2800" b="0" strike="noStrike" spc="-1" dirty="0">
                <a:solidFill>
                  <a:srgbClr val="A31515"/>
                </a:solidFill>
                <a:latin typeface="Consolas"/>
                <a:ea typeface="DejaVu Sans"/>
              </a:rPr>
              <a:t>'12/20/2014'</a:t>
            </a:r>
            <a:r>
              <a:rPr lang="en-US" sz="2800" b="0" strike="noStrike" spc="-1" dirty="0">
                <a:solidFill>
                  <a:srgbClr val="000000"/>
                </a:solidFill>
                <a:latin typeface="Consolas"/>
                <a:ea typeface="DejaVu Sans"/>
              </a:rPr>
              <a:t>,</a:t>
            </a:r>
            <a:r>
              <a:rPr lang="en-US" sz="2800" b="0" strike="noStrike" spc="-1" dirty="0">
                <a:solidFill>
                  <a:srgbClr val="A31515"/>
                </a:solidFill>
                <a:latin typeface="Consolas"/>
                <a:ea typeface="DejaVu Sans"/>
              </a:rPr>
              <a:t>'%m/%d/%Y'</a:t>
            </a:r>
            <a:r>
              <a:rPr lang="en-US" sz="2800" b="0" strike="noStrike" spc="-1" dirty="0">
                <a:solidFill>
                  <a:srgbClr val="000000"/>
                </a:solidFill>
                <a:latin typeface="Consolas"/>
                <a:ea typeface="DejaVu Sans"/>
              </a:rPr>
              <a:t>).date()</a:t>
            </a:r>
            <a:endParaRPr lang="en-US" sz="2800" b="0" strike="noStrike" spc="-1" dirty="0">
              <a:latin typeface="Arial"/>
            </a:endParaRPr>
          </a:p>
          <a:p>
            <a:pPr>
              <a:lnSpc>
                <a:spcPct val="100000"/>
              </a:lnSpc>
            </a:pPr>
            <a:r>
              <a:rPr lang="en-US" sz="2800" b="0" strike="noStrike" spc="-1" dirty="0" err="1">
                <a:solidFill>
                  <a:srgbClr val="000000"/>
                </a:solidFill>
                <a:latin typeface="Consolas"/>
                <a:ea typeface="DejaVu Sans"/>
              </a:rPr>
              <a:t>currentDate</a:t>
            </a:r>
            <a:r>
              <a:rPr lang="en-US" sz="2800" b="0" strike="noStrike" spc="-1" dirty="0">
                <a:solidFill>
                  <a:srgbClr val="000000"/>
                </a:solidFill>
                <a:latin typeface="Consolas"/>
                <a:ea typeface="DejaVu Sans"/>
              </a:rPr>
              <a:t> = </a:t>
            </a:r>
            <a:r>
              <a:rPr lang="en-US" sz="2800" b="0" strike="noStrike" spc="-1" dirty="0" err="1">
                <a:solidFill>
                  <a:srgbClr val="000000"/>
                </a:solidFill>
                <a:latin typeface="Consolas"/>
                <a:ea typeface="DejaVu Sans"/>
              </a:rPr>
              <a:t>datetime.date.today</a:t>
            </a:r>
            <a:r>
              <a:rPr lang="en-US" sz="2800" b="0" strike="noStrike" spc="-1" dirty="0">
                <a:solidFill>
                  <a:srgbClr val="000000"/>
                </a:solidFill>
                <a:latin typeface="Consolas"/>
                <a:ea typeface="DejaVu Sans"/>
              </a:rPr>
              <a:t>() </a:t>
            </a:r>
            <a:endParaRPr lang="en-US" sz="2800" b="0" strike="noStrike" spc="-1" dirty="0">
              <a:latin typeface="Arial"/>
            </a:endParaRPr>
          </a:p>
          <a:p>
            <a:pPr>
              <a:lnSpc>
                <a:spcPct val="100000"/>
              </a:lnSpc>
            </a:pPr>
            <a:r>
              <a:rPr lang="en-US" sz="2800" b="0" strike="noStrike" spc="-1" dirty="0">
                <a:solidFill>
                  <a:srgbClr val="008000"/>
                </a:solidFill>
                <a:latin typeface="Consolas"/>
                <a:ea typeface="DejaVu Sans"/>
              </a:rPr>
              <a:t>#If you subtract two dates you get back the number of days </a:t>
            </a:r>
            <a:endParaRPr lang="en-US" sz="2800" b="0" strike="noStrike" spc="-1" dirty="0">
              <a:latin typeface="Arial"/>
            </a:endParaRPr>
          </a:p>
          <a:p>
            <a:pPr>
              <a:lnSpc>
                <a:spcPct val="100000"/>
              </a:lnSpc>
            </a:pPr>
            <a:r>
              <a:rPr lang="en-US" sz="2800" b="0" strike="noStrike" spc="-1" dirty="0">
                <a:solidFill>
                  <a:srgbClr val="008000"/>
                </a:solidFill>
                <a:latin typeface="Consolas"/>
                <a:ea typeface="DejaVu Sans"/>
              </a:rPr>
              <a:t>#between those dates</a:t>
            </a:r>
            <a:endParaRPr lang="en-US" sz="2800" b="0" strike="noStrike" spc="-1" dirty="0">
              <a:latin typeface="Arial"/>
            </a:endParaRPr>
          </a:p>
          <a:p>
            <a:pPr>
              <a:lnSpc>
                <a:spcPct val="100000"/>
              </a:lnSpc>
            </a:pPr>
            <a:r>
              <a:rPr lang="en-US" sz="2800" b="0" strike="noStrike" spc="-1" dirty="0">
                <a:solidFill>
                  <a:srgbClr val="000000"/>
                </a:solidFill>
                <a:latin typeface="Consolas"/>
                <a:ea typeface="DejaVu Sans"/>
              </a:rPr>
              <a:t>difference = </a:t>
            </a:r>
            <a:r>
              <a:rPr lang="en-US" sz="2800" b="0" strike="noStrike" spc="-1" dirty="0" err="1">
                <a:solidFill>
                  <a:srgbClr val="000000"/>
                </a:solidFill>
                <a:latin typeface="Consolas"/>
                <a:ea typeface="DejaVu Sans"/>
              </a:rPr>
              <a:t>nextBirthday</a:t>
            </a:r>
            <a:r>
              <a:rPr lang="en-US" sz="2800" b="0" strike="noStrike" spc="-1" dirty="0">
                <a:solidFill>
                  <a:srgbClr val="000000"/>
                </a:solidFill>
                <a:latin typeface="Consolas"/>
                <a:ea typeface="DejaVu Sans"/>
              </a:rPr>
              <a:t> - </a:t>
            </a:r>
            <a:r>
              <a:rPr lang="en-US" sz="2800" b="0" strike="noStrike" spc="-1" dirty="0" err="1">
                <a:solidFill>
                  <a:srgbClr val="000000"/>
                </a:solidFill>
                <a:latin typeface="Consolas"/>
                <a:ea typeface="DejaVu Sans"/>
              </a:rPr>
              <a:t>currentDate</a:t>
            </a:r>
            <a:endParaRPr lang="en-US" sz="2800" b="0" strike="noStrike" spc="-1" dirty="0">
              <a:latin typeface="Arial"/>
            </a:endParaRPr>
          </a:p>
          <a:p>
            <a:pPr>
              <a:lnSpc>
                <a:spcPct val="100000"/>
              </a:lnSpc>
            </a:pPr>
            <a:r>
              <a:rPr lang="en-US" sz="2800" b="0" strike="noStrike" spc="-1" dirty="0">
                <a:solidFill>
                  <a:srgbClr val="000000"/>
                </a:solidFill>
                <a:latin typeface="Consolas"/>
                <a:ea typeface="DejaVu Sans"/>
              </a:rPr>
              <a:t>print (</a:t>
            </a:r>
            <a:r>
              <a:rPr lang="en-US" sz="2800" b="0" strike="noStrike" spc="-1" dirty="0" err="1">
                <a:solidFill>
                  <a:srgbClr val="000000"/>
                </a:solidFill>
                <a:latin typeface="Consolas"/>
                <a:ea typeface="DejaVu Sans"/>
              </a:rPr>
              <a:t>difference.days</a:t>
            </a:r>
            <a:r>
              <a:rPr lang="en-US" sz="2800" b="0" strike="noStrike" spc="-1" dirty="0">
                <a:solidFill>
                  <a:srgbClr val="000000"/>
                </a:solidFill>
                <a:latin typeface="Consolas"/>
                <a:ea typeface="DejaVu Sans"/>
              </a:rPr>
              <a:t>)</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379440" y="182160"/>
            <a:ext cx="11523600" cy="106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48000"/>
          </a:bodyPr>
          <a:lstStyle/>
          <a:p>
            <a:pPr>
              <a:lnSpc>
                <a:spcPct val="80000"/>
              </a:lnSpc>
            </a:pPr>
            <a:r>
              <a:rPr lang="en-US" sz="4400" b="0" strike="noStrike" spc="-1" dirty="0">
                <a:solidFill>
                  <a:srgbClr val="000000"/>
                </a:solidFill>
                <a:latin typeface="Segoe UI Light"/>
                <a:ea typeface="Segoe UI Light"/>
              </a:rPr>
              <a:t>Dates seem like a lot of hassle, is it worth it? Why not just store them as strings!</a:t>
            </a:r>
            <a:endParaRPr lang="en-US" sz="4400" b="0" strike="noStrike" spc="-1" dirty="0">
              <a:latin typeface="Arial"/>
            </a:endParaRPr>
          </a:p>
        </p:txBody>
      </p:sp>
      <p:sp>
        <p:nvSpPr>
          <p:cNvPr id="296" name="CustomShape 2"/>
          <p:cNvSpPr/>
          <p:nvPr/>
        </p:nvSpPr>
        <p:spPr>
          <a:xfrm>
            <a:off x="379440" y="1388160"/>
            <a:ext cx="11524680" cy="528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2720" indent="-342000">
              <a:lnSpc>
                <a:spcPct val="100000"/>
              </a:lnSpc>
              <a:spcBef>
                <a:spcPts val="1400"/>
              </a:spcBef>
              <a:buClr>
                <a:srgbClr val="000000"/>
              </a:buClr>
              <a:buFont typeface="Arial"/>
              <a:buChar char="•"/>
            </a:pPr>
            <a:r>
              <a:rPr lang="en-US" sz="3200" b="0" strike="noStrike" spc="-1" dirty="0">
                <a:solidFill>
                  <a:srgbClr val="000000"/>
                </a:solidFill>
                <a:latin typeface="Segoe UI Light"/>
                <a:ea typeface="Segoe UI Light"/>
              </a:rPr>
              <a:t>You can tell someone when the milk in their fridge will expire</a:t>
            </a:r>
            <a:endParaRPr lang="en-US" sz="3200" b="0" strike="noStrike" spc="-1" dirty="0">
              <a:latin typeface="Arial"/>
            </a:endParaRPr>
          </a:p>
          <a:p>
            <a:pPr>
              <a:lnSpc>
                <a:spcPct val="100000"/>
              </a:lnSpc>
              <a:spcBef>
                <a:spcPts val="1400"/>
              </a:spcBef>
            </a:pPr>
            <a:endParaRPr lang="en-US" sz="3200" b="0" strike="noStrike" spc="-1" dirty="0">
              <a:latin typeface="Arial"/>
            </a:endParaRPr>
          </a:p>
          <a:p>
            <a:pPr>
              <a:lnSpc>
                <a:spcPct val="100000"/>
              </a:lnSpc>
              <a:spcBef>
                <a:spcPts val="1400"/>
              </a:spcBef>
            </a:pPr>
            <a:endParaRPr lang="en-US" sz="3200" b="0" strike="noStrike" spc="-1" dirty="0">
              <a:latin typeface="Arial"/>
            </a:endParaRPr>
          </a:p>
          <a:p>
            <a:pPr>
              <a:lnSpc>
                <a:spcPct val="100000"/>
              </a:lnSpc>
              <a:spcBef>
                <a:spcPts val="1400"/>
              </a:spcBef>
            </a:pPr>
            <a:endParaRPr lang="en-US" sz="3200" b="0" strike="noStrike" spc="-1" dirty="0">
              <a:latin typeface="Arial"/>
            </a:endParaRPr>
          </a:p>
          <a:p>
            <a:pPr>
              <a:lnSpc>
                <a:spcPct val="100000"/>
              </a:lnSpc>
              <a:spcBef>
                <a:spcPts val="1400"/>
              </a:spcBef>
            </a:pPr>
            <a:endParaRPr lang="en-US" sz="3200" b="0" strike="noStrike" spc="-1" dirty="0">
              <a:latin typeface="Arial"/>
            </a:endParaRPr>
          </a:p>
        </p:txBody>
      </p:sp>
      <p:sp>
        <p:nvSpPr>
          <p:cNvPr id="297" name="CustomShape 3"/>
          <p:cNvSpPr/>
          <p:nvPr/>
        </p:nvSpPr>
        <p:spPr>
          <a:xfrm>
            <a:off x="-28800" y="2120400"/>
            <a:ext cx="10848960" cy="222372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nSpc>
                <a:spcPct val="100000"/>
              </a:lnSpc>
            </a:pPr>
            <a:r>
              <a:rPr lang="en-US" sz="2800" b="0" strike="noStrike" spc="-1" dirty="0" err="1">
                <a:solidFill>
                  <a:srgbClr val="000000"/>
                </a:solidFill>
                <a:latin typeface="Consolas"/>
                <a:ea typeface="DejaVu Sans"/>
              </a:rPr>
              <a:t>currentDate</a:t>
            </a:r>
            <a:r>
              <a:rPr lang="en-US" sz="2800" b="0" strike="noStrike" spc="-1" dirty="0">
                <a:solidFill>
                  <a:srgbClr val="000000"/>
                </a:solidFill>
                <a:latin typeface="Consolas"/>
                <a:ea typeface="DejaVu Sans"/>
              </a:rPr>
              <a:t> = </a:t>
            </a:r>
            <a:r>
              <a:rPr lang="en-US" sz="2800" b="0" strike="noStrike" spc="-1" dirty="0" err="1">
                <a:solidFill>
                  <a:srgbClr val="000000"/>
                </a:solidFill>
                <a:latin typeface="Consolas"/>
                <a:ea typeface="DejaVu Sans"/>
              </a:rPr>
              <a:t>datetime.date.today</a:t>
            </a:r>
            <a:r>
              <a:rPr lang="en-US" sz="2800" b="0" strike="noStrike" spc="-1" dirty="0">
                <a:solidFill>
                  <a:srgbClr val="000000"/>
                </a:solidFill>
                <a:latin typeface="Consolas"/>
                <a:ea typeface="DejaVu Sans"/>
              </a:rPr>
              <a:t>() </a:t>
            </a:r>
            <a:endParaRPr lang="en-US" sz="2800" b="0" strike="noStrike" spc="-1" dirty="0">
              <a:latin typeface="Arial"/>
            </a:endParaRPr>
          </a:p>
          <a:p>
            <a:pPr>
              <a:lnSpc>
                <a:spcPct val="100000"/>
              </a:lnSpc>
            </a:pPr>
            <a:r>
              <a:rPr lang="en-US" sz="2800" b="0" strike="noStrike" spc="-1" dirty="0">
                <a:solidFill>
                  <a:srgbClr val="008000"/>
                </a:solidFill>
                <a:latin typeface="Consolas"/>
                <a:ea typeface="DejaVu Sans"/>
              </a:rPr>
              <a:t>#</a:t>
            </a:r>
            <a:r>
              <a:rPr lang="en-US" sz="2800" b="0" strike="noStrike" spc="-1" dirty="0" err="1">
                <a:solidFill>
                  <a:srgbClr val="008000"/>
                </a:solidFill>
                <a:latin typeface="Consolas"/>
                <a:ea typeface="DejaVu Sans"/>
              </a:rPr>
              <a:t>timedelta</a:t>
            </a:r>
            <a:r>
              <a:rPr lang="en-US" sz="2800" b="0" strike="noStrike" spc="-1" dirty="0">
                <a:solidFill>
                  <a:srgbClr val="008000"/>
                </a:solidFill>
                <a:latin typeface="Consolas"/>
                <a:ea typeface="DejaVu Sans"/>
              </a:rPr>
              <a:t> allows you to specify the time </a:t>
            </a:r>
            <a:endParaRPr lang="en-US" sz="2800" b="0" strike="noStrike" spc="-1" dirty="0">
              <a:latin typeface="Arial"/>
            </a:endParaRPr>
          </a:p>
          <a:p>
            <a:pPr>
              <a:lnSpc>
                <a:spcPct val="100000"/>
              </a:lnSpc>
            </a:pPr>
            <a:r>
              <a:rPr lang="en-US" sz="2800" b="0" strike="noStrike" spc="-1" dirty="0">
                <a:solidFill>
                  <a:srgbClr val="008000"/>
                </a:solidFill>
                <a:latin typeface="Consolas"/>
                <a:ea typeface="DejaVu Sans"/>
              </a:rPr>
              <a:t>#to add or subtract from a date</a:t>
            </a:r>
            <a:r>
              <a:rPr lang="en-US" sz="2800" b="0" strike="noStrike" spc="-1" dirty="0">
                <a:solidFill>
                  <a:srgbClr val="000000"/>
                </a:solidFill>
                <a:latin typeface="Consolas"/>
                <a:ea typeface="DejaVu Sans"/>
              </a:rPr>
              <a:t> </a:t>
            </a:r>
            <a:endParaRPr lang="en-US" sz="2800" b="0" strike="noStrike" spc="-1" dirty="0">
              <a:latin typeface="Arial"/>
            </a:endParaRPr>
          </a:p>
          <a:p>
            <a:pPr>
              <a:lnSpc>
                <a:spcPct val="100000"/>
              </a:lnSpc>
            </a:pPr>
            <a:r>
              <a:rPr lang="en-US" sz="2800" b="0" strike="noStrike" spc="-1" dirty="0">
                <a:solidFill>
                  <a:srgbClr val="000000"/>
                </a:solidFill>
                <a:latin typeface="Consolas"/>
                <a:ea typeface="DejaVu Sans"/>
              </a:rPr>
              <a:t>print (</a:t>
            </a:r>
            <a:r>
              <a:rPr lang="en-US" sz="2800" b="0" strike="noStrike" spc="-1" dirty="0" err="1">
                <a:solidFill>
                  <a:srgbClr val="000000"/>
                </a:solidFill>
                <a:latin typeface="Consolas"/>
                <a:ea typeface="DejaVu Sans"/>
              </a:rPr>
              <a:t>currentDate</a:t>
            </a:r>
            <a:r>
              <a:rPr lang="en-US" sz="2800" b="0" strike="noStrike" spc="-1" dirty="0">
                <a:solidFill>
                  <a:srgbClr val="000000"/>
                </a:solidFill>
                <a:latin typeface="Consolas"/>
                <a:ea typeface="DejaVu Sans"/>
              </a:rPr>
              <a:t> + </a:t>
            </a:r>
            <a:r>
              <a:rPr lang="en-US" sz="2800" b="0" strike="noStrike" spc="-1" dirty="0" err="1">
                <a:solidFill>
                  <a:srgbClr val="000000"/>
                </a:solidFill>
                <a:latin typeface="Consolas"/>
                <a:ea typeface="DejaVu Sans"/>
              </a:rPr>
              <a:t>datetime.timedelta</a:t>
            </a:r>
            <a:r>
              <a:rPr lang="en-US" sz="2800" b="0" strike="noStrike" spc="-1" dirty="0">
                <a:solidFill>
                  <a:srgbClr val="000000"/>
                </a:solidFill>
                <a:latin typeface="Consolas"/>
                <a:ea typeface="DejaVu Sans"/>
              </a:rPr>
              <a:t>(days=15)) </a:t>
            </a:r>
            <a:endParaRPr lang="en-US" sz="2800" b="0" strike="noStrike" spc="-1" dirty="0">
              <a:latin typeface="Arial"/>
            </a:endParaRPr>
          </a:p>
          <a:p>
            <a:pPr>
              <a:lnSpc>
                <a:spcPct val="100000"/>
              </a:lnSpc>
            </a:pPr>
            <a:r>
              <a:rPr lang="en-US" sz="2800" b="0" strike="noStrike" spc="-1" dirty="0">
                <a:solidFill>
                  <a:srgbClr val="000000"/>
                </a:solidFill>
                <a:latin typeface="Consolas"/>
                <a:ea typeface="DejaVu Sans"/>
              </a:rPr>
              <a:t>print (</a:t>
            </a:r>
            <a:r>
              <a:rPr lang="en-US" sz="2800" b="0" strike="noStrike" spc="-1" dirty="0" err="1">
                <a:solidFill>
                  <a:srgbClr val="000000"/>
                </a:solidFill>
                <a:latin typeface="Consolas"/>
                <a:ea typeface="DejaVu Sans"/>
              </a:rPr>
              <a:t>currentDate</a:t>
            </a:r>
            <a:r>
              <a:rPr lang="en-US" sz="2800" b="0" strike="noStrike" spc="-1" dirty="0">
                <a:solidFill>
                  <a:srgbClr val="000000"/>
                </a:solidFill>
                <a:latin typeface="Consolas"/>
                <a:ea typeface="DejaVu Sans"/>
              </a:rPr>
              <a:t> + </a:t>
            </a:r>
            <a:r>
              <a:rPr lang="en-US" sz="2800" b="0" strike="noStrike" spc="-1" dirty="0" err="1">
                <a:solidFill>
                  <a:srgbClr val="000000"/>
                </a:solidFill>
                <a:latin typeface="Consolas"/>
                <a:ea typeface="DejaVu Sans"/>
              </a:rPr>
              <a:t>datetime.timedelta</a:t>
            </a:r>
            <a:r>
              <a:rPr lang="en-US" sz="2800" b="0" strike="noStrike" spc="-1" dirty="0">
                <a:solidFill>
                  <a:srgbClr val="000000"/>
                </a:solidFill>
                <a:latin typeface="Consolas"/>
                <a:ea typeface="DejaVu Sans"/>
              </a:rPr>
              <a:t>(hours=15))</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379440" y="182160"/>
            <a:ext cx="11523600" cy="106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8000"/>
          </a:bodyPr>
          <a:lstStyle/>
          <a:p>
            <a:pPr>
              <a:lnSpc>
                <a:spcPct val="80000"/>
              </a:lnSpc>
            </a:pPr>
            <a:r>
              <a:rPr lang="en-US" sz="4400" b="0" strike="noStrike" spc="-1" dirty="0">
                <a:solidFill>
                  <a:srgbClr val="000000"/>
                </a:solidFill>
                <a:latin typeface="Segoe UI Light"/>
                <a:ea typeface="Segoe UI Light"/>
              </a:rPr>
              <a:t>You will be amazed how often you need to work with dates!</a:t>
            </a:r>
            <a:endParaRPr lang="en-US" sz="4400" b="0" strike="noStrike" spc="-1" dirty="0">
              <a:latin typeface="Arial"/>
            </a:endParaRPr>
          </a:p>
        </p:txBody>
      </p:sp>
      <p:sp>
        <p:nvSpPr>
          <p:cNvPr id="299" name="CustomShape 2"/>
          <p:cNvSpPr/>
          <p:nvPr/>
        </p:nvSpPr>
        <p:spPr>
          <a:xfrm>
            <a:off x="379440" y="1388160"/>
            <a:ext cx="11524680" cy="528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2720" indent="-342000">
              <a:lnSpc>
                <a:spcPct val="100000"/>
              </a:lnSpc>
              <a:spcBef>
                <a:spcPts val="1400"/>
              </a:spcBef>
              <a:buClr>
                <a:srgbClr val="000000"/>
              </a:buClr>
              <a:buFont typeface="Arial"/>
              <a:buChar char="•"/>
            </a:pPr>
            <a:r>
              <a:rPr lang="en-US" sz="3200" b="0" strike="noStrike" spc="-1" dirty="0">
                <a:solidFill>
                  <a:srgbClr val="000000"/>
                </a:solidFill>
                <a:latin typeface="Segoe UI Light"/>
                <a:ea typeface="Segoe UI Light"/>
              </a:rPr>
              <a:t>If datetime doesn’t have what you need, check out the </a:t>
            </a:r>
            <a:r>
              <a:rPr lang="en-US" sz="3200" b="0" u="sng" strike="noStrike" spc="-1" dirty="0" err="1">
                <a:solidFill>
                  <a:srgbClr val="0000FF"/>
                </a:solidFill>
                <a:uFillTx/>
                <a:latin typeface="Segoe UI Light"/>
                <a:ea typeface="Segoe UI Light"/>
                <a:hlinkClick r:id="rId3"/>
              </a:rPr>
              <a:t>dateutil</a:t>
            </a:r>
            <a:r>
              <a:rPr lang="en-US" sz="3200" b="0" u="sng" strike="noStrike" spc="-1" dirty="0">
                <a:solidFill>
                  <a:srgbClr val="0000FF"/>
                </a:solidFill>
                <a:uFillTx/>
                <a:latin typeface="Segoe UI Light"/>
                <a:ea typeface="Segoe UI Light"/>
                <a:hlinkClick r:id="rId3"/>
              </a:rPr>
              <a:t> </a:t>
            </a:r>
            <a:r>
              <a:rPr lang="en-US" sz="3200" b="0" strike="noStrike" spc="-1" dirty="0">
                <a:solidFill>
                  <a:srgbClr val="000000"/>
                </a:solidFill>
                <a:latin typeface="Segoe UI Light"/>
                <a:ea typeface="Segoe UI Light"/>
              </a:rPr>
              <a:t>library (for example you might want to know the number of years between two dates instead of number of days)</a:t>
            </a:r>
            <a:endParaRPr lang="en-US" sz="3200" b="0" strike="noStrike" spc="-1" dirty="0">
              <a:latin typeface="Arial"/>
            </a:endParaRPr>
          </a:p>
          <a:p>
            <a:pPr>
              <a:lnSpc>
                <a:spcPct val="100000"/>
              </a:lnSpc>
              <a:spcBef>
                <a:spcPts val="1400"/>
              </a:spcBef>
            </a:pPr>
            <a:endParaRPr lang="en-US" sz="3200" b="0" strike="noStrike" spc="-1" dirty="0">
              <a:latin typeface="Arial"/>
            </a:endParaRPr>
          </a:p>
          <a:p>
            <a:pPr>
              <a:lnSpc>
                <a:spcPct val="100000"/>
              </a:lnSpc>
              <a:spcBef>
                <a:spcPts val="1400"/>
              </a:spcBef>
            </a:pPr>
            <a:endParaRPr lang="en-US" sz="3200" b="0" strike="noStrike" spc="-1" dirty="0">
              <a:latin typeface="Arial"/>
            </a:endParaRPr>
          </a:p>
          <a:p>
            <a:pPr>
              <a:lnSpc>
                <a:spcPct val="100000"/>
              </a:lnSpc>
              <a:spcBef>
                <a:spcPts val="1400"/>
              </a:spcBef>
            </a:pP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9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291960" y="3466440"/>
            <a:ext cx="8215200" cy="148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spcBef>
                <a:spcPts val="1199"/>
              </a:spcBef>
            </a:pPr>
            <a:r>
              <a:rPr lang="en-US" sz="3600" b="0" strike="noStrike" spc="-1">
                <a:solidFill>
                  <a:srgbClr val="FFFFFF"/>
                </a:solidFill>
                <a:latin typeface="Segoe UI Light"/>
                <a:ea typeface="Segoe UI Light"/>
              </a:rPr>
              <a:t>Working with time</a:t>
            </a:r>
            <a:endParaRPr lang="en-US" sz="3600" b="0" strike="noStrike" spc="-1">
              <a:latin typeface="Arial"/>
            </a:endParaRPr>
          </a:p>
        </p:txBody>
      </p:sp>
      <p:sp>
        <p:nvSpPr>
          <p:cNvPr id="301" name="CustomShape 2"/>
          <p:cNvSpPr/>
          <p:nvPr/>
        </p:nvSpPr>
        <p:spPr>
          <a:xfrm>
            <a:off x="193320" y="5132520"/>
            <a:ext cx="8409240" cy="14601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CustomShape 1"/>
          <p:cNvSpPr/>
          <p:nvPr/>
        </p:nvSpPr>
        <p:spPr>
          <a:xfrm>
            <a:off x="379440" y="182160"/>
            <a:ext cx="11523600" cy="106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80000"/>
              </a:lnSpc>
            </a:pPr>
            <a:r>
              <a:rPr lang="en-US" sz="4400" b="0" strike="noStrike" spc="-1" dirty="0">
                <a:solidFill>
                  <a:srgbClr val="000000"/>
                </a:solidFill>
                <a:latin typeface="Segoe UI Light"/>
                <a:ea typeface="Segoe UI Light"/>
              </a:rPr>
              <a:t>What about times?</a:t>
            </a:r>
            <a:endParaRPr lang="en-US" sz="4400" b="0" strike="noStrike" spc="-1" dirty="0">
              <a:latin typeface="Arial"/>
            </a:endParaRPr>
          </a:p>
        </p:txBody>
      </p:sp>
      <p:sp>
        <p:nvSpPr>
          <p:cNvPr id="303" name="CustomShape 2"/>
          <p:cNvSpPr/>
          <p:nvPr/>
        </p:nvSpPr>
        <p:spPr>
          <a:xfrm>
            <a:off x="379440" y="1388160"/>
            <a:ext cx="11524680" cy="528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2720" indent="-342000">
              <a:lnSpc>
                <a:spcPct val="100000"/>
              </a:lnSpc>
              <a:spcBef>
                <a:spcPts val="1400"/>
              </a:spcBef>
              <a:buClr>
                <a:srgbClr val="000000"/>
              </a:buClr>
              <a:buFont typeface="Arial"/>
              <a:buChar char="•"/>
            </a:pPr>
            <a:r>
              <a:rPr lang="en-US" sz="3200" b="0" strike="noStrike" spc="-1" dirty="0">
                <a:solidFill>
                  <a:srgbClr val="000000"/>
                </a:solidFill>
                <a:latin typeface="Segoe UI Light"/>
                <a:ea typeface="Segoe UI Light"/>
              </a:rPr>
              <a:t>It is called Date</a:t>
            </a:r>
            <a:r>
              <a:rPr lang="en-US" sz="3200" b="1" strike="noStrike" spc="-1" dirty="0">
                <a:solidFill>
                  <a:srgbClr val="000000"/>
                </a:solidFill>
                <a:latin typeface="Segoe UI Light"/>
                <a:ea typeface="Segoe UI Light"/>
              </a:rPr>
              <a:t>time</a:t>
            </a:r>
            <a:r>
              <a:rPr lang="en-US" sz="3200" b="0" strike="noStrike" spc="-1" dirty="0">
                <a:solidFill>
                  <a:srgbClr val="000000"/>
                </a:solidFill>
                <a:latin typeface="Segoe UI Light"/>
                <a:ea typeface="Segoe UI Light"/>
              </a:rPr>
              <a:t>, so yes, it can store times.</a:t>
            </a:r>
            <a:endParaRPr lang="en-US" sz="3200" b="0" strike="noStrike" spc="-1" dirty="0">
              <a:latin typeface="Arial"/>
            </a:endParaRPr>
          </a:p>
        </p:txBody>
      </p:sp>
      <p:sp>
        <p:nvSpPr>
          <p:cNvPr id="304" name="CustomShape 3"/>
          <p:cNvSpPr/>
          <p:nvPr/>
        </p:nvSpPr>
        <p:spPr>
          <a:xfrm>
            <a:off x="73080" y="2183040"/>
            <a:ext cx="8288640" cy="265032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nSpc>
                <a:spcPct val="100000"/>
              </a:lnSpc>
            </a:pPr>
            <a:r>
              <a:rPr lang="en-US" sz="2800" b="0" strike="noStrike" spc="-1" dirty="0">
                <a:solidFill>
                  <a:srgbClr val="0000FF"/>
                </a:solidFill>
                <a:latin typeface="Consolas"/>
                <a:ea typeface="DejaVu Sans"/>
              </a:rPr>
              <a:t>import</a:t>
            </a:r>
            <a:r>
              <a:rPr lang="en-US" sz="2800" b="0" strike="noStrike" spc="-1" dirty="0">
                <a:solidFill>
                  <a:srgbClr val="000000"/>
                </a:solidFill>
                <a:latin typeface="Consolas"/>
                <a:ea typeface="DejaVu Sans"/>
              </a:rPr>
              <a:t> datetime </a:t>
            </a:r>
            <a:endParaRPr lang="en-US" sz="2800" b="0" strike="noStrike" spc="-1" dirty="0">
              <a:latin typeface="Arial"/>
            </a:endParaRPr>
          </a:p>
          <a:p>
            <a:pPr>
              <a:lnSpc>
                <a:spcPct val="100000"/>
              </a:lnSpc>
            </a:pPr>
            <a:r>
              <a:rPr lang="en-US" sz="2800" b="0" strike="noStrike" spc="-1" dirty="0" err="1">
                <a:solidFill>
                  <a:srgbClr val="000000"/>
                </a:solidFill>
                <a:latin typeface="Consolas"/>
                <a:ea typeface="DejaVu Sans"/>
              </a:rPr>
              <a:t>currentTime</a:t>
            </a:r>
            <a:r>
              <a:rPr lang="en-US" sz="2800" b="0" strike="noStrike" spc="-1" dirty="0">
                <a:solidFill>
                  <a:srgbClr val="000000"/>
                </a:solidFill>
                <a:latin typeface="Consolas"/>
                <a:ea typeface="DejaVu Sans"/>
              </a:rPr>
              <a:t> = </a:t>
            </a:r>
            <a:r>
              <a:rPr lang="en-US" sz="2800" b="0" strike="noStrike" spc="-1" dirty="0" err="1">
                <a:solidFill>
                  <a:srgbClr val="000000"/>
                </a:solidFill>
                <a:latin typeface="Consolas"/>
                <a:ea typeface="DejaVu Sans"/>
              </a:rPr>
              <a:t>datetime.datetime.now</a:t>
            </a:r>
            <a:r>
              <a:rPr lang="en-US" sz="2800" b="0" strike="noStrike" spc="-1" dirty="0">
                <a:solidFill>
                  <a:srgbClr val="000000"/>
                </a:solidFill>
                <a:latin typeface="Consolas"/>
                <a:ea typeface="DejaVu Sans"/>
              </a:rPr>
              <a:t>() </a:t>
            </a:r>
            <a:endParaRPr lang="en-US" sz="2800" b="0" strike="noStrike" spc="-1" dirty="0">
              <a:latin typeface="Arial"/>
            </a:endParaRPr>
          </a:p>
          <a:p>
            <a:pPr>
              <a:lnSpc>
                <a:spcPct val="100000"/>
              </a:lnSpc>
            </a:pPr>
            <a:r>
              <a:rPr lang="en-US" sz="2800" b="0" strike="noStrike" spc="-1" dirty="0">
                <a:solidFill>
                  <a:srgbClr val="000000"/>
                </a:solidFill>
                <a:latin typeface="Consolas"/>
                <a:ea typeface="DejaVu Sans"/>
              </a:rPr>
              <a:t>print (</a:t>
            </a:r>
            <a:r>
              <a:rPr lang="en-US" sz="2800" b="0" strike="noStrike" spc="-1" dirty="0" err="1">
                <a:solidFill>
                  <a:srgbClr val="000000"/>
                </a:solidFill>
                <a:latin typeface="Consolas"/>
                <a:ea typeface="DejaVu Sans"/>
              </a:rPr>
              <a:t>currentTime</a:t>
            </a:r>
            <a:r>
              <a:rPr lang="en-US" sz="2800" b="0" strike="noStrike" spc="-1" dirty="0">
                <a:solidFill>
                  <a:srgbClr val="000000"/>
                </a:solidFill>
                <a:latin typeface="Consolas"/>
                <a:ea typeface="DejaVu Sans"/>
              </a:rPr>
              <a:t>) </a:t>
            </a:r>
            <a:endParaRPr lang="en-US" sz="2800" b="0" strike="noStrike" spc="-1" dirty="0">
              <a:latin typeface="Arial"/>
            </a:endParaRPr>
          </a:p>
          <a:p>
            <a:pPr>
              <a:lnSpc>
                <a:spcPct val="100000"/>
              </a:lnSpc>
            </a:pPr>
            <a:r>
              <a:rPr lang="en-US" sz="2800" b="0" strike="noStrike" spc="-1" dirty="0">
                <a:solidFill>
                  <a:srgbClr val="000000"/>
                </a:solidFill>
                <a:latin typeface="Consolas"/>
                <a:ea typeface="DejaVu Sans"/>
              </a:rPr>
              <a:t>print (</a:t>
            </a:r>
            <a:r>
              <a:rPr lang="en-US" sz="2800" b="0" strike="noStrike" spc="-1" dirty="0" err="1">
                <a:solidFill>
                  <a:srgbClr val="000000"/>
                </a:solidFill>
                <a:latin typeface="Consolas"/>
                <a:ea typeface="DejaVu Sans"/>
              </a:rPr>
              <a:t>currentTime.hour</a:t>
            </a:r>
            <a:r>
              <a:rPr lang="en-US" sz="2800" b="0" strike="noStrike" spc="-1" dirty="0">
                <a:solidFill>
                  <a:srgbClr val="000000"/>
                </a:solidFill>
                <a:latin typeface="Consolas"/>
                <a:ea typeface="DejaVu Sans"/>
              </a:rPr>
              <a:t>) </a:t>
            </a:r>
            <a:endParaRPr lang="en-US" sz="2800" b="0" strike="noStrike" spc="-1" dirty="0">
              <a:latin typeface="Arial"/>
            </a:endParaRPr>
          </a:p>
          <a:p>
            <a:pPr>
              <a:lnSpc>
                <a:spcPct val="100000"/>
              </a:lnSpc>
            </a:pPr>
            <a:r>
              <a:rPr lang="en-US" sz="2800" b="0" strike="noStrike" spc="-1" dirty="0">
                <a:solidFill>
                  <a:srgbClr val="000000"/>
                </a:solidFill>
                <a:latin typeface="Consolas"/>
                <a:ea typeface="DejaVu Sans"/>
              </a:rPr>
              <a:t>print (</a:t>
            </a:r>
            <a:r>
              <a:rPr lang="en-US" sz="2800" b="0" strike="noStrike" spc="-1" dirty="0" err="1">
                <a:solidFill>
                  <a:srgbClr val="000000"/>
                </a:solidFill>
                <a:latin typeface="Consolas"/>
                <a:ea typeface="DejaVu Sans"/>
              </a:rPr>
              <a:t>currentTime.minute</a:t>
            </a:r>
            <a:r>
              <a:rPr lang="en-US" sz="2800" b="0" strike="noStrike" spc="-1" dirty="0">
                <a:solidFill>
                  <a:srgbClr val="000000"/>
                </a:solidFill>
                <a:latin typeface="Consolas"/>
                <a:ea typeface="DejaVu Sans"/>
              </a:rPr>
              <a:t>)</a:t>
            </a:r>
            <a:endParaRPr lang="en-US" sz="2800" b="0" strike="noStrike" spc="-1" dirty="0">
              <a:latin typeface="Arial"/>
            </a:endParaRPr>
          </a:p>
          <a:p>
            <a:pPr>
              <a:lnSpc>
                <a:spcPct val="100000"/>
              </a:lnSpc>
            </a:pPr>
            <a:r>
              <a:rPr lang="en-US" sz="2800" b="0" strike="noStrike" spc="-1" dirty="0">
                <a:solidFill>
                  <a:srgbClr val="000000"/>
                </a:solidFill>
                <a:latin typeface="Consolas"/>
                <a:ea typeface="DejaVu Sans"/>
              </a:rPr>
              <a:t>print (</a:t>
            </a:r>
            <a:r>
              <a:rPr lang="en-US" sz="2800" b="0" strike="noStrike" spc="-1" dirty="0" err="1">
                <a:solidFill>
                  <a:srgbClr val="000000"/>
                </a:solidFill>
                <a:latin typeface="Consolas"/>
                <a:ea typeface="DejaVu Sans"/>
              </a:rPr>
              <a:t>currentTime.second</a:t>
            </a:r>
            <a:r>
              <a:rPr lang="en-US" sz="2800" b="0" strike="noStrike" spc="-1" dirty="0">
                <a:solidFill>
                  <a:srgbClr val="000000"/>
                </a:solidFill>
                <a:latin typeface="Consolas"/>
                <a:ea typeface="DejaVu Sans"/>
              </a:rPr>
              <a:t>)</a:t>
            </a:r>
            <a:endParaRPr lang="en-US" sz="2800" b="0" strike="noStrike" spc="-1" dirty="0">
              <a:latin typeface="Arial"/>
            </a:endParaRPr>
          </a:p>
        </p:txBody>
      </p:sp>
      <p:pic>
        <p:nvPicPr>
          <p:cNvPr id="305" name="Picture 4"/>
          <p:cNvPicPr/>
          <p:nvPr/>
        </p:nvPicPr>
        <p:blipFill>
          <a:blip r:embed="rId3"/>
          <a:stretch/>
        </p:blipFill>
        <p:spPr>
          <a:xfrm>
            <a:off x="5912640" y="4847760"/>
            <a:ext cx="7164000" cy="347184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CustomShape 1"/>
          <p:cNvSpPr/>
          <p:nvPr/>
        </p:nvSpPr>
        <p:spPr>
          <a:xfrm>
            <a:off x="379440" y="182160"/>
            <a:ext cx="11523600" cy="106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48000"/>
          </a:bodyPr>
          <a:lstStyle/>
          <a:p>
            <a:pPr>
              <a:lnSpc>
                <a:spcPct val="80000"/>
              </a:lnSpc>
            </a:pPr>
            <a:r>
              <a:rPr lang="en-US" sz="4400" b="0" strike="noStrike" spc="-1" dirty="0">
                <a:solidFill>
                  <a:srgbClr val="000000"/>
                </a:solidFill>
                <a:latin typeface="Segoe UI Light"/>
                <a:ea typeface="Segoe UI Light"/>
              </a:rPr>
              <a:t>Just like with dates you can use </a:t>
            </a:r>
            <a:r>
              <a:rPr lang="en-US" sz="4400" b="0" strike="noStrike" spc="-1" dirty="0" err="1">
                <a:solidFill>
                  <a:srgbClr val="000000"/>
                </a:solidFill>
                <a:latin typeface="Segoe UI Light"/>
                <a:ea typeface="Segoe UI Light"/>
              </a:rPr>
              <a:t>strftime</a:t>
            </a:r>
            <a:r>
              <a:rPr lang="en-US" sz="4400" b="0" strike="noStrike" spc="-1" dirty="0">
                <a:solidFill>
                  <a:srgbClr val="000000"/>
                </a:solidFill>
                <a:latin typeface="Segoe UI Light"/>
                <a:ea typeface="Segoe UI Light"/>
              </a:rPr>
              <a:t>() to format the way a time is displayed</a:t>
            </a:r>
            <a:endParaRPr lang="en-US" sz="4400" b="0" strike="noStrike" spc="-1" dirty="0">
              <a:latin typeface="Arial"/>
            </a:endParaRPr>
          </a:p>
        </p:txBody>
      </p:sp>
      <p:sp>
        <p:nvSpPr>
          <p:cNvPr id="307" name="CustomShape 2"/>
          <p:cNvSpPr/>
          <p:nvPr/>
        </p:nvSpPr>
        <p:spPr>
          <a:xfrm>
            <a:off x="378720" y="3247200"/>
            <a:ext cx="11524680" cy="528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400"/>
              </a:spcBef>
            </a:pPr>
            <a:r>
              <a:rPr lang="en-US" sz="3200" b="0" strike="noStrike" spc="-1" dirty="0">
                <a:solidFill>
                  <a:srgbClr val="000000"/>
                </a:solidFill>
                <a:latin typeface="Segoe UI Light"/>
                <a:ea typeface="Segoe UI Light"/>
              </a:rPr>
              <a:t>%H 	Hours (24 </a:t>
            </a:r>
            <a:r>
              <a:rPr lang="en-US" sz="3200" b="0" strike="noStrike" spc="-1" dirty="0" err="1">
                <a:solidFill>
                  <a:srgbClr val="000000"/>
                </a:solidFill>
                <a:latin typeface="Segoe UI Light"/>
                <a:ea typeface="Segoe UI Light"/>
              </a:rPr>
              <a:t>hr</a:t>
            </a:r>
            <a:r>
              <a:rPr lang="en-US" sz="3200" b="0" strike="noStrike" spc="-1" dirty="0">
                <a:solidFill>
                  <a:srgbClr val="000000"/>
                </a:solidFill>
                <a:latin typeface="Segoe UI Light"/>
                <a:ea typeface="Segoe UI Light"/>
              </a:rPr>
              <a:t> clock)</a:t>
            </a:r>
            <a:endParaRPr lang="en-US" sz="3200" b="0" strike="noStrike" spc="-1" dirty="0">
              <a:latin typeface="Arial"/>
            </a:endParaRPr>
          </a:p>
          <a:p>
            <a:pPr>
              <a:lnSpc>
                <a:spcPct val="100000"/>
              </a:lnSpc>
              <a:spcBef>
                <a:spcPts val="1400"/>
              </a:spcBef>
            </a:pPr>
            <a:r>
              <a:rPr lang="en-US" sz="3200" b="0" strike="noStrike" spc="-1" dirty="0">
                <a:solidFill>
                  <a:srgbClr val="000000"/>
                </a:solidFill>
                <a:latin typeface="Segoe UI Light"/>
                <a:ea typeface="Segoe UI Light"/>
              </a:rPr>
              <a:t>%I 	Hours (12 </a:t>
            </a:r>
            <a:r>
              <a:rPr lang="en-US" sz="3200" b="0" strike="noStrike" spc="-1" dirty="0" err="1">
                <a:solidFill>
                  <a:srgbClr val="000000"/>
                </a:solidFill>
                <a:latin typeface="Segoe UI Light"/>
                <a:ea typeface="Segoe UI Light"/>
              </a:rPr>
              <a:t>hr</a:t>
            </a:r>
            <a:r>
              <a:rPr lang="en-US" sz="3200" b="0" strike="noStrike" spc="-1" dirty="0">
                <a:solidFill>
                  <a:srgbClr val="000000"/>
                </a:solidFill>
                <a:latin typeface="Segoe UI Light"/>
                <a:ea typeface="Segoe UI Light"/>
              </a:rPr>
              <a:t> clock)</a:t>
            </a:r>
            <a:endParaRPr lang="en-US" sz="3200" b="0" strike="noStrike" spc="-1" dirty="0">
              <a:latin typeface="Arial"/>
            </a:endParaRPr>
          </a:p>
          <a:p>
            <a:pPr>
              <a:lnSpc>
                <a:spcPct val="100000"/>
              </a:lnSpc>
              <a:spcBef>
                <a:spcPts val="1400"/>
              </a:spcBef>
            </a:pPr>
            <a:r>
              <a:rPr lang="en-US" sz="3200" b="0" strike="noStrike" spc="-1" dirty="0">
                <a:solidFill>
                  <a:srgbClr val="000000"/>
                </a:solidFill>
                <a:latin typeface="Segoe UI Light"/>
                <a:ea typeface="Segoe UI Light"/>
              </a:rPr>
              <a:t>%p 	AM or PM</a:t>
            </a:r>
            <a:endParaRPr lang="en-US" sz="3200" b="0" strike="noStrike" spc="-1" dirty="0">
              <a:latin typeface="Arial"/>
            </a:endParaRPr>
          </a:p>
          <a:p>
            <a:pPr>
              <a:lnSpc>
                <a:spcPct val="100000"/>
              </a:lnSpc>
              <a:spcBef>
                <a:spcPts val="1400"/>
              </a:spcBef>
            </a:pPr>
            <a:r>
              <a:rPr lang="en-US" sz="3200" b="0" strike="noStrike" spc="-1" dirty="0">
                <a:solidFill>
                  <a:srgbClr val="000000"/>
                </a:solidFill>
                <a:latin typeface="Segoe UI Light"/>
                <a:ea typeface="Segoe UI Light"/>
              </a:rPr>
              <a:t>%m 	Minutes</a:t>
            </a:r>
            <a:endParaRPr lang="en-US" sz="3200" b="0" strike="noStrike" spc="-1" dirty="0">
              <a:latin typeface="Arial"/>
            </a:endParaRPr>
          </a:p>
          <a:p>
            <a:pPr>
              <a:lnSpc>
                <a:spcPct val="100000"/>
              </a:lnSpc>
              <a:spcBef>
                <a:spcPts val="1400"/>
              </a:spcBef>
            </a:pPr>
            <a:r>
              <a:rPr lang="en-US" sz="3200" b="0" strike="noStrike" spc="-1" dirty="0">
                <a:solidFill>
                  <a:srgbClr val="000000"/>
                </a:solidFill>
                <a:latin typeface="Segoe UI Light"/>
                <a:ea typeface="Segoe UI Light"/>
              </a:rPr>
              <a:t>%S 	Seconds</a:t>
            </a:r>
            <a:endParaRPr lang="en-US" sz="3200" b="0" strike="noStrike" spc="-1" dirty="0">
              <a:latin typeface="Arial"/>
            </a:endParaRPr>
          </a:p>
        </p:txBody>
      </p:sp>
      <p:sp>
        <p:nvSpPr>
          <p:cNvPr id="308" name="CustomShape 3"/>
          <p:cNvSpPr/>
          <p:nvPr/>
        </p:nvSpPr>
        <p:spPr>
          <a:xfrm>
            <a:off x="-64440" y="1668240"/>
            <a:ext cx="11916000" cy="137052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nSpc>
                <a:spcPct val="100000"/>
              </a:lnSpc>
            </a:pPr>
            <a:r>
              <a:rPr lang="en-US" sz="2800" b="0" strike="noStrike" spc="-1" dirty="0">
                <a:solidFill>
                  <a:srgbClr val="0000FF"/>
                </a:solidFill>
                <a:latin typeface="Consolas"/>
                <a:ea typeface="DejaVu Sans"/>
              </a:rPr>
              <a:t>import</a:t>
            </a:r>
            <a:r>
              <a:rPr lang="en-US" sz="2800" b="0" strike="noStrike" spc="-1" dirty="0">
                <a:solidFill>
                  <a:srgbClr val="000000"/>
                </a:solidFill>
                <a:latin typeface="Consolas"/>
                <a:ea typeface="DejaVu Sans"/>
              </a:rPr>
              <a:t> datetime </a:t>
            </a:r>
            <a:endParaRPr lang="en-US" sz="2800" b="0" strike="noStrike" spc="-1" dirty="0">
              <a:latin typeface="Arial"/>
            </a:endParaRPr>
          </a:p>
          <a:p>
            <a:pPr>
              <a:lnSpc>
                <a:spcPct val="100000"/>
              </a:lnSpc>
            </a:pPr>
            <a:r>
              <a:rPr lang="en-US" sz="2800" b="0" strike="noStrike" spc="-1" dirty="0" err="1">
                <a:solidFill>
                  <a:srgbClr val="000000"/>
                </a:solidFill>
                <a:latin typeface="Consolas"/>
                <a:ea typeface="DejaVu Sans"/>
              </a:rPr>
              <a:t>currentTime</a:t>
            </a:r>
            <a:r>
              <a:rPr lang="en-US" sz="2800" b="0" strike="noStrike" spc="-1" dirty="0">
                <a:solidFill>
                  <a:srgbClr val="000000"/>
                </a:solidFill>
                <a:latin typeface="Consolas"/>
                <a:ea typeface="DejaVu Sans"/>
              </a:rPr>
              <a:t> = </a:t>
            </a:r>
            <a:r>
              <a:rPr lang="en-US" sz="2800" b="0" strike="noStrike" spc="-1" dirty="0" err="1">
                <a:solidFill>
                  <a:srgbClr val="000000"/>
                </a:solidFill>
                <a:latin typeface="Consolas"/>
                <a:ea typeface="DejaVu Sans"/>
              </a:rPr>
              <a:t>datetime.datetime.now</a:t>
            </a:r>
            <a:r>
              <a:rPr lang="en-US" sz="2800" b="0" strike="noStrike" spc="-1" dirty="0">
                <a:solidFill>
                  <a:srgbClr val="000000"/>
                </a:solidFill>
                <a:latin typeface="Consolas"/>
                <a:ea typeface="DejaVu Sans"/>
              </a:rPr>
              <a:t>() </a:t>
            </a:r>
            <a:endParaRPr lang="en-US" sz="2800" b="0" strike="noStrike" spc="-1" dirty="0">
              <a:latin typeface="Arial"/>
            </a:endParaRPr>
          </a:p>
          <a:p>
            <a:pPr>
              <a:lnSpc>
                <a:spcPct val="100000"/>
              </a:lnSpc>
            </a:pPr>
            <a:r>
              <a:rPr lang="en-US" sz="2800" b="0" strike="noStrike" spc="-1" dirty="0">
                <a:solidFill>
                  <a:srgbClr val="000000"/>
                </a:solidFill>
                <a:latin typeface="Consolas"/>
                <a:ea typeface="DejaVu Sans"/>
              </a:rPr>
              <a:t>print (</a:t>
            </a:r>
            <a:r>
              <a:rPr lang="en-US" sz="2800" b="0" strike="noStrike" spc="-1" dirty="0" err="1">
                <a:solidFill>
                  <a:srgbClr val="000000"/>
                </a:solidFill>
                <a:latin typeface="Consolas"/>
                <a:ea typeface="DejaVu Sans"/>
              </a:rPr>
              <a:t>datetime.datetime.strftime</a:t>
            </a:r>
            <a:r>
              <a:rPr lang="en-US" sz="2800" b="0" strike="noStrike" spc="-1" dirty="0">
                <a:solidFill>
                  <a:srgbClr val="000000"/>
                </a:solidFill>
                <a:latin typeface="Consolas"/>
                <a:ea typeface="DejaVu Sans"/>
              </a:rPr>
              <a:t>(</a:t>
            </a:r>
            <a:r>
              <a:rPr lang="en-US" sz="2800" b="0" strike="noStrike" spc="-1" dirty="0" err="1">
                <a:solidFill>
                  <a:srgbClr val="000000"/>
                </a:solidFill>
                <a:latin typeface="Consolas"/>
                <a:ea typeface="DejaVu Sans"/>
              </a:rPr>
              <a:t>currentTime</a:t>
            </a:r>
            <a:r>
              <a:rPr lang="en-US" sz="2800" b="0" strike="noStrike" spc="-1" dirty="0">
                <a:solidFill>
                  <a:srgbClr val="000000"/>
                </a:solidFill>
                <a:latin typeface="Consolas"/>
                <a:ea typeface="DejaVu Sans"/>
              </a:rPr>
              <a:t>,</a:t>
            </a:r>
            <a:r>
              <a:rPr lang="en-US" sz="2800" b="0" strike="noStrike" spc="-1" dirty="0">
                <a:solidFill>
                  <a:srgbClr val="A31515"/>
                </a:solidFill>
                <a:latin typeface="Consolas"/>
                <a:ea typeface="DejaVu Sans"/>
              </a:rPr>
              <a:t>'%H:%M'</a:t>
            </a:r>
            <a:r>
              <a:rPr lang="en-US" sz="2800" b="0" strike="noStrike" spc="-1" dirty="0">
                <a:solidFill>
                  <a:srgbClr val="000000"/>
                </a:solidFill>
                <a:latin typeface="Consolas"/>
                <a:ea typeface="DejaVu Sans"/>
              </a:rPr>
              <a:t>))</a:t>
            </a:r>
            <a:endParaRPr lang="en-US" sz="2800" b="0" strike="noStrike" spc="-1" dirty="0">
              <a:latin typeface="Arial"/>
            </a:endParaRPr>
          </a:p>
        </p:txBody>
      </p:sp>
      <p:pic>
        <p:nvPicPr>
          <p:cNvPr id="309" name="Picture 6"/>
          <p:cNvPicPr/>
          <p:nvPr/>
        </p:nvPicPr>
        <p:blipFill>
          <a:blip r:embed="rId3"/>
          <a:stretch/>
        </p:blipFill>
        <p:spPr>
          <a:xfrm>
            <a:off x="5912640" y="4847760"/>
            <a:ext cx="7323480" cy="2945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CustomShape 1"/>
          <p:cNvSpPr/>
          <p:nvPr/>
        </p:nvSpPr>
        <p:spPr>
          <a:xfrm>
            <a:off x="608040" y="4468680"/>
            <a:ext cx="11432160" cy="167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80000"/>
              </a:lnSpc>
            </a:pPr>
            <a:r>
              <a:rPr lang="en-US" sz="3600" b="0" strike="noStrike" spc="-1">
                <a:solidFill>
                  <a:srgbClr val="000000"/>
                </a:solidFill>
                <a:latin typeface="Segoe UI Light"/>
                <a:ea typeface="Segoe UI Light"/>
              </a:rPr>
              <a:t>Working with times</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379440" y="182160"/>
            <a:ext cx="11523600" cy="106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80000"/>
              </a:lnSpc>
            </a:pPr>
            <a:r>
              <a:rPr lang="en-US" sz="4400" b="0" strike="noStrike" spc="-1" dirty="0">
                <a:solidFill>
                  <a:srgbClr val="000000"/>
                </a:solidFill>
                <a:latin typeface="Segoe UI Light"/>
                <a:ea typeface="Segoe UI Light"/>
              </a:rPr>
              <a:t>Your challenge</a:t>
            </a:r>
            <a:endParaRPr lang="en-US" sz="4400" b="0" strike="noStrike" spc="-1" dirty="0">
              <a:latin typeface="Arial"/>
            </a:endParaRPr>
          </a:p>
        </p:txBody>
      </p:sp>
      <p:sp>
        <p:nvSpPr>
          <p:cNvPr id="312" name="CustomShape 2"/>
          <p:cNvSpPr/>
          <p:nvPr/>
        </p:nvSpPr>
        <p:spPr>
          <a:xfrm>
            <a:off x="379440" y="1388160"/>
            <a:ext cx="11524680" cy="528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2720" indent="-342000">
              <a:lnSpc>
                <a:spcPct val="100000"/>
              </a:lnSpc>
              <a:spcBef>
                <a:spcPts val="1400"/>
              </a:spcBef>
              <a:buClr>
                <a:srgbClr val="000000"/>
              </a:buClr>
              <a:buFont typeface="Arial"/>
              <a:buChar char="•"/>
            </a:pPr>
            <a:r>
              <a:rPr lang="en-US" sz="3200" b="0" strike="noStrike" spc="-1" dirty="0">
                <a:solidFill>
                  <a:srgbClr val="000000"/>
                </a:solidFill>
                <a:latin typeface="Segoe UI Light"/>
                <a:ea typeface="Segoe UI Light"/>
              </a:rPr>
              <a:t>Ask a user to enter the deadline for their project</a:t>
            </a:r>
            <a:endParaRPr lang="en-US" sz="3200" b="0" strike="noStrike" spc="-1" dirty="0">
              <a:latin typeface="Arial"/>
            </a:endParaRPr>
          </a:p>
          <a:p>
            <a:pPr marL="342720" indent="-342000">
              <a:lnSpc>
                <a:spcPct val="100000"/>
              </a:lnSpc>
              <a:spcBef>
                <a:spcPts val="1400"/>
              </a:spcBef>
              <a:buClr>
                <a:srgbClr val="000000"/>
              </a:buClr>
              <a:buFont typeface="Arial"/>
              <a:buChar char="•"/>
            </a:pPr>
            <a:r>
              <a:rPr lang="en-US" sz="3200" b="0" strike="noStrike" spc="-1" dirty="0">
                <a:solidFill>
                  <a:srgbClr val="000000"/>
                </a:solidFill>
                <a:latin typeface="Segoe UI Light"/>
                <a:ea typeface="Segoe UI Light"/>
              </a:rPr>
              <a:t>Tell them how many days they have to complete the project</a:t>
            </a:r>
            <a:endParaRPr lang="en-US" sz="3200" b="0" strike="noStrike" spc="-1" dirty="0">
              <a:latin typeface="Arial"/>
            </a:endParaRPr>
          </a:p>
          <a:p>
            <a:pPr marL="342720" indent="-342000">
              <a:lnSpc>
                <a:spcPct val="100000"/>
              </a:lnSpc>
              <a:spcBef>
                <a:spcPts val="1400"/>
              </a:spcBef>
              <a:buClr>
                <a:srgbClr val="000000"/>
              </a:buClr>
              <a:buFont typeface="Arial"/>
              <a:buChar char="•"/>
            </a:pPr>
            <a:r>
              <a:rPr lang="en-US" sz="3200" b="0" strike="noStrike" spc="-1" dirty="0">
                <a:solidFill>
                  <a:srgbClr val="000000"/>
                </a:solidFill>
                <a:latin typeface="Segoe UI Light"/>
                <a:ea typeface="Segoe UI Light"/>
              </a:rPr>
              <a:t>For extra credit, give them the answer as a combination of weeks &amp; days (Hint: you will need some of the math functions from the module on numeric values)</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12">
                                            <p:txEl>
                                              <p:pRg st="0" end="0"/>
                                            </p:txEl>
                                          </p:spTgt>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312">
                                            <p:txEl>
                                              <p:pRg st="1" end="1"/>
                                            </p:txEl>
                                          </p:spTgt>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3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380160" y="2633400"/>
            <a:ext cx="11523600" cy="106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48000"/>
          </a:bodyPr>
          <a:lstStyle/>
          <a:p>
            <a:pPr>
              <a:lnSpc>
                <a:spcPct val="80000"/>
              </a:lnSpc>
            </a:pPr>
            <a:r>
              <a:rPr lang="en-US" sz="4400" b="0" strike="noStrike" spc="-1">
                <a:solidFill>
                  <a:srgbClr val="000000"/>
                </a:solidFill>
                <a:latin typeface="Segoe UI Light"/>
                <a:ea typeface="Segoe UI Light"/>
              </a:rPr>
              <a:t>To solve these problems with computers we need to store and manipulate dates and times</a:t>
            </a:r>
            <a:endParaRPr lang="en-US" sz="4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6275880" y="1371600"/>
            <a:ext cx="561852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2720" indent="-342000">
              <a:lnSpc>
                <a:spcPct val="100000"/>
              </a:lnSpc>
              <a:spcBef>
                <a:spcPts val="1199"/>
              </a:spcBef>
              <a:buClr>
                <a:srgbClr val="000000"/>
              </a:buClr>
              <a:buFont typeface="Arial"/>
              <a:buChar char="•"/>
            </a:pPr>
            <a:r>
              <a:rPr lang="en-US" sz="3200" b="1" strike="noStrike" spc="-1">
                <a:solidFill>
                  <a:srgbClr val="000000"/>
                </a:solidFill>
                <a:latin typeface="Segoe UI Light"/>
                <a:ea typeface="Segoe UI Light"/>
              </a:rPr>
              <a:t>You can now format dates and times</a:t>
            </a:r>
            <a:endParaRPr lang="en-US" sz="3200" b="0" strike="noStrike" spc="-1">
              <a:latin typeface="Arial"/>
            </a:endParaRPr>
          </a:p>
          <a:p>
            <a:pPr marL="342720" indent="-342000">
              <a:lnSpc>
                <a:spcPct val="100000"/>
              </a:lnSpc>
              <a:spcBef>
                <a:spcPts val="1199"/>
              </a:spcBef>
              <a:buClr>
                <a:srgbClr val="000000"/>
              </a:buClr>
              <a:buFont typeface="Arial"/>
              <a:buChar char="•"/>
            </a:pPr>
            <a:r>
              <a:rPr lang="en-US" sz="3200" b="1" strike="noStrike" spc="-1">
                <a:solidFill>
                  <a:srgbClr val="000000"/>
                </a:solidFill>
                <a:latin typeface="Segoe UI Light"/>
                <a:ea typeface="Segoe UI Light"/>
              </a:rPr>
              <a:t> </a:t>
            </a:r>
            <a:endParaRPr lang="en-US" sz="3200" b="0" strike="noStrike" spc="-1">
              <a:latin typeface="Arial"/>
            </a:endParaRPr>
          </a:p>
        </p:txBody>
      </p:sp>
      <p:sp>
        <p:nvSpPr>
          <p:cNvPr id="314" name="CustomShape 2"/>
          <p:cNvSpPr/>
          <p:nvPr/>
        </p:nvSpPr>
        <p:spPr>
          <a:xfrm>
            <a:off x="379440" y="182160"/>
            <a:ext cx="11523600" cy="106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80000"/>
              </a:lnSpc>
            </a:pPr>
            <a:r>
              <a:rPr lang="en-US" sz="4400" b="0" strike="noStrike" spc="-1">
                <a:solidFill>
                  <a:srgbClr val="000000"/>
                </a:solidFill>
                <a:latin typeface="Segoe UI Light"/>
                <a:ea typeface="Segoe UI Light"/>
              </a:rPr>
              <a:t>Congratulations!</a:t>
            </a:r>
            <a:endParaRPr lang="en-US" sz="4400" b="0" strike="noStrike" spc="-1">
              <a:latin typeface="Arial"/>
            </a:endParaRPr>
          </a:p>
        </p:txBody>
      </p:sp>
      <p:pic>
        <p:nvPicPr>
          <p:cNvPr id="315" name="Content Placeholder 6"/>
          <p:cNvPicPr/>
          <p:nvPr/>
        </p:nvPicPr>
        <p:blipFill>
          <a:blip r:embed="rId3"/>
          <a:stretch/>
        </p:blipFill>
        <p:spPr>
          <a:xfrm flipH="1">
            <a:off x="1126080" y="2044800"/>
            <a:ext cx="4339080" cy="385992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379440" y="182160"/>
            <a:ext cx="11523600" cy="106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8000"/>
          </a:bodyPr>
          <a:lstStyle/>
          <a:p>
            <a:pPr>
              <a:lnSpc>
                <a:spcPct val="80000"/>
              </a:lnSpc>
            </a:pPr>
            <a:r>
              <a:rPr lang="en-US" sz="4400" b="0" strike="noStrike" spc="-1">
                <a:solidFill>
                  <a:srgbClr val="000000"/>
                </a:solidFill>
                <a:latin typeface="Segoe UI Light"/>
                <a:ea typeface="Segoe UI Light"/>
              </a:rPr>
              <a:t>If I want to know how many days until my birthday, first I need today’s date</a:t>
            </a:r>
            <a:endParaRPr lang="en-US" sz="4400" b="0" strike="noStrike" spc="-1">
              <a:latin typeface="Arial"/>
            </a:endParaRPr>
          </a:p>
        </p:txBody>
      </p:sp>
      <p:sp>
        <p:nvSpPr>
          <p:cNvPr id="251" name="CustomShape 2"/>
          <p:cNvSpPr/>
          <p:nvPr/>
        </p:nvSpPr>
        <p:spPr>
          <a:xfrm>
            <a:off x="379440" y="1388160"/>
            <a:ext cx="11524680" cy="528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2720" indent="-34200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The datetime class allows us to get the current date and time</a:t>
            </a:r>
            <a:endParaRPr lang="en-US" sz="3200" b="0" strike="noStrike" spc="-1">
              <a:latin typeface="Arial"/>
            </a:endParaRPr>
          </a:p>
        </p:txBody>
      </p:sp>
      <p:sp>
        <p:nvSpPr>
          <p:cNvPr id="252" name="CustomShape 3"/>
          <p:cNvSpPr/>
          <p:nvPr/>
        </p:nvSpPr>
        <p:spPr>
          <a:xfrm>
            <a:off x="379440" y="2439000"/>
            <a:ext cx="10698840" cy="222372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en-US" sz="2800" b="0" strike="noStrike" spc="-1" dirty="0">
                <a:solidFill>
                  <a:srgbClr val="008000"/>
                </a:solidFill>
                <a:latin typeface="Consolas"/>
                <a:ea typeface="DejaVu Sans"/>
              </a:rPr>
              <a:t>#The import statement gives us access to </a:t>
            </a:r>
            <a:r>
              <a:rPr lang="en-US" sz="2800" b="0" strike="noStrike" spc="-1" dirty="0">
                <a:solidFill>
                  <a:srgbClr val="000000"/>
                </a:solidFill>
                <a:latin typeface="Consolas"/>
                <a:ea typeface="DejaVu Sans"/>
              </a:rPr>
              <a:t> </a:t>
            </a:r>
            <a:endParaRPr lang="en-US" sz="2800" b="0" strike="noStrike" spc="-1" dirty="0">
              <a:latin typeface="Arial"/>
            </a:endParaRPr>
          </a:p>
          <a:p>
            <a:pPr>
              <a:lnSpc>
                <a:spcPct val="100000"/>
              </a:lnSpc>
            </a:pPr>
            <a:r>
              <a:rPr lang="en-US" sz="2800" b="0" strike="noStrike" spc="-1" dirty="0">
                <a:solidFill>
                  <a:srgbClr val="008000"/>
                </a:solidFill>
                <a:latin typeface="Consolas"/>
                <a:ea typeface="DejaVu Sans"/>
              </a:rPr>
              <a:t>#the functionality of the datetime class</a:t>
            </a:r>
            <a:r>
              <a:rPr lang="en-US" sz="2800" b="0" strike="noStrike" spc="-1" dirty="0">
                <a:solidFill>
                  <a:srgbClr val="000000"/>
                </a:solidFill>
                <a:latin typeface="Consolas"/>
                <a:ea typeface="DejaVu Sans"/>
              </a:rPr>
              <a:t> </a:t>
            </a:r>
            <a:endParaRPr lang="en-US" sz="2800" b="0" strike="noStrike" spc="-1" dirty="0">
              <a:latin typeface="Arial"/>
            </a:endParaRPr>
          </a:p>
          <a:p>
            <a:pPr>
              <a:lnSpc>
                <a:spcPct val="100000"/>
              </a:lnSpc>
            </a:pPr>
            <a:r>
              <a:rPr lang="en-US" sz="2800" b="0" strike="noStrike" spc="-1" dirty="0">
                <a:solidFill>
                  <a:srgbClr val="0000FF"/>
                </a:solidFill>
                <a:latin typeface="Consolas"/>
                <a:ea typeface="DejaVu Sans"/>
              </a:rPr>
              <a:t>import</a:t>
            </a:r>
            <a:r>
              <a:rPr lang="en-US" sz="2800" b="0" strike="noStrike" spc="-1" dirty="0">
                <a:solidFill>
                  <a:srgbClr val="000000"/>
                </a:solidFill>
                <a:latin typeface="Consolas"/>
                <a:ea typeface="DejaVu Sans"/>
              </a:rPr>
              <a:t> datetime </a:t>
            </a:r>
            <a:endParaRPr lang="en-US" sz="2800" b="0" strike="noStrike" spc="-1" dirty="0">
              <a:latin typeface="Arial"/>
            </a:endParaRPr>
          </a:p>
          <a:p>
            <a:pPr>
              <a:lnSpc>
                <a:spcPct val="100000"/>
              </a:lnSpc>
            </a:pPr>
            <a:r>
              <a:rPr lang="en-US" sz="2800" b="0" strike="noStrike" spc="-1" dirty="0">
                <a:solidFill>
                  <a:srgbClr val="008000"/>
                </a:solidFill>
                <a:latin typeface="Consolas"/>
                <a:ea typeface="DejaVu Sans"/>
              </a:rPr>
              <a:t>#today is a function that returns today's date</a:t>
            </a:r>
            <a:r>
              <a:rPr lang="en-US" sz="2800" b="0" strike="noStrike" spc="-1" dirty="0">
                <a:solidFill>
                  <a:srgbClr val="000000"/>
                </a:solidFill>
                <a:latin typeface="Consolas"/>
                <a:ea typeface="DejaVu Sans"/>
              </a:rPr>
              <a:t> </a:t>
            </a:r>
            <a:endParaRPr lang="en-US" sz="2800" b="0" strike="noStrike" spc="-1" dirty="0">
              <a:latin typeface="Arial"/>
            </a:endParaRPr>
          </a:p>
          <a:p>
            <a:pPr>
              <a:lnSpc>
                <a:spcPct val="100000"/>
              </a:lnSpc>
            </a:pPr>
            <a:r>
              <a:rPr lang="en-US" sz="2800" b="0" strike="noStrike" spc="-1" dirty="0">
                <a:solidFill>
                  <a:srgbClr val="000000"/>
                </a:solidFill>
                <a:latin typeface="Consolas"/>
                <a:ea typeface="DejaVu Sans"/>
              </a:rPr>
              <a:t>print (</a:t>
            </a:r>
            <a:r>
              <a:rPr lang="en-US" sz="2800" b="0" strike="noStrike" spc="-1" dirty="0" err="1">
                <a:solidFill>
                  <a:srgbClr val="000000"/>
                </a:solidFill>
                <a:latin typeface="Consolas"/>
                <a:ea typeface="DejaVu Sans"/>
              </a:rPr>
              <a:t>datetime.date.today</a:t>
            </a:r>
            <a:r>
              <a:rPr lang="en-US" sz="2800" b="0" strike="noStrike" spc="-1" dirty="0">
                <a:solidFill>
                  <a:srgbClr val="000000"/>
                </a:solidFill>
                <a:latin typeface="Consolas"/>
                <a:ea typeface="DejaVu Sans"/>
              </a:rPr>
              <a:t>())</a:t>
            </a:r>
            <a:endParaRPr lang="en-US" sz="2800" b="0" strike="noStrike" spc="-1" dirty="0">
              <a:latin typeface="Arial"/>
            </a:endParaRPr>
          </a:p>
        </p:txBody>
      </p:sp>
      <p:pic>
        <p:nvPicPr>
          <p:cNvPr id="253" name="Picture 7"/>
          <p:cNvPicPr/>
          <p:nvPr/>
        </p:nvPicPr>
        <p:blipFill>
          <a:blip r:embed="rId3"/>
          <a:stretch/>
        </p:blipFill>
        <p:spPr>
          <a:xfrm>
            <a:off x="6286680" y="4674960"/>
            <a:ext cx="7061400" cy="342756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51">
                                            <p:txEl>
                                              <p:pRg st="0" end="0"/>
                                            </p:txEl>
                                          </p:spTgt>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379440" y="182160"/>
            <a:ext cx="11523600" cy="106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80000"/>
              </a:lnSpc>
            </a:pPr>
            <a:r>
              <a:rPr lang="en-US" sz="4400" b="0" strike="noStrike" spc="-1">
                <a:solidFill>
                  <a:srgbClr val="000000"/>
                </a:solidFill>
                <a:latin typeface="Segoe UI Light"/>
                <a:ea typeface="Segoe UI Light"/>
              </a:rPr>
              <a:t>You can store dates in variables</a:t>
            </a:r>
            <a:endParaRPr lang="en-US" sz="4400" b="0" strike="noStrike" spc="-1">
              <a:latin typeface="Arial"/>
            </a:endParaRPr>
          </a:p>
        </p:txBody>
      </p:sp>
      <p:pic>
        <p:nvPicPr>
          <p:cNvPr id="255" name="Picture 7"/>
          <p:cNvPicPr/>
          <p:nvPr/>
        </p:nvPicPr>
        <p:blipFill>
          <a:blip r:embed="rId3"/>
          <a:stretch/>
        </p:blipFill>
        <p:spPr>
          <a:xfrm>
            <a:off x="5130600" y="4910040"/>
            <a:ext cx="7061400" cy="3427560"/>
          </a:xfrm>
          <a:prstGeom prst="rect">
            <a:avLst/>
          </a:prstGeom>
          <a:ln>
            <a:noFill/>
          </a:ln>
        </p:spPr>
      </p:pic>
      <p:sp>
        <p:nvSpPr>
          <p:cNvPr id="256" name="CustomShape 2"/>
          <p:cNvSpPr/>
          <p:nvPr/>
        </p:nvSpPr>
        <p:spPr>
          <a:xfrm>
            <a:off x="379440" y="1221120"/>
            <a:ext cx="9989280" cy="264996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en-US" sz="2800" b="0" strike="noStrike" spc="-1" dirty="0">
                <a:solidFill>
                  <a:srgbClr val="0000FF"/>
                </a:solidFill>
                <a:latin typeface="Consolas"/>
                <a:ea typeface="DejaVu Sans"/>
              </a:rPr>
              <a:t>import</a:t>
            </a:r>
            <a:r>
              <a:rPr lang="en-US" sz="2800" b="0" strike="noStrike" spc="-1" dirty="0">
                <a:solidFill>
                  <a:srgbClr val="000000"/>
                </a:solidFill>
                <a:latin typeface="Consolas"/>
                <a:ea typeface="DejaVu Sans"/>
              </a:rPr>
              <a:t> datetime </a:t>
            </a:r>
            <a:endParaRPr lang="en-US" sz="2800" b="0" strike="noStrike" spc="-1" dirty="0">
              <a:latin typeface="Arial"/>
            </a:endParaRPr>
          </a:p>
          <a:p>
            <a:pPr>
              <a:lnSpc>
                <a:spcPct val="100000"/>
              </a:lnSpc>
            </a:pPr>
            <a:endParaRPr lang="en-US" sz="2800" b="0" strike="noStrike" spc="-1" dirty="0">
              <a:latin typeface="Arial"/>
            </a:endParaRPr>
          </a:p>
          <a:p>
            <a:pPr>
              <a:lnSpc>
                <a:spcPct val="100000"/>
              </a:lnSpc>
            </a:pPr>
            <a:r>
              <a:rPr lang="en-US" sz="2800" b="0" strike="noStrike" spc="-1" dirty="0">
                <a:solidFill>
                  <a:srgbClr val="008000"/>
                </a:solidFill>
                <a:latin typeface="Consolas"/>
                <a:ea typeface="DejaVu Sans"/>
              </a:rPr>
              <a:t>#store the value in a variable called </a:t>
            </a:r>
            <a:r>
              <a:rPr lang="en-US" sz="2800" b="0" strike="noStrike" spc="-1" dirty="0" err="1">
                <a:solidFill>
                  <a:srgbClr val="008000"/>
                </a:solidFill>
                <a:latin typeface="Consolas"/>
                <a:ea typeface="DejaVu Sans"/>
              </a:rPr>
              <a:t>currentDate</a:t>
            </a:r>
            <a:r>
              <a:rPr lang="en-US" sz="2800" b="0" strike="noStrike" spc="-1" dirty="0">
                <a:solidFill>
                  <a:srgbClr val="000000"/>
                </a:solidFill>
                <a:latin typeface="Consolas"/>
                <a:ea typeface="DejaVu Sans"/>
              </a:rPr>
              <a:t> </a:t>
            </a:r>
            <a:endParaRPr lang="en-US" sz="2800" b="0" strike="noStrike" spc="-1" dirty="0">
              <a:latin typeface="Arial"/>
            </a:endParaRPr>
          </a:p>
          <a:p>
            <a:pPr>
              <a:lnSpc>
                <a:spcPct val="100000"/>
              </a:lnSpc>
            </a:pPr>
            <a:r>
              <a:rPr lang="en-US" sz="2800" b="0" strike="noStrike" spc="-1" dirty="0" err="1">
                <a:solidFill>
                  <a:srgbClr val="000000"/>
                </a:solidFill>
                <a:latin typeface="Consolas"/>
                <a:ea typeface="DejaVu Sans"/>
              </a:rPr>
              <a:t>currentDate</a:t>
            </a:r>
            <a:r>
              <a:rPr lang="en-US" sz="2800" b="0" strike="noStrike" spc="-1" dirty="0">
                <a:solidFill>
                  <a:srgbClr val="000000"/>
                </a:solidFill>
                <a:latin typeface="Consolas"/>
                <a:ea typeface="DejaVu Sans"/>
              </a:rPr>
              <a:t> = </a:t>
            </a:r>
            <a:r>
              <a:rPr lang="en-US" sz="2800" b="0" strike="noStrike" spc="-1" dirty="0" err="1">
                <a:solidFill>
                  <a:srgbClr val="000000"/>
                </a:solidFill>
                <a:latin typeface="Consolas"/>
                <a:ea typeface="DejaVu Sans"/>
              </a:rPr>
              <a:t>datetime.date.today</a:t>
            </a:r>
            <a:r>
              <a:rPr lang="en-US" sz="2800" b="0" strike="noStrike" spc="-1" dirty="0">
                <a:solidFill>
                  <a:srgbClr val="000000"/>
                </a:solidFill>
                <a:latin typeface="Consolas"/>
                <a:ea typeface="DejaVu Sans"/>
              </a:rPr>
              <a:t>() </a:t>
            </a:r>
            <a:endParaRPr lang="en-US" sz="2800" b="0" strike="noStrike" spc="-1" dirty="0">
              <a:latin typeface="Arial"/>
            </a:endParaRPr>
          </a:p>
          <a:p>
            <a:pPr>
              <a:lnSpc>
                <a:spcPct val="100000"/>
              </a:lnSpc>
            </a:pPr>
            <a:r>
              <a:rPr lang="en-US" sz="2800" b="0" strike="noStrike" spc="-1" dirty="0">
                <a:solidFill>
                  <a:srgbClr val="000000"/>
                </a:solidFill>
                <a:latin typeface="Consolas"/>
                <a:ea typeface="DejaVu Sans"/>
              </a:rPr>
              <a:t>print (</a:t>
            </a:r>
            <a:r>
              <a:rPr lang="en-US" sz="2800" b="0" strike="noStrike" spc="-1" dirty="0" err="1">
                <a:solidFill>
                  <a:srgbClr val="000000"/>
                </a:solidFill>
                <a:latin typeface="Consolas"/>
                <a:ea typeface="DejaVu Sans"/>
              </a:rPr>
              <a:t>currentDate</a:t>
            </a:r>
            <a:r>
              <a:rPr lang="en-US" sz="2800" b="0" strike="noStrike" spc="-1" dirty="0">
                <a:solidFill>
                  <a:srgbClr val="000000"/>
                </a:solidFill>
                <a:latin typeface="Consolas"/>
                <a:ea typeface="DejaVu Sans"/>
              </a:rPr>
              <a:t>)</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608040" y="4468680"/>
            <a:ext cx="11432160" cy="167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80000"/>
              </a:lnSpc>
            </a:pPr>
            <a:r>
              <a:rPr lang="en-US" sz="3600" b="0" strike="noStrike" spc="-1">
                <a:solidFill>
                  <a:srgbClr val="000000"/>
                </a:solidFill>
                <a:latin typeface="Segoe UI Light"/>
                <a:ea typeface="Segoe UI Light"/>
              </a:rPr>
              <a:t>Displaying current date and time</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379440" y="182160"/>
            <a:ext cx="11523600" cy="106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80000"/>
              </a:lnSpc>
            </a:pPr>
            <a:r>
              <a:rPr lang="en-US" sz="4400" b="0" strike="noStrike" spc="-1">
                <a:solidFill>
                  <a:srgbClr val="000000"/>
                </a:solidFill>
                <a:latin typeface="Segoe UI Light"/>
                <a:ea typeface="Segoe UI Light"/>
              </a:rPr>
              <a:t>You can access different parts of the date</a:t>
            </a:r>
            <a:endParaRPr lang="en-US" sz="4400" b="0" strike="noStrike" spc="-1">
              <a:latin typeface="Arial"/>
            </a:endParaRPr>
          </a:p>
        </p:txBody>
      </p:sp>
      <p:sp>
        <p:nvSpPr>
          <p:cNvPr id="259" name="CustomShape 2"/>
          <p:cNvSpPr/>
          <p:nvPr/>
        </p:nvSpPr>
        <p:spPr>
          <a:xfrm>
            <a:off x="89280" y="1368720"/>
            <a:ext cx="7862040" cy="265032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nSpc>
                <a:spcPct val="100000"/>
              </a:lnSpc>
            </a:pPr>
            <a:r>
              <a:rPr lang="en-US" sz="2800" b="0" strike="noStrike" spc="-1" dirty="0">
                <a:solidFill>
                  <a:srgbClr val="0000FF"/>
                </a:solidFill>
                <a:latin typeface="Consolas"/>
                <a:ea typeface="DejaVu Sans"/>
              </a:rPr>
              <a:t>import</a:t>
            </a:r>
            <a:r>
              <a:rPr lang="en-US" sz="2800" b="0" strike="noStrike" spc="-1" dirty="0">
                <a:solidFill>
                  <a:srgbClr val="000000"/>
                </a:solidFill>
                <a:latin typeface="Consolas"/>
                <a:ea typeface="DejaVu Sans"/>
              </a:rPr>
              <a:t> datetime </a:t>
            </a:r>
            <a:endParaRPr lang="en-US" sz="2800" b="0" strike="noStrike" spc="-1" dirty="0">
              <a:latin typeface="Arial"/>
            </a:endParaRPr>
          </a:p>
          <a:p>
            <a:pPr>
              <a:lnSpc>
                <a:spcPct val="100000"/>
              </a:lnSpc>
            </a:pPr>
            <a:r>
              <a:rPr lang="en-US" sz="2800" b="0" strike="noStrike" spc="-1" dirty="0" err="1">
                <a:solidFill>
                  <a:srgbClr val="000000"/>
                </a:solidFill>
                <a:latin typeface="Consolas"/>
                <a:ea typeface="DejaVu Sans"/>
              </a:rPr>
              <a:t>currentDate</a:t>
            </a:r>
            <a:r>
              <a:rPr lang="en-US" sz="2800" b="0" strike="noStrike" spc="-1" dirty="0">
                <a:solidFill>
                  <a:srgbClr val="000000"/>
                </a:solidFill>
                <a:latin typeface="Consolas"/>
                <a:ea typeface="DejaVu Sans"/>
              </a:rPr>
              <a:t> = </a:t>
            </a:r>
            <a:r>
              <a:rPr lang="en-US" sz="2800" b="0" strike="noStrike" spc="-1" dirty="0" err="1">
                <a:solidFill>
                  <a:srgbClr val="000000"/>
                </a:solidFill>
                <a:latin typeface="Consolas"/>
                <a:ea typeface="DejaVu Sans"/>
              </a:rPr>
              <a:t>datetime.date.today</a:t>
            </a:r>
            <a:r>
              <a:rPr lang="en-US" sz="2800" b="0" strike="noStrike" spc="-1" dirty="0">
                <a:solidFill>
                  <a:srgbClr val="000000"/>
                </a:solidFill>
                <a:latin typeface="Consolas"/>
                <a:ea typeface="DejaVu Sans"/>
              </a:rPr>
              <a:t>() </a:t>
            </a:r>
            <a:endParaRPr lang="en-US" sz="2800" b="0" strike="noStrike" spc="-1" dirty="0">
              <a:latin typeface="Arial"/>
            </a:endParaRPr>
          </a:p>
          <a:p>
            <a:pPr>
              <a:lnSpc>
                <a:spcPct val="100000"/>
              </a:lnSpc>
            </a:pPr>
            <a:r>
              <a:rPr lang="en-US" sz="2800" b="0" strike="noStrike" spc="-1" dirty="0">
                <a:solidFill>
                  <a:srgbClr val="000000"/>
                </a:solidFill>
                <a:latin typeface="Consolas"/>
                <a:ea typeface="DejaVu Sans"/>
              </a:rPr>
              <a:t>print (</a:t>
            </a:r>
            <a:r>
              <a:rPr lang="en-US" sz="2800" b="0" strike="noStrike" spc="-1" dirty="0" err="1">
                <a:solidFill>
                  <a:srgbClr val="000000"/>
                </a:solidFill>
                <a:latin typeface="Consolas"/>
                <a:ea typeface="DejaVu Sans"/>
              </a:rPr>
              <a:t>currentDate</a:t>
            </a:r>
            <a:r>
              <a:rPr lang="en-US" sz="2800" b="0" strike="noStrike" spc="-1" dirty="0">
                <a:solidFill>
                  <a:srgbClr val="000000"/>
                </a:solidFill>
                <a:latin typeface="Consolas"/>
                <a:ea typeface="DejaVu Sans"/>
              </a:rPr>
              <a:t>) </a:t>
            </a:r>
            <a:endParaRPr lang="en-US" sz="2800" b="0" strike="noStrike" spc="-1" dirty="0">
              <a:latin typeface="Arial"/>
            </a:endParaRPr>
          </a:p>
          <a:p>
            <a:pPr>
              <a:lnSpc>
                <a:spcPct val="100000"/>
              </a:lnSpc>
            </a:pPr>
            <a:r>
              <a:rPr lang="en-US" sz="2800" b="0" strike="noStrike" spc="-1" dirty="0">
                <a:solidFill>
                  <a:srgbClr val="000000"/>
                </a:solidFill>
                <a:latin typeface="Consolas"/>
                <a:ea typeface="DejaVu Sans"/>
              </a:rPr>
              <a:t>print (</a:t>
            </a:r>
            <a:r>
              <a:rPr lang="en-US" sz="2800" b="0" strike="noStrike" spc="-1" dirty="0" err="1">
                <a:solidFill>
                  <a:srgbClr val="000000"/>
                </a:solidFill>
                <a:latin typeface="Consolas"/>
                <a:ea typeface="DejaVu Sans"/>
              </a:rPr>
              <a:t>currentDate.year</a:t>
            </a:r>
            <a:r>
              <a:rPr lang="en-US" sz="2800" b="0" strike="noStrike" spc="-1" dirty="0">
                <a:solidFill>
                  <a:srgbClr val="000000"/>
                </a:solidFill>
                <a:latin typeface="Consolas"/>
                <a:ea typeface="DejaVu Sans"/>
              </a:rPr>
              <a:t>) </a:t>
            </a:r>
            <a:endParaRPr lang="en-US" sz="2800" b="0" strike="noStrike" spc="-1" dirty="0">
              <a:latin typeface="Arial"/>
            </a:endParaRPr>
          </a:p>
          <a:p>
            <a:pPr>
              <a:lnSpc>
                <a:spcPct val="100000"/>
              </a:lnSpc>
            </a:pPr>
            <a:r>
              <a:rPr lang="en-US" sz="2800" b="0" strike="noStrike" spc="-1" dirty="0">
                <a:solidFill>
                  <a:srgbClr val="000000"/>
                </a:solidFill>
                <a:latin typeface="Consolas"/>
                <a:ea typeface="DejaVu Sans"/>
              </a:rPr>
              <a:t>print (</a:t>
            </a:r>
            <a:r>
              <a:rPr lang="en-US" sz="2800" b="0" strike="noStrike" spc="-1" dirty="0" err="1">
                <a:solidFill>
                  <a:srgbClr val="000000"/>
                </a:solidFill>
                <a:latin typeface="Consolas"/>
                <a:ea typeface="DejaVu Sans"/>
              </a:rPr>
              <a:t>currentDate.month</a:t>
            </a:r>
            <a:r>
              <a:rPr lang="en-US" sz="2800" b="0" strike="noStrike" spc="-1" dirty="0">
                <a:solidFill>
                  <a:srgbClr val="000000"/>
                </a:solidFill>
                <a:latin typeface="Consolas"/>
                <a:ea typeface="DejaVu Sans"/>
              </a:rPr>
              <a:t>) </a:t>
            </a:r>
            <a:endParaRPr lang="en-US" sz="2800" b="0" strike="noStrike" spc="-1" dirty="0">
              <a:latin typeface="Arial"/>
            </a:endParaRPr>
          </a:p>
          <a:p>
            <a:pPr>
              <a:lnSpc>
                <a:spcPct val="100000"/>
              </a:lnSpc>
            </a:pPr>
            <a:r>
              <a:rPr lang="en-US" sz="2800" b="0" strike="noStrike" spc="-1" dirty="0">
                <a:solidFill>
                  <a:srgbClr val="000000"/>
                </a:solidFill>
                <a:latin typeface="Consolas"/>
                <a:ea typeface="DejaVu Sans"/>
              </a:rPr>
              <a:t>print (</a:t>
            </a:r>
            <a:r>
              <a:rPr lang="en-US" sz="2800" b="0" strike="noStrike" spc="-1" dirty="0" err="1">
                <a:solidFill>
                  <a:srgbClr val="000000"/>
                </a:solidFill>
                <a:latin typeface="Consolas"/>
                <a:ea typeface="DejaVu Sans"/>
              </a:rPr>
              <a:t>currentDate.day</a:t>
            </a:r>
            <a:r>
              <a:rPr lang="en-US" sz="2800" b="0" strike="noStrike" spc="-1" dirty="0">
                <a:solidFill>
                  <a:srgbClr val="000000"/>
                </a:solidFill>
                <a:latin typeface="Consolas"/>
                <a:ea typeface="DejaVu Sans"/>
              </a:rPr>
              <a:t>)</a:t>
            </a:r>
            <a:endParaRPr lang="en-US" sz="2800" b="0" strike="noStrike" spc="-1" dirty="0">
              <a:latin typeface="Arial"/>
            </a:endParaRPr>
          </a:p>
        </p:txBody>
      </p:sp>
      <p:pic>
        <p:nvPicPr>
          <p:cNvPr id="260" name="Picture 5"/>
          <p:cNvPicPr/>
          <p:nvPr/>
        </p:nvPicPr>
        <p:blipFill>
          <a:blip r:embed="rId3"/>
          <a:stretch/>
        </p:blipFill>
        <p:spPr>
          <a:xfrm>
            <a:off x="6312960" y="4864680"/>
            <a:ext cx="6315480" cy="300276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608040" y="4468680"/>
            <a:ext cx="11432160" cy="167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80000"/>
              </a:lnSpc>
            </a:pPr>
            <a:r>
              <a:rPr lang="en-US" sz="3600" b="0" strike="noStrike" spc="-1">
                <a:solidFill>
                  <a:srgbClr val="000000"/>
                </a:solidFill>
                <a:latin typeface="Segoe UI Light"/>
                <a:ea typeface="Segoe UI Light"/>
              </a:rPr>
              <a:t>Using Date functions to access date parts</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291960" y="3466440"/>
            <a:ext cx="8215200" cy="148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spcBef>
                <a:spcPts val="1199"/>
              </a:spcBef>
            </a:pPr>
            <a:r>
              <a:rPr lang="en-US" sz="3600" b="0" strike="noStrike" spc="-1">
                <a:solidFill>
                  <a:srgbClr val="FFFFFF"/>
                </a:solidFill>
                <a:latin typeface="Segoe UI Light"/>
                <a:ea typeface="Segoe UI Light"/>
              </a:rPr>
              <a:t>Date formats</a:t>
            </a:r>
            <a:endParaRPr lang="en-US" sz="3600" b="0" strike="noStrike" spc="-1">
              <a:latin typeface="Arial"/>
            </a:endParaRPr>
          </a:p>
        </p:txBody>
      </p:sp>
      <p:sp>
        <p:nvSpPr>
          <p:cNvPr id="263" name="CustomShape 2"/>
          <p:cNvSpPr/>
          <p:nvPr/>
        </p:nvSpPr>
        <p:spPr>
          <a:xfrm>
            <a:off x="193320" y="5132520"/>
            <a:ext cx="8409240" cy="14601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MVA</Template>
  <TotalTime>0</TotalTime>
  <Words>1243</Words>
  <Application>Microsoft Office PowerPoint</Application>
  <PresentationFormat>Widescreen</PresentationFormat>
  <Paragraphs>164</Paragraphs>
  <Slides>31</Slides>
  <Notes>22</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31</vt:i4>
      </vt:variant>
    </vt:vector>
  </HeadingPairs>
  <TitlesOfParts>
    <vt:vector size="45" baseType="lpstr">
      <vt:lpstr>Arial</vt:lpstr>
      <vt:lpstr>Calibri</vt:lpstr>
      <vt:lpstr>Consolas</vt:lpstr>
      <vt:lpstr>Segoe UI</vt:lpstr>
      <vt:lpstr>Segoe UI Light</vt:lpstr>
      <vt:lpstr>Symbol</vt:lpstr>
      <vt:lpstr>Times New Roman</vt:lpstr>
      <vt:lpstr>Wingdings</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subject/>
  <dc:creator>Susan Ibach</dc:creator>
  <dc:description/>
  <cp:lastModifiedBy>Awais Ahmed</cp:lastModifiedBy>
  <cp:revision>136</cp:revision>
  <dcterms:created xsi:type="dcterms:W3CDTF">2014-06-11T19:38:55Z</dcterms:created>
  <dcterms:modified xsi:type="dcterms:W3CDTF">2020-03-15T14:20:37Z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ntentTypeId">
    <vt:lpwstr>0x01010072D32709B34FE84EB38A9C96356AE1CE</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22</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31</vt:i4>
  </property>
</Properties>
</file>