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3.png" ContentType="image/png"/>
  <Override PartName="/ppt/media/image14.wmf" ContentType="image/x-wmf"/>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44"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5"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6"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7"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5472ED6-1379-4D78-A092-F2D35F740B1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6040" cy="3085920"/>
          </a:xfrm>
          <a:prstGeom prst="rect">
            <a:avLst/>
          </a:prstGeom>
        </p:spPr>
      </p:sp>
      <p:sp>
        <p:nvSpPr>
          <p:cNvPr id="29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C5433F3-E353-439A-9719-AAA3A32E738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685800" y="1143000"/>
            <a:ext cx="5486040" cy="3085920"/>
          </a:xfrm>
          <a:prstGeom prst="rect">
            <a:avLst/>
          </a:prstGeom>
        </p:spPr>
      </p:sp>
      <p:sp>
        <p:nvSpPr>
          <p:cNvPr id="32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D009477-2BFE-4811-8ECE-991FDCB6931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685800" y="1143000"/>
            <a:ext cx="5486040" cy="3085920"/>
          </a:xfrm>
          <a:prstGeom prst="rect">
            <a:avLst/>
          </a:prstGeom>
        </p:spPr>
      </p:sp>
      <p:sp>
        <p:nvSpPr>
          <p:cNvPr id="32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7B526D0-5400-40BD-B314-5C0F3DD1533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6040" cy="3085920"/>
          </a:xfrm>
          <a:prstGeom prst="rect">
            <a:avLst/>
          </a:prstGeom>
        </p:spPr>
      </p:sp>
      <p:sp>
        <p:nvSpPr>
          <p:cNvPr id="33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5053A85-7FC0-4DFA-86DF-C3EE18D72CE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685800" y="1143000"/>
            <a:ext cx="5486040" cy="3085920"/>
          </a:xfrm>
          <a:prstGeom prst="rect">
            <a:avLst/>
          </a:prstGeom>
        </p:spPr>
      </p:sp>
      <p:sp>
        <p:nvSpPr>
          <p:cNvPr id="33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DAE7D7F-CFB7-471C-A234-10B567D6178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685800" y="1143000"/>
            <a:ext cx="5486040" cy="3085920"/>
          </a:xfrm>
          <a:prstGeom prst="rect">
            <a:avLst/>
          </a:prstGeom>
        </p:spPr>
      </p:sp>
      <p:sp>
        <p:nvSpPr>
          <p:cNvPr id="33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6D96271-EC78-4FAD-9F72-F3619D9E0BE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685800" y="1143000"/>
            <a:ext cx="5486040" cy="3085920"/>
          </a:xfrm>
          <a:prstGeom prst="rect">
            <a:avLst/>
          </a:prstGeom>
        </p:spPr>
      </p:sp>
      <p:sp>
        <p:nvSpPr>
          <p:cNvPr id="33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40AB088-322E-46D9-9059-DB0755CCEC2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685800" y="1143000"/>
            <a:ext cx="5486040" cy="3085920"/>
          </a:xfrm>
          <a:prstGeom prst="rect">
            <a:avLst/>
          </a:prstGeom>
        </p:spPr>
      </p:sp>
      <p:sp>
        <p:nvSpPr>
          <p:cNvPr id="34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96B5154-709F-415C-839E-5825D285FBD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685800" y="1143000"/>
            <a:ext cx="5486040" cy="3085920"/>
          </a:xfrm>
          <a:prstGeom prst="rect">
            <a:avLst/>
          </a:prstGeom>
        </p:spPr>
      </p:sp>
      <p:sp>
        <p:nvSpPr>
          <p:cNvPr id="34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3897A07-401F-46A5-BF52-774236601CF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685800" y="1143000"/>
            <a:ext cx="5486040" cy="3085920"/>
          </a:xfrm>
          <a:prstGeom prst="rect">
            <a:avLst/>
          </a:prstGeom>
        </p:spPr>
      </p:sp>
      <p:sp>
        <p:nvSpPr>
          <p:cNvPr id="34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4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8340798-F59F-465A-A499-3B6DE297B99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685800" y="1143000"/>
            <a:ext cx="5486040" cy="3085920"/>
          </a:xfrm>
          <a:prstGeom prst="rect">
            <a:avLst/>
          </a:prstGeom>
        </p:spPr>
      </p:sp>
      <p:sp>
        <p:nvSpPr>
          <p:cNvPr id="35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0D72070-4231-4898-A900-2D665094557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685800" y="1143000"/>
            <a:ext cx="5486040" cy="3085920"/>
          </a:xfrm>
          <a:prstGeom prst="rect">
            <a:avLst/>
          </a:prstGeom>
        </p:spPr>
      </p:sp>
      <p:sp>
        <p:nvSpPr>
          <p:cNvPr id="30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BB4BF03-C854-4C75-B6AE-57BC9070648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685800" y="1143000"/>
            <a:ext cx="5486040" cy="3085920"/>
          </a:xfrm>
          <a:prstGeom prst="rect">
            <a:avLst/>
          </a:prstGeom>
        </p:spPr>
      </p:sp>
      <p:sp>
        <p:nvSpPr>
          <p:cNvPr id="35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CF3EBF9-52B1-47D4-9DAE-D9B0C862020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685800" y="1143000"/>
            <a:ext cx="5486040" cy="3085920"/>
          </a:xfrm>
          <a:prstGeom prst="rect">
            <a:avLst/>
          </a:prstGeom>
        </p:spPr>
      </p:sp>
      <p:sp>
        <p:nvSpPr>
          <p:cNvPr id="35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5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E3E8A73-3AAE-4088-99B5-FB4CD5358DF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685800" y="1143000"/>
            <a:ext cx="5486040" cy="3085920"/>
          </a:xfrm>
          <a:prstGeom prst="rect">
            <a:avLst/>
          </a:prstGeom>
        </p:spPr>
      </p:sp>
      <p:sp>
        <p:nvSpPr>
          <p:cNvPr id="36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6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BAEE18C-40F4-421F-8D54-2EC6928D80E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6040" cy="3085920"/>
          </a:xfrm>
          <a:prstGeom prst="rect">
            <a:avLst/>
          </a:prstGeom>
        </p:spPr>
      </p:sp>
      <p:sp>
        <p:nvSpPr>
          <p:cNvPr id="3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916CD99-52B3-48E1-9924-F13C47C1CF9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6040" cy="3085920"/>
          </a:xfrm>
          <a:prstGeom prst="rect">
            <a:avLst/>
          </a:prstGeom>
        </p:spPr>
      </p:sp>
      <p:sp>
        <p:nvSpPr>
          <p:cNvPr id="30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B08EB37-CE03-4E60-9201-7D7AE2E8328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6040" cy="308592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BC8A373D-C5D7-4C66-B7D3-316995679CE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685800" y="1143000"/>
            <a:ext cx="5486040" cy="3085920"/>
          </a:xfrm>
          <a:prstGeom prst="rect">
            <a:avLst/>
          </a:prstGeom>
        </p:spPr>
      </p:sp>
      <p:sp>
        <p:nvSpPr>
          <p:cNvPr id="31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D7FEE57-E44F-42C4-A969-489AFFC0837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685800" y="1143000"/>
            <a:ext cx="5486040" cy="3085920"/>
          </a:xfrm>
          <a:prstGeom prst="rect">
            <a:avLst/>
          </a:prstGeom>
        </p:spPr>
      </p:sp>
      <p:sp>
        <p:nvSpPr>
          <p:cNvPr id="31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54F9FA6-556B-4D91-9E18-4CCF090A5F9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685800" y="1143000"/>
            <a:ext cx="5486040" cy="3085920"/>
          </a:xfrm>
          <a:prstGeom prst="rect">
            <a:avLst/>
          </a:prstGeom>
        </p:spPr>
      </p:sp>
      <p:sp>
        <p:nvSpPr>
          <p:cNvPr id="31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958BBD7-AC54-4E4A-8DC1-6AE767FAF0E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685800" y="1143000"/>
            <a:ext cx="5486040" cy="3085920"/>
          </a:xfrm>
          <a:prstGeom prst="rect">
            <a:avLst/>
          </a:prstGeom>
        </p:spPr>
      </p:sp>
      <p:sp>
        <p:nvSpPr>
          <p:cNvPr id="32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BF75E3A-1615-4D65-82F8-150BB5603FB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93320" y="2415600"/>
            <a:ext cx="8579520" cy="2602800"/>
          </a:xfrm>
          <a:prstGeom prst="rect">
            <a:avLst/>
          </a:prstGeom>
        </p:spPr>
        <p:txBody>
          <a:bodyPr lIns="137160" tIns="137160" bIns="137160" anchor="b">
            <a:noAutofit/>
          </a:bodyPr>
          <a:p>
            <a:pPr>
              <a:lnSpc>
                <a:spcPct val="80000"/>
              </a:lnSpc>
            </a:pPr>
            <a:r>
              <a:rPr b="0" lang="en-US" sz="4800" spc="-1" strike="noStrike">
                <a:solidFill>
                  <a:srgbClr val="ffffff"/>
                </a:solidFill>
                <a:latin typeface="Segoe UI Light"/>
                <a:ea typeface="Segoe UI Light"/>
              </a:rPr>
              <a:t>Course title style</a:t>
            </a:r>
            <a:endParaRPr b="0" lang="en-US" sz="4800" spc="-1" strike="noStrike">
              <a:solidFill>
                <a:srgbClr val="000000"/>
              </a:solidFill>
              <a:latin typeface="Calibri"/>
            </a:endParaRPr>
          </a:p>
        </p:txBody>
      </p:sp>
      <p:sp>
        <p:nvSpPr>
          <p:cNvPr id="1" name="CustomShape 2"/>
          <p:cNvSpPr/>
          <p:nvPr/>
        </p:nvSpPr>
        <p:spPr>
          <a:xfrm>
            <a:off x="8902440" y="2418840"/>
            <a:ext cx="3087720" cy="259992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2" name="Picture 10" descr=""/>
          <p:cNvPicPr/>
          <p:nvPr/>
        </p:nvPicPr>
        <p:blipFill>
          <a:blip r:embed="rId2"/>
          <a:srcRect l="9721" t="16535" r="7269" b="16693"/>
          <a:stretch/>
        </p:blipFill>
        <p:spPr>
          <a:xfrm>
            <a:off x="10731960" y="4631040"/>
            <a:ext cx="1131480" cy="334440"/>
          </a:xfrm>
          <a:prstGeom prst="rect">
            <a:avLst/>
          </a:prstGeom>
          <a:ln>
            <a:noFill/>
          </a:ln>
        </p:spPr>
      </p:pic>
      <p:pic>
        <p:nvPicPr>
          <p:cNvPr id="3" name="Picture 1" descr=""/>
          <p:cNvPicPr/>
          <p:nvPr/>
        </p:nvPicPr>
        <p:blipFill>
          <a:blip r:embed="rId3"/>
          <a:stretch/>
        </p:blipFill>
        <p:spPr>
          <a:xfrm>
            <a:off x="193320" y="164160"/>
            <a:ext cx="2084040" cy="833400"/>
          </a:xfrm>
          <a:prstGeom prst="rect">
            <a:avLst/>
          </a:prstGeom>
          <a:ln>
            <a:noFill/>
          </a:ln>
        </p:spPr>
      </p:pic>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80"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81"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82" name="Picture 14" descr=""/>
          <p:cNvPicPr/>
          <p:nvPr/>
        </p:nvPicPr>
        <p:blipFill>
          <a:blip r:embed="rId2"/>
          <a:srcRect l="9721" t="16535" r="7269" b="16693"/>
          <a:stretch/>
        </p:blipFill>
        <p:spPr>
          <a:xfrm>
            <a:off x="11181600" y="4821480"/>
            <a:ext cx="740160" cy="218520"/>
          </a:xfrm>
          <a:prstGeom prst="rect">
            <a:avLst/>
          </a:prstGeom>
          <a:ln>
            <a:noFill/>
          </a:ln>
        </p:spPr>
      </p:pic>
      <p:sp>
        <p:nvSpPr>
          <p:cNvPr id="83"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transition style</a:t>
            </a:r>
            <a:endParaRPr b="1" lang="en-US" sz="3600" spc="-1" strike="noStrike">
              <a:solidFill>
                <a:srgbClr val="000000"/>
              </a:solidFill>
              <a:latin typeface="Segoe UI Light"/>
            </a:endParaRPr>
          </a:p>
        </p:txBody>
      </p:sp>
      <p:pic>
        <p:nvPicPr>
          <p:cNvPr id="84" name="Picture 11" descr=""/>
          <p:cNvPicPr/>
          <p:nvPr/>
        </p:nvPicPr>
        <p:blipFill>
          <a:blip r:embed="rId3"/>
          <a:stretch/>
        </p:blipFill>
        <p:spPr>
          <a:xfrm>
            <a:off x="193320" y="164160"/>
            <a:ext cx="2084040" cy="833400"/>
          </a:xfrm>
          <a:prstGeom prst="rect">
            <a:avLst/>
          </a:prstGeom>
          <a:ln>
            <a:noFill/>
          </a:ln>
        </p:spPr>
      </p:pic>
      <p:sp>
        <p:nvSpPr>
          <p:cNvPr id="85"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3"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4"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162"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163"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164" name="Picture 7" descr=""/>
          <p:cNvPicPr/>
          <p:nvPr/>
        </p:nvPicPr>
        <p:blipFill>
          <a:blip r:embed="rId2"/>
          <a:stretch/>
        </p:blipFill>
        <p:spPr>
          <a:xfrm>
            <a:off x="171360" y="177840"/>
            <a:ext cx="2857320" cy="1142640"/>
          </a:xfrm>
          <a:prstGeom prst="rect">
            <a:avLst/>
          </a:prstGeom>
          <a:ln>
            <a:noFill/>
          </a:ln>
        </p:spPr>
      </p:pic>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203"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204" name="Picture 4" descr=""/>
          <p:cNvPicPr/>
          <p:nvPr/>
        </p:nvPicPr>
        <p:blipFill>
          <a:blip r:embed="rId2"/>
          <a:srcRect l="9721" t="0" r="0" b="0"/>
          <a:stretch/>
        </p:blipFill>
        <p:spPr>
          <a:xfrm>
            <a:off x="529920" y="2940120"/>
            <a:ext cx="5472720" cy="2229120"/>
          </a:xfrm>
          <a:prstGeom prst="rect">
            <a:avLst/>
          </a:prstGeom>
          <a:ln>
            <a:noFill/>
          </a:ln>
        </p:spPr>
      </p:pic>
      <p:sp>
        <p:nvSpPr>
          <p:cNvPr id="205"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0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93320" y="5132520"/>
            <a:ext cx="857952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p:txBody>
      </p:sp>
      <p:sp>
        <p:nvSpPr>
          <p:cNvPr id="250" name="TextShape 2"/>
          <p:cNvSpPr txBox="1"/>
          <p:nvPr/>
        </p:nvSpPr>
        <p:spPr>
          <a:xfrm>
            <a:off x="193320" y="2415600"/>
            <a:ext cx="8579520" cy="2602800"/>
          </a:xfrm>
          <a:prstGeom prst="rect">
            <a:avLst/>
          </a:prstGeom>
          <a:solidFill>
            <a:srgbClr val="7fba00"/>
          </a:solidFill>
          <a:ln>
            <a:noFill/>
          </a:ln>
        </p:spPr>
        <p:txBody>
          <a:bodyPr lIns="137160" tIns="137160" bIns="137160" anchor="b">
            <a:noAutofit/>
          </a:bodyPr>
          <a:p>
            <a:pPr>
              <a:lnSpc>
                <a:spcPct val="80000"/>
              </a:lnSpc>
            </a:pPr>
            <a:r>
              <a:rPr b="0" lang="en-US" sz="4800" spc="-1" strike="noStrike">
                <a:solidFill>
                  <a:srgbClr val="ffffff"/>
                </a:solidFill>
                <a:latin typeface="Segoe UI Light"/>
                <a:ea typeface="Segoe UI Light"/>
              </a:rPr>
              <a:t>How to save information in files</a:t>
            </a:r>
            <a:br/>
            <a:r>
              <a:rPr b="0" lang="en-US" sz="2400" spc="-1" strike="noStrike">
                <a:solidFill>
                  <a:srgbClr val="ffffff"/>
                </a:solidFill>
                <a:latin typeface="Segoe UI Light"/>
                <a:ea typeface="Segoe UI Light"/>
              </a:rPr>
              <a:t>open, write, close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3700" spc="-1" strike="noStrike">
                <a:solidFill>
                  <a:srgbClr val="000000"/>
                </a:solidFill>
                <a:latin typeface="Segoe UI Light"/>
                <a:ea typeface="Segoe UI Light"/>
              </a:rPr>
              <a:t>So how does that look when we put it all together?</a:t>
            </a:r>
            <a:endParaRPr b="0" lang="en-US" sz="3700" spc="-1" strike="noStrike">
              <a:solidFill>
                <a:srgbClr val="000000"/>
              </a:solidFill>
              <a:latin typeface="Calibri"/>
            </a:endParaRPr>
          </a:p>
        </p:txBody>
      </p:sp>
      <p:sp>
        <p:nvSpPr>
          <p:cNvPr id="271"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pPr>
            <a:r>
              <a:rPr b="0" lang="en-US" sz="3200" spc="-1" strike="noStrike">
                <a:solidFill>
                  <a:srgbClr val="000000"/>
                </a:solidFill>
                <a:latin typeface="Consolas"/>
                <a:ea typeface="Segoe UI Light"/>
              </a:rPr>
              <a:t>fileName = </a:t>
            </a:r>
            <a:r>
              <a:rPr b="0" lang="en-US" sz="3200" spc="-1" strike="noStrike">
                <a:solidFill>
                  <a:srgbClr val="a31515"/>
                </a:solidFill>
                <a:latin typeface="Consolas"/>
                <a:ea typeface="Segoe UI Light"/>
              </a:rPr>
              <a:t>"GuestList.txt"</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accessMode = </a:t>
            </a:r>
            <a:r>
              <a:rPr b="0" lang="en-US" sz="3200" spc="-1" strike="noStrike">
                <a:solidFill>
                  <a:srgbClr val="a31515"/>
                </a:solidFill>
                <a:latin typeface="Consolas"/>
                <a:ea typeface="Segoe UI Light"/>
              </a:rPr>
              <a:t>"w"</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 = open(fileName, accessMode)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71">
                                            <p:txEl>
                                              <p:pRg st="0" end="0"/>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71">
                                            <p:txEl>
                                              <p:pRg st="1" end="1"/>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27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Creating a file and looking up the current folder in Visual Studio</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Writing to files</a:t>
            </a:r>
            <a:endParaRPr b="1" lang="en-US" sz="3600" spc="-1" strike="noStrike">
              <a:solidFill>
                <a:srgbClr val="000000"/>
              </a:solidFill>
              <a:latin typeface="Segoe UI Light"/>
            </a:endParaRPr>
          </a:p>
        </p:txBody>
      </p:sp>
      <p:sp>
        <p:nvSpPr>
          <p:cNvPr id="274"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3700" spc="-1" strike="noStrike">
                <a:solidFill>
                  <a:srgbClr val="000000"/>
                </a:solidFill>
                <a:latin typeface="Segoe UI Light"/>
                <a:ea typeface="Segoe UI Light"/>
              </a:rPr>
              <a:t>Now that we have a file, how do we write to it?</a:t>
            </a:r>
            <a:endParaRPr b="0" lang="en-US" sz="3700" spc="-1" strike="noStrike">
              <a:solidFill>
                <a:srgbClr val="000000"/>
              </a:solidFill>
              <a:latin typeface="Calibri"/>
            </a:endParaRPr>
          </a:p>
        </p:txBody>
      </p:sp>
      <p:sp>
        <p:nvSpPr>
          <p:cNvPr id="276"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r>
              <a:rPr b="0" lang="en-US" sz="3200" spc="-1" strike="noStrike">
                <a:solidFill>
                  <a:srgbClr val="000000"/>
                </a:solidFill>
                <a:latin typeface="Segoe UI Light"/>
                <a:ea typeface="Segoe UI Light"/>
              </a:rPr>
              <a:t>Use the </a:t>
            </a:r>
            <a:r>
              <a:rPr b="1" lang="en-US" sz="3200" spc="-1" strike="noStrike">
                <a:solidFill>
                  <a:srgbClr val="000000"/>
                </a:solidFill>
                <a:latin typeface="Segoe UI Light"/>
                <a:ea typeface="Segoe UI Light"/>
              </a:rPr>
              <a:t>write</a:t>
            </a:r>
            <a:r>
              <a:rPr b="0" lang="en-US" sz="3200" spc="-1" strike="noStrike">
                <a:solidFill>
                  <a:srgbClr val="000000"/>
                </a:solidFill>
                <a:latin typeface="Segoe UI Light"/>
                <a:ea typeface="Segoe UI Light"/>
              </a:rPr>
              <a:t> function</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fileName = </a:t>
            </a:r>
            <a:r>
              <a:rPr b="0" lang="en-US" sz="3200" spc="-1" strike="noStrike">
                <a:solidFill>
                  <a:srgbClr val="a31515"/>
                </a:solidFill>
                <a:latin typeface="Consolas"/>
                <a:ea typeface="Segoe UI Light"/>
              </a:rPr>
              <a:t>"GuestList.txt"</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accessMode = </a:t>
            </a:r>
            <a:r>
              <a:rPr b="0" lang="en-US" sz="3200" spc="-1" strike="noStrike">
                <a:solidFill>
                  <a:srgbClr val="a31515"/>
                </a:solidFill>
                <a:latin typeface="Consolas"/>
                <a:ea typeface="Segoe UI Light"/>
              </a:rPr>
              <a:t>"w"</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 = open(fileName, accessMode)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myFile.write(</a:t>
            </a:r>
            <a:r>
              <a:rPr b="0" lang="en-US" sz="3200" spc="-1" strike="noStrike">
                <a:solidFill>
                  <a:srgbClr val="a31515"/>
                </a:solidFill>
                <a:latin typeface="Consolas"/>
                <a:ea typeface="Segoe UI Light"/>
              </a:rPr>
              <a:t>"Hi there!"</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myFile.write(</a:t>
            </a:r>
            <a:r>
              <a:rPr b="0" lang="en-US" sz="3200" spc="-1" strike="noStrike">
                <a:solidFill>
                  <a:srgbClr val="a31515"/>
                </a:solidFill>
                <a:latin typeface="Consolas"/>
                <a:ea typeface="Segoe UI Light"/>
              </a:rPr>
              <a:t>"How are you?"</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p:txBody>
      </p:sp>
      <p:pic>
        <p:nvPicPr>
          <p:cNvPr id="277" name="Picture 8" descr=""/>
          <p:cNvPicPr/>
          <p:nvPr/>
        </p:nvPicPr>
        <p:blipFill>
          <a:blip r:embed="rId1"/>
          <a:stretch/>
        </p:blipFill>
        <p:spPr>
          <a:xfrm>
            <a:off x="6959520" y="4300200"/>
            <a:ext cx="7566840" cy="3030120"/>
          </a:xfrm>
          <a:prstGeom prst="rect">
            <a:avLst/>
          </a:prstGeom>
          <a:ln>
            <a:noFill/>
          </a:ln>
        </p:spPr>
      </p:pic>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76">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76">
                                            <p:txEl>
                                              <p:pRg st="5" end="5"/>
                                            </p:txEl>
                                          </p:spTgt>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276">
                                            <p:txEl>
                                              <p:pRg st="6" end="6"/>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How can you start a new line?</a:t>
            </a:r>
            <a:endParaRPr b="0" lang="en-US" sz="4400" spc="-1" strike="noStrike">
              <a:solidFill>
                <a:srgbClr val="000000"/>
              </a:solidFill>
              <a:latin typeface="Calibri"/>
            </a:endParaRPr>
          </a:p>
        </p:txBody>
      </p:sp>
      <p:sp>
        <p:nvSpPr>
          <p:cNvPr id="279" name="TextShape 2"/>
          <p:cNvSpPr txBox="1"/>
          <p:nvPr/>
        </p:nvSpPr>
        <p:spPr>
          <a:xfrm>
            <a:off x="379440" y="1388160"/>
            <a:ext cx="11525040" cy="516708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Think back to the print statement.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How did we specify to display text over multiple lines?</a:t>
            </a:r>
            <a:endParaRPr b="1" lang="en-US" sz="3200" spc="-1" strike="noStrike">
              <a:solidFill>
                <a:srgbClr val="000000"/>
              </a:solidFill>
              <a:latin typeface="Segoe UI Light"/>
            </a:endParaRPr>
          </a:p>
          <a:p>
            <a:pPr marL="399960">
              <a:lnSpc>
                <a:spcPct val="100000"/>
              </a:lnSpc>
              <a:spcBef>
                <a:spcPts val="300"/>
              </a:spcBef>
              <a:spcAft>
                <a:spcPts val="300"/>
              </a:spcAft>
            </a:pPr>
            <a:r>
              <a:rPr b="1" lang="en-US" sz="3600" spc="-1" strike="noStrike">
                <a:solidFill>
                  <a:srgbClr val="404040"/>
                </a:solidFill>
                <a:latin typeface="Consolas"/>
                <a:ea typeface="Segoe UI Light"/>
              </a:rPr>
              <a:t>\n</a:t>
            </a:r>
            <a:endParaRPr b="1" lang="en-US" sz="3600" spc="-1" strike="noStrike">
              <a:solidFill>
                <a:srgbClr val="000000"/>
              </a:solidFill>
              <a:latin typeface="Segoe UI Light"/>
            </a:endParaRPr>
          </a:p>
          <a:p>
            <a:pPr>
              <a:lnSpc>
                <a:spcPct val="100000"/>
              </a:lnSpc>
              <a:spcBef>
                <a:spcPts val="1400"/>
              </a:spcBef>
            </a:pPr>
            <a:endParaRPr b="1" lang="en-US" sz="36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fileName = </a:t>
            </a:r>
            <a:r>
              <a:rPr b="0" lang="en-US" sz="3200" spc="-1" strike="noStrike">
                <a:solidFill>
                  <a:srgbClr val="a31515"/>
                </a:solidFill>
                <a:latin typeface="Consolas"/>
                <a:ea typeface="Segoe UI Light"/>
              </a:rPr>
              <a:t>"GuestList.txt"</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accessMode = </a:t>
            </a:r>
            <a:r>
              <a:rPr b="0" lang="en-US" sz="3200" spc="-1" strike="noStrike">
                <a:solidFill>
                  <a:srgbClr val="a31515"/>
                </a:solidFill>
                <a:latin typeface="Consolas"/>
                <a:ea typeface="Segoe UI Light"/>
              </a:rPr>
              <a:t>"w"</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 = open(fileName, accessMode)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myFile.write(</a:t>
            </a:r>
            <a:r>
              <a:rPr b="0" lang="en-US" sz="3200" spc="-1" strike="noStrike">
                <a:solidFill>
                  <a:srgbClr val="a31515"/>
                </a:solidFill>
                <a:latin typeface="Consolas"/>
                <a:ea typeface="Segoe UI Light"/>
              </a:rPr>
              <a:t>"Hi there!\n"</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myFile.write(</a:t>
            </a:r>
            <a:r>
              <a:rPr b="0" lang="en-US" sz="3200" spc="-1" strike="noStrike">
                <a:solidFill>
                  <a:srgbClr val="a31515"/>
                </a:solidFill>
                <a:latin typeface="Consolas"/>
                <a:ea typeface="Segoe UI Light"/>
              </a:rPr>
              <a:t>"How are you?"</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p:txBody>
      </p:sp>
      <p:pic>
        <p:nvPicPr>
          <p:cNvPr id="280" name="Picture 5" descr=""/>
          <p:cNvPicPr/>
          <p:nvPr/>
        </p:nvPicPr>
        <p:blipFill>
          <a:blip r:embed="rId1"/>
          <a:stretch/>
        </p:blipFill>
        <p:spPr>
          <a:xfrm>
            <a:off x="6959520" y="4329720"/>
            <a:ext cx="6584400" cy="2971080"/>
          </a:xfrm>
          <a:prstGeom prst="rect">
            <a:avLst/>
          </a:prstGeom>
          <a:ln>
            <a:noFill/>
          </a:ln>
        </p:spPr>
      </p:pic>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79">
                                            <p:txEl>
                                              <p:pRg st="7" end="7"/>
                                            </p:txEl>
                                          </p:spTgt>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79">
                                            <p:txEl>
                                              <p:pRg st="8" end="8"/>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3700" spc="-1" strike="noStrike">
                <a:solidFill>
                  <a:srgbClr val="000000"/>
                </a:solidFill>
                <a:latin typeface="Segoe UI Light"/>
                <a:ea typeface="Segoe UI Light"/>
              </a:rPr>
              <a:t>When you are finished you should always close the file</a:t>
            </a:r>
            <a:endParaRPr b="0" lang="en-US" sz="3700" spc="-1" strike="noStrike">
              <a:solidFill>
                <a:srgbClr val="000000"/>
              </a:solidFill>
              <a:latin typeface="Calibri"/>
            </a:endParaRPr>
          </a:p>
        </p:txBody>
      </p:sp>
      <p:sp>
        <p:nvSpPr>
          <p:cNvPr id="282" name="TextShape 2"/>
          <p:cNvSpPr txBox="1"/>
          <p:nvPr/>
        </p:nvSpPr>
        <p:spPr>
          <a:xfrm>
            <a:off x="379440" y="1388160"/>
            <a:ext cx="11525040" cy="5290200"/>
          </a:xfrm>
          <a:prstGeom prst="rect">
            <a:avLst/>
          </a:prstGeom>
          <a:noFill/>
          <a:ln>
            <a:noFill/>
          </a:ln>
        </p:spPr>
        <p:txBody>
          <a:bodyPr lIns="90000" rIns="90000" tIns="45000" bIns="45000">
            <a:noAutofit/>
          </a:bodyPr>
          <a:p>
            <a:pPr>
              <a:lnSpc>
                <a:spcPct val="100000"/>
              </a:lnSpc>
              <a:spcBef>
                <a:spcPts val="1400"/>
              </a:spcBef>
            </a:pPr>
            <a:r>
              <a:rPr b="0" lang="en-US" sz="3200" spc="-1" strike="noStrike">
                <a:solidFill>
                  <a:srgbClr val="000000"/>
                </a:solidFill>
                <a:latin typeface="Segoe UI Light"/>
                <a:ea typeface="Segoe UI Light"/>
              </a:rPr>
              <a:t>Use the </a:t>
            </a:r>
            <a:r>
              <a:rPr b="1" lang="en-US" sz="3200" spc="-1" strike="noStrike">
                <a:solidFill>
                  <a:srgbClr val="000000"/>
                </a:solidFill>
                <a:latin typeface="Segoe UI Light"/>
                <a:ea typeface="Segoe UI Light"/>
              </a:rPr>
              <a:t>close</a:t>
            </a:r>
            <a:r>
              <a:rPr b="0" lang="en-US" sz="3200" spc="-1" strike="noStrike">
                <a:solidFill>
                  <a:srgbClr val="000000"/>
                </a:solidFill>
                <a:latin typeface="Segoe UI Light"/>
                <a:ea typeface="Segoe UI Light"/>
              </a:rPr>
              <a:t> method</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fileName = </a:t>
            </a:r>
            <a:r>
              <a:rPr b="0" lang="en-US" sz="3200" spc="-1" strike="noStrike">
                <a:solidFill>
                  <a:srgbClr val="a31515"/>
                </a:solidFill>
                <a:latin typeface="Consolas"/>
                <a:ea typeface="Segoe UI Light"/>
              </a:rPr>
              <a:t>"GuestList.txt"</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accessMode = </a:t>
            </a:r>
            <a:r>
              <a:rPr b="0" lang="en-US" sz="3200" spc="-1" strike="noStrike">
                <a:solidFill>
                  <a:srgbClr val="a31515"/>
                </a:solidFill>
                <a:latin typeface="Consolas"/>
                <a:ea typeface="Segoe UI Light"/>
              </a:rPr>
              <a:t>"w"</a:t>
            </a:r>
            <a:r>
              <a:rPr b="0" lang="en-US" sz="3200" spc="-1" strike="noStrike">
                <a:solidFill>
                  <a:srgbClr val="000000"/>
                </a:solidFill>
                <a:latin typeface="Consolas"/>
                <a:ea typeface="Segoe UI Light"/>
              </a:rPr>
              <a:t>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 = open(fileName, accessMode)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myFile.write(</a:t>
            </a:r>
            <a:r>
              <a:rPr b="0" lang="en-US" sz="3200" spc="-1" strike="noStrike">
                <a:solidFill>
                  <a:srgbClr val="a31515"/>
                </a:solidFill>
                <a:latin typeface="Consolas"/>
                <a:ea typeface="Segoe UI Light"/>
              </a:rPr>
              <a:t>"Hi there!\n"</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myFile.write(</a:t>
            </a:r>
            <a:r>
              <a:rPr b="0" lang="en-US" sz="3200" spc="-1" strike="noStrike">
                <a:solidFill>
                  <a:srgbClr val="a31515"/>
                </a:solidFill>
                <a:latin typeface="Consolas"/>
                <a:ea typeface="Segoe UI Light"/>
              </a:rPr>
              <a:t>"How are you?"</a:t>
            </a:r>
            <a:r>
              <a:rPr b="0" lang="en-US" sz="3200" spc="-1" strike="noStrike">
                <a:solidFill>
                  <a:srgbClr val="000000"/>
                </a:solidFill>
                <a:latin typeface="Consolas"/>
                <a:ea typeface="Segoe UI Light"/>
              </a:rPr>
              <a:t>)</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myFile.close()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82">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Write information to a file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CSV files</a:t>
            </a:r>
            <a:endParaRPr b="1" lang="en-US" sz="3600" spc="-1" strike="noStrike">
              <a:solidFill>
                <a:srgbClr val="000000"/>
              </a:solidFill>
              <a:latin typeface="Segoe UI Light"/>
            </a:endParaRPr>
          </a:p>
        </p:txBody>
      </p:sp>
      <p:sp>
        <p:nvSpPr>
          <p:cNvPr id="285"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79440" y="1371600"/>
            <a:ext cx="5616720" cy="4952520"/>
          </a:xfrm>
          <a:prstGeom prst="rect">
            <a:avLst/>
          </a:prstGeom>
          <a:noFill/>
          <a:ln>
            <a:noFill/>
          </a:ln>
        </p:spPr>
        <p:txBody>
          <a:bodyPr lIns="90000" rIns="90000" tIns="45000" bIns="45000">
            <a:normAutofit fontScale="64000"/>
          </a:bodyPr>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A CSV file contains data separated by a character (usually a comma). </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Each row represents one record of data</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0" lang="en-US" sz="3200" spc="-1" strike="noStrike">
                <a:solidFill>
                  <a:srgbClr val="000000"/>
                </a:solidFill>
                <a:latin typeface="Segoe UI Light"/>
                <a:ea typeface="Segoe UI Light"/>
              </a:rPr>
              <a:t>It is sometimes called a Character Separated Values file because the separating character </a:t>
            </a:r>
            <a:endParaRPr b="1" lang="en-US" sz="3200" spc="-1" strike="noStrike">
              <a:solidFill>
                <a:srgbClr val="000000"/>
              </a:solidFill>
              <a:latin typeface="Segoe UI Light"/>
            </a:endParaRPr>
          </a:p>
        </p:txBody>
      </p:sp>
      <p:sp>
        <p:nvSpPr>
          <p:cNvPr id="287" name="TextShape 2"/>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A common format for storing information in a file is Comma Separated (CSV)</a:t>
            </a:r>
            <a:endParaRPr b="0" lang="en-US" sz="4400" spc="-1" strike="noStrike">
              <a:solidFill>
                <a:srgbClr val="000000"/>
              </a:solidFill>
              <a:latin typeface="Calibri"/>
            </a:endParaRPr>
          </a:p>
        </p:txBody>
      </p:sp>
      <p:pic>
        <p:nvPicPr>
          <p:cNvPr id="288" name="Content Placeholder 4" descr=""/>
          <p:cNvPicPr/>
          <p:nvPr/>
        </p:nvPicPr>
        <p:blipFill>
          <a:blip r:embed="rId1"/>
          <a:stretch/>
        </p:blipFill>
        <p:spPr>
          <a:xfrm>
            <a:off x="6284160" y="1533240"/>
            <a:ext cx="5619240" cy="3079800"/>
          </a:xfrm>
          <a:prstGeom prst="rect">
            <a:avLst/>
          </a:prstGeom>
          <a:ln>
            <a:noFill/>
          </a:ln>
        </p:spPr>
      </p:pic>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childTnLst>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86">
                                            <p:txEl>
                                              <p:pRg st="0" end="0"/>
                                            </p:txEl>
                                          </p:spTgt>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28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Your challenge, create the CSV file below!</a:t>
            </a:r>
            <a:endParaRPr b="0" lang="en-US" sz="4400" spc="-1" strike="noStrike">
              <a:solidFill>
                <a:srgbClr val="000000"/>
              </a:solidFill>
              <a:latin typeface="Calibri"/>
            </a:endParaRPr>
          </a:p>
        </p:txBody>
      </p:sp>
      <p:pic>
        <p:nvPicPr>
          <p:cNvPr id="290" name="Content Placeholder 4" descr=""/>
          <p:cNvPicPr/>
          <p:nvPr/>
        </p:nvPicPr>
        <p:blipFill>
          <a:blip r:embed="rId1"/>
          <a:stretch/>
        </p:blipFill>
        <p:spPr>
          <a:xfrm>
            <a:off x="2038320" y="1800360"/>
            <a:ext cx="7524360" cy="4123800"/>
          </a:xfrm>
          <a:prstGeom prst="rect">
            <a:avLst/>
          </a:prstGeom>
          <a:ln>
            <a:noFill/>
          </a:ln>
        </p:spPr>
      </p:pic>
    </p:spTree>
  </p:cSld>
  <mc:AlternateContent>
    <mc:Choice Requires="p14">
      <p:transition spd="slow" p14:dur="2000"/>
    </mc:Choice>
    <mc:Fallback>
      <p:transition spd="slow"/>
    </mc:Fallback>
  </mc:AlternateContent>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Have you ever needed to jot something down to remember it later?</a:t>
            </a:r>
            <a:endParaRPr b="0" lang="en-US" sz="4400" spc="-1" strike="noStrike">
              <a:solidFill>
                <a:srgbClr val="000000"/>
              </a:solidFill>
              <a:latin typeface="Calibri"/>
            </a:endParaRPr>
          </a:p>
        </p:txBody>
      </p:sp>
      <p:sp>
        <p:nvSpPr>
          <p:cNvPr id="25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 list of ingredients to buy for a recipe?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 guest list?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A phone number?</a:t>
            </a: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a:p>
            <a:pPr>
              <a:lnSpc>
                <a:spcPct val="100000"/>
              </a:lnSpc>
              <a:spcBef>
                <a:spcPts val="1400"/>
              </a:spcBef>
            </a:pP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379440" y="182160"/>
            <a:ext cx="11523960" cy="1063080"/>
          </a:xfrm>
          <a:prstGeom prst="rect">
            <a:avLst/>
          </a:prstGeom>
          <a:noFill/>
          <a:ln>
            <a:noFill/>
          </a:ln>
        </p:spPr>
        <p:txBody>
          <a:bodyPr>
            <a:normAutofit fontScale="31000"/>
          </a:bodyPr>
          <a:p>
            <a:pPr>
              <a:lnSpc>
                <a:spcPct val="80000"/>
              </a:lnSpc>
            </a:pPr>
            <a:r>
              <a:rPr b="0" lang="en-US" sz="4400" spc="-1" strike="noStrike">
                <a:solidFill>
                  <a:srgbClr val="000000"/>
                </a:solidFill>
                <a:latin typeface="Segoe UI Light"/>
                <a:ea typeface="Segoe UI Light"/>
              </a:rPr>
              <a:t>Extra credit!  Ask your user to enter names and ages for 5 different guests, then save each name and age to your CSV file</a:t>
            </a:r>
            <a:endParaRPr b="0" lang="en-US" sz="4400" spc="-1" strike="noStrike">
              <a:solidFill>
                <a:srgbClr val="000000"/>
              </a:solidFill>
              <a:latin typeface="Calibri"/>
            </a:endParaRPr>
          </a:p>
        </p:txBody>
      </p:sp>
      <p:pic>
        <p:nvPicPr>
          <p:cNvPr id="292" name="Content Placeholder 4" descr=""/>
          <p:cNvPicPr/>
          <p:nvPr/>
        </p:nvPicPr>
        <p:blipFill>
          <a:blip r:embed="rId1"/>
          <a:stretch/>
        </p:blipFill>
        <p:spPr>
          <a:xfrm>
            <a:off x="2038320" y="1800360"/>
            <a:ext cx="7524360" cy="4123800"/>
          </a:xfrm>
          <a:prstGeom prst="rect">
            <a:avLst/>
          </a:prstGeom>
          <a:ln>
            <a:noFill/>
          </a:ln>
        </p:spPr>
      </p:pic>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379440" y="1371600"/>
            <a:ext cx="5616720" cy="4952520"/>
          </a:xfrm>
          <a:prstGeom prst="rect">
            <a:avLst/>
          </a:prstGeom>
          <a:noFill/>
          <a:ln>
            <a:noFill/>
          </a:ln>
        </p:spPr>
        <p:txBody>
          <a:bodyPr lIns="90000" rIns="90000" tIns="45000" bIns="45000">
            <a:noAutofit/>
          </a:bodyPr>
          <a:p>
            <a:pPr>
              <a:lnSpc>
                <a:spcPct val="100000"/>
              </a:lnSpc>
              <a:spcBef>
                <a:spcPts val="1199"/>
              </a:spcBef>
            </a:pPr>
            <a:r>
              <a:rPr b="1" lang="en-US" sz="3200" spc="-1" strike="noStrike">
                <a:solidFill>
                  <a:srgbClr val="000000"/>
                </a:solidFill>
                <a:latin typeface="Segoe UI Light"/>
                <a:ea typeface="Segoe UI Light"/>
              </a:rPr>
              <a:t>You can now write a program that will write information to a file so we can look it up later!</a:t>
            </a:r>
            <a:endParaRPr b="1" lang="en-US" sz="3200" spc="-1" strike="noStrike">
              <a:solidFill>
                <a:srgbClr val="000000"/>
              </a:solidFill>
              <a:latin typeface="Segoe UI Light"/>
            </a:endParaRPr>
          </a:p>
        </p:txBody>
      </p:sp>
      <p:pic>
        <p:nvPicPr>
          <p:cNvPr id="294" name="Content Placeholder 5" descr=""/>
          <p:cNvPicPr/>
          <p:nvPr/>
        </p:nvPicPr>
        <p:blipFill>
          <a:blip r:embed="rId1"/>
          <a:stretch/>
        </p:blipFill>
        <p:spPr>
          <a:xfrm>
            <a:off x="7121880" y="1782360"/>
            <a:ext cx="4285080" cy="3812400"/>
          </a:xfrm>
          <a:prstGeom prst="rect">
            <a:avLst/>
          </a:prstGeom>
          <a:ln>
            <a:noFill/>
          </a:ln>
        </p:spPr>
      </p:pic>
      <p:sp>
        <p:nvSpPr>
          <p:cNvPr id="295"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Sometimes even programs need to jot something down so they can remember it later</a:t>
            </a:r>
            <a:endParaRPr b="0" lang="en-US" sz="4400" spc="-1" strike="noStrike">
              <a:solidFill>
                <a:srgbClr val="000000"/>
              </a:solidFill>
              <a:latin typeface="Calibri"/>
            </a:endParaRPr>
          </a:p>
        </p:txBody>
      </p:sp>
      <p:sp>
        <p:nvSpPr>
          <p:cNvPr id="254"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Remember what page I was reading in my e-book</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Remember what treasures I had collected when I took a break from the game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Working with files</a:t>
            </a:r>
            <a:endParaRPr b="1" lang="en-US" sz="3600" spc="-1" strike="noStrike">
              <a:solidFill>
                <a:srgbClr val="000000"/>
              </a:solidFill>
              <a:latin typeface="Segoe UI Light"/>
            </a:endParaRPr>
          </a:p>
        </p:txBody>
      </p:sp>
      <p:sp>
        <p:nvSpPr>
          <p:cNvPr id="256"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One of the ways a program can make a note of something is to write it to a file</a:t>
            </a:r>
            <a:endParaRPr b="0" lang="en-US" sz="4400" spc="-1" strike="noStrike">
              <a:solidFill>
                <a:srgbClr val="000000"/>
              </a:solidFill>
              <a:latin typeface="Calibri"/>
            </a:endParaRPr>
          </a:p>
        </p:txBody>
      </p:sp>
      <p:pic>
        <p:nvPicPr>
          <p:cNvPr id="258" name="Content Placeholder 4" descr=""/>
          <p:cNvPicPr/>
          <p:nvPr/>
        </p:nvPicPr>
        <p:blipFill>
          <a:blip r:embed="rId1"/>
          <a:stretch/>
        </p:blipFill>
        <p:spPr>
          <a:xfrm>
            <a:off x="4212720" y="1933200"/>
            <a:ext cx="3857400" cy="385740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400" spc="-1" strike="noStrike">
                <a:solidFill>
                  <a:srgbClr val="000000"/>
                </a:solidFill>
                <a:latin typeface="Segoe UI Light"/>
                <a:ea typeface="Segoe UI Light"/>
              </a:rPr>
              <a:t>How do you write to a file with code?</a:t>
            </a:r>
            <a:endParaRPr b="0" lang="en-US" sz="4400" spc="-1" strike="noStrike">
              <a:solidFill>
                <a:srgbClr val="000000"/>
              </a:solidFill>
              <a:latin typeface="Calibri"/>
            </a:endParaRPr>
          </a:p>
        </p:txBody>
      </p:sp>
      <p:sp>
        <p:nvSpPr>
          <p:cNvPr id="260" name="TextShape 2"/>
          <p:cNvSpPr txBox="1"/>
          <p:nvPr/>
        </p:nvSpPr>
        <p:spPr>
          <a:xfrm>
            <a:off x="379440" y="1388160"/>
            <a:ext cx="11525040" cy="5290200"/>
          </a:xfrm>
          <a:prstGeom prst="rect">
            <a:avLst/>
          </a:prstGeom>
          <a:noFill/>
          <a:ln>
            <a:noFill/>
          </a:ln>
        </p:spPr>
        <p:txBody>
          <a:bodyPr lIns="90000" rIns="90000" tIns="45000" bIns="45000">
            <a:norm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Use the </a:t>
            </a:r>
            <a:r>
              <a:rPr b="1" lang="en-US" sz="3200" spc="-1" strike="noStrike">
                <a:solidFill>
                  <a:srgbClr val="000000"/>
                </a:solidFill>
                <a:latin typeface="Segoe UI Light"/>
                <a:ea typeface="Segoe UI Light"/>
              </a:rPr>
              <a:t>open</a:t>
            </a:r>
            <a:r>
              <a:rPr b="0" lang="en-US" sz="3200" spc="-1" strike="noStrike">
                <a:solidFill>
                  <a:srgbClr val="000000"/>
                </a:solidFill>
                <a:latin typeface="Segoe UI Light"/>
                <a:ea typeface="Segoe UI Light"/>
              </a:rPr>
              <a:t> function to create and open a file</a:t>
            </a:r>
            <a:endParaRPr b="1" lang="en-US" sz="3200" spc="-1" strike="noStrike">
              <a:solidFill>
                <a:srgbClr val="000000"/>
              </a:solidFill>
              <a:latin typeface="Segoe UI Light"/>
            </a:endParaRPr>
          </a:p>
          <a:p>
            <a:pPr>
              <a:lnSpc>
                <a:spcPct val="100000"/>
              </a:lnSpc>
              <a:spcBef>
                <a:spcPts val="1400"/>
              </a:spcBef>
            </a:pPr>
            <a:r>
              <a:rPr b="1" lang="en-US" sz="2000" spc="-1" strike="noStrike">
                <a:solidFill>
                  <a:srgbClr val="000000"/>
                </a:solidFill>
                <a:latin typeface="Consolas"/>
                <a:ea typeface="Segoe UI Light"/>
              </a:rPr>
              <a:t>	</a:t>
            </a:r>
            <a:r>
              <a:rPr b="0" lang="en-US" sz="2400" spc="-1" strike="noStrike">
                <a:solidFill>
                  <a:srgbClr val="000000"/>
                </a:solidFill>
                <a:latin typeface="Consolas"/>
                <a:ea typeface="Segoe UI Light"/>
              </a:rPr>
              <a:t>myFile = open(fileName, accessMode) </a:t>
            </a:r>
            <a:endParaRPr b="1" lang="en-US" sz="24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must specify</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file name</a:t>
            </a:r>
            <a:endParaRPr b="0" lang="en-US" sz="28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access </a:t>
            </a:r>
            <a:endParaRPr b="0" lang="en-US" sz="28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260">
                                            <p:txEl>
                                              <p:pRg st="2" end="2"/>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260">
                                            <p:txEl>
                                              <p:pRg st="3" end="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4000" spc="-1" strike="noStrike">
                <a:solidFill>
                  <a:srgbClr val="000000"/>
                </a:solidFill>
                <a:latin typeface="Segoe UI Light"/>
                <a:ea typeface="Segoe UI Light"/>
              </a:rPr>
              <a:t>What is the file name?</a:t>
            </a:r>
            <a:endParaRPr b="0" lang="en-US" sz="4000" spc="-1" strike="noStrike">
              <a:solidFill>
                <a:srgbClr val="000000"/>
              </a:solidFill>
              <a:latin typeface="Calibri"/>
            </a:endParaRPr>
          </a:p>
        </p:txBody>
      </p:sp>
      <p:sp>
        <p:nvSpPr>
          <p:cNvPr id="262"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file name is the name of your file including the extension</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data.txt, mytimes.csv</a:t>
            </a:r>
            <a:endParaRPr b="0" lang="en-US" sz="28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file will be created in the same folder as your program </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By default that directory is </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 </a:t>
            </a:r>
            <a:r>
              <a:rPr b="0" lang="en-US" sz="2200" spc="-1" strike="noStrike">
                <a:solidFill>
                  <a:srgbClr val="254061"/>
                </a:solidFill>
                <a:latin typeface="Segoe UI Light"/>
                <a:ea typeface="Segoe UI Light"/>
              </a:rPr>
              <a:t>C:/Users/&lt;user name&gt;/Documents/Visual Studio 2013/Projects/&lt;project name&gt;/</a:t>
            </a:r>
            <a:endParaRPr b="0" lang="en-US" sz="2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62">
                                            <p:txEl>
                                              <p:pRg st="0" end="0"/>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6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62">
                                            <p:txEl>
                                              <p:pRg st="3" end="3"/>
                                            </p:txEl>
                                          </p:spTgt>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62">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379440" y="1371600"/>
            <a:ext cx="5616720" cy="4952520"/>
          </a:xfrm>
          <a:prstGeom prst="rect">
            <a:avLst/>
          </a:prstGeom>
          <a:noFill/>
          <a:ln>
            <a:noFill/>
          </a:ln>
        </p:spPr>
        <p:txBody>
          <a:bodyPr lIns="90000" rIns="90000" tIns="45000" bIns="45000">
            <a:noAutofit/>
          </a:bodyPr>
          <a:p>
            <a:pPr>
              <a:lnSpc>
                <a:spcPct val="100000"/>
              </a:lnSpc>
              <a:spcBef>
                <a:spcPts val="1199"/>
              </a:spcBef>
            </a:pPr>
            <a:r>
              <a:rPr b="1" lang="en-US" sz="3200" spc="-1" strike="noStrike">
                <a:solidFill>
                  <a:srgbClr val="000000"/>
                </a:solidFill>
                <a:latin typeface="Segoe UI Light"/>
                <a:ea typeface="Segoe UI Light"/>
              </a:rPr>
              <a:t>If you aren’t sure what directory your project is using, you can right click on the tab for your code window and select Open Containing Folder </a:t>
            </a:r>
            <a:endParaRPr b="1" lang="en-US" sz="3200" spc="-1" strike="noStrike">
              <a:solidFill>
                <a:srgbClr val="000000"/>
              </a:solidFill>
              <a:latin typeface="Segoe UI Light"/>
            </a:endParaRPr>
          </a:p>
        </p:txBody>
      </p:sp>
      <p:sp>
        <p:nvSpPr>
          <p:cNvPr id="264" name="TextShape 2"/>
          <p:cNvSpPr txBox="1"/>
          <p:nvPr/>
        </p:nvSpPr>
        <p:spPr>
          <a:xfrm>
            <a:off x="6275880" y="1371600"/>
            <a:ext cx="5618880" cy="4952520"/>
          </a:xfrm>
          <a:prstGeom prst="rect">
            <a:avLst/>
          </a:prstGeom>
          <a:noFill/>
          <a:ln>
            <a:noFill/>
          </a:ln>
        </p:spPr>
        <p:txBody>
          <a:bodyPr lIns="90000" rIns="90000" tIns="45000" bIns="45000">
            <a:noAutofit/>
          </a:bodyPr>
          <a:p>
            <a:endParaRPr b="1" lang="en-US" sz="3200" spc="-1" strike="noStrike">
              <a:solidFill>
                <a:srgbClr val="000000"/>
              </a:solidFill>
              <a:latin typeface="Segoe UI Light"/>
            </a:endParaRPr>
          </a:p>
        </p:txBody>
      </p:sp>
      <p:sp>
        <p:nvSpPr>
          <p:cNvPr id="265" name="TextShape 3"/>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Geek Tip!</a:t>
            </a:r>
            <a:endParaRPr b="0" lang="en-US" sz="4400" spc="-1" strike="noStrike">
              <a:solidFill>
                <a:srgbClr val="000000"/>
              </a:solidFill>
              <a:latin typeface="Calibri"/>
            </a:endParaRPr>
          </a:p>
        </p:txBody>
      </p:sp>
      <p:pic>
        <p:nvPicPr>
          <p:cNvPr id="266" name="Picture 3" descr=""/>
          <p:cNvPicPr/>
          <p:nvPr/>
        </p:nvPicPr>
        <p:blipFill>
          <a:blip r:embed="rId1"/>
          <a:stretch/>
        </p:blipFill>
        <p:spPr>
          <a:xfrm>
            <a:off x="6275880" y="1371600"/>
            <a:ext cx="5217840" cy="3610440"/>
          </a:xfrm>
          <a:prstGeom prst="rect">
            <a:avLst/>
          </a:prstGeom>
          <a:ln>
            <a:noFill/>
          </a:ln>
        </p:spPr>
      </p:pic>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63">
                                            <p:txEl>
                                              <p:pRg st="0" end="0"/>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79440" y="182160"/>
            <a:ext cx="11523960" cy="1063080"/>
          </a:xfrm>
          <a:prstGeom prst="rect">
            <a:avLst/>
          </a:prstGeom>
          <a:noFill/>
          <a:ln>
            <a:noFill/>
          </a:ln>
        </p:spPr>
        <p:txBody>
          <a:bodyPr>
            <a:normAutofit/>
          </a:bodyPr>
          <a:p>
            <a:pPr>
              <a:lnSpc>
                <a:spcPct val="80000"/>
              </a:lnSpc>
            </a:pPr>
            <a:r>
              <a:rPr b="0" lang="en-US" sz="3700" spc="-1" strike="noStrike">
                <a:solidFill>
                  <a:srgbClr val="000000"/>
                </a:solidFill>
                <a:latin typeface="Segoe UI Light"/>
                <a:ea typeface="Segoe UI Light"/>
              </a:rPr>
              <a:t>What is the </a:t>
            </a:r>
            <a:r>
              <a:rPr b="1" lang="en-US" sz="3700" spc="-1" strike="noStrike">
                <a:solidFill>
                  <a:srgbClr val="000000"/>
                </a:solidFill>
                <a:latin typeface="Segoe UI Light"/>
                <a:ea typeface="Segoe UI Light"/>
              </a:rPr>
              <a:t>access mode</a:t>
            </a:r>
            <a:r>
              <a:rPr b="0" lang="en-US" sz="3700" spc="-1" strike="noStrike">
                <a:solidFill>
                  <a:srgbClr val="000000"/>
                </a:solidFill>
                <a:latin typeface="Segoe UI Light"/>
                <a:ea typeface="Segoe UI Light"/>
              </a:rPr>
              <a:t>?</a:t>
            </a:r>
            <a:endParaRPr b="0" lang="en-US" sz="3700" spc="-1" strike="noStrike">
              <a:solidFill>
                <a:srgbClr val="000000"/>
              </a:solidFill>
              <a:latin typeface="Calibri"/>
            </a:endParaRPr>
          </a:p>
        </p:txBody>
      </p:sp>
      <p:sp>
        <p:nvSpPr>
          <p:cNvPr id="268"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The access mode specifies what you will do with the file after you open it.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You can specify any of the following:</a:t>
            </a:r>
            <a:endParaRPr b="1" lang="en-US" sz="3200" spc="-1" strike="noStrike">
              <a:solidFill>
                <a:srgbClr val="000000"/>
              </a:solidFill>
              <a:latin typeface="Segoe UI Light"/>
            </a:endParaRPr>
          </a:p>
        </p:txBody>
      </p:sp>
      <p:graphicFrame>
        <p:nvGraphicFramePr>
          <p:cNvPr id="269" name="Table 3"/>
          <p:cNvGraphicFramePr/>
          <p:nvPr/>
        </p:nvGraphicFramePr>
        <p:xfrm>
          <a:off x="2427840" y="3353760"/>
          <a:ext cx="6060600" cy="1854000"/>
        </p:xfrm>
        <a:graphic>
          <a:graphicData uri="http://schemas.openxmlformats.org/drawingml/2006/table">
            <a:tbl>
              <a:tblPr/>
              <a:tblGrid>
                <a:gridCol w="1668240"/>
                <a:gridCol w="4392720"/>
              </a:tblGrid>
              <a:tr h="682920">
                <a:tc>
                  <a:txBody>
                    <a:bodyPr>
                      <a:noAutofit/>
                    </a:bodyPr>
                    <a:p>
                      <a:pPr>
                        <a:lnSpc>
                          <a:spcPct val="100000"/>
                        </a:lnSpc>
                      </a:pPr>
                      <a:r>
                        <a:rPr b="1" lang="en-US" sz="2000" spc="-1" strike="noStrike">
                          <a:solidFill>
                            <a:srgbClr val="ffffff"/>
                          </a:solidFill>
                          <a:latin typeface="Calibri"/>
                        </a:rPr>
                        <a:t>Access mode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nSpc>
                          <a:spcPct val="100000"/>
                        </a:lnSpc>
                      </a:pPr>
                      <a:r>
                        <a:rPr b="1" lang="en-US" sz="2000" spc="-1" strike="noStrike">
                          <a:solidFill>
                            <a:srgbClr val="ffffff"/>
                          </a:solidFill>
                          <a:latin typeface="Calibri"/>
                        </a:rPr>
                        <a:t>Action </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7360">
                <a:tc>
                  <a:txBody>
                    <a:bodyPr>
                      <a:noAutofit/>
                    </a:bodyPr>
                    <a:p>
                      <a:pPr algn="ctr">
                        <a:lnSpc>
                          <a:spcPct val="100000"/>
                        </a:lnSpc>
                      </a:pPr>
                      <a:r>
                        <a:rPr b="0" lang="en-US" sz="2000" spc="-1" strike="noStrike">
                          <a:solidFill>
                            <a:srgbClr val="000000"/>
                          </a:solidFill>
                          <a:latin typeface="Calibri"/>
                        </a:rPr>
                        <a:t>r</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000" spc="-1" strike="noStrike">
                          <a:solidFill>
                            <a:srgbClr val="000000"/>
                          </a:solidFill>
                          <a:latin typeface="Calibri"/>
                        </a:rPr>
                        <a:t>Read the file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noAutofit/>
                    </a:bodyPr>
                    <a:p>
                      <a:pPr algn="ctr">
                        <a:lnSpc>
                          <a:spcPct val="100000"/>
                        </a:lnSpc>
                      </a:pPr>
                      <a:r>
                        <a:rPr b="0" lang="en-US" sz="2000" spc="-1" strike="noStrike">
                          <a:solidFill>
                            <a:srgbClr val="000000"/>
                          </a:solidFill>
                          <a:latin typeface="Calibri"/>
                        </a:rPr>
                        <a:t>w</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000" spc="-1" strike="noStrike">
                          <a:solidFill>
                            <a:srgbClr val="000000"/>
                          </a:solidFill>
                          <a:latin typeface="Calibri"/>
                        </a:rPr>
                        <a:t>Write to the file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82920">
                <a:tc>
                  <a:txBody>
                    <a:bodyPr>
                      <a:noAutofit/>
                    </a:bodyPr>
                    <a:p>
                      <a:pPr algn="ctr">
                        <a:lnSpc>
                          <a:spcPct val="100000"/>
                        </a:lnSpc>
                      </a:pPr>
                      <a:r>
                        <a:rPr b="0" lang="en-US" sz="2000" spc="-1" strike="noStrike">
                          <a:solidFill>
                            <a:srgbClr val="000000"/>
                          </a:solidFill>
                          <a:latin typeface="Calibri"/>
                        </a:rPr>
                        <a:t>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000" spc="-1" strike="noStrike">
                          <a:solidFill>
                            <a:srgbClr val="000000"/>
                          </a:solidFill>
                          <a:latin typeface="Calibri"/>
                        </a:rPr>
                        <a:t>Append to the existing file content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noAutofit/>
                    </a:bodyPr>
                    <a:p>
                      <a:pPr algn="ctr">
                        <a:lnSpc>
                          <a:spcPct val="100000"/>
                        </a:lnSpc>
                      </a:pPr>
                      <a:r>
                        <a:rPr b="0" lang="en-US" sz="2000" spc="-1" strike="noStrike">
                          <a:solidFill>
                            <a:srgbClr val="000000"/>
                          </a:solidFill>
                          <a:latin typeface="Calibri"/>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000" spc="-1" strike="noStrike">
                          <a:solidFill>
                            <a:srgbClr val="000000"/>
                          </a:solidFill>
                          <a:latin typeface="Calibri"/>
                        </a:rPr>
                        <a:t>Open a binary file</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68">
                                            <p:txEl>
                                              <p:pRg st="1" end="1"/>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11</Module>
    <Status xmlns="A1016A52-665D-42A0-B05F-CF4EC4F3D513">Final</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120B66-2F24-4B97-959E-158B242C1933}"/>
</file>

<file path=customXml/itemProps2.xml><?xml version="1.0" encoding="utf-8"?>
<ds:datastoreItem xmlns:ds="http://schemas.openxmlformats.org/officeDocument/2006/customXml" ds:itemID="{7EC7E466-D5A1-4C29-8BF5-9E0E100C3687}"/>
</file>

<file path=customXml/itemProps3.xml><?xml version="1.0" encoding="utf-8"?>
<ds:datastoreItem xmlns:ds="http://schemas.openxmlformats.org/officeDocument/2006/customXml" ds:itemID="{45527F45-D875-4AC4-AB17-BC55C8C640D4}"/>
</file>

<file path=docProps/app.xml><?xml version="1.0" encoding="utf-8"?>
<Properties xmlns="http://schemas.openxmlformats.org/officeDocument/2006/extended-properties" xmlns:vt="http://schemas.openxmlformats.org/officeDocument/2006/docPropsVTypes">
  <Template>MVA</Template>
  <TotalTime>193</TotalTime>
  <Application>LibreOffice/6.1.6.3$Linux_X86_64 LibreOffice_project/10$Build-3</Application>
  <Words>508</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2014-08-11T03:40:48Z</dcterms:created>
  <dc:creator>Keshav Sonal Kharangate</dc:creator>
  <dc:description/>
  <dc:language>en-US</dc:language>
  <cp:lastModifiedBy>Kristen Paulson</cp:lastModifiedBy>
  <dcterms:modified xsi:type="dcterms:W3CDTF">2014-09-25T16:55:59Z</dcterms:modified>
  <cp:revision>29</cp:revision>
  <dc:subject/>
  <dc:title>How to write files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