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28"/>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1"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162"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163"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164"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165"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166"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A76DFDEF-88F8-4B84-AF12-EAF3061CDFDD}"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laceHolder 1"/>
          <p:cNvSpPr>
            <a:spLocks noGrp="1" noRot="1" noChangeAspect="1"/>
          </p:cNvSpPr>
          <p:nvPr>
            <p:ph type="sldImg"/>
          </p:nvPr>
        </p:nvSpPr>
        <p:spPr>
          <a:xfrm>
            <a:off x="685800" y="1143000"/>
            <a:ext cx="5486040" cy="3085920"/>
          </a:xfrm>
          <a:prstGeom prst="rect">
            <a:avLst/>
          </a:prstGeom>
        </p:spPr>
      </p:sp>
      <p:sp>
        <p:nvSpPr>
          <p:cNvPr id="216"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217"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C0D29CB8-2C3B-4780-BE66-F25DD78A37AA}" type="slidenum">
              <a:rPr lang="en-US" sz="1200" b="0" strike="noStrike" spc="-1">
                <a:solidFill>
                  <a:srgbClr val="000000"/>
                </a:solidFill>
                <a:latin typeface="+mn-lt"/>
                <a:ea typeface="+mn-ea"/>
              </a:rPr>
              <a:t>1</a:t>
            </a:fld>
            <a:endParaRPr lang="en-US"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noRot="1" noChangeAspect="1"/>
          </p:cNvSpPr>
          <p:nvPr>
            <p:ph type="sldImg"/>
          </p:nvPr>
        </p:nvSpPr>
        <p:spPr>
          <a:xfrm>
            <a:off x="685800" y="1143000"/>
            <a:ext cx="5486040" cy="3085920"/>
          </a:xfrm>
          <a:prstGeom prst="rect">
            <a:avLst/>
          </a:prstGeom>
        </p:spPr>
      </p:sp>
      <p:sp>
        <p:nvSpPr>
          <p:cNvPr id="24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24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A3FAAEBD-689B-445D-9EF7-94E376195481}" type="slidenum">
              <a:rPr lang="en-US" sz="1200" b="0" strike="noStrike" spc="-1">
                <a:solidFill>
                  <a:srgbClr val="000000"/>
                </a:solidFill>
                <a:latin typeface="+mn-lt"/>
                <a:ea typeface="+mn-ea"/>
              </a:rPr>
              <a:t>14</a:t>
            </a:fld>
            <a:endParaRPr lang="en-US" sz="12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noRot="1" noChangeAspect="1"/>
          </p:cNvSpPr>
          <p:nvPr>
            <p:ph type="sldImg"/>
          </p:nvPr>
        </p:nvSpPr>
        <p:spPr>
          <a:xfrm>
            <a:off x="685800" y="1143000"/>
            <a:ext cx="5486040" cy="3085920"/>
          </a:xfrm>
          <a:prstGeom prst="rect">
            <a:avLst/>
          </a:prstGeom>
        </p:spPr>
      </p:sp>
      <p:sp>
        <p:nvSpPr>
          <p:cNvPr id="246"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247"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3EAB5E06-ECBD-459D-A126-9D7FCB2FD2B4}" type="slidenum">
              <a:rPr lang="en-US" sz="1200" b="0" strike="noStrike" spc="-1">
                <a:solidFill>
                  <a:srgbClr val="000000"/>
                </a:solidFill>
                <a:latin typeface="+mn-lt"/>
                <a:ea typeface="+mn-ea"/>
              </a:rPr>
              <a:t>16</a:t>
            </a:fld>
            <a:endParaRPr lang="en-US" sz="12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PlaceHolder 1"/>
          <p:cNvSpPr>
            <a:spLocks noGrp="1" noRot="1" noChangeAspect="1"/>
          </p:cNvSpPr>
          <p:nvPr>
            <p:ph type="sldImg"/>
          </p:nvPr>
        </p:nvSpPr>
        <p:spPr>
          <a:xfrm>
            <a:off x="685800" y="1143000"/>
            <a:ext cx="5486400" cy="3086100"/>
          </a:xfrm>
          <a:prstGeom prst="rect">
            <a:avLst/>
          </a:prstGeom>
        </p:spPr>
      </p:sp>
      <p:sp>
        <p:nvSpPr>
          <p:cNvPr id="249"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25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F9ACA14E-AE8E-438F-AD30-175B0B52A64F}" type="slidenum">
              <a:rPr lang="en-US" sz="1200" b="0" strike="noStrike" spc="-1">
                <a:solidFill>
                  <a:srgbClr val="000000"/>
                </a:solidFill>
                <a:latin typeface="+mn-lt"/>
                <a:ea typeface="+mn-ea"/>
              </a:rPr>
              <a:t>18</a:t>
            </a:fld>
            <a:endParaRPr lang="en-US"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noRot="1" noChangeAspect="1"/>
          </p:cNvSpPr>
          <p:nvPr>
            <p:ph type="sldImg"/>
          </p:nvPr>
        </p:nvSpPr>
        <p:spPr>
          <a:xfrm>
            <a:off x="685800" y="1143000"/>
            <a:ext cx="5486040" cy="3085920"/>
          </a:xfrm>
          <a:prstGeom prst="rect">
            <a:avLst/>
          </a:prstGeom>
        </p:spPr>
      </p:sp>
      <p:sp>
        <p:nvSpPr>
          <p:cNvPr id="252"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253"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3B2E1352-9BDC-4A76-BFDE-520157AD4DC9}" type="slidenum">
              <a:rPr lang="en-US" sz="1200" b="0" strike="noStrike" spc="-1">
                <a:solidFill>
                  <a:srgbClr val="000000"/>
                </a:solidFill>
                <a:latin typeface="+mn-lt"/>
                <a:ea typeface="+mn-ea"/>
              </a:rPr>
              <a:t>19</a:t>
            </a:fld>
            <a:endParaRPr lang="en-US" sz="1200" b="0" strike="noStrike" spc="-1">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PlaceHolder 1"/>
          <p:cNvSpPr>
            <a:spLocks noGrp="1" noRot="1" noChangeAspect="1"/>
          </p:cNvSpPr>
          <p:nvPr>
            <p:ph type="sldImg"/>
          </p:nvPr>
        </p:nvSpPr>
        <p:spPr>
          <a:xfrm>
            <a:off x="685800" y="1143000"/>
            <a:ext cx="5486040" cy="3085920"/>
          </a:xfrm>
          <a:prstGeom prst="rect">
            <a:avLst/>
          </a:prstGeom>
        </p:spPr>
      </p:sp>
      <p:sp>
        <p:nvSpPr>
          <p:cNvPr id="255"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256"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18B4FFF1-BC0B-4CB8-9EC7-7ABC71A68E1B}" type="slidenum">
              <a:rPr lang="en-US" sz="1200" b="0" strike="noStrike" spc="-1">
                <a:solidFill>
                  <a:srgbClr val="000000"/>
                </a:solidFill>
                <a:latin typeface="+mn-lt"/>
                <a:ea typeface="+mn-ea"/>
              </a:rPr>
              <a:t>20</a:t>
            </a:fld>
            <a:endParaRPr lang="en-US" sz="1200" b="0" strike="noStrike" spc="-1">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PlaceHolder 1"/>
          <p:cNvSpPr>
            <a:spLocks noGrp="1" noRot="1" noChangeAspect="1"/>
          </p:cNvSpPr>
          <p:nvPr>
            <p:ph type="sldImg"/>
          </p:nvPr>
        </p:nvSpPr>
        <p:spPr>
          <a:xfrm>
            <a:off x="685800" y="1143000"/>
            <a:ext cx="5486040" cy="3085920"/>
          </a:xfrm>
          <a:prstGeom prst="rect">
            <a:avLst/>
          </a:prstGeom>
        </p:spPr>
      </p:sp>
      <p:sp>
        <p:nvSpPr>
          <p:cNvPr id="258"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259"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EAC37273-85D7-4D00-AEF9-5B17720C6116}" type="slidenum">
              <a:rPr lang="en-US" sz="1200" b="0" strike="noStrike" spc="-1">
                <a:solidFill>
                  <a:srgbClr val="000000"/>
                </a:solidFill>
                <a:latin typeface="+mn-lt"/>
                <a:ea typeface="+mn-ea"/>
              </a:rPr>
              <a:t>21</a:t>
            </a:fld>
            <a:endParaRPr lang="en-US" sz="1200" b="0" strike="noStrike" spc="-1">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noRot="1" noChangeAspect="1"/>
          </p:cNvSpPr>
          <p:nvPr>
            <p:ph type="sldImg"/>
          </p:nvPr>
        </p:nvSpPr>
        <p:spPr>
          <a:xfrm>
            <a:off x="685800" y="1143000"/>
            <a:ext cx="5486040" cy="3085920"/>
          </a:xfrm>
          <a:prstGeom prst="rect">
            <a:avLst/>
          </a:prstGeom>
        </p:spPr>
      </p:sp>
      <p:sp>
        <p:nvSpPr>
          <p:cNvPr id="261"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262"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21FE0241-1A7C-4274-9130-2D1A434A0CC5}" type="slidenum">
              <a:rPr lang="en-US" sz="1200" b="0" strike="noStrike" spc="-1">
                <a:solidFill>
                  <a:srgbClr val="000000"/>
                </a:solidFill>
                <a:latin typeface="+mn-lt"/>
                <a:ea typeface="+mn-ea"/>
              </a:rPr>
              <a:t>22</a:t>
            </a:fld>
            <a:endParaRPr lang="en-US" sz="1200" b="0" strike="noStrike" spc="-1">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ceHolder 1"/>
          <p:cNvSpPr>
            <a:spLocks noGrp="1" noRot="1" noChangeAspect="1"/>
          </p:cNvSpPr>
          <p:nvPr>
            <p:ph type="sldImg"/>
          </p:nvPr>
        </p:nvSpPr>
        <p:spPr>
          <a:xfrm>
            <a:off x="685800" y="1143000"/>
            <a:ext cx="5486040" cy="3085920"/>
          </a:xfrm>
          <a:prstGeom prst="rect">
            <a:avLst/>
          </a:prstGeom>
        </p:spPr>
      </p:sp>
      <p:sp>
        <p:nvSpPr>
          <p:cNvPr id="264"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265"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960BF5FA-8505-4B2D-8509-DDAF1BD7C1A7}" type="slidenum">
              <a:rPr lang="en-US" sz="1200" b="0" strike="noStrike" spc="-1">
                <a:solidFill>
                  <a:srgbClr val="000000"/>
                </a:solidFill>
                <a:latin typeface="+mn-lt"/>
                <a:ea typeface="+mn-ea"/>
              </a:rPr>
              <a:t>23</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PlaceHolder 1"/>
          <p:cNvSpPr>
            <a:spLocks noGrp="1" noRot="1" noChangeAspect="1"/>
          </p:cNvSpPr>
          <p:nvPr>
            <p:ph type="sldImg"/>
          </p:nvPr>
        </p:nvSpPr>
        <p:spPr>
          <a:xfrm>
            <a:off x="685800" y="1143000"/>
            <a:ext cx="5486040" cy="3085920"/>
          </a:xfrm>
          <a:prstGeom prst="rect">
            <a:avLst/>
          </a:prstGeom>
        </p:spPr>
      </p:sp>
      <p:sp>
        <p:nvSpPr>
          <p:cNvPr id="219"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22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09DA8C85-AAC0-43DD-B82A-F5095E3B744D}" type="slidenum">
              <a:rPr lang="en-US" sz="1200" b="0" strike="noStrike" spc="-1">
                <a:solidFill>
                  <a:srgbClr val="000000"/>
                </a:solidFill>
                <a:latin typeface="+mn-lt"/>
                <a:ea typeface="+mn-ea"/>
              </a:rPr>
              <a:t>2</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noRot="1" noChangeAspect="1"/>
          </p:cNvSpPr>
          <p:nvPr>
            <p:ph type="sldImg"/>
          </p:nvPr>
        </p:nvSpPr>
        <p:spPr>
          <a:xfrm>
            <a:off x="685800" y="1143000"/>
            <a:ext cx="5486040" cy="3085920"/>
          </a:xfrm>
          <a:prstGeom prst="rect">
            <a:avLst/>
          </a:prstGeom>
        </p:spPr>
      </p:sp>
      <p:sp>
        <p:nvSpPr>
          <p:cNvPr id="222"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223"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6E6E6925-7026-4F06-B4E6-77E58D9C2521}" type="slidenum">
              <a:rPr lang="en-US" sz="1200" b="0" strike="noStrike" spc="-1">
                <a:solidFill>
                  <a:srgbClr val="000000"/>
                </a:solidFill>
                <a:latin typeface="+mn-lt"/>
                <a:ea typeface="+mn-ea"/>
              </a:rPr>
              <a:t>3</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noRot="1" noChangeAspect="1"/>
          </p:cNvSpPr>
          <p:nvPr>
            <p:ph type="sldImg"/>
          </p:nvPr>
        </p:nvSpPr>
        <p:spPr>
          <a:xfrm>
            <a:off x="685800" y="1143000"/>
            <a:ext cx="5486040" cy="3085920"/>
          </a:xfrm>
          <a:prstGeom prst="rect">
            <a:avLst/>
          </a:prstGeom>
        </p:spPr>
      </p:sp>
      <p:sp>
        <p:nvSpPr>
          <p:cNvPr id="225"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226"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59D40426-F4B5-410D-B3D7-A08FCFF61AB4}" type="slidenum">
              <a:rPr lang="en-US" sz="1200" b="0" strike="noStrike" spc="-1">
                <a:solidFill>
                  <a:srgbClr val="000000"/>
                </a:solidFill>
                <a:latin typeface="+mn-lt"/>
                <a:ea typeface="+mn-ea"/>
              </a:rPr>
              <a:t>7</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PlaceHolder 1"/>
          <p:cNvSpPr>
            <a:spLocks noGrp="1" noRot="1" noChangeAspect="1"/>
          </p:cNvSpPr>
          <p:nvPr>
            <p:ph type="sldImg"/>
          </p:nvPr>
        </p:nvSpPr>
        <p:spPr>
          <a:xfrm>
            <a:off x="685800" y="1143000"/>
            <a:ext cx="5486040" cy="3085920"/>
          </a:xfrm>
          <a:prstGeom prst="rect">
            <a:avLst/>
          </a:prstGeom>
        </p:spPr>
      </p:sp>
      <p:sp>
        <p:nvSpPr>
          <p:cNvPr id="228"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229"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2D07E46E-05A2-48FC-9F8B-3213E2645E31}" type="slidenum">
              <a:rPr lang="en-US" sz="1200" b="0" strike="noStrike" spc="-1">
                <a:solidFill>
                  <a:srgbClr val="000000"/>
                </a:solidFill>
                <a:latin typeface="+mn-lt"/>
                <a:ea typeface="+mn-ea"/>
              </a:rPr>
              <a:t>8</a:t>
            </a:fld>
            <a:endParaRPr lang="en-U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PlaceHolder 1"/>
          <p:cNvSpPr>
            <a:spLocks noGrp="1" noRot="1" noChangeAspect="1"/>
          </p:cNvSpPr>
          <p:nvPr>
            <p:ph type="sldImg"/>
          </p:nvPr>
        </p:nvSpPr>
        <p:spPr>
          <a:xfrm>
            <a:off x="685800" y="1143000"/>
            <a:ext cx="5486040" cy="3085920"/>
          </a:xfrm>
          <a:prstGeom prst="rect">
            <a:avLst/>
          </a:prstGeom>
        </p:spPr>
      </p:sp>
      <p:sp>
        <p:nvSpPr>
          <p:cNvPr id="231"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232"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0C1ECC9D-239F-4E55-9045-27F86C2B9A1C}" type="slidenum">
              <a:rPr lang="en-US" sz="1200" b="0" strike="noStrike" spc="-1">
                <a:solidFill>
                  <a:srgbClr val="000000"/>
                </a:solidFill>
                <a:latin typeface="+mn-lt"/>
                <a:ea typeface="+mn-ea"/>
              </a:rPr>
              <a:t>9</a:t>
            </a:fld>
            <a:endParaRPr lang="en-US"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PlaceHolder 1"/>
          <p:cNvSpPr>
            <a:spLocks noGrp="1" noRot="1" noChangeAspect="1"/>
          </p:cNvSpPr>
          <p:nvPr>
            <p:ph type="sldImg"/>
          </p:nvPr>
        </p:nvSpPr>
        <p:spPr>
          <a:xfrm>
            <a:off x="685800" y="1143000"/>
            <a:ext cx="5486040" cy="3085920"/>
          </a:xfrm>
          <a:prstGeom prst="rect">
            <a:avLst/>
          </a:prstGeom>
        </p:spPr>
      </p:sp>
      <p:sp>
        <p:nvSpPr>
          <p:cNvPr id="234"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235"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C19D2AE9-1F6C-41CF-9A1D-A4B1FEEC4AD3}" type="slidenum">
              <a:rPr lang="en-US" sz="1200" b="0" strike="noStrike" spc="-1">
                <a:solidFill>
                  <a:srgbClr val="000000"/>
                </a:solidFill>
                <a:latin typeface="+mn-lt"/>
                <a:ea typeface="+mn-ea"/>
              </a:rPr>
              <a:t>10</a:t>
            </a:fld>
            <a:endParaRPr lang="en-US"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PlaceHolder 1"/>
          <p:cNvSpPr>
            <a:spLocks noGrp="1" noRot="1" noChangeAspect="1"/>
          </p:cNvSpPr>
          <p:nvPr>
            <p:ph type="sldImg"/>
          </p:nvPr>
        </p:nvSpPr>
        <p:spPr>
          <a:xfrm>
            <a:off x="685800" y="1143000"/>
            <a:ext cx="5486040" cy="3085920"/>
          </a:xfrm>
          <a:prstGeom prst="rect">
            <a:avLst/>
          </a:prstGeom>
        </p:spPr>
      </p:sp>
      <p:sp>
        <p:nvSpPr>
          <p:cNvPr id="237"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238"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FF1153BE-68E4-4910-8982-5D0097B9D702}" type="slidenum">
              <a:rPr lang="en-US" sz="1200" b="0" strike="noStrike" spc="-1">
                <a:solidFill>
                  <a:srgbClr val="000000"/>
                </a:solidFill>
                <a:latin typeface="+mn-lt"/>
                <a:ea typeface="+mn-ea"/>
              </a:rPr>
              <a:t>11</a:t>
            </a:fld>
            <a:endParaRPr lang="en-US" sz="12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PlaceHolder 1"/>
          <p:cNvSpPr>
            <a:spLocks noGrp="1" noRot="1" noChangeAspect="1"/>
          </p:cNvSpPr>
          <p:nvPr>
            <p:ph type="sldImg"/>
          </p:nvPr>
        </p:nvSpPr>
        <p:spPr>
          <a:xfrm>
            <a:off x="685800" y="1143000"/>
            <a:ext cx="5486040" cy="3085920"/>
          </a:xfrm>
          <a:prstGeom prst="rect">
            <a:avLst/>
          </a:prstGeom>
        </p:spPr>
      </p:sp>
      <p:sp>
        <p:nvSpPr>
          <p:cNvPr id="240"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241"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5A993619-27BD-418B-BB27-CBA740FC533C}" type="slidenum">
              <a:rPr lang="en-US" sz="1200" b="0" strike="noStrike" spc="-1">
                <a:solidFill>
                  <a:srgbClr val="000000"/>
                </a:solidFill>
                <a:latin typeface="+mn-lt"/>
                <a:ea typeface="+mn-ea"/>
              </a:rPr>
              <a:t>13</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3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3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3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3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3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3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4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44"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4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4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5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5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5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5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6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6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7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7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7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7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7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7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7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7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85"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8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8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9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9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9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9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9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9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0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0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0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0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1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1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1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1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1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1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1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1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1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26"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2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3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3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3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3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3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3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4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4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4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4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4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4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4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5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5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5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5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5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5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5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6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93320" y="2415600"/>
            <a:ext cx="8579520" cy="2602800"/>
          </a:xfrm>
          <a:prstGeom prst="rect">
            <a:avLst/>
          </a:prstGeom>
        </p:spPr>
        <p:txBody>
          <a:bodyPr lIns="137160" tIns="137160" bIns="137160" anchor="b">
            <a:noAutofit/>
          </a:bodyPr>
          <a:lstStyle/>
          <a:p>
            <a:pPr>
              <a:lnSpc>
                <a:spcPct val="80000"/>
              </a:lnSpc>
            </a:pPr>
            <a:r>
              <a:rPr lang="en-US" sz="4800" b="0" strike="noStrike" spc="-1">
                <a:solidFill>
                  <a:srgbClr val="FFFFFF"/>
                </a:solidFill>
                <a:latin typeface="Segoe UI Light"/>
                <a:ea typeface="Segoe UI Light"/>
              </a:rPr>
              <a:t>Course title style</a:t>
            </a:r>
            <a:endParaRPr lang="en-US" sz="4800" b="0" strike="noStrike" spc="-1">
              <a:solidFill>
                <a:srgbClr val="000000"/>
              </a:solidFill>
              <a:latin typeface="Calibri"/>
            </a:endParaRPr>
          </a:p>
        </p:txBody>
      </p:sp>
      <p:sp>
        <p:nvSpPr>
          <p:cNvPr id="6" name="CustomShape 2"/>
          <p:cNvSpPr/>
          <p:nvPr/>
        </p:nvSpPr>
        <p:spPr>
          <a:xfrm>
            <a:off x="8902440" y="2418840"/>
            <a:ext cx="3087720" cy="2599920"/>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p:style>
      </p:sp>
      <p:pic>
        <p:nvPicPr>
          <p:cNvPr id="2" name="Picture 10"/>
          <p:cNvPicPr/>
          <p:nvPr/>
        </p:nvPicPr>
        <p:blipFill>
          <a:blip r:embed="rId14"/>
          <a:srcRect l="9721" t="16535" r="7269" b="16693"/>
          <a:stretch/>
        </p:blipFill>
        <p:spPr>
          <a:xfrm>
            <a:off x="10731960" y="4631040"/>
            <a:ext cx="1131480" cy="334440"/>
          </a:xfrm>
          <a:prstGeom prst="rect">
            <a:avLst/>
          </a:prstGeom>
          <a:ln>
            <a:noFill/>
          </a:ln>
        </p:spPr>
      </p:pic>
      <p:pic>
        <p:nvPicPr>
          <p:cNvPr id="3" name="Picture 1"/>
          <p:cNvPicPr/>
          <p:nvPr/>
        </p:nvPicPr>
        <p:blipFill>
          <a:blip r:embed="rId15"/>
          <a:stretch/>
        </p:blipFill>
        <p:spPr>
          <a:xfrm>
            <a:off x="193320" y="164160"/>
            <a:ext cx="2084040" cy="833400"/>
          </a:xfrm>
          <a:prstGeom prst="rect">
            <a:avLst/>
          </a:prstGeom>
          <a:ln>
            <a:noFill/>
          </a:ln>
        </p:spPr>
      </p:pic>
      <p:sp>
        <p:nvSpPr>
          <p:cNvPr id="4"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1" strike="noStrike" spc="-1">
                <a:solidFill>
                  <a:srgbClr val="000000"/>
                </a:solidFill>
                <a:latin typeface="Segoe UI Light"/>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Segoe UI Light"/>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Segoe UI Light"/>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Segoe UI Light"/>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Segoe UI Light"/>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Segoe UI Light"/>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Segoe UI Light"/>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79440" y="182160"/>
            <a:ext cx="11523960" cy="1063080"/>
          </a:xfrm>
          <a:prstGeom prst="rect">
            <a:avLst/>
          </a:prstGeom>
        </p:spPr>
        <p:txBody>
          <a:bodyPr>
            <a:noAutofit/>
          </a:bodyPr>
          <a:lstStyle/>
          <a:p>
            <a:pPr>
              <a:lnSpc>
                <a:spcPct val="80000"/>
              </a:lnSpc>
            </a:pPr>
            <a:r>
              <a:rPr lang="en-US" sz="4400" b="0" strike="noStrike" spc="-1">
                <a:solidFill>
                  <a:srgbClr val="000000"/>
                </a:solidFill>
                <a:latin typeface="Segoe UI Light"/>
                <a:ea typeface="Segoe U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379440" y="1388160"/>
            <a:ext cx="11525040" cy="5290200"/>
          </a:xfrm>
          <a:prstGeom prst="rect">
            <a:avLst/>
          </a:prstGeom>
        </p:spPr>
        <p:txBody>
          <a:bodyPr lIns="90000" tIns="45000" rIns="90000" bIns="45000">
            <a:noAutofit/>
          </a:bodyPr>
          <a:lstStyle/>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Click to edit Master text styles</a:t>
            </a:r>
            <a:endParaRPr lang="en-US" sz="3200" b="1" strike="noStrike" spc="-1">
              <a:solidFill>
                <a:srgbClr val="000000"/>
              </a:solidFill>
              <a:latin typeface="Segoe UI Light"/>
            </a:endParaRPr>
          </a:p>
          <a:p>
            <a:pPr marL="742680" lvl="1" indent="-285120">
              <a:lnSpc>
                <a:spcPct val="100000"/>
              </a:lnSpc>
              <a:spcBef>
                <a:spcPts val="300"/>
              </a:spcBef>
              <a:spcAft>
                <a:spcPts val="300"/>
              </a:spcAft>
              <a:buClr>
                <a:srgbClr val="404040"/>
              </a:buClr>
              <a:buFont typeface="Arial"/>
              <a:buChar char="–"/>
            </a:pPr>
            <a:r>
              <a:rPr lang="en-US" sz="2800" b="0" strike="noStrike" spc="-1">
                <a:solidFill>
                  <a:srgbClr val="404040"/>
                </a:solidFill>
                <a:latin typeface="Segoe UI Light"/>
                <a:ea typeface="Segoe UI Light"/>
              </a:rPr>
              <a:t>Second level</a:t>
            </a:r>
            <a:endParaRPr lang="en-US" sz="2800" b="0" strike="noStrike" spc="-1">
              <a:solidFill>
                <a:srgbClr val="000000"/>
              </a:solidFill>
              <a:latin typeface="Segoe UI Light"/>
            </a:endParaRPr>
          </a:p>
          <a:p>
            <a:pPr marL="1142640" lvl="2" indent="-228240">
              <a:lnSpc>
                <a:spcPct val="100000"/>
              </a:lnSpc>
              <a:spcBef>
                <a:spcPts val="201"/>
              </a:spcBef>
              <a:spcAft>
                <a:spcPts val="201"/>
              </a:spcAft>
              <a:buClr>
                <a:srgbClr val="000000"/>
              </a:buClr>
              <a:buFont typeface="Arial"/>
              <a:buChar char="•"/>
            </a:pPr>
            <a:r>
              <a:rPr lang="en-US" sz="2400" b="0" strike="noStrike" spc="-1">
                <a:solidFill>
                  <a:srgbClr val="000000"/>
                </a:solidFill>
                <a:latin typeface="Segoe UI Light"/>
                <a:ea typeface="Segoe UI Light"/>
              </a:rPr>
              <a:t>Third level</a:t>
            </a:r>
            <a:endParaRPr lang="en-US" sz="2400" b="0" strike="noStrike" spc="-1">
              <a:solidFill>
                <a:srgbClr val="000000"/>
              </a:solidFill>
              <a:latin typeface="Segoe UI Light"/>
            </a:endParaRPr>
          </a:p>
          <a:p>
            <a:pPr marL="1599480" lvl="3" indent="-228240">
              <a:lnSpc>
                <a:spcPct val="100000"/>
              </a:lnSpc>
              <a:spcBef>
                <a:spcPts val="400"/>
              </a:spcBef>
              <a:buClr>
                <a:srgbClr val="000000"/>
              </a:buClr>
              <a:buFont typeface="Arial"/>
              <a:buChar char="–"/>
            </a:pPr>
            <a:r>
              <a:rPr lang="en-US" sz="2000" b="0" strike="noStrike" spc="-1">
                <a:solidFill>
                  <a:srgbClr val="000000"/>
                </a:solidFill>
                <a:latin typeface="Segoe UI Light"/>
                <a:ea typeface="Segoe UI Light"/>
              </a:rPr>
              <a:t>Fourth level</a:t>
            </a:r>
            <a:endParaRPr lang="en-US" sz="2000" b="0" strike="noStrike" spc="-1">
              <a:solidFill>
                <a:srgbClr val="000000"/>
              </a:solidFill>
              <a:latin typeface="Segoe UI Light"/>
            </a:endParaRPr>
          </a:p>
          <a:p>
            <a:pPr marL="2056680" lvl="4" indent="-228240">
              <a:lnSpc>
                <a:spcPct val="100000"/>
              </a:lnSpc>
              <a:spcBef>
                <a:spcPts val="400"/>
              </a:spcBef>
              <a:buClr>
                <a:srgbClr val="000000"/>
              </a:buClr>
              <a:buFont typeface="Arial"/>
              <a:buChar char="»"/>
            </a:pPr>
            <a:r>
              <a:rPr lang="en-US" sz="2000" b="0" strike="noStrike" spc="-1">
                <a:solidFill>
                  <a:srgbClr val="000000"/>
                </a:solidFill>
                <a:latin typeface="Segoe UI Light"/>
                <a:ea typeface="Segoe UI Light"/>
              </a:rPr>
              <a:t>Fifth level</a:t>
            </a:r>
            <a:endParaRPr lang="en-US" sz="2000" b="0" strike="noStrike" spc="-1">
              <a:solidFill>
                <a:srgbClr val="000000"/>
              </a:solidFill>
              <a:latin typeface="Segoe UI Light"/>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608040" y="4468680"/>
            <a:ext cx="11432520" cy="1676160"/>
          </a:xfrm>
          <a:prstGeom prst="rect">
            <a:avLst/>
          </a:prstGeom>
        </p:spPr>
        <p:txBody>
          <a:bodyPr>
            <a:normAutofit/>
          </a:bodyPr>
          <a:lstStyle/>
          <a:p>
            <a:pPr>
              <a:lnSpc>
                <a:spcPct val="80000"/>
              </a:lnSpc>
            </a:pPr>
            <a:r>
              <a:rPr lang="en-US" sz="3600" b="0" strike="noStrike" spc="-1">
                <a:solidFill>
                  <a:srgbClr val="000000"/>
                </a:solidFill>
                <a:latin typeface="Segoe UI Light"/>
                <a:ea typeface="Segoe UI Light"/>
              </a:rPr>
              <a:t>Click to edit Master title style</a:t>
            </a:r>
            <a:endParaRPr lang="en-US" sz="3600" b="0" strike="noStrike" spc="-1">
              <a:solidFill>
                <a:srgbClr val="000000"/>
              </a:solidFill>
              <a:latin typeface="Calibri"/>
            </a:endParaRPr>
          </a:p>
        </p:txBody>
      </p:sp>
      <p:sp>
        <p:nvSpPr>
          <p:cNvPr id="80" name="CustomShape 2"/>
          <p:cNvSpPr/>
          <p:nvPr/>
        </p:nvSpPr>
        <p:spPr>
          <a:xfrm>
            <a:off x="608040" y="3087360"/>
            <a:ext cx="11356560" cy="109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6600" b="0" strike="noStrike" spc="-1">
                <a:solidFill>
                  <a:srgbClr val="000000"/>
                </a:solidFill>
                <a:latin typeface="Segoe UI Light"/>
                <a:ea typeface="Segoe UI"/>
              </a:rPr>
              <a:t>DEMO</a:t>
            </a:r>
            <a:endParaRPr lang="en-US" sz="6600" b="0" strike="noStrike" spc="-1">
              <a:latin typeface="Arial"/>
            </a:endParaRPr>
          </a:p>
        </p:txBody>
      </p:sp>
      <p:sp>
        <p:nvSpPr>
          <p:cNvPr id="81" name="Line 3"/>
          <p:cNvSpPr/>
          <p:nvPr/>
        </p:nvSpPr>
        <p:spPr>
          <a:xfrm>
            <a:off x="608040" y="4077720"/>
            <a:ext cx="11356560" cy="360"/>
          </a:xfrm>
          <a:prstGeom prst="line">
            <a:avLst/>
          </a:prstGeom>
          <a:ln>
            <a:solidFill>
              <a:schemeClr val="tx1"/>
            </a:solidFill>
            <a:round/>
          </a:ln>
        </p:spPr>
        <p:style>
          <a:lnRef idx="1">
            <a:schemeClr val="accent1"/>
          </a:lnRef>
          <a:fillRef idx="0">
            <a:schemeClr val="accent1"/>
          </a:fillRef>
          <a:effectRef idx="0">
            <a:schemeClr val="accent1"/>
          </a:effectRef>
          <a:fontRef idx="minor"/>
        </p:style>
      </p:sp>
      <p:pic>
        <p:nvPicPr>
          <p:cNvPr id="82" name="Picture 7"/>
          <p:cNvPicPr/>
          <p:nvPr/>
        </p:nvPicPr>
        <p:blipFill>
          <a:blip r:embed="rId14"/>
          <a:stretch/>
        </p:blipFill>
        <p:spPr>
          <a:xfrm>
            <a:off x="171360" y="177840"/>
            <a:ext cx="2857320" cy="1142640"/>
          </a:xfrm>
          <a:prstGeom prst="rect">
            <a:avLst/>
          </a:prstGeom>
          <a:ln>
            <a:noFill/>
          </a:ln>
        </p:spPr>
      </p:pic>
      <p:sp>
        <p:nvSpPr>
          <p:cNvPr id="83"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1" strike="noStrike" spc="-1">
                <a:solidFill>
                  <a:srgbClr val="000000"/>
                </a:solidFill>
                <a:latin typeface="Segoe UI Light"/>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Segoe UI Light"/>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Segoe UI Light"/>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Segoe UI Light"/>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Segoe UI Light"/>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Segoe UI Light"/>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Segoe UI Light"/>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 name="CustomShape 1"/>
          <p:cNvSpPr/>
          <p:nvPr/>
        </p:nvSpPr>
        <p:spPr>
          <a:xfrm>
            <a:off x="0" y="0"/>
            <a:ext cx="12191760" cy="6857640"/>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p:style>
      </p:sp>
      <p:sp>
        <p:nvSpPr>
          <p:cNvPr id="121" name="CustomShape 2"/>
          <p:cNvSpPr/>
          <p:nvPr/>
        </p:nvSpPr>
        <p:spPr>
          <a:xfrm>
            <a:off x="529920" y="5960880"/>
            <a:ext cx="11078280" cy="888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50" b="0" strike="noStrike" spc="-1">
                <a:solidFill>
                  <a:srgbClr val="D9D9D9"/>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50" b="0" strike="noStrike" spc="-1">
              <a:latin typeface="Arial"/>
            </a:endParaRPr>
          </a:p>
        </p:txBody>
      </p:sp>
      <p:pic>
        <p:nvPicPr>
          <p:cNvPr id="122" name="Picture 4"/>
          <p:cNvPicPr/>
          <p:nvPr/>
        </p:nvPicPr>
        <p:blipFill>
          <a:blip r:embed="rId14"/>
          <a:srcRect l="9721"/>
          <a:stretch/>
        </p:blipFill>
        <p:spPr>
          <a:xfrm>
            <a:off x="529920" y="2940120"/>
            <a:ext cx="5472720" cy="2229120"/>
          </a:xfrm>
          <a:prstGeom prst="rect">
            <a:avLst/>
          </a:prstGeom>
          <a:ln>
            <a:noFill/>
          </a:ln>
        </p:spPr>
      </p:pic>
      <p:sp>
        <p:nvSpPr>
          <p:cNvPr id="123" name="PlaceHolder 3"/>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124"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1" strike="noStrike" spc="-1">
                <a:solidFill>
                  <a:srgbClr val="000000"/>
                </a:solidFill>
                <a:latin typeface="Segoe UI Light"/>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Segoe UI Light"/>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Segoe UI Light"/>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Segoe UI Light"/>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Segoe UI Light"/>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Segoe UI Light"/>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Segoe UI Light"/>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193320" y="5132520"/>
            <a:ext cx="8579520" cy="1460520"/>
          </a:xfrm>
          <a:prstGeom prst="rect">
            <a:avLst/>
          </a:prstGeom>
          <a:noFill/>
          <a:ln>
            <a:noFill/>
          </a:ln>
        </p:spPr>
        <p:txBody>
          <a:bodyPr lIns="137160" tIns="137160" rIns="137160" bIns="137160" anchor="b">
            <a:noAutofit/>
          </a:bodyPr>
          <a:lstStyle/>
          <a:p>
            <a:pPr>
              <a:lnSpc>
                <a:spcPct val="100000"/>
              </a:lnSpc>
            </a:pPr>
            <a:r>
              <a:rPr lang="en-US" sz="2400" b="0" strike="noStrike" spc="-1">
                <a:solidFill>
                  <a:srgbClr val="000000"/>
                </a:solidFill>
                <a:latin typeface="Segoe UI Light"/>
                <a:ea typeface="Segoe UI Light"/>
              </a:rPr>
              <a:t>Christopher Harrison | Content Developer</a:t>
            </a:r>
            <a:endParaRPr lang="en-US" sz="2400" b="0" strike="noStrike" spc="-1">
              <a:latin typeface="Arial"/>
            </a:endParaRPr>
          </a:p>
          <a:p>
            <a:pPr>
              <a:lnSpc>
                <a:spcPct val="100000"/>
              </a:lnSpc>
            </a:pPr>
            <a:r>
              <a:rPr lang="en-US" sz="2400" b="0" strike="noStrike" spc="-1">
                <a:solidFill>
                  <a:srgbClr val="000000"/>
                </a:solidFill>
                <a:latin typeface="Segoe UI Light"/>
                <a:ea typeface="Segoe UI Light"/>
              </a:rPr>
              <a:t>Susan Ibach | Technical Evangelist</a:t>
            </a:r>
            <a:endParaRPr lang="en-US" sz="2400" b="0" strike="noStrike" spc="-1">
              <a:latin typeface="Arial"/>
            </a:endParaRPr>
          </a:p>
        </p:txBody>
      </p:sp>
      <p:sp>
        <p:nvSpPr>
          <p:cNvPr id="168" name="TextShape 2"/>
          <p:cNvSpPr txBox="1"/>
          <p:nvPr/>
        </p:nvSpPr>
        <p:spPr>
          <a:xfrm>
            <a:off x="193320" y="2415600"/>
            <a:ext cx="8579520" cy="2602800"/>
          </a:xfrm>
          <a:prstGeom prst="rect">
            <a:avLst/>
          </a:prstGeom>
          <a:solidFill>
            <a:srgbClr val="7FBA00"/>
          </a:solidFill>
          <a:ln>
            <a:noFill/>
          </a:ln>
        </p:spPr>
        <p:txBody>
          <a:bodyPr lIns="137160" tIns="137160" bIns="137160" anchor="b">
            <a:noAutofit/>
          </a:bodyPr>
          <a:lstStyle/>
          <a:p>
            <a:pPr>
              <a:lnSpc>
                <a:spcPct val="80000"/>
              </a:lnSpc>
            </a:pPr>
            <a:r>
              <a:rPr lang="en-US" sz="4800" b="0" strike="noStrike" spc="-1">
                <a:solidFill>
                  <a:srgbClr val="FFFFFF"/>
                </a:solidFill>
                <a:latin typeface="Segoe UI Light"/>
                <a:ea typeface="Segoe UI Light"/>
              </a:rPr>
              <a:t>Functions</a:t>
            </a:r>
            <a:endParaRPr lang="en-US" sz="4800" b="0" strike="noStrike" spc="-1">
              <a:solidFill>
                <a:srgbClr val="000000"/>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Shape 1"/>
          <p:cNvSpPr txBox="1"/>
          <p:nvPr/>
        </p:nvSpPr>
        <p:spPr>
          <a:xfrm>
            <a:off x="379440" y="182160"/>
            <a:ext cx="11523960" cy="1063080"/>
          </a:xfrm>
          <a:prstGeom prst="rect">
            <a:avLst/>
          </a:prstGeom>
          <a:noFill/>
          <a:ln>
            <a:noFill/>
          </a:ln>
        </p:spPr>
        <p:txBody>
          <a:bodyPr>
            <a:noAutofit/>
          </a:bodyPr>
          <a:lstStyle/>
          <a:p>
            <a:pPr>
              <a:lnSpc>
                <a:spcPct val="80000"/>
              </a:lnSpc>
            </a:pPr>
            <a:r>
              <a:rPr lang="en-US" sz="4400" b="0" strike="noStrike" spc="-1">
                <a:solidFill>
                  <a:srgbClr val="000000"/>
                </a:solidFill>
                <a:latin typeface="Segoe UI Light"/>
                <a:ea typeface="Segoe UI Light"/>
              </a:rPr>
              <a:t>How do you call a function?</a:t>
            </a:r>
            <a:endParaRPr lang="en-US" sz="4400" b="0" strike="noStrike" spc="-1">
              <a:solidFill>
                <a:srgbClr val="000000"/>
              </a:solidFill>
              <a:latin typeface="Calibri"/>
            </a:endParaRPr>
          </a:p>
        </p:txBody>
      </p:sp>
      <p:sp>
        <p:nvSpPr>
          <p:cNvPr id="188" name="TextShape 2"/>
          <p:cNvSpPr txBox="1"/>
          <p:nvPr/>
        </p:nvSpPr>
        <p:spPr>
          <a:xfrm>
            <a:off x="379440" y="1388160"/>
            <a:ext cx="11525040" cy="5290200"/>
          </a:xfrm>
          <a:prstGeom prst="rect">
            <a:avLst/>
          </a:prstGeom>
          <a:noFill/>
          <a:ln>
            <a:noFill/>
          </a:ln>
        </p:spPr>
        <p:txBody>
          <a:bodyPr lIns="90000" tIns="45000" rIns="90000" bIns="45000">
            <a:noAutofit/>
          </a:bodyPr>
          <a:lstStyle/>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Simply use its name</a:t>
            </a:r>
            <a:endParaRPr lang="en-US" sz="3200" b="1" strike="noStrike" spc="-1">
              <a:solidFill>
                <a:srgbClr val="000000"/>
              </a:solidFill>
              <a:latin typeface="Segoe UI Light"/>
            </a:endParaRPr>
          </a:p>
        </p:txBody>
      </p:sp>
      <p:sp>
        <p:nvSpPr>
          <p:cNvPr id="189" name="CustomShape 3"/>
          <p:cNvSpPr/>
          <p:nvPr/>
        </p:nvSpPr>
        <p:spPr>
          <a:xfrm>
            <a:off x="6320160" y="4431960"/>
            <a:ext cx="5583600" cy="222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800" b="0" strike="noStrike" spc="-1" dirty="0">
                <a:solidFill>
                  <a:srgbClr val="0000FF"/>
                </a:solidFill>
                <a:latin typeface="Consolas"/>
              </a:rPr>
              <a:t>def</a:t>
            </a:r>
            <a:r>
              <a:rPr lang="en-US" sz="2800" b="0" strike="noStrike" spc="-1" dirty="0">
                <a:solidFill>
                  <a:srgbClr val="000000"/>
                </a:solidFill>
                <a:latin typeface="Consolas"/>
              </a:rPr>
              <a:t> </a:t>
            </a:r>
            <a:r>
              <a:rPr lang="en-US" sz="2800" b="0" strike="noStrike" spc="-1" dirty="0" err="1">
                <a:solidFill>
                  <a:srgbClr val="000000"/>
                </a:solidFill>
                <a:latin typeface="Consolas"/>
              </a:rPr>
              <a:t>printMessage</a:t>
            </a:r>
            <a:r>
              <a:rPr lang="en-US" sz="2800" b="0" strike="noStrike" spc="-1" dirty="0">
                <a:solidFill>
                  <a:srgbClr val="000000"/>
                </a:solidFill>
                <a:latin typeface="Consolas"/>
              </a:rPr>
              <a:t>():</a:t>
            </a:r>
            <a:endParaRPr lang="en-US" sz="2800" b="0" strike="noStrike" spc="-1" dirty="0">
              <a:latin typeface="Arial"/>
            </a:endParaRPr>
          </a:p>
          <a:p>
            <a:pPr>
              <a:lnSpc>
                <a:spcPct val="100000"/>
              </a:lnSpc>
            </a:pPr>
            <a:r>
              <a:rPr lang="en-US" sz="2800" b="0" strike="noStrike" spc="-1" dirty="0">
                <a:solidFill>
                  <a:srgbClr val="000000"/>
                </a:solidFill>
                <a:latin typeface="Consolas"/>
              </a:rPr>
              <a:t>    print(</a:t>
            </a:r>
            <a:r>
              <a:rPr lang="en-US" sz="2800" b="0" strike="noStrike" spc="-1" dirty="0">
                <a:solidFill>
                  <a:srgbClr val="A31515"/>
                </a:solidFill>
                <a:latin typeface="Consolas"/>
              </a:rPr>
              <a:t>'Hello World'</a:t>
            </a:r>
            <a:r>
              <a:rPr lang="en-US" sz="2800" b="0" strike="noStrike" spc="-1" dirty="0">
                <a:solidFill>
                  <a:srgbClr val="000000"/>
                </a:solidFill>
                <a:latin typeface="Consolas"/>
              </a:rPr>
              <a:t>)</a:t>
            </a:r>
            <a:endParaRPr lang="en-US" sz="2800" b="0" strike="noStrike" spc="-1" dirty="0">
              <a:latin typeface="Arial"/>
            </a:endParaRPr>
          </a:p>
          <a:p>
            <a:pPr>
              <a:lnSpc>
                <a:spcPct val="100000"/>
              </a:lnSpc>
            </a:pPr>
            <a:r>
              <a:rPr lang="en-US" sz="2800" b="0" strike="noStrike" spc="-1" dirty="0">
                <a:solidFill>
                  <a:srgbClr val="000000"/>
                </a:solidFill>
                <a:latin typeface="Consolas"/>
              </a:rPr>
              <a:t>    </a:t>
            </a:r>
            <a:r>
              <a:rPr lang="en-US" sz="2800" b="0" strike="noStrike" spc="-1" dirty="0">
                <a:solidFill>
                  <a:srgbClr val="0000FF"/>
                </a:solidFill>
                <a:latin typeface="Consolas"/>
              </a:rPr>
              <a:t>return</a:t>
            </a:r>
            <a:endParaRPr lang="en-US" sz="2800" b="0" strike="noStrike" spc="-1" dirty="0">
              <a:latin typeface="Arial"/>
            </a:endParaRPr>
          </a:p>
          <a:p>
            <a:pPr>
              <a:lnSpc>
                <a:spcPct val="100000"/>
              </a:lnSpc>
            </a:pPr>
            <a:endParaRPr lang="en-US" sz="2800" b="0" strike="noStrike" spc="-1" dirty="0">
              <a:latin typeface="Arial"/>
            </a:endParaRPr>
          </a:p>
          <a:p>
            <a:pPr>
              <a:lnSpc>
                <a:spcPct val="100000"/>
              </a:lnSpc>
            </a:pPr>
            <a:r>
              <a:rPr lang="en-US" sz="2800" b="0" strike="noStrike" spc="-1" dirty="0" err="1">
                <a:solidFill>
                  <a:srgbClr val="000000"/>
                </a:solidFill>
                <a:latin typeface="Consolas"/>
              </a:rPr>
              <a:t>printMessage</a:t>
            </a:r>
            <a:r>
              <a:rPr lang="en-US" sz="2800" b="0" strike="noStrike" spc="-1" dirty="0">
                <a:solidFill>
                  <a:srgbClr val="000000"/>
                </a:solidFill>
                <a:latin typeface="Consolas"/>
              </a:rPr>
              <a:t>()</a:t>
            </a:r>
            <a:endParaRPr lang="en-US" sz="2800" b="0" strike="noStrike"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608040" y="4468680"/>
            <a:ext cx="11432520" cy="1676160"/>
          </a:xfrm>
          <a:prstGeom prst="rect">
            <a:avLst/>
          </a:prstGeom>
          <a:noFill/>
          <a:ln>
            <a:noFill/>
          </a:ln>
        </p:spPr>
        <p:txBody>
          <a:bodyPr>
            <a:noAutofit/>
          </a:bodyPr>
          <a:lstStyle/>
          <a:p>
            <a:pPr>
              <a:lnSpc>
                <a:spcPct val="80000"/>
              </a:lnSpc>
            </a:pPr>
            <a:r>
              <a:rPr lang="en-US" sz="3600" b="0" strike="noStrike" spc="-1">
                <a:solidFill>
                  <a:srgbClr val="000000"/>
                </a:solidFill>
                <a:latin typeface="Segoe UI Light"/>
                <a:ea typeface="Segoe UI Light"/>
              </a:rPr>
              <a:t>Creating and calling functions</a:t>
            </a:r>
            <a:endParaRPr lang="en-US" sz="3600" b="0" strike="noStrike" spc="-1">
              <a:solidFill>
                <a:srgbClr val="000000"/>
              </a:solidFill>
              <a:latin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193320" y="5132520"/>
            <a:ext cx="8579520" cy="1460520"/>
          </a:xfrm>
          <a:prstGeom prst="rect">
            <a:avLst/>
          </a:prstGeom>
          <a:noFill/>
          <a:ln>
            <a:noFill/>
          </a:ln>
        </p:spPr>
        <p:txBody>
          <a:bodyPr lIns="137160" tIns="137160" rIns="137160" bIns="137160" anchor="b">
            <a:noAutofit/>
          </a:bodyPr>
          <a:lstStyle/>
          <a:p>
            <a:pPr algn="ctr"/>
            <a:endParaRPr lang="en-US" sz="3200" b="0" strike="noStrike" spc="-1">
              <a:latin typeface="Arial"/>
            </a:endParaRPr>
          </a:p>
        </p:txBody>
      </p:sp>
      <p:sp>
        <p:nvSpPr>
          <p:cNvPr id="192" name="TextShape 2"/>
          <p:cNvSpPr txBox="1"/>
          <p:nvPr/>
        </p:nvSpPr>
        <p:spPr>
          <a:xfrm>
            <a:off x="193320" y="3693600"/>
            <a:ext cx="8579520" cy="1324800"/>
          </a:xfrm>
          <a:prstGeom prst="rect">
            <a:avLst/>
          </a:prstGeom>
          <a:solidFill>
            <a:srgbClr val="7FBA00"/>
          </a:solidFill>
          <a:ln>
            <a:noFill/>
          </a:ln>
        </p:spPr>
        <p:txBody>
          <a:bodyPr lIns="137160" tIns="137160" bIns="137160" anchor="b">
            <a:noAutofit/>
          </a:bodyPr>
          <a:lstStyle/>
          <a:p>
            <a:pPr>
              <a:lnSpc>
                <a:spcPct val="80000"/>
              </a:lnSpc>
            </a:pPr>
            <a:r>
              <a:rPr lang="en-US" sz="4000" b="0" strike="noStrike" spc="-1">
                <a:solidFill>
                  <a:srgbClr val="FFFFFF"/>
                </a:solidFill>
                <a:latin typeface="Segoe UI Light"/>
                <a:ea typeface="Segoe UI Light"/>
              </a:rPr>
              <a:t>Parameters</a:t>
            </a:r>
            <a:endParaRPr lang="en-US" sz="4000" b="0" strike="noStrike" spc="-1">
              <a:solidFill>
                <a:srgbClr val="000000"/>
              </a:solidFill>
              <a:latin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379440" y="182160"/>
            <a:ext cx="11523960" cy="1063080"/>
          </a:xfrm>
          <a:prstGeom prst="rect">
            <a:avLst/>
          </a:prstGeom>
          <a:noFill/>
          <a:ln>
            <a:noFill/>
          </a:ln>
        </p:spPr>
        <p:txBody>
          <a:bodyPr>
            <a:noAutofit/>
          </a:bodyPr>
          <a:lstStyle/>
          <a:p>
            <a:pPr>
              <a:lnSpc>
                <a:spcPct val="80000"/>
              </a:lnSpc>
            </a:pPr>
            <a:r>
              <a:rPr lang="en-US" sz="4400" b="0" strike="noStrike" spc="-1">
                <a:solidFill>
                  <a:srgbClr val="000000"/>
                </a:solidFill>
                <a:latin typeface="Segoe UI Light"/>
                <a:ea typeface="Segoe UI Light"/>
              </a:rPr>
              <a:t>I'd like to the function to be dynamic</a:t>
            </a:r>
            <a:endParaRPr lang="en-US" sz="4400" b="0" strike="noStrike" spc="-1">
              <a:solidFill>
                <a:srgbClr val="000000"/>
              </a:solidFill>
              <a:latin typeface="Calibri"/>
            </a:endParaRPr>
          </a:p>
        </p:txBody>
      </p:sp>
      <p:sp>
        <p:nvSpPr>
          <p:cNvPr id="194" name="TextShape 2"/>
          <p:cNvSpPr txBox="1"/>
          <p:nvPr/>
        </p:nvSpPr>
        <p:spPr>
          <a:xfrm>
            <a:off x="379440" y="1388160"/>
            <a:ext cx="11525040" cy="5290200"/>
          </a:xfrm>
          <a:prstGeom prst="rect">
            <a:avLst/>
          </a:prstGeom>
          <a:noFill/>
          <a:ln>
            <a:noFill/>
          </a:ln>
        </p:spPr>
        <p:txBody>
          <a:bodyPr lIns="90000" tIns="45000" rIns="90000" bIns="45000">
            <a:noAutofit/>
          </a:bodyPr>
          <a:lstStyle/>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In our examples the functions we created only did one thing</a:t>
            </a:r>
            <a:endParaRPr lang="en-US" sz="3200" b="1" strike="noStrike" spc="-1">
              <a:solidFill>
                <a:srgbClr val="000000"/>
              </a:solidFill>
              <a:latin typeface="Segoe UI Light"/>
            </a:endParaRPr>
          </a:p>
          <a:p>
            <a:pPr marL="742680" lvl="1" indent="-285120">
              <a:lnSpc>
                <a:spcPct val="100000"/>
              </a:lnSpc>
              <a:spcBef>
                <a:spcPts val="300"/>
              </a:spcBef>
              <a:spcAft>
                <a:spcPts val="300"/>
              </a:spcAft>
              <a:buClr>
                <a:srgbClr val="404040"/>
              </a:buClr>
              <a:buFont typeface="Arial"/>
              <a:buChar char="–"/>
            </a:pPr>
            <a:r>
              <a:rPr lang="en-US" sz="2800" b="0" strike="noStrike" spc="-1">
                <a:solidFill>
                  <a:srgbClr val="404040"/>
                </a:solidFill>
                <a:latin typeface="Segoe UI Light"/>
                <a:ea typeface="Segoe UI Light"/>
              </a:rPr>
              <a:t>Sometimes that's exactly what we need!</a:t>
            </a:r>
            <a:endParaRPr lang="en-US" sz="2800" b="0"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But sometimes we need some flexibility</a:t>
            </a:r>
            <a:endParaRPr lang="en-US" sz="3200" b="1" strike="noStrike" spc="-1">
              <a:solidFill>
                <a:srgbClr val="000000"/>
              </a:solidFill>
              <a:latin typeface="Segoe UI Light"/>
            </a:endParaRPr>
          </a:p>
          <a:p>
            <a:pPr marL="742680" lvl="1" indent="-285120">
              <a:lnSpc>
                <a:spcPct val="100000"/>
              </a:lnSpc>
              <a:spcBef>
                <a:spcPts val="300"/>
              </a:spcBef>
              <a:spcAft>
                <a:spcPts val="300"/>
              </a:spcAft>
              <a:buClr>
                <a:srgbClr val="404040"/>
              </a:buClr>
              <a:buFont typeface="Arial"/>
              <a:buChar char="–"/>
            </a:pPr>
            <a:r>
              <a:rPr lang="en-US" sz="2800" b="0" strike="noStrike" spc="-1">
                <a:solidFill>
                  <a:srgbClr val="404040"/>
                </a:solidFill>
                <a:latin typeface="Segoe UI Light"/>
                <a:ea typeface="Segoe UI Light"/>
              </a:rPr>
              <a:t>Create custom messages to be displayed</a:t>
            </a:r>
            <a:endParaRPr lang="en-US" sz="2800" b="0" strike="noStrike" spc="-1">
              <a:solidFill>
                <a:srgbClr val="000000"/>
              </a:solidFill>
              <a:latin typeface="Segoe UI Light"/>
            </a:endParaRPr>
          </a:p>
          <a:p>
            <a:pPr marL="742680" lvl="1" indent="-285120">
              <a:lnSpc>
                <a:spcPct val="100000"/>
              </a:lnSpc>
              <a:spcBef>
                <a:spcPts val="300"/>
              </a:spcBef>
              <a:spcAft>
                <a:spcPts val="300"/>
              </a:spcAft>
              <a:buClr>
                <a:srgbClr val="404040"/>
              </a:buClr>
              <a:buFont typeface="Arial"/>
              <a:buChar char="–"/>
            </a:pPr>
            <a:r>
              <a:rPr lang="en-US" sz="2800" b="0" strike="noStrike" spc="-1">
                <a:solidFill>
                  <a:srgbClr val="404040"/>
                </a:solidFill>
                <a:latin typeface="Segoe UI Light"/>
                <a:ea typeface="Segoe UI Light"/>
              </a:rPr>
              <a:t>Provide two numbers for a calculation</a:t>
            </a:r>
            <a:endParaRPr lang="en-US" sz="2800" b="0" strike="noStrike" spc="-1">
              <a:solidFill>
                <a:srgbClr val="000000"/>
              </a:solidFill>
              <a:latin typeface="Segoe UI Light"/>
            </a:endParaRPr>
          </a:p>
          <a:p>
            <a:pPr marL="742680" lvl="1" indent="-285120">
              <a:lnSpc>
                <a:spcPct val="100000"/>
              </a:lnSpc>
              <a:spcBef>
                <a:spcPts val="300"/>
              </a:spcBef>
              <a:spcAft>
                <a:spcPts val="300"/>
              </a:spcAft>
              <a:buClr>
                <a:srgbClr val="404040"/>
              </a:buClr>
              <a:buFont typeface="Arial"/>
              <a:buChar char="–"/>
            </a:pPr>
            <a:r>
              <a:rPr lang="en-US" sz="2800" b="0" strike="noStrike" spc="-1">
                <a:solidFill>
                  <a:srgbClr val="404040"/>
                </a:solidFill>
                <a:latin typeface="Segoe UI Light"/>
                <a:ea typeface="Segoe UI Light"/>
              </a:rPr>
              <a:t>Print to the screen, and optionally write to a file</a:t>
            </a:r>
            <a:endParaRPr lang="en-US" sz="2800" b="0" strike="noStrike" spc="-1">
              <a:solidFill>
                <a:srgbClr val="000000"/>
              </a:solidFill>
              <a:latin typeface="Segoe UI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379440" y="182160"/>
            <a:ext cx="11523960" cy="1063080"/>
          </a:xfrm>
          <a:prstGeom prst="rect">
            <a:avLst/>
          </a:prstGeom>
          <a:noFill/>
          <a:ln>
            <a:noFill/>
          </a:ln>
        </p:spPr>
        <p:txBody>
          <a:bodyPr>
            <a:normAutofit fontScale="88000"/>
          </a:bodyPr>
          <a:lstStyle/>
          <a:p>
            <a:pPr>
              <a:lnSpc>
                <a:spcPct val="80000"/>
              </a:lnSpc>
            </a:pPr>
            <a:r>
              <a:rPr lang="en-US" sz="4400" b="0" strike="noStrike" spc="-1">
                <a:solidFill>
                  <a:srgbClr val="000000"/>
                </a:solidFill>
                <a:latin typeface="Segoe UI Light"/>
                <a:ea typeface="Segoe UI Light"/>
              </a:rPr>
              <a:t>To create a function that accepts data you use parameters</a:t>
            </a:r>
            <a:endParaRPr lang="en-US" sz="4400" b="0" strike="noStrike" spc="-1">
              <a:solidFill>
                <a:srgbClr val="000000"/>
              </a:solidFill>
              <a:latin typeface="Calibri"/>
            </a:endParaRPr>
          </a:p>
        </p:txBody>
      </p:sp>
      <p:sp>
        <p:nvSpPr>
          <p:cNvPr id="196" name="TextShape 2"/>
          <p:cNvSpPr txBox="1"/>
          <p:nvPr/>
        </p:nvSpPr>
        <p:spPr>
          <a:xfrm>
            <a:off x="379440" y="1388160"/>
            <a:ext cx="11525040" cy="5290200"/>
          </a:xfrm>
          <a:prstGeom prst="rect">
            <a:avLst/>
          </a:prstGeom>
          <a:noFill/>
          <a:ln>
            <a:noFill/>
          </a:ln>
        </p:spPr>
        <p:txBody>
          <a:bodyPr lIns="90000" tIns="45000" rIns="90000" bIns="45000">
            <a:noAutofit/>
          </a:bodyPr>
          <a:lstStyle/>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A parameters is a piece of data passed into a function</a:t>
            </a:r>
            <a:endParaRPr lang="en-US" sz="32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You've already used parameters!</a:t>
            </a:r>
            <a:endParaRPr lang="en-US" sz="3200" b="1" strike="noStrike" spc="-1">
              <a:solidFill>
                <a:srgbClr val="000000"/>
              </a:solidFill>
              <a:latin typeface="Segoe UI Light"/>
            </a:endParaRPr>
          </a:p>
          <a:p>
            <a:pPr>
              <a:lnSpc>
                <a:spcPct val="100000"/>
              </a:lnSpc>
              <a:spcBef>
                <a:spcPts val="1400"/>
              </a:spcBef>
            </a:pPr>
            <a:r>
              <a:rPr lang="en-US" sz="3200" b="0" strike="noStrike" spc="-1">
                <a:solidFill>
                  <a:srgbClr val="000000"/>
                </a:solidFill>
                <a:latin typeface="Consolas"/>
                <a:ea typeface="Segoe UI Light"/>
              </a:rPr>
              <a:t>    print(</a:t>
            </a:r>
            <a:r>
              <a:rPr lang="en-US" sz="3200" b="0" strike="noStrike" spc="-1">
                <a:solidFill>
                  <a:srgbClr val="A31515"/>
                </a:solidFill>
                <a:latin typeface="Consolas"/>
                <a:ea typeface="Segoe UI Light"/>
              </a:rPr>
              <a:t>'Hello World'</a:t>
            </a:r>
            <a:r>
              <a:rPr lang="en-US" sz="3200" b="0" strike="noStrike" spc="-1">
                <a:solidFill>
                  <a:srgbClr val="000000"/>
                </a:solidFill>
                <a:latin typeface="Consolas"/>
                <a:ea typeface="Segoe UI Light"/>
              </a:rPr>
              <a:t>)</a:t>
            </a:r>
            <a:endParaRPr lang="en-US" sz="32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Inside the function, parameters behave like variables</a:t>
            </a:r>
            <a:endParaRPr lang="en-US" sz="3200" b="1" strike="noStrike" spc="-1">
              <a:solidFill>
                <a:srgbClr val="000000"/>
              </a:solidFill>
              <a:latin typeface="Segoe UI Light"/>
            </a:endParaRPr>
          </a:p>
          <a:p>
            <a:pPr marL="742680" lvl="1" indent="-285120">
              <a:lnSpc>
                <a:spcPct val="100000"/>
              </a:lnSpc>
              <a:spcBef>
                <a:spcPts val="300"/>
              </a:spcBef>
              <a:spcAft>
                <a:spcPts val="300"/>
              </a:spcAft>
              <a:buClr>
                <a:srgbClr val="404040"/>
              </a:buClr>
              <a:buFont typeface="Arial"/>
              <a:buChar char="–"/>
            </a:pPr>
            <a:r>
              <a:rPr lang="en-US" sz="2800" b="0" strike="noStrike" spc="-1">
                <a:solidFill>
                  <a:srgbClr val="404040"/>
                </a:solidFill>
                <a:latin typeface="Segoe UI Light"/>
              </a:rPr>
              <a:t> </a:t>
            </a:r>
            <a:endParaRPr lang="en-US" sz="2800" b="0" strike="noStrike" spc="-1">
              <a:solidFill>
                <a:srgbClr val="000000"/>
              </a:solidFill>
              <a:latin typeface="Segoe UI Light"/>
            </a:endParaRPr>
          </a:p>
        </p:txBody>
      </p:sp>
      <p:sp>
        <p:nvSpPr>
          <p:cNvPr id="197" name="CustomShape 3"/>
          <p:cNvSpPr/>
          <p:nvPr/>
        </p:nvSpPr>
        <p:spPr>
          <a:xfrm>
            <a:off x="6454440" y="4555080"/>
            <a:ext cx="5199120" cy="22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0" strike="noStrike" spc="-1" dirty="0">
                <a:solidFill>
                  <a:srgbClr val="0000FF"/>
                </a:solidFill>
                <a:latin typeface="Consolas"/>
              </a:rPr>
              <a:t>def</a:t>
            </a:r>
            <a:r>
              <a:rPr lang="en-US" sz="2400" b="0" strike="noStrike" spc="-1" dirty="0">
                <a:solidFill>
                  <a:srgbClr val="000000"/>
                </a:solidFill>
                <a:latin typeface="Consolas"/>
              </a:rPr>
              <a:t> </a:t>
            </a:r>
            <a:r>
              <a:rPr lang="en-US" sz="2400" b="0" strike="noStrike" spc="-1" dirty="0" err="1">
                <a:solidFill>
                  <a:srgbClr val="000000"/>
                </a:solidFill>
                <a:latin typeface="Consolas"/>
              </a:rPr>
              <a:t>printMessage</a:t>
            </a:r>
            <a:r>
              <a:rPr lang="en-US" sz="2400" b="0" strike="noStrike" spc="-1" dirty="0">
                <a:solidFill>
                  <a:srgbClr val="000000"/>
                </a:solidFill>
                <a:latin typeface="Consolas"/>
              </a:rPr>
              <a:t>(</a:t>
            </a:r>
            <a:r>
              <a:rPr lang="en-US" sz="2400" b="0" strike="noStrike" spc="-1" dirty="0">
                <a:solidFill>
                  <a:srgbClr val="808080"/>
                </a:solidFill>
                <a:latin typeface="Consolas"/>
              </a:rPr>
              <a:t>message</a:t>
            </a:r>
            <a:r>
              <a:rPr lang="en-US" sz="2400" b="0" strike="noStrike" spc="-1" dirty="0">
                <a:solidFill>
                  <a:srgbClr val="000000"/>
                </a:solidFill>
                <a:latin typeface="Consolas"/>
              </a:rPr>
              <a:t>):</a:t>
            </a:r>
            <a:endParaRPr lang="en-US" sz="2400" b="0" strike="noStrike" spc="-1" dirty="0">
              <a:latin typeface="Arial"/>
            </a:endParaRPr>
          </a:p>
          <a:p>
            <a:pPr>
              <a:lnSpc>
                <a:spcPct val="100000"/>
              </a:lnSpc>
            </a:pPr>
            <a:r>
              <a:rPr lang="en-US" sz="2400" b="0" strike="noStrike" spc="-1" dirty="0">
                <a:solidFill>
                  <a:srgbClr val="000000"/>
                </a:solidFill>
                <a:latin typeface="Consolas"/>
              </a:rPr>
              <a:t>    print(</a:t>
            </a:r>
            <a:r>
              <a:rPr lang="en-US" sz="2400" b="0" strike="noStrike" spc="-1" dirty="0">
                <a:solidFill>
                  <a:srgbClr val="808080"/>
                </a:solidFill>
                <a:latin typeface="Consolas"/>
              </a:rPr>
              <a:t>message</a:t>
            </a:r>
            <a:r>
              <a:rPr lang="en-US" sz="2400" b="0" strike="noStrike" spc="-1" dirty="0">
                <a:solidFill>
                  <a:srgbClr val="000000"/>
                </a:solidFill>
                <a:latin typeface="Consolas"/>
              </a:rPr>
              <a:t>)</a:t>
            </a:r>
            <a:endParaRPr lang="en-US" sz="2400" b="0" strike="noStrike" spc="-1" dirty="0">
              <a:latin typeface="Arial"/>
            </a:endParaRPr>
          </a:p>
          <a:p>
            <a:pPr>
              <a:lnSpc>
                <a:spcPct val="100000"/>
              </a:lnSpc>
            </a:pPr>
            <a:r>
              <a:rPr lang="en-US" sz="2400" b="0" strike="noStrike" spc="-1" dirty="0">
                <a:solidFill>
                  <a:srgbClr val="000000"/>
                </a:solidFill>
                <a:latin typeface="Consolas"/>
              </a:rPr>
              <a:t>    </a:t>
            </a:r>
            <a:r>
              <a:rPr lang="en-US" sz="2400" b="0" strike="noStrike" spc="-1" dirty="0">
                <a:solidFill>
                  <a:srgbClr val="0000FF"/>
                </a:solidFill>
                <a:latin typeface="Consolas"/>
              </a:rPr>
              <a:t>return</a:t>
            </a: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r>
              <a:rPr lang="en-US" sz="2400" b="0" strike="noStrike" spc="-1" dirty="0" err="1">
                <a:solidFill>
                  <a:srgbClr val="000000"/>
                </a:solidFill>
                <a:latin typeface="Consolas"/>
              </a:rPr>
              <a:t>printMessage</a:t>
            </a:r>
            <a:r>
              <a:rPr lang="en-US" sz="2400" b="0" strike="noStrike" spc="-1" dirty="0">
                <a:solidFill>
                  <a:srgbClr val="000000"/>
                </a:solidFill>
                <a:latin typeface="Consolas"/>
              </a:rPr>
              <a:t>(</a:t>
            </a:r>
            <a:r>
              <a:rPr lang="en-US" sz="2400" b="0" strike="noStrike" spc="-1" dirty="0">
                <a:solidFill>
                  <a:srgbClr val="A31515"/>
                </a:solidFill>
                <a:latin typeface="Consolas"/>
              </a:rPr>
              <a:t>'Hello world!'</a:t>
            </a:r>
            <a:r>
              <a:rPr lang="en-US" sz="2400" b="0" strike="noStrike" spc="-1" dirty="0">
                <a:solidFill>
                  <a:srgbClr val="000000"/>
                </a:solidFill>
                <a:latin typeface="Consolas"/>
              </a:rPr>
              <a:t>)</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196">
                                            <p:txEl>
                                              <p:pRg st="3" end="3"/>
                                            </p:txEl>
                                          </p:spTgt>
                                        </p:tgtEl>
                                        <p:attrNameLst>
                                          <p:attrName>style.visibility</p:attrName>
                                        </p:attrNameLst>
                                      </p:cBhvr>
                                      <p:to>
                                        <p:strVal val="visible"/>
                                      </p:to>
                                    </p:set>
                                  </p:childTnLst>
                                </p:cTn>
                              </p:par>
                              <p:par>
                                <p:cTn id="23" presetID="1" presetClass="entr" fill="hold" nodeType="withEffect">
                                  <p:stCondLst>
                                    <p:cond delay="0"/>
                                  </p:stCondLst>
                                  <p:childTnLst>
                                    <p:set>
                                      <p:cBhvr>
                                        <p:cTn id="24" dur="1" fill="hold">
                                          <p:stCondLst>
                                            <p:cond delay="0"/>
                                          </p:stCondLst>
                                        </p:cTn>
                                        <p:tgtEl>
                                          <p:spTgt spid="1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379440" y="182160"/>
            <a:ext cx="11523960" cy="1063080"/>
          </a:xfrm>
          <a:prstGeom prst="rect">
            <a:avLst/>
          </a:prstGeom>
          <a:noFill/>
          <a:ln>
            <a:noFill/>
          </a:ln>
        </p:spPr>
        <p:txBody>
          <a:bodyPr>
            <a:noAutofit/>
          </a:bodyPr>
          <a:lstStyle/>
          <a:p>
            <a:pPr>
              <a:lnSpc>
                <a:spcPct val="80000"/>
              </a:lnSpc>
            </a:pPr>
            <a:r>
              <a:rPr lang="en-US" sz="4400" b="0" strike="noStrike" spc="-1">
                <a:solidFill>
                  <a:srgbClr val="000000"/>
                </a:solidFill>
                <a:latin typeface="Segoe UI Light"/>
                <a:ea typeface="Segoe UI Light"/>
              </a:rPr>
              <a:t>What about multiple parameters?</a:t>
            </a:r>
            <a:endParaRPr lang="en-US" sz="4400" b="0" strike="noStrike" spc="-1">
              <a:solidFill>
                <a:srgbClr val="000000"/>
              </a:solidFill>
              <a:latin typeface="Calibri"/>
            </a:endParaRPr>
          </a:p>
        </p:txBody>
      </p:sp>
      <p:sp>
        <p:nvSpPr>
          <p:cNvPr id="199" name="TextShape 2"/>
          <p:cNvSpPr txBox="1"/>
          <p:nvPr/>
        </p:nvSpPr>
        <p:spPr>
          <a:xfrm>
            <a:off x="379440" y="1388160"/>
            <a:ext cx="11525040" cy="5290200"/>
          </a:xfrm>
          <a:prstGeom prst="rect">
            <a:avLst/>
          </a:prstGeom>
          <a:noFill/>
          <a:ln>
            <a:noFill/>
          </a:ln>
        </p:spPr>
        <p:txBody>
          <a:bodyPr lIns="90000" tIns="45000" rIns="90000" bIns="45000">
            <a:noAutofit/>
          </a:bodyPr>
          <a:lstStyle/>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Simply add them in, separated by commas</a:t>
            </a:r>
            <a:endParaRPr lang="en-US" sz="3200" b="1" strike="noStrike" spc="-1">
              <a:solidFill>
                <a:srgbClr val="000000"/>
              </a:solidFill>
              <a:latin typeface="Segoe UI Light"/>
            </a:endParaRPr>
          </a:p>
        </p:txBody>
      </p:sp>
      <p:sp>
        <p:nvSpPr>
          <p:cNvPr id="200" name="CustomShape 3"/>
          <p:cNvSpPr/>
          <p:nvPr/>
        </p:nvSpPr>
        <p:spPr>
          <a:xfrm>
            <a:off x="5587920" y="3955680"/>
            <a:ext cx="6603480" cy="264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0" strike="noStrike" spc="-1">
                <a:solidFill>
                  <a:srgbClr val="0000FF"/>
                </a:solidFill>
                <a:latin typeface="Consolas"/>
              </a:rPr>
              <a:t>def</a:t>
            </a:r>
            <a:r>
              <a:rPr lang="en-US" sz="2400" b="0" strike="noStrike" spc="-1">
                <a:solidFill>
                  <a:srgbClr val="000000"/>
                </a:solidFill>
                <a:latin typeface="Consolas"/>
              </a:rPr>
              <a:t> displayMessage(</a:t>
            </a:r>
            <a:r>
              <a:rPr lang="en-US" sz="2400" b="0" strike="noStrike" spc="-1">
                <a:solidFill>
                  <a:srgbClr val="808080"/>
                </a:solidFill>
                <a:latin typeface="Consolas"/>
              </a:rPr>
              <a:t>greeting</a:t>
            </a:r>
            <a:r>
              <a:rPr lang="en-US" sz="2400" b="0" strike="noStrike" spc="-1">
                <a:solidFill>
                  <a:srgbClr val="000000"/>
                </a:solidFill>
                <a:latin typeface="Consolas"/>
              </a:rPr>
              <a:t>, </a:t>
            </a:r>
            <a:r>
              <a:rPr lang="en-US" sz="2400" b="0" strike="noStrike" spc="-1">
                <a:solidFill>
                  <a:srgbClr val="808080"/>
                </a:solidFill>
                <a:latin typeface="Consolas"/>
              </a:rPr>
              <a:t>name</a:t>
            </a:r>
            <a:r>
              <a:rPr lang="en-US" sz="2400" b="0" strike="noStrike" spc="-1">
                <a:solidFill>
                  <a:srgbClr val="000000"/>
                </a:solidFill>
                <a:latin typeface="Consolas"/>
              </a:rPr>
              <a:t>):</a:t>
            </a:r>
            <a:endParaRPr lang="en-US" sz="2400" b="0" strike="noStrike" spc="-1">
              <a:latin typeface="Arial"/>
            </a:endParaRPr>
          </a:p>
          <a:p>
            <a:pPr>
              <a:lnSpc>
                <a:spcPct val="100000"/>
              </a:lnSpc>
            </a:pPr>
            <a:r>
              <a:rPr lang="en-US" sz="2400" b="0" strike="noStrike" spc="-1">
                <a:solidFill>
                  <a:srgbClr val="000000"/>
                </a:solidFill>
                <a:latin typeface="Consolas"/>
              </a:rPr>
              <a:t>    message = </a:t>
            </a:r>
            <a:r>
              <a:rPr lang="en-US" sz="2400" b="0" strike="noStrike" spc="-1">
                <a:solidFill>
                  <a:srgbClr val="808080"/>
                </a:solidFill>
                <a:latin typeface="Consolas"/>
              </a:rPr>
              <a:t>greeting</a:t>
            </a:r>
            <a:r>
              <a:rPr lang="en-US" sz="2400" b="0" strike="noStrike" spc="-1">
                <a:solidFill>
                  <a:srgbClr val="000000"/>
                </a:solidFill>
                <a:latin typeface="Consolas"/>
              </a:rPr>
              <a:t> + </a:t>
            </a:r>
            <a:r>
              <a:rPr lang="en-US" sz="2400" b="0" strike="noStrike" spc="-1">
                <a:solidFill>
                  <a:srgbClr val="A31515"/>
                </a:solidFill>
                <a:latin typeface="Consolas"/>
              </a:rPr>
              <a:t>', '</a:t>
            </a:r>
            <a:r>
              <a:rPr lang="en-US" sz="2400" b="0" strike="noStrike" spc="-1">
                <a:solidFill>
                  <a:srgbClr val="000000"/>
                </a:solidFill>
                <a:latin typeface="Consolas"/>
              </a:rPr>
              <a:t> + </a:t>
            </a:r>
            <a:r>
              <a:rPr lang="en-US" sz="2400" b="0" strike="noStrike" spc="-1">
                <a:solidFill>
                  <a:srgbClr val="808080"/>
                </a:solidFill>
                <a:latin typeface="Consolas"/>
              </a:rPr>
              <a:t>name</a:t>
            </a:r>
            <a:endParaRPr lang="en-US" sz="2400" b="0" strike="noStrike" spc="-1">
              <a:latin typeface="Arial"/>
            </a:endParaRPr>
          </a:p>
          <a:p>
            <a:pPr>
              <a:lnSpc>
                <a:spcPct val="100000"/>
              </a:lnSpc>
            </a:pPr>
            <a:r>
              <a:rPr lang="en-US" sz="2400" b="0" strike="noStrike" spc="-1">
                <a:solidFill>
                  <a:srgbClr val="808080"/>
                </a:solidFill>
                <a:latin typeface="Consolas"/>
              </a:rPr>
              <a:t>    </a:t>
            </a:r>
            <a:r>
              <a:rPr lang="en-US" sz="2400" b="0" strike="noStrike" spc="-1">
                <a:solidFill>
                  <a:srgbClr val="000000"/>
                </a:solidFill>
                <a:latin typeface="Consolas"/>
              </a:rPr>
              <a:t>print(</a:t>
            </a:r>
            <a:r>
              <a:rPr lang="en-US" sz="2400" b="0" strike="noStrike" spc="-1">
                <a:solidFill>
                  <a:srgbClr val="808080"/>
                </a:solidFill>
                <a:latin typeface="Consolas"/>
              </a:rPr>
              <a:t>message</a:t>
            </a:r>
            <a:r>
              <a:rPr lang="en-US" sz="2400" b="0" strike="noStrike" spc="-1">
                <a:solidFill>
                  <a:srgbClr val="000000"/>
                </a:solidFill>
                <a:latin typeface="Consolas"/>
              </a:rPr>
              <a:t>)</a:t>
            </a:r>
            <a:endParaRPr lang="en-US" sz="2400" b="0" strike="noStrike" spc="-1">
              <a:latin typeface="Arial"/>
            </a:endParaRPr>
          </a:p>
          <a:p>
            <a:pPr>
              <a:lnSpc>
                <a:spcPct val="100000"/>
              </a:lnSpc>
            </a:pPr>
            <a:r>
              <a:rPr lang="en-US" sz="2400" b="0" strike="noStrike" spc="-1">
                <a:solidFill>
                  <a:srgbClr val="000000"/>
                </a:solidFill>
                <a:latin typeface="Consolas"/>
              </a:rPr>
              <a:t>    </a:t>
            </a:r>
            <a:r>
              <a:rPr lang="en-US" sz="2400" b="0" strike="noStrike" spc="-1">
                <a:solidFill>
                  <a:srgbClr val="0000FF"/>
                </a:solidFill>
                <a:latin typeface="Consolas"/>
              </a:rPr>
              <a:t>return</a:t>
            </a:r>
            <a:endParaRPr lang="en-US" sz="2400" b="0" strike="noStrike" spc="-1">
              <a:latin typeface="Arial"/>
            </a:endParaRPr>
          </a:p>
          <a:p>
            <a:pPr>
              <a:lnSpc>
                <a:spcPct val="100000"/>
              </a:lnSpc>
            </a:pPr>
            <a:endParaRPr lang="en-US" sz="2400" b="0" strike="noStrike" spc="-1">
              <a:latin typeface="Arial"/>
            </a:endParaRPr>
          </a:p>
          <a:p>
            <a:pPr>
              <a:lnSpc>
                <a:spcPct val="100000"/>
              </a:lnSpc>
            </a:pPr>
            <a:r>
              <a:rPr lang="en-US" sz="2400" b="0" strike="noStrike" spc="-1">
                <a:solidFill>
                  <a:srgbClr val="000000"/>
                </a:solidFill>
                <a:latin typeface="Consolas"/>
              </a:rPr>
              <a:t>displayMessage(</a:t>
            </a:r>
            <a:r>
              <a:rPr lang="en-US" sz="2400" b="0" strike="noStrike" spc="-1">
                <a:solidFill>
                  <a:srgbClr val="A31515"/>
                </a:solidFill>
                <a:latin typeface="Consolas"/>
              </a:rPr>
              <a:t>'Hi'</a:t>
            </a:r>
            <a:r>
              <a:rPr lang="en-US" sz="2400" b="0" strike="noStrike" spc="-1">
                <a:solidFill>
                  <a:srgbClr val="000000"/>
                </a:solidFill>
                <a:latin typeface="Consolas"/>
              </a:rPr>
              <a:t>, </a:t>
            </a:r>
            <a:r>
              <a:rPr lang="en-US" sz="2400" b="0" strike="noStrike" spc="-1">
                <a:solidFill>
                  <a:srgbClr val="A31515"/>
                </a:solidFill>
                <a:latin typeface="Consolas"/>
              </a:rPr>
              <a:t>'Christopher'</a:t>
            </a:r>
            <a:r>
              <a:rPr lang="en-US" sz="2400" b="0" strike="noStrike" spc="-1">
                <a:solidFill>
                  <a:srgbClr val="000000"/>
                </a:solidFill>
                <a:latin typeface="Consolas"/>
              </a:rPr>
              <a:t>)</a:t>
            </a:r>
            <a:endParaRPr lang="en-US" sz="24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Shape 1"/>
          <p:cNvSpPr txBox="1"/>
          <p:nvPr/>
        </p:nvSpPr>
        <p:spPr>
          <a:xfrm>
            <a:off x="608040" y="4468680"/>
            <a:ext cx="11432520" cy="1676160"/>
          </a:xfrm>
          <a:prstGeom prst="rect">
            <a:avLst/>
          </a:prstGeom>
          <a:noFill/>
          <a:ln>
            <a:noFill/>
          </a:ln>
        </p:spPr>
        <p:txBody>
          <a:bodyPr>
            <a:noAutofit/>
          </a:bodyPr>
          <a:lstStyle/>
          <a:p>
            <a:pPr>
              <a:lnSpc>
                <a:spcPct val="80000"/>
              </a:lnSpc>
            </a:pPr>
            <a:r>
              <a:rPr lang="en-US" sz="3600" b="0" strike="noStrike" spc="-1">
                <a:solidFill>
                  <a:srgbClr val="000000"/>
                </a:solidFill>
                <a:latin typeface="Segoe UI Light"/>
                <a:ea typeface="Segoe UI Light"/>
              </a:rPr>
              <a:t>Add input paramters</a:t>
            </a:r>
            <a:endParaRPr lang="en-US" sz="3600" b="0" strike="noStrike" spc="-1">
              <a:solidFill>
                <a:srgbClr val="000000"/>
              </a:solidFill>
              <a:latin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Shape 1"/>
          <p:cNvSpPr txBox="1"/>
          <p:nvPr/>
        </p:nvSpPr>
        <p:spPr>
          <a:xfrm>
            <a:off x="193320" y="5132520"/>
            <a:ext cx="8579520" cy="1460520"/>
          </a:xfrm>
          <a:prstGeom prst="rect">
            <a:avLst/>
          </a:prstGeom>
          <a:noFill/>
          <a:ln>
            <a:noFill/>
          </a:ln>
        </p:spPr>
        <p:txBody>
          <a:bodyPr lIns="137160" tIns="137160" rIns="137160" bIns="137160" anchor="b">
            <a:noAutofit/>
          </a:bodyPr>
          <a:lstStyle/>
          <a:p>
            <a:pPr algn="ctr"/>
            <a:endParaRPr lang="en-US" sz="3200" b="0" strike="noStrike" spc="-1">
              <a:latin typeface="Arial"/>
            </a:endParaRPr>
          </a:p>
        </p:txBody>
      </p:sp>
      <p:sp>
        <p:nvSpPr>
          <p:cNvPr id="203" name="TextShape 2"/>
          <p:cNvSpPr txBox="1"/>
          <p:nvPr/>
        </p:nvSpPr>
        <p:spPr>
          <a:xfrm>
            <a:off x="193320" y="3693600"/>
            <a:ext cx="8579520" cy="1324800"/>
          </a:xfrm>
          <a:prstGeom prst="rect">
            <a:avLst/>
          </a:prstGeom>
          <a:solidFill>
            <a:srgbClr val="7FBA00"/>
          </a:solidFill>
          <a:ln>
            <a:noFill/>
          </a:ln>
        </p:spPr>
        <p:txBody>
          <a:bodyPr lIns="137160" tIns="137160" bIns="137160" anchor="b">
            <a:noAutofit/>
          </a:bodyPr>
          <a:lstStyle/>
          <a:p>
            <a:pPr>
              <a:lnSpc>
                <a:spcPct val="80000"/>
              </a:lnSpc>
            </a:pPr>
            <a:r>
              <a:rPr lang="en-US" sz="4000" b="0" strike="noStrike" spc="-1">
                <a:solidFill>
                  <a:srgbClr val="FFFFFF"/>
                </a:solidFill>
                <a:latin typeface="Segoe UI Light"/>
                <a:ea typeface="Segoe UI Light"/>
              </a:rPr>
              <a:t>Returning data</a:t>
            </a:r>
            <a:endParaRPr lang="en-US" sz="4000" b="0" strike="noStrike" spc="-1">
              <a:solidFill>
                <a:srgbClr val="000000"/>
              </a:solidFill>
              <a:latin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1"/>
          <p:cNvSpPr txBox="1"/>
          <p:nvPr/>
        </p:nvSpPr>
        <p:spPr>
          <a:xfrm>
            <a:off x="379440" y="182160"/>
            <a:ext cx="11523960" cy="1063080"/>
          </a:xfrm>
          <a:prstGeom prst="rect">
            <a:avLst/>
          </a:prstGeom>
          <a:noFill/>
          <a:ln>
            <a:noFill/>
          </a:ln>
        </p:spPr>
        <p:txBody>
          <a:bodyPr>
            <a:noAutofit/>
          </a:bodyPr>
          <a:lstStyle/>
          <a:p>
            <a:pPr>
              <a:lnSpc>
                <a:spcPct val="80000"/>
              </a:lnSpc>
            </a:pPr>
            <a:r>
              <a:rPr lang="en-US" sz="4400" b="0" strike="noStrike" spc="-1">
                <a:solidFill>
                  <a:srgbClr val="000000"/>
                </a:solidFill>
                <a:latin typeface="Segoe UI Light"/>
                <a:ea typeface="Segoe UI Light"/>
              </a:rPr>
              <a:t>Functions return data using the keyword return</a:t>
            </a:r>
            <a:endParaRPr lang="en-US" sz="4400" b="0" strike="noStrike" spc="-1">
              <a:solidFill>
                <a:srgbClr val="000000"/>
              </a:solidFill>
              <a:latin typeface="Calibri"/>
            </a:endParaRPr>
          </a:p>
        </p:txBody>
      </p:sp>
      <p:sp>
        <p:nvSpPr>
          <p:cNvPr id="205" name="TextShape 2"/>
          <p:cNvSpPr txBox="1"/>
          <p:nvPr/>
        </p:nvSpPr>
        <p:spPr>
          <a:xfrm>
            <a:off x="379440" y="1402228"/>
            <a:ext cx="11525040" cy="5290200"/>
          </a:xfrm>
          <a:prstGeom prst="rect">
            <a:avLst/>
          </a:prstGeom>
          <a:noFill/>
          <a:ln>
            <a:noFill/>
          </a:ln>
        </p:spPr>
        <p:txBody>
          <a:bodyPr lIns="90000" tIns="45000" rIns="90000" bIns="45000">
            <a:noAutofit/>
          </a:bodyPr>
          <a:lstStyle/>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Specify the value or data you want to pass back after the return keyword</a:t>
            </a:r>
            <a:endParaRPr lang="en-US" sz="32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You can reuse names in different functions</a:t>
            </a:r>
            <a:endParaRPr lang="en-US" sz="3200" b="1" strike="noStrike" spc="-1">
              <a:solidFill>
                <a:srgbClr val="000000"/>
              </a:solidFill>
              <a:latin typeface="Segoe UI Light"/>
            </a:endParaRPr>
          </a:p>
        </p:txBody>
      </p:sp>
      <p:sp>
        <p:nvSpPr>
          <p:cNvPr id="206" name="CustomShape 3"/>
          <p:cNvSpPr/>
          <p:nvPr/>
        </p:nvSpPr>
        <p:spPr>
          <a:xfrm>
            <a:off x="6095880" y="3035520"/>
            <a:ext cx="6095520" cy="411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0" strike="noStrike" spc="-1" dirty="0">
                <a:solidFill>
                  <a:srgbClr val="0000FF"/>
                </a:solidFill>
                <a:latin typeface="Consolas"/>
              </a:rPr>
              <a:t>def</a:t>
            </a:r>
            <a:r>
              <a:rPr lang="en-US" sz="2400" b="0" strike="noStrike" spc="-1" dirty="0">
                <a:solidFill>
                  <a:srgbClr val="000000"/>
                </a:solidFill>
                <a:latin typeface="Consolas"/>
              </a:rPr>
              <a:t> </a:t>
            </a:r>
            <a:r>
              <a:rPr lang="en-US" sz="2400" b="0" strike="noStrike" spc="-1" dirty="0" err="1">
                <a:solidFill>
                  <a:srgbClr val="000000"/>
                </a:solidFill>
                <a:latin typeface="Consolas"/>
              </a:rPr>
              <a:t>getMessage</a:t>
            </a:r>
            <a:r>
              <a:rPr lang="en-US" sz="2400" b="0" strike="noStrike" spc="-1" dirty="0">
                <a:solidFill>
                  <a:srgbClr val="000000"/>
                </a:solidFill>
                <a:latin typeface="Consolas"/>
              </a:rPr>
              <a:t>(</a:t>
            </a:r>
            <a:r>
              <a:rPr lang="en-US" sz="2400" b="0" strike="noStrike" spc="-1" dirty="0">
                <a:solidFill>
                  <a:srgbClr val="808080"/>
                </a:solidFill>
                <a:latin typeface="Consolas"/>
              </a:rPr>
              <a:t>name</a:t>
            </a:r>
            <a:r>
              <a:rPr lang="en-US" sz="2400" b="0" strike="noStrike" spc="-1" dirty="0">
                <a:solidFill>
                  <a:srgbClr val="000000"/>
                </a:solidFill>
                <a:latin typeface="Consolas"/>
              </a:rPr>
              <a:t>):</a:t>
            </a:r>
            <a:endParaRPr lang="en-US" sz="2400" b="0" strike="noStrike" spc="-1" dirty="0">
              <a:latin typeface="Arial"/>
            </a:endParaRPr>
          </a:p>
          <a:p>
            <a:pPr>
              <a:lnSpc>
                <a:spcPct val="100000"/>
              </a:lnSpc>
            </a:pPr>
            <a:r>
              <a:rPr lang="en-US" sz="2400" b="0" strike="noStrike" spc="-1" dirty="0">
                <a:solidFill>
                  <a:srgbClr val="000000"/>
                </a:solidFill>
                <a:latin typeface="Consolas"/>
              </a:rPr>
              <a:t>    message = </a:t>
            </a:r>
            <a:r>
              <a:rPr lang="en-US" sz="2400" b="0" strike="noStrike" spc="-1" dirty="0">
                <a:solidFill>
                  <a:srgbClr val="A31515"/>
                </a:solidFill>
                <a:latin typeface="Consolas"/>
              </a:rPr>
              <a:t>'Hello, '</a:t>
            </a:r>
            <a:r>
              <a:rPr lang="en-US" sz="2400" b="0" strike="noStrike" spc="-1" dirty="0">
                <a:solidFill>
                  <a:srgbClr val="000000"/>
                </a:solidFill>
                <a:latin typeface="Consolas"/>
              </a:rPr>
              <a:t> + </a:t>
            </a:r>
            <a:r>
              <a:rPr lang="en-US" sz="2400" b="0" strike="noStrike" spc="-1" dirty="0">
                <a:solidFill>
                  <a:srgbClr val="808080"/>
                </a:solidFill>
                <a:latin typeface="Consolas"/>
              </a:rPr>
              <a:t>name</a:t>
            </a:r>
            <a:endParaRPr lang="en-US" sz="2400" b="0" strike="noStrike" spc="-1" dirty="0">
              <a:latin typeface="Arial"/>
            </a:endParaRPr>
          </a:p>
          <a:p>
            <a:pPr>
              <a:lnSpc>
                <a:spcPct val="100000"/>
              </a:lnSpc>
            </a:pPr>
            <a:r>
              <a:rPr lang="en-US" sz="2400" b="0" strike="noStrike" spc="-1" dirty="0">
                <a:solidFill>
                  <a:srgbClr val="000000"/>
                </a:solidFill>
                <a:latin typeface="Consolas"/>
              </a:rPr>
              <a:t>    </a:t>
            </a:r>
            <a:r>
              <a:rPr lang="en-US" sz="2400" b="0" strike="noStrike" spc="-1" dirty="0">
                <a:solidFill>
                  <a:srgbClr val="0000FF"/>
                </a:solidFill>
                <a:latin typeface="Consolas"/>
              </a:rPr>
              <a:t>return</a:t>
            </a:r>
            <a:r>
              <a:rPr lang="en-US" sz="2400" b="0" strike="noStrike" spc="-1" dirty="0">
                <a:solidFill>
                  <a:srgbClr val="000000"/>
                </a:solidFill>
                <a:latin typeface="Consolas"/>
              </a:rPr>
              <a:t> message</a:t>
            </a: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r>
              <a:rPr lang="en-US" sz="2400" b="0" strike="noStrike" spc="-1" dirty="0">
                <a:solidFill>
                  <a:srgbClr val="0000FF"/>
                </a:solidFill>
                <a:latin typeface="Consolas"/>
              </a:rPr>
              <a:t>def</a:t>
            </a:r>
            <a:r>
              <a:rPr lang="en-US" sz="2400" b="0" strike="noStrike" spc="-1" dirty="0">
                <a:solidFill>
                  <a:srgbClr val="000000"/>
                </a:solidFill>
                <a:latin typeface="Consolas"/>
              </a:rPr>
              <a:t> </a:t>
            </a:r>
            <a:r>
              <a:rPr lang="en-US" sz="2400" b="0" strike="noStrike" spc="-1" dirty="0" err="1">
                <a:solidFill>
                  <a:srgbClr val="000000"/>
                </a:solidFill>
                <a:latin typeface="Consolas"/>
              </a:rPr>
              <a:t>printMessage</a:t>
            </a:r>
            <a:r>
              <a:rPr lang="en-US" sz="2400" b="0" strike="noStrike" spc="-1" dirty="0">
                <a:solidFill>
                  <a:srgbClr val="000000"/>
                </a:solidFill>
                <a:latin typeface="Consolas"/>
              </a:rPr>
              <a:t>(</a:t>
            </a:r>
            <a:r>
              <a:rPr lang="en-US" sz="2400" b="0" strike="noStrike" spc="-1" dirty="0">
                <a:solidFill>
                  <a:srgbClr val="808080"/>
                </a:solidFill>
                <a:latin typeface="Consolas"/>
              </a:rPr>
              <a:t>message</a:t>
            </a:r>
            <a:r>
              <a:rPr lang="en-US" sz="2400" b="0" strike="noStrike" spc="-1" dirty="0">
                <a:solidFill>
                  <a:srgbClr val="000000"/>
                </a:solidFill>
                <a:latin typeface="Consolas"/>
              </a:rPr>
              <a:t>):</a:t>
            </a:r>
            <a:endParaRPr lang="en-US" sz="2400" b="0" strike="noStrike" spc="-1" dirty="0">
              <a:latin typeface="Arial"/>
            </a:endParaRPr>
          </a:p>
          <a:p>
            <a:pPr>
              <a:lnSpc>
                <a:spcPct val="100000"/>
              </a:lnSpc>
            </a:pPr>
            <a:r>
              <a:rPr lang="en-US" sz="2400" b="0" strike="noStrike" spc="-1" dirty="0">
                <a:solidFill>
                  <a:srgbClr val="000000"/>
                </a:solidFill>
                <a:latin typeface="Consolas"/>
              </a:rPr>
              <a:t>    print(</a:t>
            </a:r>
            <a:r>
              <a:rPr lang="en-US" sz="2400" b="0" strike="noStrike" spc="-1" dirty="0">
                <a:solidFill>
                  <a:srgbClr val="808080"/>
                </a:solidFill>
                <a:latin typeface="Consolas"/>
              </a:rPr>
              <a:t>message</a:t>
            </a:r>
            <a:r>
              <a:rPr lang="en-US" sz="2400" b="0" strike="noStrike" spc="-1" dirty="0">
                <a:solidFill>
                  <a:srgbClr val="000000"/>
                </a:solidFill>
                <a:latin typeface="Consolas"/>
              </a:rPr>
              <a:t>)</a:t>
            </a:r>
            <a:endParaRPr lang="en-US" sz="2400" b="0" strike="noStrike" spc="-1" dirty="0">
              <a:latin typeface="Arial"/>
            </a:endParaRPr>
          </a:p>
          <a:p>
            <a:pPr>
              <a:lnSpc>
                <a:spcPct val="100000"/>
              </a:lnSpc>
            </a:pPr>
            <a:r>
              <a:rPr lang="en-US" sz="2400" b="0" strike="noStrike" spc="-1" dirty="0">
                <a:solidFill>
                  <a:srgbClr val="000000"/>
                </a:solidFill>
                <a:latin typeface="Consolas"/>
              </a:rPr>
              <a:t>    </a:t>
            </a:r>
            <a:r>
              <a:rPr lang="en-US" sz="2400" b="0" strike="noStrike" spc="-1" dirty="0">
                <a:solidFill>
                  <a:srgbClr val="0000FF"/>
                </a:solidFill>
                <a:latin typeface="Consolas"/>
              </a:rPr>
              <a:t>return</a:t>
            </a: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r>
              <a:rPr lang="en-US" sz="2400" b="0" strike="noStrike" spc="-1" dirty="0">
                <a:solidFill>
                  <a:srgbClr val="000000"/>
                </a:solidFill>
                <a:latin typeface="Consolas"/>
              </a:rPr>
              <a:t>output = </a:t>
            </a:r>
            <a:r>
              <a:rPr lang="en-US" sz="2400" b="0" strike="noStrike" spc="-1" dirty="0" err="1">
                <a:solidFill>
                  <a:srgbClr val="000000"/>
                </a:solidFill>
                <a:latin typeface="Consolas"/>
              </a:rPr>
              <a:t>getMessage</a:t>
            </a:r>
            <a:r>
              <a:rPr lang="en-US" sz="2400" b="0" strike="noStrike" spc="-1" dirty="0">
                <a:solidFill>
                  <a:srgbClr val="000000"/>
                </a:solidFill>
                <a:latin typeface="Consolas"/>
              </a:rPr>
              <a:t>(</a:t>
            </a:r>
            <a:r>
              <a:rPr lang="en-US" sz="2400" b="0" strike="noStrike" spc="-1" dirty="0">
                <a:solidFill>
                  <a:srgbClr val="A31515"/>
                </a:solidFill>
                <a:latin typeface="Consolas"/>
              </a:rPr>
              <a:t>'Christopher'</a:t>
            </a:r>
            <a:r>
              <a:rPr lang="en-US" sz="2400" b="0" strike="noStrike" spc="-1" dirty="0">
                <a:solidFill>
                  <a:srgbClr val="000000"/>
                </a:solidFill>
                <a:latin typeface="Consolas"/>
              </a:rPr>
              <a:t>)</a:t>
            </a:r>
            <a:endParaRPr lang="en-US" sz="2400" b="0" strike="noStrike" spc="-1" dirty="0">
              <a:latin typeface="Arial"/>
            </a:endParaRPr>
          </a:p>
          <a:p>
            <a:pPr>
              <a:lnSpc>
                <a:spcPct val="100000"/>
              </a:lnSpc>
            </a:pPr>
            <a:r>
              <a:rPr lang="en-US" sz="2400" b="0" strike="noStrike" spc="-1" dirty="0" err="1">
                <a:solidFill>
                  <a:srgbClr val="000000"/>
                </a:solidFill>
                <a:latin typeface="Consolas"/>
              </a:rPr>
              <a:t>printMessage</a:t>
            </a:r>
            <a:r>
              <a:rPr lang="en-US" sz="2400" b="0" strike="noStrike" spc="-1" dirty="0">
                <a:solidFill>
                  <a:srgbClr val="000000"/>
                </a:solidFill>
                <a:latin typeface="Consolas"/>
              </a:rPr>
              <a:t>(output)</a:t>
            </a:r>
            <a:endParaRPr lang="en-US" sz="2400" b="0" strike="noStrike" spc="-1" dirty="0">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Shape 1"/>
          <p:cNvSpPr txBox="1"/>
          <p:nvPr/>
        </p:nvSpPr>
        <p:spPr>
          <a:xfrm>
            <a:off x="379440" y="182160"/>
            <a:ext cx="11523960" cy="1063080"/>
          </a:xfrm>
          <a:prstGeom prst="rect">
            <a:avLst/>
          </a:prstGeom>
          <a:noFill/>
          <a:ln>
            <a:noFill/>
          </a:ln>
        </p:spPr>
        <p:txBody>
          <a:bodyPr>
            <a:noAutofit/>
          </a:bodyPr>
          <a:lstStyle/>
          <a:p>
            <a:pPr>
              <a:lnSpc>
                <a:spcPct val="80000"/>
              </a:lnSpc>
            </a:pPr>
            <a:r>
              <a:rPr lang="en-US" sz="4400" b="0" strike="noStrike" spc="-1">
                <a:solidFill>
                  <a:srgbClr val="000000"/>
                </a:solidFill>
                <a:latin typeface="Segoe UI Light"/>
                <a:ea typeface="Segoe UI Light"/>
              </a:rPr>
              <a:t>Wait a minute...</a:t>
            </a:r>
            <a:endParaRPr lang="en-US" sz="4400" b="0" strike="noStrike" spc="-1">
              <a:solidFill>
                <a:srgbClr val="000000"/>
              </a:solidFill>
              <a:latin typeface="Calibri"/>
            </a:endParaRPr>
          </a:p>
        </p:txBody>
      </p:sp>
      <p:sp>
        <p:nvSpPr>
          <p:cNvPr id="208" name="TextShape 2"/>
          <p:cNvSpPr txBox="1"/>
          <p:nvPr/>
        </p:nvSpPr>
        <p:spPr>
          <a:xfrm>
            <a:off x="379440" y="1388160"/>
            <a:ext cx="11525040" cy="5290200"/>
          </a:xfrm>
          <a:prstGeom prst="rect">
            <a:avLst/>
          </a:prstGeom>
          <a:noFill/>
          <a:ln>
            <a:noFill/>
          </a:ln>
        </p:spPr>
        <p:txBody>
          <a:bodyPr lIns="90000" tIns="45000" rIns="90000" bIns="45000">
            <a:noAutofit/>
          </a:bodyPr>
          <a:lstStyle/>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Did you just use the same name twice?</a:t>
            </a:r>
            <a:endParaRPr lang="en-US" sz="3200" b="1" strike="noStrike" spc="-1">
              <a:solidFill>
                <a:srgbClr val="000000"/>
              </a:solidFill>
              <a:latin typeface="Segoe UI Light"/>
            </a:endParaRPr>
          </a:p>
          <a:p>
            <a:pPr>
              <a:lnSpc>
                <a:spcPct val="100000"/>
              </a:lnSpc>
              <a:spcBef>
                <a:spcPts val="1400"/>
              </a:spcBef>
            </a:pPr>
            <a:endParaRPr lang="en-US" sz="32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After a while, you can't always use different names</a:t>
            </a:r>
            <a:endParaRPr lang="en-US" sz="32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Functions are like containers for names</a:t>
            </a:r>
            <a:endParaRPr lang="en-US" sz="3200" b="1" strike="noStrike" spc="-1">
              <a:solidFill>
                <a:srgbClr val="000000"/>
              </a:solidFill>
              <a:latin typeface="Segoe UI Light"/>
            </a:endParaRPr>
          </a:p>
          <a:p>
            <a:pPr marL="742680" lvl="1" indent="-285120">
              <a:lnSpc>
                <a:spcPct val="100000"/>
              </a:lnSpc>
              <a:spcBef>
                <a:spcPts val="300"/>
              </a:spcBef>
              <a:spcAft>
                <a:spcPts val="300"/>
              </a:spcAft>
              <a:buClr>
                <a:srgbClr val="404040"/>
              </a:buClr>
              <a:buFont typeface="Arial"/>
              <a:buChar char="–"/>
            </a:pPr>
            <a:r>
              <a:rPr lang="en-US" sz="2800" b="0" strike="noStrike" spc="-1">
                <a:solidFill>
                  <a:srgbClr val="404040"/>
                </a:solidFill>
                <a:latin typeface="Segoe UI Light"/>
                <a:ea typeface="Segoe UI Light"/>
              </a:rPr>
              <a:t>You can use the same name in different functions</a:t>
            </a:r>
            <a:endParaRPr lang="en-US" sz="2800" b="0" strike="noStrike" spc="-1">
              <a:solidFill>
                <a:srgbClr val="000000"/>
              </a:solidFill>
              <a:latin typeface="Segoe UI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379440" y="182160"/>
            <a:ext cx="11523960" cy="1063080"/>
          </a:xfrm>
          <a:prstGeom prst="rect">
            <a:avLst/>
          </a:prstGeom>
          <a:noFill/>
          <a:ln>
            <a:noFill/>
          </a:ln>
        </p:spPr>
        <p:txBody>
          <a:bodyPr>
            <a:noAutofit/>
          </a:bodyPr>
          <a:lstStyle/>
          <a:p>
            <a:pPr>
              <a:lnSpc>
                <a:spcPct val="80000"/>
              </a:lnSpc>
            </a:pPr>
            <a:r>
              <a:rPr lang="en-US" sz="4400" b="0" strike="noStrike" spc="-1">
                <a:solidFill>
                  <a:srgbClr val="000000"/>
                </a:solidFill>
                <a:latin typeface="Segoe UI Light"/>
                <a:ea typeface="Segoe UI Light"/>
              </a:rPr>
              <a:t>Repetition</a:t>
            </a:r>
            <a:endParaRPr lang="en-US" sz="4400" b="0" strike="noStrike" spc="-1">
              <a:solidFill>
                <a:srgbClr val="000000"/>
              </a:solidFill>
              <a:latin typeface="Calibri"/>
            </a:endParaRPr>
          </a:p>
        </p:txBody>
      </p:sp>
      <p:sp>
        <p:nvSpPr>
          <p:cNvPr id="170" name="TextShape 2"/>
          <p:cNvSpPr txBox="1"/>
          <p:nvPr/>
        </p:nvSpPr>
        <p:spPr>
          <a:xfrm>
            <a:off x="379440" y="1388160"/>
            <a:ext cx="11525040" cy="5290200"/>
          </a:xfrm>
          <a:prstGeom prst="rect">
            <a:avLst/>
          </a:prstGeom>
          <a:noFill/>
          <a:ln>
            <a:noFill/>
          </a:ln>
        </p:spPr>
        <p:txBody>
          <a:bodyPr lIns="90000" tIns="45000" rIns="90000" bIns="45000">
            <a:noAutofit/>
          </a:bodyPr>
          <a:lstStyle/>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One of the problems with code is you're frequently doing the same thing over and over again</a:t>
            </a:r>
            <a:endParaRPr lang="en-US" sz="3200" b="1" strike="noStrike" spc="-1">
              <a:solidFill>
                <a:srgbClr val="000000"/>
              </a:solidFill>
              <a:latin typeface="Segoe UI Light"/>
            </a:endParaRPr>
          </a:p>
          <a:p>
            <a:pPr marL="742680" lvl="1" indent="-285120">
              <a:lnSpc>
                <a:spcPct val="100000"/>
              </a:lnSpc>
              <a:spcBef>
                <a:spcPts val="300"/>
              </a:spcBef>
              <a:spcAft>
                <a:spcPts val="300"/>
              </a:spcAft>
              <a:buClr>
                <a:srgbClr val="404040"/>
              </a:buClr>
              <a:buFont typeface="Arial"/>
              <a:buChar char="–"/>
            </a:pPr>
            <a:r>
              <a:rPr lang="en-US" sz="2800" b="0" strike="noStrike" spc="-1">
                <a:solidFill>
                  <a:srgbClr val="404040"/>
                </a:solidFill>
                <a:latin typeface="Segoe UI Light"/>
                <a:ea typeface="Segoe UI Light"/>
              </a:rPr>
              <a:t>The same few lines of code</a:t>
            </a:r>
            <a:endParaRPr lang="en-US" sz="2800" b="0" strike="noStrike" spc="-1">
              <a:solidFill>
                <a:srgbClr val="000000"/>
              </a:solidFill>
              <a:latin typeface="Segoe UI Light"/>
            </a:endParaRPr>
          </a:p>
          <a:p>
            <a:pPr marL="742680" lvl="1" indent="-285120">
              <a:lnSpc>
                <a:spcPct val="100000"/>
              </a:lnSpc>
              <a:spcBef>
                <a:spcPts val="300"/>
              </a:spcBef>
              <a:spcAft>
                <a:spcPts val="300"/>
              </a:spcAft>
              <a:buClr>
                <a:srgbClr val="404040"/>
              </a:buClr>
              <a:buFont typeface="Arial"/>
              <a:buChar char="–"/>
            </a:pPr>
            <a:r>
              <a:rPr lang="en-US" sz="2800" b="0" strike="noStrike" spc="-1">
                <a:solidFill>
                  <a:srgbClr val="404040"/>
                </a:solidFill>
                <a:latin typeface="Segoe UI Light"/>
                <a:ea typeface="Segoe UI Light"/>
              </a:rPr>
              <a:t>The same tasks</a:t>
            </a:r>
            <a:endParaRPr lang="en-US" sz="2800" b="0" strike="noStrike" spc="-1">
              <a:solidFill>
                <a:srgbClr val="000000"/>
              </a:solidFill>
              <a:latin typeface="Segoe UI Light"/>
            </a:endParaRPr>
          </a:p>
          <a:p>
            <a:pPr marL="742680" lvl="1" indent="-285120">
              <a:lnSpc>
                <a:spcPct val="100000"/>
              </a:lnSpc>
              <a:spcBef>
                <a:spcPts val="300"/>
              </a:spcBef>
              <a:spcAft>
                <a:spcPts val="300"/>
              </a:spcAft>
              <a:buClr>
                <a:srgbClr val="404040"/>
              </a:buClr>
              <a:buFont typeface="Arial"/>
              <a:buChar char="–"/>
            </a:pPr>
            <a:r>
              <a:rPr lang="en-US" sz="2800" b="0" strike="noStrike" spc="-1">
                <a:solidFill>
                  <a:srgbClr val="404040"/>
                </a:solidFill>
                <a:latin typeface="Segoe UI Light"/>
                <a:ea typeface="Segoe UI Light"/>
              </a:rPr>
              <a:t>The same operations</a:t>
            </a:r>
            <a:endParaRPr lang="en-US" sz="2800" b="0" strike="noStrike" spc="-1">
              <a:solidFill>
                <a:srgbClr val="000000"/>
              </a:solidFill>
              <a:latin typeface="Segoe UI Light"/>
            </a:endParaRPr>
          </a:p>
          <a:p>
            <a:pPr>
              <a:lnSpc>
                <a:spcPct val="100000"/>
              </a:lnSpc>
              <a:spcBef>
                <a:spcPts val="1400"/>
              </a:spcBef>
            </a:pPr>
            <a:endParaRPr lang="en-US" sz="2800" b="1" strike="noStrike" spc="-1">
              <a:solidFill>
                <a:srgbClr val="000000"/>
              </a:solidFill>
              <a:latin typeface="Segoe UI Light"/>
            </a:endParaRPr>
          </a:p>
          <a:p>
            <a:pPr marL="1142640" lvl="2" indent="-228240">
              <a:lnSpc>
                <a:spcPct val="100000"/>
              </a:lnSpc>
              <a:spcBef>
                <a:spcPts val="201"/>
              </a:spcBef>
              <a:spcAft>
                <a:spcPts val="201"/>
              </a:spcAft>
              <a:buClr>
                <a:srgbClr val="000000"/>
              </a:buClr>
              <a:buFont typeface="Arial"/>
              <a:buChar char="•"/>
            </a:pPr>
            <a:r>
              <a:rPr lang="en-US" sz="2400" b="0" strike="noStrike" spc="-1">
                <a:solidFill>
                  <a:srgbClr val="000000"/>
                </a:solidFill>
                <a:latin typeface="Segoe UI Light"/>
                <a:ea typeface="Segoe UI Light"/>
              </a:rPr>
              <a:t>Again, and again, and again...</a:t>
            </a:r>
            <a:endParaRPr lang="en-US" sz="2400" b="0" strike="noStrike" spc="-1">
              <a:solidFill>
                <a:srgbClr val="000000"/>
              </a:solidFill>
              <a:latin typeface="Segoe UI Ligh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extShape 1"/>
          <p:cNvSpPr txBox="1"/>
          <p:nvPr/>
        </p:nvSpPr>
        <p:spPr>
          <a:xfrm>
            <a:off x="608040" y="4468680"/>
            <a:ext cx="11432520" cy="1676160"/>
          </a:xfrm>
          <a:prstGeom prst="rect">
            <a:avLst/>
          </a:prstGeom>
          <a:noFill/>
          <a:ln>
            <a:noFill/>
          </a:ln>
        </p:spPr>
        <p:txBody>
          <a:bodyPr>
            <a:noAutofit/>
          </a:bodyPr>
          <a:lstStyle/>
          <a:p>
            <a:pPr>
              <a:lnSpc>
                <a:spcPct val="80000"/>
              </a:lnSpc>
            </a:pPr>
            <a:r>
              <a:rPr lang="en-US" sz="3600" b="0" strike="noStrike" spc="-1">
                <a:solidFill>
                  <a:srgbClr val="000000"/>
                </a:solidFill>
                <a:latin typeface="Segoe UI Light"/>
                <a:ea typeface="Segoe UI Light"/>
              </a:rPr>
              <a:t>Returning values</a:t>
            </a:r>
            <a:endParaRPr lang="en-US" sz="3600" b="0" strike="noStrike" spc="-1">
              <a:solidFill>
                <a:srgbClr val="000000"/>
              </a:solidFill>
              <a:latin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xtShape 1"/>
          <p:cNvSpPr txBox="1"/>
          <p:nvPr/>
        </p:nvSpPr>
        <p:spPr>
          <a:xfrm>
            <a:off x="379440" y="182160"/>
            <a:ext cx="11523960" cy="1063080"/>
          </a:xfrm>
          <a:prstGeom prst="rect">
            <a:avLst/>
          </a:prstGeom>
          <a:noFill/>
          <a:ln>
            <a:noFill/>
          </a:ln>
        </p:spPr>
        <p:txBody>
          <a:bodyPr>
            <a:noAutofit/>
          </a:bodyPr>
          <a:lstStyle/>
          <a:p>
            <a:pPr>
              <a:lnSpc>
                <a:spcPct val="80000"/>
              </a:lnSpc>
            </a:pPr>
            <a:r>
              <a:rPr lang="en-US" sz="4400" b="0" strike="noStrike" spc="-1">
                <a:solidFill>
                  <a:srgbClr val="000000"/>
                </a:solidFill>
                <a:latin typeface="Segoe UI Light"/>
                <a:ea typeface="Segoe UI Light"/>
              </a:rPr>
              <a:t>Your challenge….</a:t>
            </a:r>
            <a:endParaRPr lang="en-US" sz="4400" b="0" strike="noStrike" spc="-1">
              <a:solidFill>
                <a:srgbClr val="000000"/>
              </a:solidFill>
              <a:latin typeface="Calibri"/>
            </a:endParaRPr>
          </a:p>
        </p:txBody>
      </p:sp>
      <p:sp>
        <p:nvSpPr>
          <p:cNvPr id="211" name="TextShape 2"/>
          <p:cNvSpPr txBox="1"/>
          <p:nvPr/>
        </p:nvSpPr>
        <p:spPr>
          <a:xfrm>
            <a:off x="379440" y="1388160"/>
            <a:ext cx="11525040" cy="5290200"/>
          </a:xfrm>
          <a:prstGeom prst="rect">
            <a:avLst/>
          </a:prstGeom>
          <a:noFill/>
          <a:ln>
            <a:noFill/>
          </a:ln>
        </p:spPr>
        <p:txBody>
          <a:bodyPr lIns="90000" tIns="45000" rIns="90000" bIns="45000">
            <a:noAutofit/>
          </a:bodyPr>
          <a:lstStyle/>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Create a function to simplify writing to files.</a:t>
            </a:r>
            <a:endParaRPr lang="en-US" sz="32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Set the function to accept parameters</a:t>
            </a:r>
            <a:endParaRPr lang="en-US" sz="3200" b="1" strike="noStrike" spc="-1">
              <a:solidFill>
                <a:srgbClr val="000000"/>
              </a:solidFill>
              <a:latin typeface="Segoe UI Light"/>
            </a:endParaRPr>
          </a:p>
          <a:p>
            <a:pPr marL="742680" lvl="1" indent="-285120">
              <a:lnSpc>
                <a:spcPct val="100000"/>
              </a:lnSpc>
              <a:spcBef>
                <a:spcPts val="300"/>
              </a:spcBef>
              <a:spcAft>
                <a:spcPts val="300"/>
              </a:spcAft>
              <a:buClr>
                <a:srgbClr val="404040"/>
              </a:buClr>
              <a:buFont typeface="Arial"/>
              <a:buChar char="–"/>
            </a:pPr>
            <a:r>
              <a:rPr lang="en-US" sz="2800" b="0" strike="noStrike" spc="-1">
                <a:solidFill>
                  <a:srgbClr val="404040"/>
                </a:solidFill>
                <a:latin typeface="Segoe UI Light"/>
                <a:ea typeface="Segoe UI Light"/>
              </a:rPr>
              <a:t>one for text</a:t>
            </a:r>
            <a:endParaRPr lang="en-US" sz="2800" b="0" strike="noStrike" spc="-1">
              <a:solidFill>
                <a:srgbClr val="000000"/>
              </a:solidFill>
              <a:latin typeface="Segoe UI Light"/>
            </a:endParaRPr>
          </a:p>
          <a:p>
            <a:pPr marL="742680" lvl="1" indent="-285120">
              <a:lnSpc>
                <a:spcPct val="100000"/>
              </a:lnSpc>
              <a:spcBef>
                <a:spcPts val="300"/>
              </a:spcBef>
              <a:spcAft>
                <a:spcPts val="300"/>
              </a:spcAft>
              <a:buClr>
                <a:srgbClr val="404040"/>
              </a:buClr>
              <a:buFont typeface="Arial"/>
              <a:buChar char="–"/>
            </a:pPr>
            <a:r>
              <a:rPr lang="en-US" sz="2800" b="0" strike="noStrike" spc="-1">
                <a:solidFill>
                  <a:srgbClr val="404040"/>
                </a:solidFill>
                <a:latin typeface="Segoe UI Light"/>
                <a:ea typeface="Segoe UI Light"/>
              </a:rPr>
              <a:t>one for the name of a file</a:t>
            </a:r>
            <a:endParaRPr lang="en-US" sz="2800" b="0"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Add the code that will write the text out to the file.</a:t>
            </a:r>
            <a:endParaRPr lang="en-US" sz="3200" b="1" strike="noStrike" spc="-1">
              <a:solidFill>
                <a:srgbClr val="000000"/>
              </a:solidFill>
              <a:latin typeface="Segoe UI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Shape 1"/>
          <p:cNvSpPr txBox="1"/>
          <p:nvPr/>
        </p:nvSpPr>
        <p:spPr>
          <a:xfrm>
            <a:off x="379440" y="182160"/>
            <a:ext cx="11523960" cy="1063080"/>
          </a:xfrm>
          <a:prstGeom prst="rect">
            <a:avLst/>
          </a:prstGeom>
          <a:noFill/>
          <a:ln>
            <a:noFill/>
          </a:ln>
        </p:spPr>
        <p:txBody>
          <a:bodyPr>
            <a:noAutofit/>
          </a:bodyPr>
          <a:lstStyle/>
          <a:p>
            <a:pPr>
              <a:lnSpc>
                <a:spcPct val="80000"/>
              </a:lnSpc>
            </a:pPr>
            <a:r>
              <a:rPr lang="en-US" sz="4400" b="0" strike="noStrike" spc="-1">
                <a:solidFill>
                  <a:srgbClr val="000000"/>
                </a:solidFill>
                <a:latin typeface="Segoe UI Light"/>
                <a:ea typeface="Segoe UI Light"/>
              </a:rPr>
              <a:t>Congratulations</a:t>
            </a:r>
            <a:endParaRPr lang="en-US" sz="4400" b="0" strike="noStrike" spc="-1">
              <a:solidFill>
                <a:srgbClr val="000000"/>
              </a:solidFill>
              <a:latin typeface="Calibri"/>
            </a:endParaRPr>
          </a:p>
        </p:txBody>
      </p:sp>
      <p:sp>
        <p:nvSpPr>
          <p:cNvPr id="213" name="TextShape 2"/>
          <p:cNvSpPr txBox="1"/>
          <p:nvPr/>
        </p:nvSpPr>
        <p:spPr>
          <a:xfrm>
            <a:off x="6140880" y="1388160"/>
            <a:ext cx="5763600" cy="5290200"/>
          </a:xfrm>
          <a:prstGeom prst="rect">
            <a:avLst/>
          </a:prstGeom>
          <a:noFill/>
          <a:ln>
            <a:noFill/>
          </a:ln>
        </p:spPr>
        <p:txBody>
          <a:bodyPr lIns="90000" tIns="45000" rIns="90000" bIns="45000">
            <a:noAutofit/>
          </a:bodyPr>
          <a:lstStyle/>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You can now save time coding by putting routine statements into functions</a:t>
            </a:r>
            <a:endParaRPr lang="en-US" sz="3200" b="1" strike="noStrike" spc="-1">
              <a:solidFill>
                <a:srgbClr val="000000"/>
              </a:solidFill>
              <a:latin typeface="Segoe UI Light"/>
            </a:endParaRPr>
          </a:p>
        </p:txBody>
      </p:sp>
      <p:pic>
        <p:nvPicPr>
          <p:cNvPr id="214" name="Picture 3"/>
          <p:cNvPicPr/>
          <p:nvPr/>
        </p:nvPicPr>
        <p:blipFill>
          <a:blip r:embed="rId3"/>
          <a:stretch/>
        </p:blipFill>
        <p:spPr>
          <a:xfrm>
            <a:off x="709920" y="1388160"/>
            <a:ext cx="4813560" cy="4282200"/>
          </a:xfrm>
          <a:prstGeom prst="rect">
            <a:avLst/>
          </a:prstGeom>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379440" y="182160"/>
            <a:ext cx="11523960" cy="1063080"/>
          </a:xfrm>
          <a:prstGeom prst="rect">
            <a:avLst/>
          </a:prstGeom>
          <a:noFill/>
          <a:ln>
            <a:noFill/>
          </a:ln>
        </p:spPr>
        <p:txBody>
          <a:bodyPr>
            <a:noAutofit/>
          </a:bodyPr>
          <a:lstStyle/>
          <a:p>
            <a:pPr>
              <a:lnSpc>
                <a:spcPct val="80000"/>
              </a:lnSpc>
            </a:pPr>
            <a:r>
              <a:rPr lang="en-US" sz="4400" b="0" strike="noStrike" spc="-1">
                <a:solidFill>
                  <a:srgbClr val="000000"/>
                </a:solidFill>
                <a:latin typeface="Segoe UI Light"/>
                <a:ea typeface="Segoe UI Light"/>
              </a:rPr>
              <a:t>Repetition</a:t>
            </a:r>
            <a:endParaRPr lang="en-US" sz="4400" b="0" strike="noStrike" spc="-1">
              <a:solidFill>
                <a:srgbClr val="000000"/>
              </a:solidFill>
              <a:latin typeface="Calibri"/>
            </a:endParaRPr>
          </a:p>
        </p:txBody>
      </p:sp>
      <p:sp>
        <p:nvSpPr>
          <p:cNvPr id="172" name="TextShape 2"/>
          <p:cNvSpPr txBox="1"/>
          <p:nvPr/>
        </p:nvSpPr>
        <p:spPr>
          <a:xfrm>
            <a:off x="379440" y="1388160"/>
            <a:ext cx="11525040" cy="5290200"/>
          </a:xfrm>
          <a:prstGeom prst="rect">
            <a:avLst/>
          </a:prstGeom>
          <a:noFill/>
          <a:ln>
            <a:noFill/>
          </a:ln>
        </p:spPr>
        <p:txBody>
          <a:bodyPr lIns="90000" tIns="45000" rIns="90000" bIns="45000">
            <a:noAutofit/>
          </a:bodyPr>
          <a:lstStyle/>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One of the problems with code is you're frequently doing the same thing over and over again</a:t>
            </a:r>
            <a:endParaRPr lang="en-US" sz="3200" b="1" strike="noStrike" spc="-1">
              <a:solidFill>
                <a:srgbClr val="000000"/>
              </a:solidFill>
              <a:latin typeface="Segoe UI Light"/>
            </a:endParaRPr>
          </a:p>
          <a:p>
            <a:pPr marL="742680" lvl="1" indent="-285120">
              <a:lnSpc>
                <a:spcPct val="100000"/>
              </a:lnSpc>
              <a:spcBef>
                <a:spcPts val="300"/>
              </a:spcBef>
              <a:spcAft>
                <a:spcPts val="300"/>
              </a:spcAft>
              <a:buClr>
                <a:srgbClr val="404040"/>
              </a:buClr>
              <a:buFont typeface="Arial"/>
              <a:buChar char="–"/>
            </a:pPr>
            <a:r>
              <a:rPr lang="en-US" sz="2800" b="0" strike="noStrike" spc="-1">
                <a:solidFill>
                  <a:srgbClr val="404040"/>
                </a:solidFill>
                <a:latin typeface="Segoe UI Light"/>
                <a:ea typeface="Segoe UI Light"/>
              </a:rPr>
              <a:t>The same few lines of code</a:t>
            </a:r>
            <a:endParaRPr lang="en-US" sz="2800" b="0" strike="noStrike" spc="-1">
              <a:solidFill>
                <a:srgbClr val="000000"/>
              </a:solidFill>
              <a:latin typeface="Segoe UI Light"/>
            </a:endParaRPr>
          </a:p>
          <a:p>
            <a:pPr marL="742680" lvl="1" indent="-285120">
              <a:lnSpc>
                <a:spcPct val="100000"/>
              </a:lnSpc>
              <a:spcBef>
                <a:spcPts val="300"/>
              </a:spcBef>
              <a:spcAft>
                <a:spcPts val="300"/>
              </a:spcAft>
              <a:buClr>
                <a:srgbClr val="404040"/>
              </a:buClr>
              <a:buFont typeface="Arial"/>
              <a:buChar char="–"/>
            </a:pPr>
            <a:r>
              <a:rPr lang="en-US" sz="2800" b="0" strike="noStrike" spc="-1">
                <a:solidFill>
                  <a:srgbClr val="404040"/>
                </a:solidFill>
                <a:latin typeface="Segoe UI Light"/>
                <a:ea typeface="Segoe UI Light"/>
              </a:rPr>
              <a:t>The same tasks</a:t>
            </a:r>
            <a:endParaRPr lang="en-US" sz="2800" b="0" strike="noStrike" spc="-1">
              <a:solidFill>
                <a:srgbClr val="000000"/>
              </a:solidFill>
              <a:latin typeface="Segoe UI Light"/>
            </a:endParaRPr>
          </a:p>
          <a:p>
            <a:pPr marL="742680" lvl="1" indent="-285120">
              <a:lnSpc>
                <a:spcPct val="100000"/>
              </a:lnSpc>
              <a:spcBef>
                <a:spcPts val="300"/>
              </a:spcBef>
              <a:spcAft>
                <a:spcPts val="300"/>
              </a:spcAft>
              <a:buClr>
                <a:srgbClr val="404040"/>
              </a:buClr>
              <a:buFont typeface="Arial"/>
              <a:buChar char="–"/>
            </a:pPr>
            <a:r>
              <a:rPr lang="en-US" sz="2800" b="0" strike="noStrike" spc="-1">
                <a:solidFill>
                  <a:srgbClr val="404040"/>
                </a:solidFill>
                <a:latin typeface="Segoe UI Light"/>
                <a:ea typeface="Segoe UI Light"/>
              </a:rPr>
              <a:t>The same operations</a:t>
            </a:r>
            <a:endParaRPr lang="en-US" sz="2800" b="0" strike="noStrike" spc="-1">
              <a:solidFill>
                <a:srgbClr val="000000"/>
              </a:solidFill>
              <a:latin typeface="Segoe UI Light"/>
            </a:endParaRPr>
          </a:p>
          <a:p>
            <a:pPr>
              <a:lnSpc>
                <a:spcPct val="100000"/>
              </a:lnSpc>
              <a:spcBef>
                <a:spcPts val="1400"/>
              </a:spcBef>
            </a:pPr>
            <a:endParaRPr lang="en-US" sz="2800" b="1" strike="noStrike" spc="-1">
              <a:solidFill>
                <a:srgbClr val="000000"/>
              </a:solidFill>
              <a:latin typeface="Segoe UI Light"/>
            </a:endParaRPr>
          </a:p>
          <a:p>
            <a:pPr marL="1142640" lvl="2" indent="-228240">
              <a:lnSpc>
                <a:spcPct val="100000"/>
              </a:lnSpc>
              <a:spcBef>
                <a:spcPts val="201"/>
              </a:spcBef>
              <a:spcAft>
                <a:spcPts val="201"/>
              </a:spcAft>
              <a:buClr>
                <a:srgbClr val="000000"/>
              </a:buClr>
              <a:buFont typeface="Arial"/>
              <a:buChar char="•"/>
            </a:pPr>
            <a:r>
              <a:rPr lang="en-US" sz="2400" b="0" strike="noStrike" spc="-1">
                <a:solidFill>
                  <a:srgbClr val="000000"/>
                </a:solidFill>
                <a:latin typeface="Segoe UI Light"/>
                <a:ea typeface="Segoe UI Light"/>
              </a:rPr>
              <a:t>Again, and again, and again...</a:t>
            </a:r>
            <a:endParaRPr lang="en-US" sz="2400" b="0" strike="noStrike" spc="-1">
              <a:solidFill>
                <a:srgbClr val="000000"/>
              </a:solidFill>
              <a:latin typeface="Segoe UI Ligh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379440" y="182160"/>
            <a:ext cx="11523960" cy="1063080"/>
          </a:xfrm>
          <a:prstGeom prst="rect">
            <a:avLst/>
          </a:prstGeom>
          <a:noFill/>
          <a:ln>
            <a:noFill/>
          </a:ln>
        </p:spPr>
        <p:txBody>
          <a:bodyPr>
            <a:noAutofit/>
          </a:bodyPr>
          <a:lstStyle/>
          <a:p>
            <a:pPr>
              <a:lnSpc>
                <a:spcPct val="80000"/>
              </a:lnSpc>
            </a:pPr>
            <a:r>
              <a:rPr lang="en-US" sz="4400" b="0" strike="noStrike" spc="-1">
                <a:solidFill>
                  <a:srgbClr val="000000"/>
                </a:solidFill>
                <a:latin typeface="Segoe UI Light"/>
                <a:ea typeface="Segoe UI Light"/>
              </a:rPr>
              <a:t>Repetition</a:t>
            </a:r>
            <a:endParaRPr lang="en-US" sz="4400" b="0" strike="noStrike" spc="-1">
              <a:solidFill>
                <a:srgbClr val="000000"/>
              </a:solidFill>
              <a:latin typeface="Calibri"/>
            </a:endParaRPr>
          </a:p>
        </p:txBody>
      </p:sp>
      <p:sp>
        <p:nvSpPr>
          <p:cNvPr id="174" name="TextShape 2"/>
          <p:cNvSpPr txBox="1"/>
          <p:nvPr/>
        </p:nvSpPr>
        <p:spPr>
          <a:xfrm>
            <a:off x="379440" y="1388160"/>
            <a:ext cx="11525040" cy="5290200"/>
          </a:xfrm>
          <a:prstGeom prst="rect">
            <a:avLst/>
          </a:prstGeom>
          <a:noFill/>
          <a:ln>
            <a:noFill/>
          </a:ln>
        </p:spPr>
        <p:txBody>
          <a:bodyPr lIns="90000" tIns="45000" rIns="90000" bIns="45000">
            <a:noAutofit/>
          </a:bodyPr>
          <a:lstStyle/>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One of the problems with code is you're frequently doing the same thing over and over again</a:t>
            </a:r>
            <a:endParaRPr lang="en-US" sz="3200" b="1" strike="noStrike" spc="-1">
              <a:solidFill>
                <a:srgbClr val="000000"/>
              </a:solidFill>
              <a:latin typeface="Segoe UI Light"/>
            </a:endParaRPr>
          </a:p>
          <a:p>
            <a:pPr marL="742680" lvl="1" indent="-285120">
              <a:lnSpc>
                <a:spcPct val="100000"/>
              </a:lnSpc>
              <a:spcBef>
                <a:spcPts val="300"/>
              </a:spcBef>
              <a:spcAft>
                <a:spcPts val="300"/>
              </a:spcAft>
              <a:buClr>
                <a:srgbClr val="404040"/>
              </a:buClr>
              <a:buFont typeface="Arial"/>
              <a:buChar char="–"/>
            </a:pPr>
            <a:r>
              <a:rPr lang="en-US" sz="2800" b="0" strike="noStrike" spc="-1">
                <a:solidFill>
                  <a:srgbClr val="404040"/>
                </a:solidFill>
                <a:latin typeface="Segoe UI Light"/>
                <a:ea typeface="Segoe UI Light"/>
              </a:rPr>
              <a:t>The same few lines of code</a:t>
            </a:r>
            <a:endParaRPr lang="en-US" sz="2800" b="0" strike="noStrike" spc="-1">
              <a:solidFill>
                <a:srgbClr val="000000"/>
              </a:solidFill>
              <a:latin typeface="Segoe UI Light"/>
            </a:endParaRPr>
          </a:p>
          <a:p>
            <a:pPr marL="742680" lvl="1" indent="-285120">
              <a:lnSpc>
                <a:spcPct val="100000"/>
              </a:lnSpc>
              <a:spcBef>
                <a:spcPts val="300"/>
              </a:spcBef>
              <a:spcAft>
                <a:spcPts val="300"/>
              </a:spcAft>
              <a:buClr>
                <a:srgbClr val="404040"/>
              </a:buClr>
              <a:buFont typeface="Arial"/>
              <a:buChar char="–"/>
            </a:pPr>
            <a:r>
              <a:rPr lang="en-US" sz="2800" b="0" strike="noStrike" spc="-1">
                <a:solidFill>
                  <a:srgbClr val="404040"/>
                </a:solidFill>
                <a:latin typeface="Segoe UI Light"/>
                <a:ea typeface="Segoe UI Light"/>
              </a:rPr>
              <a:t>The same tasks</a:t>
            </a:r>
            <a:endParaRPr lang="en-US" sz="2800" b="0" strike="noStrike" spc="-1">
              <a:solidFill>
                <a:srgbClr val="000000"/>
              </a:solidFill>
              <a:latin typeface="Segoe UI Light"/>
            </a:endParaRPr>
          </a:p>
          <a:p>
            <a:pPr marL="742680" lvl="1" indent="-285120">
              <a:lnSpc>
                <a:spcPct val="100000"/>
              </a:lnSpc>
              <a:spcBef>
                <a:spcPts val="300"/>
              </a:spcBef>
              <a:spcAft>
                <a:spcPts val="300"/>
              </a:spcAft>
              <a:buClr>
                <a:srgbClr val="404040"/>
              </a:buClr>
              <a:buFont typeface="Arial"/>
              <a:buChar char="–"/>
            </a:pPr>
            <a:r>
              <a:rPr lang="en-US" sz="2800" b="0" strike="noStrike" spc="-1">
                <a:solidFill>
                  <a:srgbClr val="404040"/>
                </a:solidFill>
                <a:latin typeface="Segoe UI Light"/>
                <a:ea typeface="Segoe UI Light"/>
              </a:rPr>
              <a:t>The same operations</a:t>
            </a:r>
            <a:endParaRPr lang="en-US" sz="2800" b="0" strike="noStrike" spc="-1">
              <a:solidFill>
                <a:srgbClr val="000000"/>
              </a:solidFill>
              <a:latin typeface="Segoe UI Light"/>
            </a:endParaRPr>
          </a:p>
          <a:p>
            <a:pPr>
              <a:lnSpc>
                <a:spcPct val="100000"/>
              </a:lnSpc>
              <a:spcBef>
                <a:spcPts val="1400"/>
              </a:spcBef>
            </a:pPr>
            <a:endParaRPr lang="en-US" sz="2800" b="1" strike="noStrike" spc="-1">
              <a:solidFill>
                <a:srgbClr val="000000"/>
              </a:solidFill>
              <a:latin typeface="Segoe UI Light"/>
            </a:endParaRPr>
          </a:p>
          <a:p>
            <a:pPr marL="1142640" lvl="2" indent="-228240">
              <a:lnSpc>
                <a:spcPct val="100000"/>
              </a:lnSpc>
              <a:spcBef>
                <a:spcPts val="201"/>
              </a:spcBef>
              <a:spcAft>
                <a:spcPts val="201"/>
              </a:spcAft>
              <a:buClr>
                <a:srgbClr val="000000"/>
              </a:buClr>
              <a:buFont typeface="Arial"/>
              <a:buChar char="•"/>
            </a:pPr>
            <a:r>
              <a:rPr lang="en-US" sz="2400" b="0" strike="noStrike" spc="-1">
                <a:solidFill>
                  <a:srgbClr val="000000"/>
                </a:solidFill>
                <a:latin typeface="Segoe UI Light"/>
                <a:ea typeface="Segoe UI Light"/>
              </a:rPr>
              <a:t>Again, and again, and again...</a:t>
            </a:r>
            <a:endParaRPr lang="en-US" sz="2400" b="0" strike="noStrike" spc="-1">
              <a:solidFill>
                <a:srgbClr val="000000"/>
              </a:solidFill>
              <a:latin typeface="Segoe UI Ligh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379440" y="182160"/>
            <a:ext cx="11523960" cy="1063080"/>
          </a:xfrm>
          <a:prstGeom prst="rect">
            <a:avLst/>
          </a:prstGeom>
          <a:noFill/>
          <a:ln>
            <a:noFill/>
          </a:ln>
        </p:spPr>
        <p:txBody>
          <a:bodyPr>
            <a:normAutofit fontScale="88000"/>
          </a:bodyPr>
          <a:lstStyle/>
          <a:p>
            <a:pPr>
              <a:lnSpc>
                <a:spcPct val="80000"/>
              </a:lnSpc>
            </a:pPr>
            <a:r>
              <a:rPr lang="en-US" sz="4400" b="0" strike="noStrike" spc="-1">
                <a:solidFill>
                  <a:srgbClr val="000000"/>
                </a:solidFill>
                <a:latin typeface="Segoe UI Light"/>
                <a:ea typeface="Segoe UI Light"/>
              </a:rPr>
              <a:t>What if we could just create  button that does the work?</a:t>
            </a:r>
            <a:endParaRPr lang="en-US" sz="4400" b="0" strike="noStrike" spc="-1">
              <a:solidFill>
                <a:srgbClr val="000000"/>
              </a:solidFill>
              <a:latin typeface="Calibri"/>
            </a:endParaRPr>
          </a:p>
        </p:txBody>
      </p:sp>
      <p:sp>
        <p:nvSpPr>
          <p:cNvPr id="176" name="TextShape 2"/>
          <p:cNvSpPr txBox="1"/>
          <p:nvPr/>
        </p:nvSpPr>
        <p:spPr>
          <a:xfrm>
            <a:off x="379440" y="1388160"/>
            <a:ext cx="11525040" cy="5290200"/>
          </a:xfrm>
          <a:prstGeom prst="rect">
            <a:avLst/>
          </a:prstGeom>
          <a:noFill/>
          <a:ln>
            <a:noFill/>
          </a:ln>
        </p:spPr>
        <p:txBody>
          <a:bodyPr lIns="90000" tIns="45000" rIns="90000" bIns="45000">
            <a:noAutofit/>
          </a:bodyPr>
          <a:lstStyle/>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Then, just press that button</a:t>
            </a:r>
            <a:endParaRPr lang="en-US" sz="3200" b="1" strike="noStrike" spc="-1">
              <a:solidFill>
                <a:srgbClr val="000000"/>
              </a:solidFill>
              <a:latin typeface="Segoe UI Light"/>
            </a:endParaRPr>
          </a:p>
        </p:txBody>
      </p:sp>
      <p:pic>
        <p:nvPicPr>
          <p:cNvPr id="177" name="Picture 4"/>
          <p:cNvPicPr/>
          <p:nvPr/>
        </p:nvPicPr>
        <p:blipFill>
          <a:blip r:embed="rId2"/>
          <a:stretch/>
        </p:blipFill>
        <p:spPr>
          <a:xfrm>
            <a:off x="6203880" y="2330640"/>
            <a:ext cx="3907440" cy="3855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193320" y="5132520"/>
            <a:ext cx="8579520" cy="1460520"/>
          </a:xfrm>
          <a:prstGeom prst="rect">
            <a:avLst/>
          </a:prstGeom>
          <a:noFill/>
          <a:ln>
            <a:noFill/>
          </a:ln>
        </p:spPr>
        <p:txBody>
          <a:bodyPr lIns="137160" tIns="137160" rIns="137160" bIns="137160" anchor="b">
            <a:noAutofit/>
          </a:bodyPr>
          <a:lstStyle/>
          <a:p>
            <a:pPr algn="ctr"/>
            <a:endParaRPr lang="en-US" sz="3200" b="0" strike="noStrike" spc="-1">
              <a:latin typeface="Arial"/>
            </a:endParaRPr>
          </a:p>
        </p:txBody>
      </p:sp>
      <p:sp>
        <p:nvSpPr>
          <p:cNvPr id="179" name="TextShape 2"/>
          <p:cNvSpPr txBox="1"/>
          <p:nvPr/>
        </p:nvSpPr>
        <p:spPr>
          <a:xfrm>
            <a:off x="193320" y="3693600"/>
            <a:ext cx="8579520" cy="1324800"/>
          </a:xfrm>
          <a:prstGeom prst="rect">
            <a:avLst/>
          </a:prstGeom>
          <a:solidFill>
            <a:srgbClr val="7FBA00"/>
          </a:solidFill>
          <a:ln>
            <a:noFill/>
          </a:ln>
        </p:spPr>
        <p:txBody>
          <a:bodyPr lIns="137160" tIns="137160" bIns="137160" anchor="b">
            <a:noAutofit/>
          </a:bodyPr>
          <a:lstStyle/>
          <a:p>
            <a:pPr>
              <a:lnSpc>
                <a:spcPct val="80000"/>
              </a:lnSpc>
            </a:pPr>
            <a:r>
              <a:rPr lang="en-US" sz="4000" b="0" strike="noStrike" spc="-1">
                <a:solidFill>
                  <a:srgbClr val="FFFFFF"/>
                </a:solidFill>
                <a:latin typeface="Segoe UI Light"/>
                <a:ea typeface="Segoe UI Light"/>
              </a:rPr>
              <a:t>Introducing functions</a:t>
            </a:r>
            <a:endParaRPr lang="en-US" sz="4000" b="0" strike="noStrike" spc="-1">
              <a:solidFill>
                <a:srgbClr val="000000"/>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79440" y="182160"/>
            <a:ext cx="11523960" cy="1063080"/>
          </a:xfrm>
          <a:prstGeom prst="rect">
            <a:avLst/>
          </a:prstGeom>
          <a:noFill/>
          <a:ln>
            <a:noFill/>
          </a:ln>
        </p:spPr>
        <p:txBody>
          <a:bodyPr>
            <a:noAutofit/>
          </a:bodyPr>
          <a:lstStyle/>
          <a:p>
            <a:pPr>
              <a:lnSpc>
                <a:spcPct val="80000"/>
              </a:lnSpc>
            </a:pPr>
            <a:r>
              <a:rPr lang="en-US" sz="4400" b="0" strike="noStrike" spc="-1">
                <a:solidFill>
                  <a:srgbClr val="000000"/>
                </a:solidFill>
                <a:latin typeface="Segoe UI Light"/>
                <a:ea typeface="Segoe UI Light"/>
              </a:rPr>
              <a:t>What is a function?</a:t>
            </a:r>
            <a:endParaRPr lang="en-US" sz="4400" b="0" strike="noStrike" spc="-1">
              <a:solidFill>
                <a:srgbClr val="000000"/>
              </a:solidFill>
              <a:latin typeface="Calibri"/>
            </a:endParaRPr>
          </a:p>
        </p:txBody>
      </p:sp>
      <p:sp>
        <p:nvSpPr>
          <p:cNvPr id="181" name="TextShape 2"/>
          <p:cNvSpPr txBox="1"/>
          <p:nvPr/>
        </p:nvSpPr>
        <p:spPr>
          <a:xfrm>
            <a:off x="379440" y="1388160"/>
            <a:ext cx="11525040" cy="5290200"/>
          </a:xfrm>
          <a:prstGeom prst="rect">
            <a:avLst/>
          </a:prstGeom>
          <a:noFill/>
          <a:ln>
            <a:noFill/>
          </a:ln>
        </p:spPr>
        <p:txBody>
          <a:bodyPr lIns="90000" tIns="45000" rIns="90000" bIns="45000">
            <a:noAutofit/>
          </a:bodyPr>
          <a:lstStyle/>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Function:</a:t>
            </a:r>
            <a:endParaRPr lang="en-US" sz="3200" b="1" strike="noStrike" spc="-1">
              <a:solidFill>
                <a:srgbClr val="000000"/>
              </a:solidFill>
              <a:latin typeface="Segoe UI Light"/>
            </a:endParaRPr>
          </a:p>
          <a:p>
            <a:pPr marL="742680" lvl="1" indent="-285120">
              <a:lnSpc>
                <a:spcPct val="100000"/>
              </a:lnSpc>
              <a:spcBef>
                <a:spcPts val="300"/>
              </a:spcBef>
              <a:spcAft>
                <a:spcPts val="300"/>
              </a:spcAft>
              <a:buClr>
                <a:srgbClr val="404040"/>
              </a:buClr>
              <a:buFont typeface="Arial"/>
              <a:buChar char="–"/>
            </a:pPr>
            <a:r>
              <a:rPr lang="en-US" sz="2800" b="0" strike="noStrike" spc="-1">
                <a:solidFill>
                  <a:srgbClr val="404040"/>
                </a:solidFill>
                <a:latin typeface="Segoe UI Light"/>
                <a:ea typeface="Segoe UI Light"/>
              </a:rPr>
              <a:t>(Noun) A reusable section of code with a name that does something</a:t>
            </a:r>
            <a:endParaRPr lang="en-US" sz="2800" b="0" strike="noStrike" spc="-1">
              <a:solidFill>
                <a:srgbClr val="000000"/>
              </a:solidFill>
              <a:latin typeface="Segoe UI Light"/>
            </a:endParaRPr>
          </a:p>
          <a:p>
            <a:pPr marL="742680" lvl="1" indent="-285120">
              <a:lnSpc>
                <a:spcPct val="100000"/>
              </a:lnSpc>
              <a:spcBef>
                <a:spcPts val="300"/>
              </a:spcBef>
              <a:spcAft>
                <a:spcPts val="300"/>
              </a:spcAft>
              <a:buClr>
                <a:srgbClr val="404040"/>
              </a:buClr>
              <a:buFont typeface="Arial"/>
              <a:buChar char="–"/>
            </a:pPr>
            <a:r>
              <a:rPr lang="en-US" sz="2800" b="0" strike="noStrike" spc="-1">
                <a:solidFill>
                  <a:srgbClr val="404040"/>
                </a:solidFill>
                <a:latin typeface="Segoe UI Light"/>
                <a:ea typeface="Segoe UI Light"/>
              </a:rPr>
              <a:t>Sometimes called a method</a:t>
            </a:r>
            <a:endParaRPr lang="en-US" sz="2800" b="0" strike="noStrike" spc="-1">
              <a:solidFill>
                <a:srgbClr val="000000"/>
              </a:solidFill>
              <a:latin typeface="Segoe UI Light"/>
            </a:endParaRPr>
          </a:p>
          <a:p>
            <a:pPr>
              <a:lnSpc>
                <a:spcPct val="100000"/>
              </a:lnSpc>
              <a:spcBef>
                <a:spcPts val="1400"/>
              </a:spcBef>
            </a:pPr>
            <a:endParaRPr lang="en-US" sz="28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You have already used functions!</a:t>
            </a:r>
            <a:endParaRPr lang="en-US" sz="3200" b="1" strike="noStrike" spc="-1">
              <a:solidFill>
                <a:srgbClr val="000000"/>
              </a:solidFill>
              <a:latin typeface="Segoe UI Light"/>
            </a:endParaRPr>
          </a:p>
          <a:p>
            <a:pPr marL="457200">
              <a:lnSpc>
                <a:spcPct val="100000"/>
              </a:lnSpc>
              <a:spcBef>
                <a:spcPts val="300"/>
              </a:spcBef>
              <a:spcAft>
                <a:spcPts val="300"/>
              </a:spcAft>
            </a:pPr>
            <a:r>
              <a:rPr lang="en-US" sz="2800" b="0" strike="noStrike" spc="-1">
                <a:solidFill>
                  <a:srgbClr val="404040"/>
                </a:solidFill>
                <a:latin typeface="Segoe UI Light"/>
                <a:ea typeface="Segoe UI Light"/>
              </a:rPr>
              <a:t>	print</a:t>
            </a:r>
            <a:endParaRPr lang="en-US" sz="2800" b="1" strike="noStrike" spc="-1">
              <a:solidFill>
                <a:srgbClr val="000000"/>
              </a:solidFill>
              <a:latin typeface="Segoe UI Light"/>
            </a:endParaRPr>
          </a:p>
          <a:p>
            <a:pPr marL="457200">
              <a:lnSpc>
                <a:spcPct val="100000"/>
              </a:lnSpc>
              <a:spcBef>
                <a:spcPts val="300"/>
              </a:spcBef>
              <a:spcAft>
                <a:spcPts val="300"/>
              </a:spcAft>
            </a:pPr>
            <a:r>
              <a:rPr lang="en-US" sz="2800" b="0" strike="noStrike" spc="-1">
                <a:solidFill>
                  <a:srgbClr val="404040"/>
                </a:solidFill>
                <a:latin typeface="Segoe UI Light"/>
                <a:ea typeface="Segoe UI Light"/>
              </a:rPr>
              <a:t>	open</a:t>
            </a:r>
            <a:endParaRPr lang="en-US" sz="2800" b="1" strike="noStrike" spc="-1">
              <a:solidFill>
                <a:srgbClr val="000000"/>
              </a:solidFill>
              <a:latin typeface="Segoe UI Light"/>
            </a:endParaRPr>
          </a:p>
          <a:p>
            <a:pPr marL="457200">
              <a:lnSpc>
                <a:spcPct val="100000"/>
              </a:lnSpc>
              <a:spcBef>
                <a:spcPts val="300"/>
              </a:spcBef>
              <a:spcAft>
                <a:spcPts val="300"/>
              </a:spcAft>
            </a:pPr>
            <a:r>
              <a:rPr lang="en-US" sz="2800" b="0" strike="noStrike" spc="-1">
                <a:solidFill>
                  <a:srgbClr val="404040"/>
                </a:solidFill>
                <a:latin typeface="Segoe UI Light"/>
                <a:ea typeface="Segoe UI Light"/>
              </a:rPr>
              <a:t>	write</a:t>
            </a:r>
            <a:endParaRPr lang="en-US" sz="2800" b="1" strike="noStrike" spc="-1">
              <a:solidFill>
                <a:srgbClr val="000000"/>
              </a:solidFill>
              <a:latin typeface="Segoe UI Light"/>
            </a:endParaRPr>
          </a:p>
          <a:p>
            <a:pPr marL="457200">
              <a:lnSpc>
                <a:spcPct val="100000"/>
              </a:lnSpc>
              <a:spcBef>
                <a:spcPts val="300"/>
              </a:spcBef>
              <a:spcAft>
                <a:spcPts val="300"/>
              </a:spcAft>
            </a:pPr>
            <a:r>
              <a:rPr lang="en-US" sz="2800" b="0" strike="noStrike" spc="-1">
                <a:solidFill>
                  <a:srgbClr val="404040"/>
                </a:solidFill>
                <a:latin typeface="Segoe UI Light"/>
                <a:ea typeface="Segoe UI Light"/>
              </a:rPr>
              <a:t>	</a:t>
            </a:r>
            <a:endParaRPr lang="en-US" sz="2800" b="1" strike="noStrike" spc="-1">
              <a:solidFill>
                <a:srgbClr val="000000"/>
              </a:solidFill>
              <a:latin typeface="Segoe UI Light"/>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81">
                                            <p:txEl>
                                              <p:pRg st="0" end="0"/>
                                            </p:txEl>
                                          </p:spTgt>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181">
                                            <p:txEl>
                                              <p:pRg st="1" end="1"/>
                                            </p:txEl>
                                          </p:spTgt>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18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8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81">
                                            <p:txEl>
                                              <p:pRg st="5" end="5"/>
                                            </p:txEl>
                                          </p:spTgt>
                                        </p:tgtEl>
                                        <p:attrNameLst>
                                          <p:attrName>style.visibility</p:attrName>
                                        </p:attrNameLst>
                                      </p:cBhvr>
                                      <p:to>
                                        <p:strVal val="visible"/>
                                      </p:to>
                                    </p:set>
                                  </p:childTnLst>
                                </p:cTn>
                              </p:par>
                              <p:par>
                                <p:cTn id="19" presetID="1" presetClass="entr" fill="hold" nodeType="withEffect">
                                  <p:stCondLst>
                                    <p:cond delay="0"/>
                                  </p:stCondLst>
                                  <p:childTnLst>
                                    <p:set>
                                      <p:cBhvr>
                                        <p:cTn id="20" dur="1" fill="hold">
                                          <p:stCondLst>
                                            <p:cond delay="0"/>
                                          </p:stCondLst>
                                        </p:cTn>
                                        <p:tgtEl>
                                          <p:spTgt spid="181">
                                            <p:txEl>
                                              <p:pRg st="6" end="6"/>
                                            </p:txEl>
                                          </p:spTgt>
                                        </p:tgtEl>
                                        <p:attrNameLst>
                                          <p:attrName>style.visibility</p:attrName>
                                        </p:attrNameLst>
                                      </p:cBhvr>
                                      <p:to>
                                        <p:strVal val="visible"/>
                                      </p:to>
                                    </p:set>
                                  </p:childTnLst>
                                </p:cTn>
                              </p:par>
                              <p:par>
                                <p:cTn id="21" presetID="1" presetClass="entr" fill="hold" nodeType="withEffect">
                                  <p:stCondLst>
                                    <p:cond delay="0"/>
                                  </p:stCondLst>
                                  <p:childTnLst>
                                    <p:set>
                                      <p:cBhvr>
                                        <p:cTn id="22" dur="1" fill="hold">
                                          <p:stCondLst>
                                            <p:cond delay="0"/>
                                          </p:stCondLst>
                                        </p:cTn>
                                        <p:tgtEl>
                                          <p:spTgt spid="181">
                                            <p:txEl>
                                              <p:pRg st="7" end="7"/>
                                            </p:txEl>
                                          </p:spTgt>
                                        </p:tgtEl>
                                        <p:attrNameLst>
                                          <p:attrName>style.visibility</p:attrName>
                                        </p:attrNameLst>
                                      </p:cBhvr>
                                      <p:to>
                                        <p:strVal val="visible"/>
                                      </p:to>
                                    </p:set>
                                  </p:childTnLst>
                                </p:cTn>
                              </p:par>
                              <p:par>
                                <p:cTn id="23" presetID="1" presetClass="entr" fill="hold" nodeType="withEffect">
                                  <p:stCondLst>
                                    <p:cond delay="0"/>
                                  </p:stCondLst>
                                  <p:childTnLst>
                                    <p:set>
                                      <p:cBhvr>
                                        <p:cTn id="24" dur="1" fill="hold">
                                          <p:stCondLst>
                                            <p:cond delay="0"/>
                                          </p:stCondLst>
                                        </p:cTn>
                                        <p:tgtEl>
                                          <p:spTgt spid="18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79440" y="182160"/>
            <a:ext cx="11523960" cy="1063080"/>
          </a:xfrm>
          <a:prstGeom prst="rect">
            <a:avLst/>
          </a:prstGeom>
          <a:noFill/>
          <a:ln>
            <a:noFill/>
          </a:ln>
        </p:spPr>
        <p:txBody>
          <a:bodyPr>
            <a:noAutofit/>
          </a:bodyPr>
          <a:lstStyle/>
          <a:p>
            <a:pPr>
              <a:lnSpc>
                <a:spcPct val="80000"/>
              </a:lnSpc>
            </a:pPr>
            <a:r>
              <a:rPr lang="en-US" sz="4400" b="0" strike="noStrike" spc="-1">
                <a:solidFill>
                  <a:srgbClr val="000000"/>
                </a:solidFill>
                <a:latin typeface="Segoe UI Light"/>
                <a:ea typeface="Segoe UI Light"/>
              </a:rPr>
              <a:t>Why create functions?</a:t>
            </a:r>
            <a:endParaRPr lang="en-US" sz="4400" b="0" strike="noStrike" spc="-1">
              <a:solidFill>
                <a:srgbClr val="000000"/>
              </a:solidFill>
              <a:latin typeface="Calibri"/>
            </a:endParaRPr>
          </a:p>
        </p:txBody>
      </p:sp>
      <p:sp>
        <p:nvSpPr>
          <p:cNvPr id="183" name="TextShape 2"/>
          <p:cNvSpPr txBox="1"/>
          <p:nvPr/>
        </p:nvSpPr>
        <p:spPr>
          <a:xfrm>
            <a:off x="379440" y="1388160"/>
            <a:ext cx="11525040" cy="5290200"/>
          </a:xfrm>
          <a:prstGeom prst="rect">
            <a:avLst/>
          </a:prstGeom>
          <a:noFill/>
          <a:ln>
            <a:noFill/>
          </a:ln>
        </p:spPr>
        <p:txBody>
          <a:bodyPr lIns="90000" tIns="45000" rIns="90000" bIns="45000">
            <a:noAutofit/>
          </a:bodyPr>
          <a:lstStyle/>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Code reuse</a:t>
            </a:r>
            <a:endParaRPr lang="en-US" sz="3200" b="1" strike="noStrike" spc="-1">
              <a:solidFill>
                <a:srgbClr val="000000"/>
              </a:solidFill>
              <a:latin typeface="Segoe UI Light"/>
            </a:endParaRPr>
          </a:p>
          <a:p>
            <a:pPr marL="742680" lvl="1" indent="-285120">
              <a:lnSpc>
                <a:spcPct val="100000"/>
              </a:lnSpc>
              <a:spcBef>
                <a:spcPts val="300"/>
              </a:spcBef>
              <a:spcAft>
                <a:spcPts val="300"/>
              </a:spcAft>
              <a:buClr>
                <a:srgbClr val="404040"/>
              </a:buClr>
              <a:buFont typeface="Arial"/>
              <a:buChar char="–"/>
            </a:pPr>
            <a:r>
              <a:rPr lang="en-US" sz="2800" b="0" strike="noStrike" spc="-1">
                <a:solidFill>
                  <a:srgbClr val="404040"/>
                </a:solidFill>
                <a:latin typeface="Segoe UI Light"/>
                <a:ea typeface="Segoe UI Light"/>
              </a:rPr>
              <a:t>You are doing the same thing over and over again</a:t>
            </a:r>
            <a:endParaRPr lang="en-US" sz="2800" b="0"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Simplify your code</a:t>
            </a:r>
            <a:endParaRPr lang="en-US" sz="3200" b="1" strike="noStrike" spc="-1">
              <a:solidFill>
                <a:srgbClr val="000000"/>
              </a:solidFill>
              <a:latin typeface="Segoe UI Light"/>
            </a:endParaRPr>
          </a:p>
          <a:p>
            <a:pPr marL="742680" lvl="1" indent="-285120">
              <a:lnSpc>
                <a:spcPct val="100000"/>
              </a:lnSpc>
              <a:spcBef>
                <a:spcPts val="300"/>
              </a:spcBef>
              <a:spcAft>
                <a:spcPts val="300"/>
              </a:spcAft>
              <a:buClr>
                <a:srgbClr val="404040"/>
              </a:buClr>
              <a:buFont typeface="Arial"/>
              <a:buChar char="–"/>
            </a:pPr>
            <a:r>
              <a:rPr lang="en-US" sz="2800" b="0" strike="noStrike" spc="-1">
                <a:solidFill>
                  <a:srgbClr val="404040"/>
                </a:solidFill>
                <a:latin typeface="Segoe UI Light"/>
                <a:ea typeface="Segoe UI Light"/>
              </a:rPr>
              <a:t>Functions have names to define what they do</a:t>
            </a:r>
            <a:endParaRPr lang="en-US" sz="2800" b="0" strike="noStrike" spc="-1">
              <a:solidFill>
                <a:srgbClr val="000000"/>
              </a:solidFill>
              <a:latin typeface="Segoe UI Light"/>
            </a:endParaRPr>
          </a:p>
          <a:p>
            <a:pPr marL="742680" lvl="1" indent="-285120">
              <a:lnSpc>
                <a:spcPct val="100000"/>
              </a:lnSpc>
              <a:spcBef>
                <a:spcPts val="300"/>
              </a:spcBef>
              <a:spcAft>
                <a:spcPts val="300"/>
              </a:spcAft>
              <a:buClr>
                <a:srgbClr val="404040"/>
              </a:buClr>
              <a:buFont typeface="Arial"/>
              <a:buChar char="–"/>
            </a:pPr>
            <a:r>
              <a:rPr lang="en-US" sz="2800" b="0" strike="noStrike" spc="-1">
                <a:solidFill>
                  <a:srgbClr val="404040"/>
                </a:solidFill>
                <a:latin typeface="Segoe UI Light"/>
                <a:ea typeface="Segoe UI Light"/>
              </a:rPr>
              <a:t>Breakdown complex blocks of code</a:t>
            </a:r>
            <a:endParaRPr lang="en-US" sz="2800" b="0"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Easier to make changes</a:t>
            </a:r>
            <a:endParaRPr lang="en-US" sz="3200" b="1" strike="noStrike" spc="-1">
              <a:solidFill>
                <a:srgbClr val="000000"/>
              </a:solidFill>
              <a:latin typeface="Segoe UI Light"/>
            </a:endParaRPr>
          </a:p>
          <a:p>
            <a:pPr marL="742680" lvl="1" indent="-285120">
              <a:lnSpc>
                <a:spcPct val="100000"/>
              </a:lnSpc>
              <a:spcBef>
                <a:spcPts val="300"/>
              </a:spcBef>
              <a:spcAft>
                <a:spcPts val="300"/>
              </a:spcAft>
              <a:buClr>
                <a:srgbClr val="404040"/>
              </a:buClr>
              <a:buFont typeface="Arial"/>
              <a:buChar char="–"/>
            </a:pPr>
            <a:r>
              <a:rPr lang="en-US" sz="2800" b="0" strike="noStrike" spc="-1">
                <a:solidFill>
                  <a:srgbClr val="404040"/>
                </a:solidFill>
                <a:latin typeface="Segoe UI Light"/>
              </a:rPr>
              <a:t> </a:t>
            </a:r>
            <a:endParaRPr lang="en-US" sz="2800" b="0" strike="noStrike" spc="-1">
              <a:solidFill>
                <a:srgbClr val="000000"/>
              </a:solidFill>
              <a:latin typeface="Segoe UI Light"/>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83">
                                            <p:txEl>
                                              <p:pRg st="0" end="0"/>
                                            </p:txEl>
                                          </p:spTgt>
                                        </p:tgtEl>
                                        <p:attrNameLst>
                                          <p:attrName>style.visibility</p:attrName>
                                        </p:attrNameLst>
                                      </p:cBhvr>
                                      <p:to>
                                        <p:strVal val="visible"/>
                                      </p:to>
                                    </p:set>
                                    <p:animEffect transition="in" filter="fade">
                                      <p:cBhvr additive="repl">
                                        <p:cTn id="7" dur="500"/>
                                        <p:tgtEl>
                                          <p:spTgt spid="183">
                                            <p:txEl>
                                              <p:pRg st="0" end="0"/>
                                            </p:txEl>
                                          </p:spTgt>
                                        </p:tgtEl>
                                      </p:cBhvr>
                                    </p:animEffect>
                                  </p:childTnLst>
                                </p:cTn>
                              </p:par>
                              <p:par>
                                <p:cTn id="8" presetID="10" presetClass="entr" fill="hold" nodeType="withEffect">
                                  <p:stCondLst>
                                    <p:cond delay="0"/>
                                  </p:stCondLst>
                                  <p:childTnLst>
                                    <p:set>
                                      <p:cBhvr>
                                        <p:cTn id="9" dur="1" fill="hold">
                                          <p:stCondLst>
                                            <p:cond delay="0"/>
                                          </p:stCondLst>
                                        </p:cTn>
                                        <p:tgtEl>
                                          <p:spTgt spid="183">
                                            <p:txEl>
                                              <p:pRg st="1" end="1"/>
                                            </p:txEl>
                                          </p:spTgt>
                                        </p:tgtEl>
                                        <p:attrNameLst>
                                          <p:attrName>style.visibility</p:attrName>
                                        </p:attrNameLst>
                                      </p:cBhvr>
                                      <p:to>
                                        <p:strVal val="visible"/>
                                      </p:to>
                                    </p:set>
                                    <p:animEffect transition="in" filter="fade">
                                      <p:cBhvr additive="repl">
                                        <p:cTn id="10" dur="500"/>
                                        <p:tgtEl>
                                          <p:spTgt spid="18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nodeType="clickEffect">
                                  <p:stCondLst>
                                    <p:cond delay="0"/>
                                  </p:stCondLst>
                                  <p:childTnLst>
                                    <p:set>
                                      <p:cBhvr>
                                        <p:cTn id="14" dur="1" fill="hold">
                                          <p:stCondLst>
                                            <p:cond delay="0"/>
                                          </p:stCondLst>
                                        </p:cTn>
                                        <p:tgtEl>
                                          <p:spTgt spid="183">
                                            <p:txEl>
                                              <p:pRg st="2" end="2"/>
                                            </p:txEl>
                                          </p:spTgt>
                                        </p:tgtEl>
                                        <p:attrNameLst>
                                          <p:attrName>style.visibility</p:attrName>
                                        </p:attrNameLst>
                                      </p:cBhvr>
                                      <p:to>
                                        <p:strVal val="visible"/>
                                      </p:to>
                                    </p:set>
                                    <p:animEffect transition="in" filter="fade">
                                      <p:cBhvr additive="repl">
                                        <p:cTn id="15" dur="500"/>
                                        <p:tgtEl>
                                          <p:spTgt spid="183">
                                            <p:txEl>
                                              <p:pRg st="2" end="2"/>
                                            </p:txEl>
                                          </p:spTgt>
                                        </p:tgtEl>
                                      </p:cBhvr>
                                    </p:animEffect>
                                  </p:childTnLst>
                                </p:cTn>
                              </p:par>
                              <p:par>
                                <p:cTn id="16" presetID="10" presetClass="entr" fill="hold" nodeType="withEffect">
                                  <p:stCondLst>
                                    <p:cond delay="0"/>
                                  </p:stCondLst>
                                  <p:childTnLst>
                                    <p:set>
                                      <p:cBhvr>
                                        <p:cTn id="17" dur="1" fill="hold">
                                          <p:stCondLst>
                                            <p:cond delay="0"/>
                                          </p:stCondLst>
                                        </p:cTn>
                                        <p:tgtEl>
                                          <p:spTgt spid="183">
                                            <p:txEl>
                                              <p:pRg st="3" end="3"/>
                                            </p:txEl>
                                          </p:spTgt>
                                        </p:tgtEl>
                                        <p:attrNameLst>
                                          <p:attrName>style.visibility</p:attrName>
                                        </p:attrNameLst>
                                      </p:cBhvr>
                                      <p:to>
                                        <p:strVal val="visible"/>
                                      </p:to>
                                    </p:set>
                                    <p:animEffect transition="in" filter="fade">
                                      <p:cBhvr additive="repl">
                                        <p:cTn id="18" dur="500"/>
                                        <p:tgtEl>
                                          <p:spTgt spid="183">
                                            <p:txEl>
                                              <p:pRg st="3" end="3"/>
                                            </p:txEl>
                                          </p:spTgt>
                                        </p:tgtEl>
                                      </p:cBhvr>
                                    </p:animEffect>
                                  </p:childTnLst>
                                </p:cTn>
                              </p:par>
                              <p:par>
                                <p:cTn id="19" presetID="10" presetClass="entr" fill="hold" nodeType="withEffect">
                                  <p:stCondLst>
                                    <p:cond delay="0"/>
                                  </p:stCondLst>
                                  <p:childTnLst>
                                    <p:set>
                                      <p:cBhvr>
                                        <p:cTn id="20" dur="1" fill="hold">
                                          <p:stCondLst>
                                            <p:cond delay="0"/>
                                          </p:stCondLst>
                                        </p:cTn>
                                        <p:tgtEl>
                                          <p:spTgt spid="183">
                                            <p:txEl>
                                              <p:pRg st="4" end="4"/>
                                            </p:txEl>
                                          </p:spTgt>
                                        </p:tgtEl>
                                        <p:attrNameLst>
                                          <p:attrName>style.visibility</p:attrName>
                                        </p:attrNameLst>
                                      </p:cBhvr>
                                      <p:to>
                                        <p:strVal val="visible"/>
                                      </p:to>
                                    </p:set>
                                    <p:animEffect transition="in" filter="fade">
                                      <p:cBhvr additive="repl">
                                        <p:cTn id="21" dur="500"/>
                                        <p:tgtEl>
                                          <p:spTgt spid="183">
                                            <p:txEl>
                                              <p:pRg st="4" end="4"/>
                                            </p:txEl>
                                          </p:spTgt>
                                        </p:tgtEl>
                                      </p:cBhvr>
                                    </p:animEffect>
                                  </p:childTnLst>
                                </p:cTn>
                              </p:par>
                              <p:par>
                                <p:cTn id="22" presetID="10" presetClass="entr" fill="hold" nodeType="withEffect">
                                  <p:stCondLst>
                                    <p:cond delay="0"/>
                                  </p:stCondLst>
                                  <p:childTnLst>
                                    <p:set>
                                      <p:cBhvr>
                                        <p:cTn id="23" dur="1" fill="hold">
                                          <p:stCondLst>
                                            <p:cond delay="0"/>
                                          </p:stCondLst>
                                        </p:cTn>
                                        <p:tgtEl>
                                          <p:spTgt spid="183">
                                            <p:txEl>
                                              <p:pRg st="5" end="5"/>
                                            </p:txEl>
                                          </p:spTgt>
                                        </p:tgtEl>
                                        <p:attrNameLst>
                                          <p:attrName>style.visibility</p:attrName>
                                        </p:attrNameLst>
                                      </p:cBhvr>
                                      <p:to>
                                        <p:strVal val="visible"/>
                                      </p:to>
                                    </p:set>
                                    <p:animEffect transition="in" filter="fade">
                                      <p:cBhvr additive="repl">
                                        <p:cTn id="24" dur="500"/>
                                        <p:tgtEl>
                                          <p:spTgt spid="183">
                                            <p:txEl>
                                              <p:pRg st="5" end="5"/>
                                            </p:txEl>
                                          </p:spTgt>
                                        </p:tgtEl>
                                      </p:cBhvr>
                                    </p:animEffect>
                                  </p:childTnLst>
                                </p:cTn>
                              </p:par>
                              <p:par>
                                <p:cTn id="25" presetID="10" presetClass="entr" fill="hold" nodeType="withEffect">
                                  <p:stCondLst>
                                    <p:cond delay="0"/>
                                  </p:stCondLst>
                                  <p:childTnLst>
                                    <p:set>
                                      <p:cBhvr>
                                        <p:cTn id="26" dur="1" fill="hold">
                                          <p:stCondLst>
                                            <p:cond delay="0"/>
                                          </p:stCondLst>
                                        </p:cTn>
                                        <p:tgtEl>
                                          <p:spTgt spid="183">
                                            <p:txEl>
                                              <p:pRg st="6" end="6"/>
                                            </p:txEl>
                                          </p:spTgt>
                                        </p:tgtEl>
                                        <p:attrNameLst>
                                          <p:attrName>style.visibility</p:attrName>
                                        </p:attrNameLst>
                                      </p:cBhvr>
                                      <p:to>
                                        <p:strVal val="visible"/>
                                      </p:to>
                                    </p:set>
                                    <p:animEffect transition="in" filter="fade">
                                      <p:cBhvr additive="repl">
                                        <p:cTn id="27" dur="500"/>
                                        <p:tgtEl>
                                          <p:spTgt spid="1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379440" y="182160"/>
            <a:ext cx="11523960" cy="1063080"/>
          </a:xfrm>
          <a:prstGeom prst="rect">
            <a:avLst/>
          </a:prstGeom>
          <a:noFill/>
          <a:ln>
            <a:noFill/>
          </a:ln>
        </p:spPr>
        <p:txBody>
          <a:bodyPr>
            <a:noAutofit/>
          </a:bodyPr>
          <a:lstStyle/>
          <a:p>
            <a:pPr>
              <a:lnSpc>
                <a:spcPct val="80000"/>
              </a:lnSpc>
            </a:pPr>
            <a:r>
              <a:rPr lang="en-US" sz="4400" b="0" strike="noStrike" spc="-1">
                <a:solidFill>
                  <a:srgbClr val="000000"/>
                </a:solidFill>
                <a:latin typeface="Segoe UI Light"/>
                <a:ea typeface="Segoe UI Light"/>
              </a:rPr>
              <a:t>How do you create a function?</a:t>
            </a:r>
            <a:endParaRPr lang="en-US" sz="4400" b="0" strike="noStrike" spc="-1">
              <a:solidFill>
                <a:srgbClr val="000000"/>
              </a:solidFill>
              <a:latin typeface="Calibri"/>
            </a:endParaRPr>
          </a:p>
        </p:txBody>
      </p:sp>
      <p:sp>
        <p:nvSpPr>
          <p:cNvPr id="185" name="TextShape 2"/>
          <p:cNvSpPr txBox="1"/>
          <p:nvPr/>
        </p:nvSpPr>
        <p:spPr>
          <a:xfrm>
            <a:off x="379440" y="1388160"/>
            <a:ext cx="11525040" cy="5290200"/>
          </a:xfrm>
          <a:prstGeom prst="rect">
            <a:avLst/>
          </a:prstGeom>
          <a:noFill/>
          <a:ln>
            <a:noFill/>
          </a:ln>
        </p:spPr>
        <p:txBody>
          <a:bodyPr lIns="90000" tIns="45000" rIns="90000" bIns="45000">
            <a:noAutofit/>
          </a:bodyPr>
          <a:lstStyle/>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Use the keyword def</a:t>
            </a:r>
            <a:endParaRPr lang="en-US" sz="3200" b="1" strike="noStrike" spc="-1">
              <a:solidFill>
                <a:srgbClr val="000000"/>
              </a:solidFill>
              <a:latin typeface="Segoe UI Light"/>
            </a:endParaRPr>
          </a:p>
          <a:p>
            <a:pPr marL="742680" lvl="1" indent="-285120">
              <a:lnSpc>
                <a:spcPct val="100000"/>
              </a:lnSpc>
              <a:spcBef>
                <a:spcPts val="300"/>
              </a:spcBef>
              <a:spcAft>
                <a:spcPts val="300"/>
              </a:spcAft>
              <a:buClr>
                <a:srgbClr val="404040"/>
              </a:buClr>
              <a:buFont typeface="Arial"/>
              <a:buChar char="–"/>
            </a:pPr>
            <a:r>
              <a:rPr lang="en-US" sz="2800" b="0" strike="noStrike" spc="-1">
                <a:solidFill>
                  <a:srgbClr val="404040"/>
                </a:solidFill>
                <a:latin typeface="Segoe UI Light"/>
                <a:ea typeface="Segoe UI Light"/>
              </a:rPr>
              <a:t>Short for define</a:t>
            </a:r>
            <a:endParaRPr lang="en-US" sz="2800" b="0"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Give your function a name</a:t>
            </a:r>
            <a:endParaRPr lang="en-US" sz="3200" b="1" strike="noStrike" spc="-1">
              <a:solidFill>
                <a:srgbClr val="000000"/>
              </a:solidFill>
              <a:latin typeface="Segoe UI Light"/>
            </a:endParaRPr>
          </a:p>
          <a:p>
            <a:pPr marL="742680" lvl="1" indent="-285120">
              <a:lnSpc>
                <a:spcPct val="100000"/>
              </a:lnSpc>
              <a:spcBef>
                <a:spcPts val="300"/>
              </a:spcBef>
              <a:spcAft>
                <a:spcPts val="300"/>
              </a:spcAft>
              <a:buClr>
                <a:srgbClr val="404040"/>
              </a:buClr>
              <a:buFont typeface="Arial"/>
              <a:buChar char="–"/>
            </a:pPr>
            <a:r>
              <a:rPr lang="en-US" sz="2800" b="0" strike="noStrike" spc="-1">
                <a:solidFill>
                  <a:srgbClr val="404040"/>
                </a:solidFill>
                <a:latin typeface="Segoe UI Light"/>
                <a:ea typeface="Segoe UI Light"/>
              </a:rPr>
              <a:t>You may also have parameter names (we will explain those shortly)</a:t>
            </a:r>
            <a:endParaRPr lang="en-US" sz="2800" b="0"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Write the code in the body of the function</a:t>
            </a:r>
            <a:endParaRPr lang="en-US" sz="3200" b="1" strike="noStrike" spc="-1">
              <a:solidFill>
                <a:srgbClr val="000000"/>
              </a:solidFill>
              <a:latin typeface="Segoe UI Light"/>
            </a:endParaRPr>
          </a:p>
        </p:txBody>
      </p:sp>
      <p:sp>
        <p:nvSpPr>
          <p:cNvPr id="186" name="CustomShape 3"/>
          <p:cNvSpPr/>
          <p:nvPr/>
        </p:nvSpPr>
        <p:spPr>
          <a:xfrm>
            <a:off x="6650640" y="5293440"/>
            <a:ext cx="5253120" cy="17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800" b="0" strike="noStrike" spc="-1">
                <a:solidFill>
                  <a:srgbClr val="0000FF"/>
                </a:solidFill>
                <a:latin typeface="Consolas"/>
              </a:rPr>
              <a:t>def</a:t>
            </a:r>
            <a:r>
              <a:rPr lang="en-US" sz="2800" b="0" strike="noStrike" spc="-1">
                <a:solidFill>
                  <a:srgbClr val="000000"/>
                </a:solidFill>
                <a:latin typeface="Consolas"/>
              </a:rPr>
              <a:t> printMessage():</a:t>
            </a:r>
            <a:endParaRPr lang="en-US" sz="2800" b="0" strike="noStrike" spc="-1">
              <a:latin typeface="Arial"/>
            </a:endParaRPr>
          </a:p>
          <a:p>
            <a:pPr>
              <a:lnSpc>
                <a:spcPct val="100000"/>
              </a:lnSpc>
            </a:pPr>
            <a:r>
              <a:rPr lang="en-US" sz="2800" b="0" strike="noStrike" spc="-1">
                <a:solidFill>
                  <a:srgbClr val="000000"/>
                </a:solidFill>
                <a:latin typeface="Consolas"/>
              </a:rPr>
              <a:t>    print(</a:t>
            </a:r>
            <a:r>
              <a:rPr lang="en-US" sz="2800" b="0" strike="noStrike" spc="-1">
                <a:solidFill>
                  <a:srgbClr val="A31515"/>
                </a:solidFill>
                <a:latin typeface="Consolas"/>
              </a:rPr>
              <a:t>'Hello World'</a:t>
            </a:r>
            <a:r>
              <a:rPr lang="en-US" sz="2800" b="0" strike="noStrike" spc="-1">
                <a:solidFill>
                  <a:srgbClr val="000000"/>
                </a:solidFill>
                <a:latin typeface="Consolas"/>
              </a:rPr>
              <a:t>)</a:t>
            </a:r>
            <a:endParaRPr lang="en-US" sz="2800" b="0" strike="noStrike" spc="-1">
              <a:latin typeface="Arial"/>
            </a:endParaRPr>
          </a:p>
          <a:p>
            <a:pPr>
              <a:lnSpc>
                <a:spcPct val="100000"/>
              </a:lnSpc>
            </a:pPr>
            <a:r>
              <a:rPr lang="en-US" sz="2800" b="0" strike="noStrike" spc="-1">
                <a:solidFill>
                  <a:srgbClr val="000000"/>
                </a:solidFill>
                <a:latin typeface="Consolas"/>
              </a:rPr>
              <a:t>    </a:t>
            </a:r>
            <a:r>
              <a:rPr lang="en-US" sz="2800" b="0" strike="noStrike" spc="-1">
                <a:solidFill>
                  <a:srgbClr val="0000FF"/>
                </a:solidFill>
                <a:latin typeface="Consolas"/>
              </a:rPr>
              <a:t>return</a:t>
            </a:r>
            <a:endParaRPr lang="en-US" sz="28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MVA</Template>
  <TotalTime>0</TotalTime>
  <Words>638</Words>
  <Application>Microsoft Office PowerPoint</Application>
  <PresentationFormat>Widescreen</PresentationFormat>
  <Paragraphs>136</Paragraphs>
  <Slides>23</Slides>
  <Notes>17</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23</vt:i4>
      </vt:variant>
    </vt:vector>
  </HeadingPairs>
  <TitlesOfParts>
    <vt:vector size="34" baseType="lpstr">
      <vt:lpstr>Arial</vt:lpstr>
      <vt:lpstr>Calibri</vt:lpstr>
      <vt:lpstr>Consolas</vt:lpstr>
      <vt:lpstr>Segoe UI Light</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subject/>
  <dc:creator>Christopher Harrison</dc:creator>
  <dc:description/>
  <cp:lastModifiedBy>Awais Ahmed</cp:lastModifiedBy>
  <cp:revision>16</cp:revision>
  <dcterms:created xsi:type="dcterms:W3CDTF">2014-09-03T22:46:04Z</dcterms:created>
  <dcterms:modified xsi:type="dcterms:W3CDTF">2020-03-17T07:36:51Z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ntentTypeId">
    <vt:lpwstr>0x01010072D32709B34FE84EB38A9C96356AE1CE</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17</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23</vt:i4>
  </property>
</Properties>
</file>