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24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4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 </a:t>
            </a:r>
          </a:p>
        </p:txBody>
      </p:sp>
      <p:sp>
        <p:nvSpPr>
          <p:cNvPr id="24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 </a:t>
            </a:r>
          </a:p>
        </p:txBody>
      </p:sp>
      <p:sp>
        <p:nvSpPr>
          <p:cNvPr id="24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 </a:t>
            </a:r>
          </a:p>
        </p:txBody>
      </p:sp>
      <p:sp>
        <p:nvSpPr>
          <p:cNvPr id="24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9507D1B-C560-4B58-9F57-E0EC4C22358D}"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685800" y="1143000"/>
            <a:ext cx="5486040" cy="3085920"/>
          </a:xfrm>
          <a:prstGeom prst="rect">
            <a:avLst/>
          </a:prstGeom>
        </p:spPr>
      </p:sp>
      <p:sp>
        <p:nvSpPr>
          <p:cNvPr id="29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30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757186B-A9DD-4B42-B950-647EC3463B40}"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4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5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1" strike="noStrike" spc="-1">
              <a:solidFill>
                <a:srgbClr val="000000"/>
              </a:solidFill>
              <a:latin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93320" y="2415600"/>
            <a:ext cx="8579520" cy="2602800"/>
          </a:xfrm>
          <a:prstGeom prst="rect">
            <a:avLst/>
          </a:prstGeom>
        </p:spPr>
        <p:txBody>
          <a:bodyPr lIns="137160" tIns="137160" bIns="137160" anchor="b">
            <a:noAutofit/>
          </a:bodyPr>
          <a:lstStyle/>
          <a:p>
            <a:pPr>
              <a:lnSpc>
                <a:spcPct val="80000"/>
              </a:lnSpc>
            </a:pPr>
            <a:r>
              <a:rPr lang="en-US" sz="4800" b="0" strike="noStrike" spc="-1">
                <a:solidFill>
                  <a:srgbClr val="FFFFFF"/>
                </a:solidFill>
                <a:latin typeface="Segoe UI Light"/>
                <a:ea typeface="Segoe UI Light"/>
              </a:rPr>
              <a:t>Course title style</a:t>
            </a:r>
            <a:endParaRPr lang="en-US" sz="4800" b="0" strike="noStrike" spc="-1">
              <a:solidFill>
                <a:srgbClr val="000000"/>
              </a:solidFill>
              <a:latin typeface="Calibri"/>
            </a:endParaRPr>
          </a:p>
        </p:txBody>
      </p:sp>
      <p:sp>
        <p:nvSpPr>
          <p:cNvPr id="6"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p:cNvPicPr/>
          <p:nvPr/>
        </p:nvPicPr>
        <p:blipFill>
          <a:blip r:embed="rId14"/>
          <a:srcRect l="9721" t="16535" r="7269" b="16693"/>
          <a:stretch/>
        </p:blipFill>
        <p:spPr>
          <a:xfrm>
            <a:off x="10731960" y="4631040"/>
            <a:ext cx="1131480" cy="334440"/>
          </a:xfrm>
          <a:prstGeom prst="rect">
            <a:avLst/>
          </a:prstGeom>
          <a:ln>
            <a:noFill/>
          </a:ln>
        </p:spPr>
      </p:pic>
      <p:pic>
        <p:nvPicPr>
          <p:cNvPr id="3" name="Picture 1"/>
          <p:cNvPicPr/>
          <p:nvPr/>
        </p:nvPicPr>
        <p:blipFill>
          <a:blip r:embed="rId15"/>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1800" b="1" strike="noStrike" spc="-32">
                <a:solidFill>
                  <a:srgbClr val="FFFFFF"/>
                </a:solidFill>
                <a:latin typeface="Segoe UI"/>
                <a:ea typeface="Segoe UI"/>
              </a:rPr>
              <a:t>Click to edit Master subtitle style</a:t>
            </a:r>
            <a:endParaRPr lang="en-US" sz="1800" b="0" strike="noStrike" spc="-1">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scrgbClr r="0" g="0" b="0"/>
          </a:lnRef>
          <a:fillRef idx="0">
            <a:scrgbClr r="0" g="0" b="0"/>
          </a:fillRef>
          <a:effectRef idx="0">
            <a:scrgbClr r="0" g="0" b="0"/>
          </a:effectRef>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p:cNvPicPr/>
          <p:nvPr/>
        </p:nvPicPr>
        <p:blipFill>
          <a:blip r:embed="rId14"/>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tIns="45000" rIns="90000" bIns="45000" anchor="b">
            <a:normAutofit/>
          </a:bodyPr>
          <a:lstStyle/>
          <a:p>
            <a:pPr>
              <a:lnSpc>
                <a:spcPct val="100000"/>
              </a:lnSpc>
              <a:spcBef>
                <a:spcPts val="1199"/>
              </a:spcBef>
            </a:pPr>
            <a:r>
              <a:rPr lang="en-US" sz="3600" b="0" strike="noStrike" spc="-1">
                <a:solidFill>
                  <a:srgbClr val="FFFFFF"/>
                </a:solidFill>
                <a:latin typeface="Segoe UI Light"/>
                <a:ea typeface="Segoe UI Light"/>
              </a:rPr>
              <a:t>Module or Section transition style</a:t>
            </a:r>
            <a:endParaRPr lang="en-US" sz="3600" b="1" strike="noStrike" spc="-1">
              <a:solidFill>
                <a:srgbClr val="000000"/>
              </a:solidFill>
              <a:latin typeface="Segoe UI Light"/>
            </a:endParaRPr>
          </a:p>
        </p:txBody>
      </p:sp>
      <p:pic>
        <p:nvPicPr>
          <p:cNvPr id="84" name="Picture 11"/>
          <p:cNvPicPr/>
          <p:nvPr/>
        </p:nvPicPr>
        <p:blipFill>
          <a:blip r:embed="rId15"/>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8040" y="4468680"/>
            <a:ext cx="11432520" cy="1676160"/>
          </a:xfrm>
          <a:prstGeom prst="rect">
            <a:avLst/>
          </a:prstGeom>
        </p:spPr>
        <p:txBody>
          <a:bodyPr>
            <a:normAutofit/>
          </a:bodyPr>
          <a:lstStyle/>
          <a:p>
            <a:pPr>
              <a:lnSpc>
                <a:spcPct val="80000"/>
              </a:lnSpc>
            </a:pPr>
            <a:r>
              <a:rPr lang="en-US" sz="3600" b="0" strike="noStrike" spc="-1">
                <a:solidFill>
                  <a:srgbClr val="000000"/>
                </a:solidFill>
                <a:latin typeface="Segoe UI Light"/>
                <a:ea typeface="Segoe UI Light"/>
              </a:rPr>
              <a:t>Click to edit Master title style</a:t>
            </a:r>
            <a:endParaRPr lang="en-US" sz="3600" b="0" strike="noStrike" spc="-1">
              <a:solidFill>
                <a:srgbClr val="000000"/>
              </a:solidFill>
              <a:latin typeface="Calibri"/>
            </a:endParaRPr>
          </a:p>
        </p:txBody>
      </p:sp>
      <p:sp>
        <p:nvSpPr>
          <p:cNvPr id="123" name="CustomShape 2"/>
          <p:cNvSpPr/>
          <p:nvPr/>
        </p:nvSpPr>
        <p:spPr>
          <a:xfrm>
            <a:off x="608040" y="3087360"/>
            <a:ext cx="1135656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Segoe UI Light"/>
                <a:ea typeface="Segoe UI"/>
              </a:rPr>
              <a:t>DEMO</a:t>
            </a:r>
            <a:endParaRPr lang="en-US" sz="6600" b="0" strike="noStrike" spc="-1">
              <a:latin typeface="Arial"/>
            </a:endParaRPr>
          </a:p>
        </p:txBody>
      </p:sp>
      <p:sp>
        <p:nvSpPr>
          <p:cNvPr id="124"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25" name="Picture 7"/>
          <p:cNvPicPr/>
          <p:nvPr/>
        </p:nvPicPr>
        <p:blipFill>
          <a:blip r:embed="rId14"/>
          <a:stretch/>
        </p:blipFill>
        <p:spPr>
          <a:xfrm>
            <a:off x="171360" y="177840"/>
            <a:ext cx="2857320" cy="1142640"/>
          </a:xfrm>
          <a:prstGeom prst="rect">
            <a:avLst/>
          </a:prstGeom>
          <a:ln>
            <a:noFill/>
          </a:ln>
        </p:spPr>
      </p:pic>
      <p:sp>
        <p:nvSpPr>
          <p:cNvPr id="12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PlaceHolder 1"/>
          <p:cNvSpPr>
            <a:spLocks noGrp="1"/>
          </p:cNvSpPr>
          <p:nvPr>
            <p:ph type="body"/>
          </p:nvPr>
        </p:nvSpPr>
        <p:spPr>
          <a:xfrm>
            <a:off x="379440" y="1371600"/>
            <a:ext cx="5616720" cy="4952520"/>
          </a:xfrm>
          <a:prstGeom prst="rect">
            <a:avLst/>
          </a:prstGeom>
        </p:spPr>
        <p:txBody>
          <a:bodyPr lIns="90000" tIns="45000" rIns="90000" bIns="45000">
            <a:norm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00"/>
              </a:buClr>
              <a:buFont typeface="Arial"/>
              <a:buChar char="–"/>
            </a:pPr>
            <a:r>
              <a:rPr lang="en-US" sz="2800" b="0" strike="noStrike" spc="-1">
                <a:solidFill>
                  <a:srgbClr val="00000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
        <p:nvSpPr>
          <p:cNvPr id="164" name="PlaceHolder 2"/>
          <p:cNvSpPr>
            <a:spLocks noGrp="1"/>
          </p:cNvSpPr>
          <p:nvPr>
            <p:ph type="body"/>
          </p:nvPr>
        </p:nvSpPr>
        <p:spPr>
          <a:xfrm>
            <a:off x="6275880" y="1371600"/>
            <a:ext cx="5618880" cy="4952520"/>
          </a:xfrm>
          <a:prstGeom prst="rect">
            <a:avLst/>
          </a:prstGeom>
        </p:spPr>
        <p:txBody>
          <a:bodyPr lIns="90000" tIns="45000" rIns="90000" bIns="45000">
            <a:norm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Click to edit Master text styles</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000000"/>
              </a:buClr>
              <a:buFont typeface="Arial"/>
              <a:buChar char="–"/>
            </a:pPr>
            <a:r>
              <a:rPr lang="en-US" sz="2800" b="0" strike="noStrike" spc="-1">
                <a:solidFill>
                  <a:srgbClr val="000000"/>
                </a:solidFill>
                <a:latin typeface="Segoe UI Light"/>
                <a:ea typeface="Segoe UI Light"/>
              </a:rPr>
              <a:t>Second level</a:t>
            </a:r>
            <a:endParaRPr lang="en-US" sz="2800" b="0" strike="noStrike" spc="-1">
              <a:solidFill>
                <a:srgbClr val="000000"/>
              </a:solidFill>
              <a:latin typeface="Segoe UI Light"/>
            </a:endParaRPr>
          </a:p>
          <a:p>
            <a:pPr marL="1142640" lvl="2" indent="-228240">
              <a:lnSpc>
                <a:spcPct val="100000"/>
              </a:lnSpc>
              <a:spcBef>
                <a:spcPts val="201"/>
              </a:spcBef>
              <a:spcAft>
                <a:spcPts val="201"/>
              </a:spcAft>
              <a:buClr>
                <a:srgbClr val="000000"/>
              </a:buClr>
              <a:buFont typeface="Arial"/>
              <a:buChar char="•"/>
            </a:pPr>
            <a:r>
              <a:rPr lang="en-US" sz="2400" b="0" strike="noStrike" spc="-1">
                <a:solidFill>
                  <a:srgbClr val="000000"/>
                </a:solidFill>
                <a:latin typeface="Segoe UI Light"/>
                <a:ea typeface="Segoe UI Light"/>
              </a:rPr>
              <a:t>Third level</a:t>
            </a:r>
            <a:endParaRPr lang="en-US" sz="2400" b="0" strike="noStrike" spc="-1">
              <a:solidFill>
                <a:srgbClr val="000000"/>
              </a:solidFill>
              <a:latin typeface="Segoe UI Light"/>
            </a:endParaRPr>
          </a:p>
          <a:p>
            <a:pPr marL="1599480" lvl="3"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Fourth level</a:t>
            </a:r>
            <a:endParaRPr lang="en-US" sz="2000" b="0" strike="noStrike" spc="-1">
              <a:solidFill>
                <a:srgbClr val="000000"/>
              </a:solidFill>
              <a:latin typeface="Segoe UI Light"/>
            </a:endParaRPr>
          </a:p>
          <a:p>
            <a:pPr marL="2056680" lvl="4" indent="-228240">
              <a:lnSpc>
                <a:spcPct val="100000"/>
              </a:lnSpc>
              <a:spcBef>
                <a:spcPts val="400"/>
              </a:spcBef>
              <a:buClr>
                <a:srgbClr val="000000"/>
              </a:buClr>
              <a:buFont typeface="Arial"/>
              <a:buChar char="»"/>
            </a:pPr>
            <a:r>
              <a:rPr lang="en-US" sz="2000" b="0" strike="noStrike" spc="-1">
                <a:solidFill>
                  <a:srgbClr val="000000"/>
                </a:solidFill>
                <a:latin typeface="Segoe UI Light"/>
                <a:ea typeface="Segoe UI Light"/>
              </a:rPr>
              <a:t>Fifth level</a:t>
            </a:r>
            <a:endParaRPr lang="en-US" sz="2000" b="0" strike="noStrike" spc="-1">
              <a:solidFill>
                <a:srgbClr val="000000"/>
              </a:solidFill>
              <a:latin typeface="Segoe UI Light"/>
            </a:endParaRPr>
          </a:p>
        </p:txBody>
      </p:sp>
      <p:sp>
        <p:nvSpPr>
          <p:cNvPr id="165" name="PlaceHolder 3"/>
          <p:cNvSpPr>
            <a:spLocks noGrp="1"/>
          </p:cNvSpPr>
          <p:nvPr>
            <p:ph type="title"/>
          </p:nvPr>
        </p:nvSpPr>
        <p:spPr>
          <a:xfrm>
            <a:off x="379440" y="182160"/>
            <a:ext cx="11523960" cy="1063080"/>
          </a:xfrm>
          <a:prstGeom prst="rect">
            <a:avLst/>
          </a:prstGeom>
        </p:spPr>
        <p:txBody>
          <a:bodyPr>
            <a:noAutofit/>
          </a:bodyPr>
          <a:lstStyle/>
          <a:p>
            <a:pPr>
              <a:lnSpc>
                <a:spcPct val="80000"/>
              </a:lnSpc>
            </a:pPr>
            <a:r>
              <a:rPr lang="en-US" sz="4400" b="0" strike="noStrike" spc="-1">
                <a:solidFill>
                  <a:srgbClr val="000000"/>
                </a:solidFill>
                <a:latin typeface="Segoe UI Light"/>
                <a:ea typeface="Segoe UI Light"/>
              </a:rPr>
              <a:t>Click to edit Master title style</a:t>
            </a:r>
            <a:endParaRPr lang="en-US" sz="4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b="0" strike="noStrike" spc="-1">
              <a:latin typeface="Arial"/>
            </a:endParaRPr>
          </a:p>
        </p:txBody>
      </p:sp>
      <p:pic>
        <p:nvPicPr>
          <p:cNvPr id="204" name="Picture 4"/>
          <p:cNvPicPr/>
          <p:nvPr/>
        </p:nvPicPr>
        <p:blipFill>
          <a:blip r:embed="rId14"/>
          <a:srcRect l="9721"/>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0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1" strike="noStrike" spc="-1">
                <a:solidFill>
                  <a:srgbClr val="000000"/>
                </a:solidFill>
                <a:latin typeface="Segoe UI Ligh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Segoe UI Ligh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Segoe UI Ligh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Segoe U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Light"/>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tIns="137160" rIns="137160" bIns="137160" anchor="b">
            <a:noAutofit/>
          </a:bodyPr>
          <a:lstStyle/>
          <a:p>
            <a:pPr>
              <a:lnSpc>
                <a:spcPct val="100000"/>
              </a:lnSpc>
            </a:pPr>
            <a:r>
              <a:rPr lang="en-US" sz="2400" b="0" strike="noStrike" spc="-1">
                <a:solidFill>
                  <a:srgbClr val="000000"/>
                </a:solidFill>
                <a:latin typeface="Segoe UI Light"/>
                <a:ea typeface="Segoe UI Light"/>
              </a:rPr>
              <a:t>Susan Ibach | Technical Evangelist</a:t>
            </a:r>
            <a:endParaRPr lang="en-US" sz="2400" b="0" strike="noStrike" spc="-1">
              <a:latin typeface="Arial"/>
            </a:endParaRPr>
          </a:p>
          <a:p>
            <a:pPr>
              <a:lnSpc>
                <a:spcPct val="100000"/>
              </a:lnSpc>
            </a:pPr>
            <a:r>
              <a:rPr lang="en-US" sz="2400" b="0" strike="noStrike" spc="-1">
                <a:solidFill>
                  <a:srgbClr val="000000"/>
                </a:solidFill>
                <a:latin typeface="Segoe UI Light"/>
                <a:ea typeface="Segoe UI Light"/>
              </a:rPr>
              <a:t>Christopher Harrison | Content Developer</a:t>
            </a:r>
            <a:endParaRPr lang="en-US" sz="2400" b="0" strike="noStrike" spc="-1">
              <a:latin typeface="Arial"/>
            </a:endParaRPr>
          </a:p>
        </p:txBody>
      </p:sp>
      <p:sp>
        <p:nvSpPr>
          <p:cNvPr id="250" name="TextShape 2"/>
          <p:cNvSpPr txBox="1"/>
          <p:nvPr/>
        </p:nvSpPr>
        <p:spPr>
          <a:xfrm>
            <a:off x="1188720" y="2415600"/>
            <a:ext cx="8579520" cy="2602800"/>
          </a:xfrm>
          <a:prstGeom prst="rect">
            <a:avLst/>
          </a:prstGeom>
          <a:solidFill>
            <a:srgbClr val="7FBA00"/>
          </a:solidFill>
          <a:ln>
            <a:noFill/>
          </a:ln>
        </p:spPr>
        <p:txBody>
          <a:bodyPr lIns="137160" tIns="137160" bIns="137160" anchor="b">
            <a:noAutofit/>
          </a:bodyPr>
          <a:lstStyle/>
          <a:p>
            <a:pPr>
              <a:lnSpc>
                <a:spcPct val="80000"/>
              </a:lnSpc>
            </a:pPr>
            <a:r>
              <a:rPr lang="en-US" sz="4800" b="0" strike="noStrike" spc="-1">
                <a:solidFill>
                  <a:srgbClr val="FFFFFF"/>
                </a:solidFill>
                <a:latin typeface="Segoe UI Light"/>
                <a:ea typeface="Segoe UI Light"/>
              </a:rPr>
              <a:t>How to read from a file</a:t>
            </a:r>
            <a:br/>
            <a:r>
              <a:rPr lang="en-US" sz="3600" b="0" strike="noStrike" spc="-1">
                <a:solidFill>
                  <a:srgbClr val="FFFFFF"/>
                </a:solidFill>
                <a:latin typeface="Segoe UI Light"/>
                <a:ea typeface="Segoe UI Light"/>
              </a:rPr>
              <a:t>read, readline, reader</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8016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If you are reading a CSV file, </a:t>
            </a:r>
            <a:br/>
            <a:r>
              <a:rPr lang="en-US" sz="4400" b="0" strike="noStrike" spc="-1">
                <a:solidFill>
                  <a:srgbClr val="000000"/>
                </a:solidFill>
                <a:latin typeface="Segoe UI Light"/>
                <a:ea typeface="Segoe UI Light"/>
              </a:rPr>
              <a:t>there is a </a:t>
            </a:r>
            <a:r>
              <a:rPr lang="en-US" sz="4400" b="1" strike="noStrike" spc="-1">
                <a:solidFill>
                  <a:srgbClr val="000000"/>
                </a:solidFill>
                <a:latin typeface="Segoe UI Light"/>
                <a:ea typeface="Segoe UI Light"/>
              </a:rPr>
              <a:t>csv</a:t>
            </a:r>
            <a:r>
              <a:rPr lang="en-US" sz="4400" b="0" strike="noStrike" spc="-1">
                <a:solidFill>
                  <a:srgbClr val="000000"/>
                </a:solidFill>
                <a:latin typeface="Segoe UI Light"/>
                <a:ea typeface="Segoe UI Light"/>
              </a:rPr>
              <a:t> library that will help you!</a:t>
            </a:r>
            <a:endParaRPr lang="en-US" sz="4400" b="0" strike="noStrike" spc="-1">
              <a:solidFill>
                <a:srgbClr val="000000"/>
              </a:solidFill>
              <a:latin typeface="Calibri"/>
            </a:endParaRPr>
          </a:p>
        </p:txBody>
      </p:sp>
      <p:sp>
        <p:nvSpPr>
          <p:cNvPr id="269" name="TextShape 2"/>
          <p:cNvSpPr txBox="1"/>
          <p:nvPr/>
        </p:nvSpPr>
        <p:spPr>
          <a:xfrm>
            <a:off x="379440" y="1388160"/>
            <a:ext cx="11525040" cy="5290200"/>
          </a:xfrm>
          <a:prstGeom prst="rect">
            <a:avLst/>
          </a:prstGeom>
          <a:noFill/>
          <a:ln>
            <a:noFill/>
          </a:ln>
        </p:spPr>
        <p:txBody>
          <a:bodyPr lIns="90000" tIns="45000" rIns="90000" bIns="45000">
            <a:normAutofit/>
          </a:bodyPr>
          <a:lstStyle/>
          <a:p>
            <a:pPr>
              <a:lnSpc>
                <a:spcPct val="100000"/>
              </a:lnSpc>
              <a:spcBef>
                <a:spcPts val="1400"/>
              </a:spcBef>
            </a:pPr>
            <a:r>
              <a:rPr lang="en-US" sz="3200" b="0" strike="noStrike" spc="-1">
                <a:solidFill>
                  <a:srgbClr val="000000"/>
                </a:solidFill>
                <a:latin typeface="Segoe UI Light"/>
                <a:ea typeface="Segoe UI Light"/>
              </a:rPr>
              <a:t>To access the features in the </a:t>
            </a:r>
            <a:r>
              <a:rPr lang="en-US" sz="3200" b="1" strike="noStrike" spc="-1">
                <a:solidFill>
                  <a:srgbClr val="000000"/>
                </a:solidFill>
                <a:latin typeface="Segoe UI Light"/>
                <a:ea typeface="Segoe UI Light"/>
              </a:rPr>
              <a:t>csv</a:t>
            </a:r>
            <a:r>
              <a:rPr lang="en-US" sz="3200" b="0" strike="noStrike" spc="-1">
                <a:solidFill>
                  <a:srgbClr val="000000"/>
                </a:solidFill>
                <a:latin typeface="Segoe UI Light"/>
                <a:ea typeface="Segoe UI Light"/>
              </a:rPr>
              <a:t> library you must import it</a:t>
            </a:r>
            <a:endParaRPr lang="en-US" sz="3200" b="1" strike="noStrike" spc="-1">
              <a:solidFill>
                <a:srgbClr val="000000"/>
              </a:solidFill>
              <a:latin typeface="Segoe UI Light"/>
            </a:endParaRPr>
          </a:p>
          <a:p>
            <a:pPr marL="399960">
              <a:lnSpc>
                <a:spcPct val="100000"/>
              </a:lnSpc>
              <a:spcBef>
                <a:spcPts val="300"/>
              </a:spcBef>
              <a:spcAft>
                <a:spcPts val="300"/>
              </a:spcAft>
            </a:pPr>
            <a:r>
              <a:rPr lang="en-US" sz="3200" b="0" strike="noStrike" spc="-1">
                <a:solidFill>
                  <a:srgbClr val="0000FF"/>
                </a:solidFill>
                <a:latin typeface="Consolas"/>
                <a:ea typeface="Segoe UI Light"/>
              </a:rPr>
              <a:t>import</a:t>
            </a:r>
            <a:r>
              <a:rPr lang="en-US" sz="3200" b="0" strike="noStrike" spc="-1">
                <a:solidFill>
                  <a:srgbClr val="000000"/>
                </a:solidFill>
                <a:latin typeface="Consolas"/>
                <a:ea typeface="Segoe UI Light"/>
              </a:rPr>
              <a:t> </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Now you can use the </a:t>
            </a:r>
            <a:r>
              <a:rPr lang="en-US" sz="4400" b="1" strike="noStrike" spc="-1">
                <a:solidFill>
                  <a:srgbClr val="000000"/>
                </a:solidFill>
                <a:latin typeface="Segoe UI Light"/>
                <a:ea typeface="Segoe UI Light"/>
              </a:rPr>
              <a:t>reader</a:t>
            </a:r>
            <a:r>
              <a:rPr lang="en-US" sz="4400" b="0" strike="noStrike" spc="-1">
                <a:solidFill>
                  <a:srgbClr val="000000"/>
                </a:solidFill>
                <a:latin typeface="Segoe UI Light"/>
                <a:ea typeface="Segoe UI Light"/>
              </a:rPr>
              <a:t> function to return all the rows from the file into a list</a:t>
            </a:r>
            <a:endParaRPr lang="en-US" sz="4400" b="0" strike="noStrike" spc="-1">
              <a:solidFill>
                <a:srgbClr val="000000"/>
              </a:solidFill>
              <a:latin typeface="Calibri"/>
            </a:endParaRPr>
          </a:p>
        </p:txBody>
      </p:sp>
      <p:sp>
        <p:nvSpPr>
          <p:cNvPr id="271" name="TextShape 2"/>
          <p:cNvSpPr txBox="1"/>
          <p:nvPr/>
        </p:nvSpPr>
        <p:spPr>
          <a:xfrm>
            <a:off x="379440" y="1388160"/>
            <a:ext cx="11525040" cy="5290200"/>
          </a:xfrm>
          <a:prstGeom prst="rect">
            <a:avLst/>
          </a:prstGeom>
          <a:noFill/>
          <a:ln>
            <a:noFill/>
          </a:ln>
        </p:spPr>
        <p:txBody>
          <a:bodyPr lIns="90000" tIns="45000" rIns="90000" bIns="45000">
            <a:normAutofit/>
          </a:bodyPr>
          <a:lstStyle/>
          <a:p>
            <a:pPr>
              <a:lnSpc>
                <a:spcPct val="100000"/>
              </a:lnSpc>
              <a:spcBef>
                <a:spcPts val="1400"/>
              </a:spcBef>
            </a:pPr>
            <a:r>
              <a:rPr lang="en-US" sz="3200" b="0" strike="noStrike" spc="-1">
                <a:solidFill>
                  <a:srgbClr val="000000"/>
                </a:solidFill>
                <a:latin typeface="Segoe UI Light"/>
                <a:ea typeface="Segoe UI Light"/>
              </a:rPr>
              <a:t>The reader function will take an open csv file and return each row from the file into a list</a:t>
            </a:r>
            <a:endParaRPr lang="en-US" sz="3200" b="1" strike="noStrike" spc="-1">
              <a:solidFill>
                <a:srgbClr val="000000"/>
              </a:solidFill>
              <a:latin typeface="Segoe UI Light"/>
            </a:endParaRPr>
          </a:p>
          <a:p>
            <a:pPr marL="399960">
              <a:lnSpc>
                <a:spcPct val="100000"/>
              </a:lnSpc>
              <a:spcBef>
                <a:spcPts val="300"/>
              </a:spcBef>
              <a:spcAft>
                <a:spcPts val="300"/>
              </a:spcAft>
            </a:pPr>
            <a:r>
              <a:rPr lang="en-US" sz="2800" b="0" strike="noStrike" spc="-1">
                <a:solidFill>
                  <a:srgbClr val="404040"/>
                </a:solidFill>
                <a:latin typeface="Consolas"/>
                <a:ea typeface="Segoe UI Light"/>
              </a:rPr>
              <a:t>dataFromFile = csv.reader(myCSVfile)</a:t>
            </a:r>
            <a:endParaRPr lang="en-US" sz="2800" b="1" strike="noStrike" spc="-1">
              <a:solidFill>
                <a:srgbClr val="000000"/>
              </a:solidFill>
              <a:latin typeface="Segoe UI Light"/>
            </a:endParaRPr>
          </a:p>
          <a:p>
            <a:pPr>
              <a:lnSpc>
                <a:spcPct val="100000"/>
              </a:lnSpc>
              <a:spcBef>
                <a:spcPts val="1400"/>
              </a:spcBef>
            </a:pPr>
            <a:r>
              <a:rPr lang="en-US" sz="3200" b="0" strike="noStrike" spc="-1">
                <a:solidFill>
                  <a:srgbClr val="000000"/>
                </a:solidFill>
                <a:latin typeface="Segoe UI Light"/>
                <a:ea typeface="Segoe UI Light"/>
              </a:rPr>
              <a:t>If your file is not using a comma to separate the values, you can tell the reader function what character is used as a delimiter</a:t>
            </a:r>
            <a:endParaRPr lang="en-US" sz="3200" b="1" strike="noStrike" spc="-1">
              <a:solidFill>
                <a:srgbClr val="000000"/>
              </a:solidFill>
              <a:latin typeface="Segoe UI Light"/>
            </a:endParaRPr>
          </a:p>
          <a:p>
            <a:pPr marL="399960">
              <a:lnSpc>
                <a:spcPct val="100000"/>
              </a:lnSpc>
            </a:pPr>
            <a:r>
              <a:rPr lang="en-US" sz="2800" b="0" strike="noStrike" spc="-1">
                <a:solidFill>
                  <a:srgbClr val="000000"/>
                </a:solidFill>
                <a:latin typeface="Consolas"/>
                <a:ea typeface="Segoe UI Light"/>
              </a:rPr>
              <a:t>dataFromFile = csv.reader(myCSVFile, delimiter=</a:t>
            </a:r>
            <a:r>
              <a:rPr lang="en-US" sz="2800" b="0" strike="noStrike" spc="-1">
                <a:solidFill>
                  <a:srgbClr val="A31515"/>
                </a:solidFill>
                <a:latin typeface="Consolas"/>
                <a:ea typeface="Segoe UI Light"/>
              </a:rPr>
              <a:t>","</a:t>
            </a:r>
            <a:r>
              <a:rPr lang="en-US" sz="2800" b="0" strike="noStrike" spc="-1">
                <a:solidFill>
                  <a:srgbClr val="000000"/>
                </a:solidFill>
                <a:latin typeface="Consolas"/>
                <a:ea typeface="Segoe UI Light"/>
              </a:rPr>
              <a:t>) </a:t>
            </a:r>
            <a:endParaRPr lang="en-US" sz="28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71">
                                            <p:txEl>
                                              <p:pRg st="2" end="2"/>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379440" y="182160"/>
            <a:ext cx="11523960" cy="1063080"/>
          </a:xfrm>
          <a:prstGeom prst="rect">
            <a:avLst/>
          </a:prstGeom>
          <a:noFill/>
          <a:ln>
            <a:noFill/>
          </a:ln>
        </p:spPr>
        <p:txBody>
          <a:bodyPr>
            <a:normAutofit fontScale="73000"/>
          </a:bodyPr>
          <a:lstStyle/>
          <a:p>
            <a:pPr>
              <a:lnSpc>
                <a:spcPct val="80000"/>
              </a:lnSpc>
            </a:pPr>
            <a:r>
              <a:rPr lang="en-US" sz="4400" b="0" strike="noStrike" spc="-1">
                <a:solidFill>
                  <a:srgbClr val="000000"/>
                </a:solidFill>
                <a:latin typeface="Segoe UI Light"/>
                <a:ea typeface="Segoe UI Light"/>
              </a:rPr>
              <a:t>Now we can open and read a csv file</a:t>
            </a:r>
            <a:br/>
            <a:endParaRPr lang="en-US" sz="4400" b="0" strike="noStrike" spc="-1">
              <a:solidFill>
                <a:srgbClr val="000000"/>
              </a:solidFill>
              <a:latin typeface="Calibri"/>
            </a:endParaRPr>
          </a:p>
        </p:txBody>
      </p:sp>
      <p:sp>
        <p:nvSpPr>
          <p:cNvPr id="273" name="TextShape 2"/>
          <p:cNvSpPr txBox="1"/>
          <p:nvPr/>
        </p:nvSpPr>
        <p:spPr>
          <a:xfrm>
            <a:off x="379440" y="1388160"/>
            <a:ext cx="11525040" cy="4717800"/>
          </a:xfrm>
          <a:prstGeom prst="rect">
            <a:avLst/>
          </a:prstGeom>
          <a:noFill/>
          <a:ln>
            <a:noFill/>
          </a:ln>
        </p:spPr>
        <p:txBody>
          <a:bodyPr lIns="90000" tIns="45000" rIns="90000" bIns="45000">
            <a:noAutofit/>
          </a:bodyPr>
          <a:lstStyle/>
          <a:p>
            <a:pPr>
              <a:lnSpc>
                <a:spcPct val="100000"/>
              </a:lnSpc>
              <a:spcBef>
                <a:spcPts val="1400"/>
              </a:spcBef>
            </a:pPr>
            <a:endParaRPr lang="en-US" sz="3200" b="1" strike="noStrike" spc="-1">
              <a:solidFill>
                <a:srgbClr val="000000"/>
              </a:solidFill>
              <a:latin typeface="Segoe UI Light"/>
            </a:endParaRPr>
          </a:p>
          <a:p>
            <a:pPr>
              <a:lnSpc>
                <a:spcPct val="100000"/>
              </a:lnSpc>
              <a:spcBef>
                <a:spcPts val="1400"/>
              </a:spcBef>
            </a:pPr>
            <a:r>
              <a:rPr lang="en-US" sz="3200" b="0" strike="noStrike" spc="-1">
                <a:solidFill>
                  <a:srgbClr val="000000"/>
                </a:solidFill>
                <a:latin typeface="Consolas"/>
                <a:ea typeface="Segoe UI Light"/>
              </a:rPr>
              <a:t>fileName = </a:t>
            </a:r>
            <a:r>
              <a:rPr lang="en-US" sz="3200" b="0" strike="noStrike" spc="-1">
                <a:solidFill>
                  <a:srgbClr val="A31515"/>
                </a:solidFill>
                <a:latin typeface="Consolas"/>
                <a:ea typeface="Segoe UI Light"/>
              </a:rPr>
              <a:t>"GuestList.txt“</a:t>
            </a:r>
            <a:endParaRPr lang="en-US" sz="3200" b="1" strike="noStrike" spc="-1">
              <a:solidFill>
                <a:srgbClr val="000000"/>
              </a:solidFill>
              <a:latin typeface="Segoe UI Light"/>
            </a:endParaRPr>
          </a:p>
          <a:p>
            <a:pPr>
              <a:lnSpc>
                <a:spcPct val="100000"/>
              </a:lnSpc>
              <a:spcBef>
                <a:spcPts val="1400"/>
              </a:spcBef>
            </a:pPr>
            <a:r>
              <a:rPr lang="en-US" sz="3200" b="0" strike="noStrike" spc="-1">
                <a:solidFill>
                  <a:srgbClr val="000000"/>
                </a:solidFill>
                <a:latin typeface="Consolas"/>
                <a:ea typeface="Segoe UI Light"/>
              </a:rPr>
              <a:t>accessMode = </a:t>
            </a:r>
            <a:r>
              <a:rPr lang="en-US" sz="3200" b="0" strike="noStrike" spc="-1">
                <a:solidFill>
                  <a:srgbClr val="A31515"/>
                </a:solidFill>
                <a:latin typeface="Consolas"/>
                <a:ea typeface="Segoe UI Light"/>
              </a:rPr>
              <a:t>"r"</a:t>
            </a:r>
            <a:r>
              <a:rPr lang="en-US" sz="3200" b="0" strike="noStrike" spc="-1">
                <a:solidFill>
                  <a:srgbClr val="000000"/>
                </a:solidFill>
                <a:latin typeface="Consolas"/>
                <a:ea typeface="Segoe UI Light"/>
              </a:rPr>
              <a:t> </a:t>
            </a:r>
            <a:endParaRPr lang="en-US" sz="3200" b="1" strike="noStrike" spc="-1">
              <a:solidFill>
                <a:srgbClr val="000000"/>
              </a:solidFill>
              <a:latin typeface="Segoe UI Light"/>
            </a:endParaRPr>
          </a:p>
          <a:p>
            <a:pPr>
              <a:lnSpc>
                <a:spcPct val="100000"/>
              </a:lnSpc>
              <a:spcBef>
                <a:spcPts val="1400"/>
              </a:spcBef>
            </a:pPr>
            <a:r>
              <a:rPr lang="en-US" sz="3200" b="0" strike="noStrike" spc="-1">
                <a:solidFill>
                  <a:srgbClr val="0000FF"/>
                </a:solidFill>
                <a:latin typeface="Consolas"/>
                <a:ea typeface="Segoe UI Light"/>
              </a:rPr>
              <a:t>with</a:t>
            </a:r>
            <a:r>
              <a:rPr lang="en-US" sz="3200" b="0" strike="noStrike" spc="-1">
                <a:solidFill>
                  <a:srgbClr val="000000"/>
                </a:solidFill>
                <a:latin typeface="Consolas"/>
                <a:ea typeface="Segoe UI Light"/>
              </a:rPr>
              <a:t> open(fileName, accessMode) </a:t>
            </a:r>
            <a:r>
              <a:rPr lang="en-US" sz="3200" b="0" strike="noStrike" spc="-1">
                <a:solidFill>
                  <a:srgbClr val="0000FF"/>
                </a:solidFill>
                <a:latin typeface="Consolas"/>
                <a:ea typeface="Segoe UI Light"/>
              </a:rPr>
              <a:t>as</a:t>
            </a:r>
            <a:r>
              <a:rPr lang="en-US" sz="3200" b="0" strike="noStrike" spc="-1">
                <a:solidFill>
                  <a:srgbClr val="000000"/>
                </a:solidFill>
                <a:latin typeface="Consolas"/>
                <a:ea typeface="Segoe UI Light"/>
              </a:rPr>
              <a:t> myCSVFile:     	</a:t>
            </a:r>
            <a:r>
              <a:rPr lang="en-US" sz="3200" b="0" strike="noStrike" spc="-1">
                <a:solidFill>
                  <a:srgbClr val="008000"/>
                </a:solidFill>
                <a:latin typeface="Consolas"/>
                <a:ea typeface="Segoe UI Light"/>
              </a:rPr>
              <a:t>#Read the file contents</a:t>
            </a:r>
            <a:endParaRPr lang="en-US" sz="3200" b="1" strike="noStrike" spc="-1">
              <a:solidFill>
                <a:srgbClr val="000000"/>
              </a:solidFill>
              <a:latin typeface="Segoe UI Light"/>
            </a:endParaRPr>
          </a:p>
          <a:p>
            <a:pPr>
              <a:lnSpc>
                <a:spcPct val="100000"/>
              </a:lnSpc>
              <a:spcBef>
                <a:spcPts val="1400"/>
              </a:spcBef>
            </a:pPr>
            <a:r>
              <a:rPr lang="en-US" sz="3200" b="0" strike="noStrike" spc="-1">
                <a:solidFill>
                  <a:srgbClr val="008000"/>
                </a:solidFill>
                <a:latin typeface="Consolas"/>
                <a:ea typeface="Segoe UI Light"/>
              </a:rPr>
              <a:t>	</a:t>
            </a:r>
            <a:r>
              <a:rPr lang="en-US" sz="3200" b="0" strike="noStrike" spc="-1">
                <a:solidFill>
                  <a:srgbClr val="000000"/>
                </a:solidFill>
                <a:latin typeface="Consolas"/>
                <a:ea typeface="Segoe UI Light"/>
              </a:rPr>
              <a:t>dataFromFile = csv.reader(myCSVFile)</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379440" y="182160"/>
            <a:ext cx="11523960" cy="1063080"/>
          </a:xfrm>
          <a:prstGeom prst="rect">
            <a:avLst/>
          </a:prstGeom>
          <a:noFill/>
          <a:ln>
            <a:noFill/>
          </a:ln>
        </p:spPr>
        <p:txBody>
          <a:bodyPr>
            <a:normAutofit fontScale="73000"/>
          </a:bodyPr>
          <a:lstStyle/>
          <a:p>
            <a:pPr>
              <a:lnSpc>
                <a:spcPct val="80000"/>
              </a:lnSpc>
            </a:pPr>
            <a:r>
              <a:rPr lang="en-US" sz="4400" b="0" strike="noStrike" spc="-1">
                <a:solidFill>
                  <a:srgbClr val="000000"/>
                </a:solidFill>
                <a:latin typeface="Segoe UI Light"/>
                <a:ea typeface="Segoe UI Light"/>
              </a:rPr>
              <a:t>Why do we have a ‘with’ and ‘:’ ?</a:t>
            </a:r>
            <a:br/>
            <a:endParaRPr lang="en-US" sz="4400" b="0" strike="noStrike" spc="-1">
              <a:solidFill>
                <a:srgbClr val="000000"/>
              </a:solidFill>
              <a:latin typeface="Calibri"/>
            </a:endParaRPr>
          </a:p>
        </p:txBody>
      </p:sp>
      <p:sp>
        <p:nvSpPr>
          <p:cNvPr id="275" name="TextShape 2"/>
          <p:cNvSpPr txBox="1"/>
          <p:nvPr/>
        </p:nvSpPr>
        <p:spPr>
          <a:xfrm>
            <a:off x="378720" y="1458720"/>
            <a:ext cx="11525040" cy="1625400"/>
          </a:xfrm>
          <a:prstGeom prst="rect">
            <a:avLst/>
          </a:prstGeom>
          <a:noFill/>
          <a:ln>
            <a:noFill/>
          </a:ln>
        </p:spPr>
        <p:txBody>
          <a:bodyPr lIns="90000" tIns="45000" rIns="90000" bIns="45000">
            <a:normAutofit/>
          </a:bodyPr>
          <a:lstStyle/>
          <a:p>
            <a:pPr>
              <a:lnSpc>
                <a:spcPct val="100000"/>
              </a:lnSpc>
              <a:spcBef>
                <a:spcPts val="1199"/>
              </a:spcBef>
            </a:pPr>
            <a:r>
              <a:rPr lang="en-US" sz="3200" b="1" strike="noStrike" spc="-1">
                <a:solidFill>
                  <a:srgbClr val="0000FF"/>
                </a:solidFill>
                <a:latin typeface="Consolas"/>
                <a:ea typeface="Segoe UI Light"/>
              </a:rPr>
              <a:t>with</a:t>
            </a:r>
            <a:r>
              <a:rPr lang="en-US" sz="3200" b="1" strike="noStrike" spc="-1">
                <a:solidFill>
                  <a:srgbClr val="000000"/>
                </a:solidFill>
                <a:latin typeface="Consolas"/>
                <a:ea typeface="Segoe UI Light"/>
              </a:rPr>
              <a:t> open(fileName, accessMode) </a:t>
            </a:r>
            <a:r>
              <a:rPr lang="en-US" sz="3200" b="1" strike="noStrike" spc="-1">
                <a:solidFill>
                  <a:srgbClr val="0000FF"/>
                </a:solidFill>
                <a:latin typeface="Consolas"/>
                <a:ea typeface="Segoe UI Light"/>
              </a:rPr>
              <a:t>as</a:t>
            </a:r>
            <a:r>
              <a:rPr lang="en-US" sz="3200" b="1" strike="noStrike" spc="-1">
                <a:solidFill>
                  <a:srgbClr val="000000"/>
                </a:solidFill>
                <a:latin typeface="Consolas"/>
                <a:ea typeface="Segoe UI Light"/>
              </a:rPr>
              <a:t> myCSVFile:</a:t>
            </a:r>
            <a:br/>
            <a:endParaRPr lang="en-US" sz="3200" b="1" strike="noStrike" spc="-1">
              <a:solidFill>
                <a:srgbClr val="000000"/>
              </a:solidFill>
              <a:latin typeface="Segoe UI Light"/>
            </a:endParaRPr>
          </a:p>
        </p:txBody>
      </p:sp>
      <p:sp>
        <p:nvSpPr>
          <p:cNvPr id="276" name="TextShape 3"/>
          <p:cNvSpPr txBox="1"/>
          <p:nvPr/>
        </p:nvSpPr>
        <p:spPr>
          <a:xfrm>
            <a:off x="379080" y="2814840"/>
            <a:ext cx="11525040" cy="116352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Programs should always open a file, and close it when they are done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they don’t sometimes the code crashes when you try to re-open a file that wasn’t closed last time you ran your code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 ‘</a:t>
            </a:r>
            <a:r>
              <a:rPr lang="en-US" sz="3200" b="1" strike="noStrike" spc="-1">
                <a:solidFill>
                  <a:srgbClr val="000000"/>
                </a:solidFill>
                <a:latin typeface="Segoe UI Light"/>
                <a:ea typeface="Segoe UI Light"/>
              </a:rPr>
              <a:t>with</a:t>
            </a:r>
            <a:r>
              <a:rPr lang="en-US" sz="3200" b="0" strike="noStrike" spc="-1">
                <a:solidFill>
                  <a:srgbClr val="000000"/>
                </a:solidFill>
                <a:latin typeface="Segoe UI Light"/>
                <a:ea typeface="Segoe UI Light"/>
              </a:rPr>
              <a:t>’ ‘</a:t>
            </a:r>
            <a:r>
              <a:rPr lang="en-US" sz="3200" b="1" strike="noStrike" spc="-1">
                <a:solidFill>
                  <a:srgbClr val="000000"/>
                </a:solidFill>
                <a:latin typeface="Segoe UI Light"/>
                <a:ea typeface="Segoe UI Light"/>
              </a:rPr>
              <a:t>:</a:t>
            </a:r>
            <a:r>
              <a:rPr lang="en-US" sz="3200" b="0" strike="noStrike" spc="-1">
                <a:solidFill>
                  <a:srgbClr val="000000"/>
                </a:solidFill>
                <a:latin typeface="Segoe UI Light"/>
                <a:ea typeface="Segoe UI Light"/>
              </a:rPr>
              <a:t>’ syntax is used for certain methods to make sure clean up code such as close file runs even if there is an error.</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p:txBody>
      </p:sp>
      <p:sp>
        <p:nvSpPr>
          <p:cNvPr id="277" name="CustomShape 4"/>
          <p:cNvSpPr/>
          <p:nvPr/>
        </p:nvSpPr>
        <p:spPr>
          <a:xfrm>
            <a:off x="378720" y="1497960"/>
            <a:ext cx="1013040" cy="5320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78" name="CustomShape 5"/>
          <p:cNvSpPr/>
          <p:nvPr/>
        </p:nvSpPr>
        <p:spPr>
          <a:xfrm>
            <a:off x="10210320" y="1497960"/>
            <a:ext cx="504720" cy="5320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379440" y="182160"/>
            <a:ext cx="11523960" cy="1063080"/>
          </a:xfrm>
          <a:prstGeom prst="rect">
            <a:avLst/>
          </a:prstGeom>
          <a:noFill/>
          <a:ln>
            <a:noFill/>
          </a:ln>
        </p:spPr>
        <p:txBody>
          <a:bodyPr>
            <a:normAutofit fontScale="28000"/>
          </a:bodyPr>
          <a:lstStyle/>
          <a:p>
            <a:pPr>
              <a:lnSpc>
                <a:spcPct val="80000"/>
              </a:lnSpc>
            </a:pPr>
            <a:r>
              <a:rPr lang="en-US" sz="4400" b="0" strike="noStrike" spc="-1">
                <a:solidFill>
                  <a:srgbClr val="000000"/>
                </a:solidFill>
                <a:latin typeface="Segoe UI Light"/>
                <a:ea typeface="Segoe UI Light"/>
              </a:rPr>
              <a:t>Once we have all the rows from the csv files returned, how do we access the individual rows?</a:t>
            </a:r>
            <a:br/>
            <a:endParaRPr lang="en-US" sz="4400" b="0" strike="noStrike" spc="-1">
              <a:solidFill>
                <a:srgbClr val="000000"/>
              </a:solidFill>
              <a:latin typeface="Calibri"/>
            </a:endParaRPr>
          </a:p>
        </p:txBody>
      </p:sp>
      <p:sp>
        <p:nvSpPr>
          <p:cNvPr id="280" name="TextShape 2"/>
          <p:cNvSpPr txBox="1"/>
          <p:nvPr/>
        </p:nvSpPr>
        <p:spPr>
          <a:xfrm>
            <a:off x="378720" y="1207080"/>
            <a:ext cx="11525040" cy="530172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Use a for loop to loop through the values in the list</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Each row will be one value</a:t>
            </a:r>
            <a:endParaRPr lang="en-US" sz="3200" b="1" strike="noStrike" spc="-1">
              <a:solidFill>
                <a:srgbClr val="000000"/>
              </a:solidFill>
              <a:latin typeface="Segoe UI Light"/>
            </a:endParaRPr>
          </a:p>
          <a:p>
            <a:pPr>
              <a:lnSpc>
                <a:spcPct val="100000"/>
              </a:lnSpc>
            </a:pPr>
            <a:endParaRPr lang="en-US" sz="3200" b="1" strike="noStrike" spc="-1">
              <a:solidFill>
                <a:srgbClr val="000000"/>
              </a:solidFill>
              <a:latin typeface="Segoe UI Light"/>
            </a:endParaRPr>
          </a:p>
          <a:p>
            <a:pPr>
              <a:lnSpc>
                <a:spcPct val="100000"/>
              </a:lnSpc>
            </a:pPr>
            <a:r>
              <a:rPr lang="en-US" sz="3200" b="0" strike="noStrike" spc="-1">
                <a:solidFill>
                  <a:srgbClr val="0000FF"/>
                </a:solidFill>
                <a:latin typeface="Consolas"/>
                <a:ea typeface="Segoe UI Light"/>
              </a:rPr>
              <a:t>with</a:t>
            </a:r>
            <a:r>
              <a:rPr lang="en-US" sz="3200" b="0" strike="noStrike" spc="-1">
                <a:solidFill>
                  <a:srgbClr val="000000"/>
                </a:solidFill>
                <a:latin typeface="Consolas"/>
                <a:ea typeface="Segoe UI Light"/>
              </a:rPr>
              <a:t> open(fileName, accessMode) </a:t>
            </a:r>
            <a:r>
              <a:rPr lang="en-US" sz="3200" b="0" strike="noStrike" spc="-1">
                <a:solidFill>
                  <a:srgbClr val="0000FF"/>
                </a:solidFill>
                <a:latin typeface="Consolas"/>
                <a:ea typeface="Segoe UI Light"/>
              </a:rPr>
              <a:t>as</a:t>
            </a:r>
            <a:r>
              <a:rPr lang="en-US" sz="3200" b="0" strike="noStrike" spc="-1">
                <a:solidFill>
                  <a:srgbClr val="000000"/>
                </a:solidFill>
                <a:latin typeface="Consolas"/>
                <a:ea typeface="Segoe UI Light"/>
              </a:rPr>
              <a:t> myCSVFile:</a:t>
            </a:r>
            <a:endParaRPr lang="en-US" sz="3200" b="1" strike="noStrike" spc="-1">
              <a:solidFill>
                <a:srgbClr val="000000"/>
              </a:solidFill>
              <a:latin typeface="Segoe UI Light"/>
            </a:endParaRPr>
          </a:p>
          <a:p>
            <a:pPr>
              <a:lnSpc>
                <a:spcPct val="100000"/>
              </a:lnSpc>
            </a:pPr>
            <a:r>
              <a:rPr lang="en-US" sz="3200" b="0" strike="noStrike" spc="-1">
                <a:solidFill>
                  <a:srgbClr val="000000"/>
                </a:solidFill>
                <a:latin typeface="Consolas"/>
                <a:ea typeface="Segoe UI Light"/>
              </a:rPr>
              <a:t>	</a:t>
            </a:r>
            <a:r>
              <a:rPr lang="en-US" sz="3200" b="0" strike="noStrike" spc="-1">
                <a:solidFill>
                  <a:srgbClr val="008000"/>
                </a:solidFill>
                <a:latin typeface="Consolas"/>
                <a:ea typeface="Segoe UI Light"/>
              </a:rPr>
              <a:t>#Read the file contents</a:t>
            </a:r>
            <a:endParaRPr lang="en-US" sz="3200" b="1" strike="noStrike" spc="-1">
              <a:solidFill>
                <a:srgbClr val="000000"/>
              </a:solidFill>
              <a:latin typeface="Segoe UI Light"/>
            </a:endParaRPr>
          </a:p>
          <a:p>
            <a:pPr>
              <a:lnSpc>
                <a:spcPct val="100000"/>
              </a:lnSpc>
            </a:pPr>
            <a:r>
              <a:rPr lang="en-US" sz="3200" b="0" strike="noStrike" spc="-1">
                <a:solidFill>
                  <a:srgbClr val="000000"/>
                </a:solidFill>
                <a:latin typeface="Consolas"/>
                <a:ea typeface="Segoe UI Light"/>
              </a:rPr>
              <a:t>	dataFromFile = csv.reader(myCSVFile)</a:t>
            </a:r>
            <a:endParaRPr lang="en-US" sz="3200" b="1" strike="noStrike" spc="-1">
              <a:solidFill>
                <a:srgbClr val="000000"/>
              </a:solidFill>
              <a:latin typeface="Segoe UI Light"/>
            </a:endParaRPr>
          </a:p>
          <a:p>
            <a:pPr>
              <a:lnSpc>
                <a:spcPct val="100000"/>
              </a:lnSpc>
            </a:pPr>
            <a:r>
              <a:rPr lang="en-US" sz="3200" b="0" strike="noStrike" spc="-1">
                <a:solidFill>
                  <a:srgbClr val="008000"/>
                </a:solidFill>
                <a:latin typeface="Consolas"/>
                <a:ea typeface="Segoe UI Light"/>
              </a:rPr>
              <a:t>	#For loop that will run once per row</a:t>
            </a:r>
            <a:endParaRPr lang="en-US" sz="3200" b="1" strike="noStrike" spc="-1">
              <a:solidFill>
                <a:srgbClr val="000000"/>
              </a:solidFill>
              <a:latin typeface="Segoe UI Light"/>
            </a:endParaRPr>
          </a:p>
          <a:p>
            <a:pPr>
              <a:lnSpc>
                <a:spcPct val="100000"/>
              </a:lnSpc>
            </a:pPr>
            <a:r>
              <a:rPr lang="en-US" sz="3200" b="0" strike="noStrike" spc="-1">
                <a:solidFill>
                  <a:srgbClr val="0000FF"/>
                </a:solidFill>
                <a:latin typeface="Consolas"/>
                <a:ea typeface="Segoe UI Light"/>
              </a:rPr>
              <a:t>	for</a:t>
            </a:r>
            <a:r>
              <a:rPr lang="en-US" sz="3200" b="0" strike="noStrike" spc="-1">
                <a:solidFill>
                  <a:srgbClr val="000000"/>
                </a:solidFill>
                <a:latin typeface="Consolas"/>
                <a:ea typeface="Segoe UI Light"/>
              </a:rPr>
              <a:t> row </a:t>
            </a:r>
            <a:r>
              <a:rPr lang="en-US" sz="3200" b="0" strike="noStrike" spc="-1">
                <a:solidFill>
                  <a:srgbClr val="0000FF"/>
                </a:solidFill>
                <a:latin typeface="Consolas"/>
                <a:ea typeface="Segoe UI Light"/>
              </a:rPr>
              <a:t>in</a:t>
            </a:r>
            <a:r>
              <a:rPr lang="en-US" sz="3200" b="0" strike="noStrike" spc="-1">
                <a:solidFill>
                  <a:srgbClr val="000000"/>
                </a:solidFill>
                <a:latin typeface="Consolas"/>
                <a:ea typeface="Segoe UI Light"/>
              </a:rPr>
              <a:t> dataFromFile :</a:t>
            </a:r>
            <a:endParaRPr lang="en-US" sz="3200" b="1" strike="noStrike" spc="-1">
              <a:solidFill>
                <a:srgbClr val="000000"/>
              </a:solidFill>
              <a:latin typeface="Segoe UI Light"/>
            </a:endParaRPr>
          </a:p>
          <a:p>
            <a:pPr>
              <a:lnSpc>
                <a:spcPct val="100000"/>
              </a:lnSpc>
            </a:pPr>
            <a:r>
              <a:rPr lang="en-US" sz="3200" b="0" strike="noStrike" spc="-1">
                <a:solidFill>
                  <a:srgbClr val="000000"/>
                </a:solidFill>
                <a:latin typeface="Consolas"/>
                <a:ea typeface="Segoe UI Light"/>
              </a:rPr>
              <a:t>         print(row)</a:t>
            </a:r>
            <a:endParaRPr lang="en-US" sz="3200" b="1" strike="noStrike" spc="-1">
              <a:solidFill>
                <a:srgbClr val="000000"/>
              </a:solidFill>
              <a:latin typeface="Segoe UI Light"/>
            </a:endParaRPr>
          </a:p>
          <a:p>
            <a:pPr>
              <a:lnSpc>
                <a:spcPct val="100000"/>
              </a:lnSpc>
              <a:spcBef>
                <a:spcPts val="1400"/>
              </a:spcBef>
            </a:pPr>
            <a:br/>
            <a:b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0">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80">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379440" y="1371600"/>
            <a:ext cx="8834400" cy="4952520"/>
          </a:xfrm>
          <a:prstGeom prst="rect">
            <a:avLst/>
          </a:prstGeom>
          <a:noFill/>
          <a:ln>
            <a:noFill/>
          </a:ln>
        </p:spPr>
        <p:txBody>
          <a:bodyPr lIns="90000" tIns="45000" rIns="90000" bIns="45000">
            <a:normAutofit fontScale="48500" lnSpcReduction="10000"/>
          </a:bodyPr>
          <a:lstStyle/>
          <a:p>
            <a:pPr>
              <a:lnSpc>
                <a:spcPct val="100000"/>
              </a:lnSpc>
            </a:pPr>
            <a:r>
              <a:rPr lang="en-US" sz="4900" b="0" strike="noStrike" spc="-1" dirty="0" err="1">
                <a:solidFill>
                  <a:srgbClr val="000000"/>
                </a:solidFill>
                <a:latin typeface="Consolas"/>
                <a:ea typeface="Segoe UI Light"/>
              </a:rPr>
              <a:t>fileName</a:t>
            </a:r>
            <a:r>
              <a:rPr lang="en-US" sz="4900" b="0" strike="noStrike" spc="-1" dirty="0">
                <a:solidFill>
                  <a:srgbClr val="000000"/>
                </a:solidFill>
                <a:latin typeface="Consolas"/>
                <a:ea typeface="Segoe UI Light"/>
              </a:rPr>
              <a:t> = </a:t>
            </a:r>
            <a:r>
              <a:rPr lang="en-US" sz="4900" b="0" strike="noStrike" spc="-1" dirty="0">
                <a:solidFill>
                  <a:srgbClr val="A31515"/>
                </a:solidFill>
                <a:latin typeface="Consolas"/>
                <a:ea typeface="Segoe UI Light"/>
              </a:rPr>
              <a:t>"GuestList.txt"</a:t>
            </a:r>
            <a:r>
              <a:rPr lang="en-US" sz="4900" b="0" strike="noStrike" spc="-1" dirty="0">
                <a:solidFill>
                  <a:srgbClr val="000000"/>
                </a:solidFill>
                <a:latin typeface="Consolas"/>
                <a:ea typeface="Segoe UI Light"/>
              </a:rPr>
              <a:t> </a:t>
            </a:r>
            <a:endParaRPr lang="en-US" sz="4900" b="1" strike="noStrike" spc="-1" dirty="0">
              <a:solidFill>
                <a:srgbClr val="000000"/>
              </a:solidFill>
              <a:latin typeface="Segoe UI Light"/>
            </a:endParaRPr>
          </a:p>
          <a:p>
            <a:pPr>
              <a:lnSpc>
                <a:spcPct val="100000"/>
              </a:lnSpc>
            </a:pPr>
            <a:r>
              <a:rPr lang="en-US" sz="4900" b="0" strike="noStrike" spc="-1" dirty="0" err="1">
                <a:solidFill>
                  <a:srgbClr val="000000"/>
                </a:solidFill>
                <a:latin typeface="Consolas"/>
                <a:ea typeface="Segoe UI Light"/>
              </a:rPr>
              <a:t>accessMode</a:t>
            </a:r>
            <a:r>
              <a:rPr lang="en-US" sz="4900" b="0" strike="noStrike" spc="-1" dirty="0">
                <a:solidFill>
                  <a:srgbClr val="000000"/>
                </a:solidFill>
                <a:latin typeface="Consolas"/>
                <a:ea typeface="Segoe UI Light"/>
              </a:rPr>
              <a:t> = </a:t>
            </a:r>
            <a:r>
              <a:rPr lang="en-US" sz="4900" b="0" strike="noStrike" spc="-1" dirty="0">
                <a:solidFill>
                  <a:srgbClr val="A31515"/>
                </a:solidFill>
                <a:latin typeface="Consolas"/>
                <a:ea typeface="Segoe UI Light"/>
              </a:rPr>
              <a:t>"r"</a:t>
            </a:r>
            <a:r>
              <a:rPr lang="en-US" sz="4900" b="0" strike="noStrike" spc="-1" dirty="0">
                <a:solidFill>
                  <a:srgbClr val="000000"/>
                </a:solidFill>
                <a:latin typeface="Consolas"/>
                <a:ea typeface="Segoe UI Light"/>
              </a:rPr>
              <a:t> </a:t>
            </a:r>
            <a:endParaRPr lang="en-US" sz="4900" b="1" strike="noStrike" spc="-1" dirty="0">
              <a:solidFill>
                <a:srgbClr val="000000"/>
              </a:solidFill>
              <a:latin typeface="Segoe UI Light"/>
            </a:endParaRPr>
          </a:p>
          <a:p>
            <a:pPr>
              <a:lnSpc>
                <a:spcPct val="100000"/>
              </a:lnSpc>
            </a:pPr>
            <a:endParaRPr lang="en-US" sz="4900" b="1" strike="noStrike" spc="-1" dirty="0">
              <a:solidFill>
                <a:srgbClr val="000000"/>
              </a:solidFill>
              <a:latin typeface="Segoe UI Light"/>
            </a:endParaRPr>
          </a:p>
          <a:p>
            <a:pPr>
              <a:lnSpc>
                <a:spcPct val="100000"/>
              </a:lnSpc>
            </a:pPr>
            <a:r>
              <a:rPr lang="en-US" sz="4900" b="0" strike="noStrike" spc="-1" dirty="0">
                <a:solidFill>
                  <a:srgbClr val="0000FF"/>
                </a:solidFill>
                <a:latin typeface="Consolas"/>
                <a:ea typeface="Segoe UI Light"/>
              </a:rPr>
              <a:t>with</a:t>
            </a:r>
            <a:r>
              <a:rPr lang="en-US" sz="4900" b="0" strike="noStrike" spc="-1" dirty="0">
                <a:solidFill>
                  <a:srgbClr val="000000"/>
                </a:solidFill>
                <a:latin typeface="Consolas"/>
                <a:ea typeface="Segoe UI Light"/>
              </a:rPr>
              <a:t> open(</a:t>
            </a:r>
            <a:r>
              <a:rPr lang="en-US" sz="4900" b="0" strike="noStrike" spc="-1" dirty="0" err="1">
                <a:solidFill>
                  <a:srgbClr val="000000"/>
                </a:solidFill>
                <a:latin typeface="Consolas"/>
                <a:ea typeface="Segoe UI Light"/>
              </a:rPr>
              <a:t>fileName</a:t>
            </a:r>
            <a:r>
              <a:rPr lang="en-US" sz="4900" b="0" strike="noStrike" spc="-1" dirty="0">
                <a:solidFill>
                  <a:srgbClr val="000000"/>
                </a:solidFill>
                <a:latin typeface="Consolas"/>
                <a:ea typeface="Segoe UI Light"/>
              </a:rPr>
              <a:t>, </a:t>
            </a:r>
            <a:r>
              <a:rPr lang="en-US" sz="4900" b="0" strike="noStrike" spc="-1" dirty="0" err="1">
                <a:solidFill>
                  <a:srgbClr val="000000"/>
                </a:solidFill>
                <a:latin typeface="Consolas"/>
                <a:ea typeface="Segoe UI Light"/>
              </a:rPr>
              <a:t>accessMode</a:t>
            </a:r>
            <a:r>
              <a:rPr lang="en-US" sz="4900" b="0" strike="noStrike" spc="-1" dirty="0">
                <a:solidFill>
                  <a:srgbClr val="000000"/>
                </a:solidFill>
                <a:latin typeface="Consolas"/>
                <a:ea typeface="Segoe UI Light"/>
              </a:rPr>
              <a:t>) </a:t>
            </a:r>
            <a:r>
              <a:rPr lang="en-US" sz="4900" b="0" strike="noStrike" spc="-1" dirty="0">
                <a:solidFill>
                  <a:srgbClr val="0000FF"/>
                </a:solidFill>
                <a:latin typeface="Consolas"/>
                <a:ea typeface="Segoe UI Light"/>
              </a:rPr>
              <a:t>as</a:t>
            </a:r>
            <a:r>
              <a:rPr lang="en-US" sz="4900" b="0" strike="noStrike" spc="-1" dirty="0">
                <a:solidFill>
                  <a:srgbClr val="000000"/>
                </a:solidFill>
                <a:latin typeface="Consolas"/>
                <a:ea typeface="Segoe UI Light"/>
              </a:rPr>
              <a:t> </a:t>
            </a:r>
            <a:r>
              <a:rPr lang="en-US" sz="4900" b="0" strike="noStrike" spc="-1" dirty="0" err="1">
                <a:solidFill>
                  <a:srgbClr val="000000"/>
                </a:solidFill>
                <a:latin typeface="Consolas"/>
                <a:ea typeface="Segoe UI Light"/>
              </a:rPr>
              <a:t>myCSVFile</a:t>
            </a:r>
            <a:r>
              <a:rPr lang="en-US" sz="4900" b="0" strike="noStrike" spc="-1" dirty="0">
                <a:solidFill>
                  <a:srgbClr val="000000"/>
                </a:solidFill>
                <a:latin typeface="Consolas"/>
                <a:ea typeface="Segoe UI Light"/>
              </a:rPr>
              <a:t>:</a:t>
            </a:r>
            <a:endParaRPr lang="en-US" sz="4900" b="1" strike="noStrike" spc="-1" dirty="0">
              <a:solidFill>
                <a:srgbClr val="000000"/>
              </a:solidFill>
              <a:latin typeface="Segoe UI Light"/>
            </a:endParaRPr>
          </a:p>
          <a:p>
            <a:pPr>
              <a:lnSpc>
                <a:spcPct val="100000"/>
              </a:lnSpc>
            </a:pPr>
            <a:endParaRPr lang="en-US" sz="4900" b="1" strike="noStrike" spc="-1" dirty="0">
              <a:solidFill>
                <a:srgbClr val="000000"/>
              </a:solidFill>
              <a:latin typeface="Segoe UI Light"/>
            </a:endParaRPr>
          </a:p>
          <a:p>
            <a:pPr>
              <a:lnSpc>
                <a:spcPct val="100000"/>
              </a:lnSpc>
            </a:pPr>
            <a:r>
              <a:rPr lang="en-US" sz="4900" b="0" strike="noStrike" spc="-1" dirty="0">
                <a:solidFill>
                  <a:srgbClr val="000000"/>
                </a:solidFill>
                <a:latin typeface="Consolas"/>
                <a:ea typeface="Segoe UI Light"/>
              </a:rPr>
              <a:t>	</a:t>
            </a:r>
            <a:r>
              <a:rPr lang="en-US" sz="4900" b="0" strike="noStrike" spc="-1" dirty="0">
                <a:solidFill>
                  <a:srgbClr val="008000"/>
                </a:solidFill>
                <a:latin typeface="Consolas"/>
                <a:ea typeface="Segoe UI Light"/>
              </a:rPr>
              <a:t>#Read the file contents</a:t>
            </a:r>
            <a:endParaRPr lang="en-US" sz="4900" b="1" strike="noStrike" spc="-1" dirty="0">
              <a:solidFill>
                <a:srgbClr val="000000"/>
              </a:solidFill>
              <a:latin typeface="Segoe UI Light"/>
            </a:endParaRPr>
          </a:p>
          <a:p>
            <a:pPr>
              <a:lnSpc>
                <a:spcPct val="100000"/>
              </a:lnSpc>
            </a:pPr>
            <a:r>
              <a:rPr lang="en-US" sz="4900" b="0" strike="noStrike" spc="-1" dirty="0">
                <a:solidFill>
                  <a:srgbClr val="000000"/>
                </a:solidFill>
                <a:latin typeface="Consolas"/>
                <a:ea typeface="Segoe UI Light"/>
              </a:rPr>
              <a:t>	</a:t>
            </a:r>
            <a:r>
              <a:rPr lang="en-US" sz="4900" b="0" strike="noStrike" spc="-1" dirty="0" err="1">
                <a:solidFill>
                  <a:srgbClr val="000000"/>
                </a:solidFill>
                <a:latin typeface="Consolas"/>
                <a:ea typeface="Segoe UI Light"/>
              </a:rPr>
              <a:t>dataFromFile</a:t>
            </a:r>
            <a:r>
              <a:rPr lang="en-US" sz="4900" b="0" strike="noStrike" spc="-1" dirty="0">
                <a:solidFill>
                  <a:srgbClr val="000000"/>
                </a:solidFill>
                <a:latin typeface="Consolas"/>
                <a:ea typeface="Segoe UI Light"/>
              </a:rPr>
              <a:t> = </a:t>
            </a:r>
            <a:r>
              <a:rPr lang="en-US" sz="4900" b="0" strike="noStrike" spc="-1" dirty="0" err="1">
                <a:solidFill>
                  <a:srgbClr val="000000"/>
                </a:solidFill>
                <a:latin typeface="Consolas"/>
                <a:ea typeface="Segoe UI Light"/>
              </a:rPr>
              <a:t>csv.reader</a:t>
            </a:r>
            <a:r>
              <a:rPr lang="en-US" sz="4900" b="0" strike="noStrike" spc="-1" dirty="0">
                <a:solidFill>
                  <a:srgbClr val="000000"/>
                </a:solidFill>
                <a:latin typeface="Consolas"/>
                <a:ea typeface="Segoe UI Light"/>
              </a:rPr>
              <a:t>(</a:t>
            </a:r>
            <a:r>
              <a:rPr lang="en-US" sz="4900" b="0" strike="noStrike" spc="-1" dirty="0" err="1">
                <a:solidFill>
                  <a:srgbClr val="000000"/>
                </a:solidFill>
                <a:latin typeface="Consolas"/>
                <a:ea typeface="Segoe UI Light"/>
              </a:rPr>
              <a:t>myCSVFile</a:t>
            </a:r>
            <a:r>
              <a:rPr lang="en-US" sz="4900" b="0" strike="noStrike" spc="-1" dirty="0">
                <a:solidFill>
                  <a:srgbClr val="000000"/>
                </a:solidFill>
                <a:latin typeface="Consolas"/>
                <a:ea typeface="Segoe UI Light"/>
              </a:rPr>
              <a:t>)</a:t>
            </a:r>
            <a:endParaRPr lang="en-US" sz="4900" b="1" strike="noStrike" spc="-1" dirty="0">
              <a:solidFill>
                <a:srgbClr val="000000"/>
              </a:solidFill>
              <a:latin typeface="Segoe UI Light"/>
            </a:endParaRPr>
          </a:p>
          <a:p>
            <a:pPr>
              <a:lnSpc>
                <a:spcPct val="100000"/>
              </a:lnSpc>
            </a:pPr>
            <a:endParaRPr lang="en-US" sz="4900" b="1" strike="noStrike" spc="-1" dirty="0">
              <a:solidFill>
                <a:srgbClr val="000000"/>
              </a:solidFill>
              <a:latin typeface="Segoe UI Light"/>
            </a:endParaRPr>
          </a:p>
          <a:p>
            <a:pPr>
              <a:lnSpc>
                <a:spcPct val="100000"/>
              </a:lnSpc>
            </a:pPr>
            <a:r>
              <a:rPr lang="en-US" sz="4900" b="0" strike="noStrike" spc="-1" dirty="0">
                <a:solidFill>
                  <a:srgbClr val="008000"/>
                </a:solidFill>
                <a:latin typeface="Consolas"/>
                <a:ea typeface="Segoe UI Light"/>
              </a:rPr>
              <a:t>	#For loop that will run</a:t>
            </a:r>
            <a:endParaRPr lang="en-US" sz="4900" b="1" strike="noStrike" spc="-1" dirty="0">
              <a:solidFill>
                <a:srgbClr val="000000"/>
              </a:solidFill>
              <a:latin typeface="Segoe UI Light"/>
            </a:endParaRPr>
          </a:p>
          <a:p>
            <a:pPr>
              <a:lnSpc>
                <a:spcPct val="100000"/>
              </a:lnSpc>
            </a:pPr>
            <a:r>
              <a:rPr lang="en-US" sz="4900" b="0" strike="noStrike" spc="-1" dirty="0">
                <a:solidFill>
                  <a:srgbClr val="008000"/>
                </a:solidFill>
                <a:latin typeface="Consolas"/>
                <a:ea typeface="Segoe UI Light"/>
              </a:rPr>
              <a:t>	#once per row</a:t>
            </a:r>
            <a:endParaRPr lang="en-US" sz="4900" b="1" strike="noStrike" spc="-1" dirty="0">
              <a:solidFill>
                <a:srgbClr val="000000"/>
              </a:solidFill>
              <a:latin typeface="Segoe UI Light"/>
            </a:endParaRPr>
          </a:p>
          <a:p>
            <a:pPr>
              <a:lnSpc>
                <a:spcPct val="100000"/>
              </a:lnSpc>
            </a:pPr>
            <a:r>
              <a:rPr lang="en-US" sz="4900" b="0" strike="noStrike" spc="-1" dirty="0">
                <a:solidFill>
                  <a:srgbClr val="0000FF"/>
                </a:solidFill>
                <a:latin typeface="Consolas"/>
                <a:ea typeface="Segoe UI Light"/>
              </a:rPr>
              <a:t>	for</a:t>
            </a:r>
            <a:r>
              <a:rPr lang="en-US" sz="4900" b="0" strike="noStrike" spc="-1" dirty="0">
                <a:solidFill>
                  <a:srgbClr val="000000"/>
                </a:solidFill>
                <a:latin typeface="Consolas"/>
                <a:ea typeface="Segoe UI Light"/>
              </a:rPr>
              <a:t> row </a:t>
            </a:r>
            <a:r>
              <a:rPr lang="en-US" sz="4900" b="0" strike="noStrike" spc="-1" dirty="0">
                <a:solidFill>
                  <a:srgbClr val="0000FF"/>
                </a:solidFill>
                <a:latin typeface="Consolas"/>
                <a:ea typeface="Segoe UI Light"/>
              </a:rPr>
              <a:t>in</a:t>
            </a:r>
            <a:r>
              <a:rPr lang="en-US" sz="4900" b="0" strike="noStrike" spc="-1" dirty="0">
                <a:solidFill>
                  <a:srgbClr val="000000"/>
                </a:solidFill>
                <a:latin typeface="Consolas"/>
                <a:ea typeface="Segoe UI Light"/>
              </a:rPr>
              <a:t> </a:t>
            </a:r>
            <a:r>
              <a:rPr lang="en-US" sz="4900" b="0" strike="noStrike" spc="-1" dirty="0" err="1">
                <a:solidFill>
                  <a:srgbClr val="000000"/>
                </a:solidFill>
                <a:latin typeface="Consolas"/>
                <a:ea typeface="Segoe UI Light"/>
              </a:rPr>
              <a:t>dataFromFile</a:t>
            </a:r>
            <a:r>
              <a:rPr lang="en-US" sz="4900" b="0" strike="noStrike" spc="-1" dirty="0">
                <a:solidFill>
                  <a:srgbClr val="000000"/>
                </a:solidFill>
                <a:latin typeface="Consolas"/>
                <a:ea typeface="Segoe UI Light"/>
              </a:rPr>
              <a:t> :</a:t>
            </a:r>
            <a:endParaRPr lang="en-US" sz="4900" b="1" strike="noStrike" spc="-1" dirty="0">
              <a:solidFill>
                <a:srgbClr val="000000"/>
              </a:solidFill>
              <a:latin typeface="Segoe UI Light"/>
            </a:endParaRPr>
          </a:p>
          <a:p>
            <a:pPr>
              <a:lnSpc>
                <a:spcPct val="100000"/>
              </a:lnSpc>
            </a:pPr>
            <a:r>
              <a:rPr lang="en-US" sz="4900" b="0" strike="noStrike" spc="-1" dirty="0">
                <a:solidFill>
                  <a:srgbClr val="000000"/>
                </a:solidFill>
                <a:latin typeface="Consolas"/>
                <a:ea typeface="Segoe UI Light"/>
              </a:rPr>
              <a:t>         print(row)</a:t>
            </a:r>
            <a:endParaRPr lang="en-US" sz="4900" b="1" strike="noStrike" spc="-1" dirty="0">
              <a:solidFill>
                <a:srgbClr val="000000"/>
              </a:solidFill>
              <a:latin typeface="Segoe UI Light"/>
            </a:endParaRPr>
          </a:p>
          <a:p>
            <a:pPr>
              <a:lnSpc>
                <a:spcPct val="100000"/>
              </a:lnSpc>
              <a:spcBef>
                <a:spcPts val="1199"/>
              </a:spcBef>
            </a:pPr>
            <a:br>
              <a:rPr dirty="0"/>
            </a:br>
            <a:br>
              <a:rPr dirty="0"/>
            </a:br>
            <a:endParaRPr lang="en-US" sz="3200" b="1" strike="noStrike" spc="-1" dirty="0">
              <a:solidFill>
                <a:srgbClr val="000000"/>
              </a:solidFill>
              <a:latin typeface="Segoe UI Light"/>
            </a:endParaRPr>
          </a:p>
          <a:p>
            <a:pPr>
              <a:lnSpc>
                <a:spcPct val="100000"/>
              </a:lnSpc>
              <a:spcBef>
                <a:spcPts val="1199"/>
              </a:spcBef>
            </a:pPr>
            <a:endParaRPr lang="en-US" sz="3200" b="1" strike="noStrike" spc="-1" dirty="0">
              <a:solidFill>
                <a:srgbClr val="000000"/>
              </a:solidFill>
              <a:latin typeface="Segoe UI Light"/>
            </a:endParaRPr>
          </a:p>
        </p:txBody>
      </p:sp>
      <p:sp>
        <p:nvSpPr>
          <p:cNvPr id="282" name="TextShape 2"/>
          <p:cNvSpPr txBox="1"/>
          <p:nvPr/>
        </p:nvSpPr>
        <p:spPr>
          <a:xfrm>
            <a:off x="379440" y="182160"/>
            <a:ext cx="11523960" cy="1063080"/>
          </a:xfrm>
          <a:prstGeom prst="rect">
            <a:avLst/>
          </a:prstGeom>
          <a:noFill/>
          <a:ln>
            <a:noFill/>
          </a:ln>
        </p:spPr>
        <p:txBody>
          <a:bodyPr>
            <a:normAutofit fontScale="42000"/>
          </a:bodyPr>
          <a:lstStyle/>
          <a:p>
            <a:pPr>
              <a:lnSpc>
                <a:spcPct val="80000"/>
              </a:lnSpc>
            </a:pPr>
            <a:r>
              <a:rPr lang="en-US" sz="4400" b="0" strike="noStrike" spc="-1">
                <a:solidFill>
                  <a:srgbClr val="000000"/>
                </a:solidFill>
                <a:latin typeface="Segoe UI Light"/>
                <a:ea typeface="Segoe UI Light"/>
              </a:rPr>
              <a:t>Put it all together and it looks something like this</a:t>
            </a:r>
            <a:br/>
            <a:endParaRPr lang="en-US" sz="4400" b="0" strike="noStrike" spc="-1">
              <a:solidFill>
                <a:srgbClr val="000000"/>
              </a:solidFill>
              <a:latin typeface="Calibri"/>
            </a:endParaRPr>
          </a:p>
        </p:txBody>
      </p:sp>
      <p:pic>
        <p:nvPicPr>
          <p:cNvPr id="283" name="Picture 4"/>
          <p:cNvPicPr/>
          <p:nvPr/>
        </p:nvPicPr>
        <p:blipFill>
          <a:blip r:embed="rId2"/>
          <a:stretch/>
        </p:blipFill>
        <p:spPr>
          <a:xfrm>
            <a:off x="5871240" y="3848040"/>
            <a:ext cx="6602760" cy="30096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Read a CSV file</a:t>
            </a:r>
            <a:endParaRPr lang="en-US" sz="36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What if I want to access an individual value from a row and not just print the whole row?</a:t>
            </a:r>
            <a:endParaRPr lang="en-US" sz="4400" b="0" strike="noStrike" spc="-1">
              <a:solidFill>
                <a:srgbClr val="000000"/>
              </a:solidFill>
              <a:latin typeface="Calibri"/>
            </a:endParaRPr>
          </a:p>
        </p:txBody>
      </p:sp>
      <p:sp>
        <p:nvSpPr>
          <p:cNvPr id="286"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 row returned in the loop is actually a list of the words in that row</a:t>
            </a:r>
            <a:endParaRPr lang="en-US" sz="3200" b="1" strike="noStrike" spc="-1">
              <a:solidFill>
                <a:srgbClr val="000000"/>
              </a:solidFill>
              <a:latin typeface="Segoe UI Light"/>
            </a:endParaRPr>
          </a:p>
          <a:p>
            <a:pPr>
              <a:lnSpc>
                <a:spcPct val="100000"/>
              </a:lnSpc>
            </a:pPr>
            <a:r>
              <a:rPr lang="en-US" sz="3200" b="0" strike="noStrike" spc="-1">
                <a:solidFill>
                  <a:srgbClr val="0000FF"/>
                </a:solidFill>
                <a:latin typeface="Consolas"/>
                <a:ea typeface="Segoe UI Light"/>
              </a:rPr>
              <a:t>	for</a:t>
            </a:r>
            <a:r>
              <a:rPr lang="en-US" sz="3200" b="0" strike="noStrike" spc="-1">
                <a:solidFill>
                  <a:srgbClr val="000000"/>
                </a:solidFill>
                <a:latin typeface="Consolas"/>
                <a:ea typeface="Segoe UI Light"/>
              </a:rPr>
              <a:t> row </a:t>
            </a:r>
            <a:r>
              <a:rPr lang="en-US" sz="3200" b="0" strike="noStrike" spc="-1">
                <a:solidFill>
                  <a:srgbClr val="0000FF"/>
                </a:solidFill>
                <a:latin typeface="Consolas"/>
                <a:ea typeface="Segoe UI Light"/>
              </a:rPr>
              <a:t>in</a:t>
            </a:r>
            <a:r>
              <a:rPr lang="en-US" sz="3200" b="0" strike="noStrike" spc="-1">
                <a:solidFill>
                  <a:srgbClr val="000000"/>
                </a:solidFill>
                <a:latin typeface="Consolas"/>
                <a:ea typeface="Segoe UI Light"/>
              </a:rPr>
              <a:t> dataFromFile :</a:t>
            </a:r>
            <a:endParaRPr lang="en-US" sz="3200" b="1" strike="noStrike" spc="-1">
              <a:solidFill>
                <a:srgbClr val="000000"/>
              </a:solidFill>
              <a:latin typeface="Segoe UI Light"/>
            </a:endParaRPr>
          </a:p>
          <a:p>
            <a:pPr>
              <a:lnSpc>
                <a:spcPct val="100000"/>
              </a:lnSpc>
            </a:pPr>
            <a:r>
              <a:rPr lang="en-US" sz="3200" b="0" strike="noStrike" spc="-1">
                <a:solidFill>
                  <a:srgbClr val="000000"/>
                </a:solidFill>
                <a:latin typeface="Consolas"/>
                <a:ea typeface="Segoe UI Light"/>
              </a:rPr>
              <a:t>        print(row)</a:t>
            </a:r>
            <a:endParaRPr lang="en-US" sz="3200" b="1" strike="noStrike" spc="-1">
              <a:solidFill>
                <a:srgbClr val="000000"/>
              </a:solidFill>
              <a:latin typeface="Segoe UI Light"/>
            </a:endParaRPr>
          </a:p>
          <a:p>
            <a:pPr>
              <a:lnSpc>
                <a:spcPct val="100000"/>
              </a:lnSpc>
            </a:pPr>
            <a:r>
              <a:rPr lang="en-US" sz="3200" b="0" strike="noStrike" spc="-1">
                <a:solidFill>
                  <a:srgbClr val="0000FF"/>
                </a:solidFill>
                <a:latin typeface="Consolas"/>
                <a:ea typeface="Segoe UI Light"/>
              </a:rPr>
              <a:t>		for</a:t>
            </a:r>
            <a:r>
              <a:rPr lang="en-US" sz="3200" b="0" strike="noStrike" spc="-1">
                <a:solidFill>
                  <a:srgbClr val="000000"/>
                </a:solidFill>
                <a:latin typeface="Consolas"/>
                <a:ea typeface="Segoe UI Light"/>
              </a:rPr>
              <a:t> value </a:t>
            </a:r>
            <a:r>
              <a:rPr lang="en-US" sz="3200" b="0" strike="noStrike" spc="-1">
                <a:solidFill>
                  <a:srgbClr val="0000FF"/>
                </a:solidFill>
                <a:latin typeface="Consolas"/>
                <a:ea typeface="Segoe UI Light"/>
              </a:rPr>
              <a:t>in</a:t>
            </a:r>
            <a:r>
              <a:rPr lang="en-US" sz="3200" b="0" strike="noStrike" spc="-1">
                <a:solidFill>
                  <a:srgbClr val="000000"/>
                </a:solidFill>
                <a:latin typeface="Consolas"/>
                <a:ea typeface="Segoe UI Light"/>
              </a:rPr>
              <a:t> row :</a:t>
            </a:r>
            <a:endParaRPr lang="en-US" sz="3200" b="1" strike="noStrike" spc="-1">
              <a:solidFill>
                <a:srgbClr val="000000"/>
              </a:solidFill>
              <a:latin typeface="Segoe UI Light"/>
            </a:endParaRPr>
          </a:p>
          <a:p>
            <a:pPr>
              <a:lnSpc>
                <a:spcPct val="100000"/>
              </a:lnSpc>
            </a:pPr>
            <a:r>
              <a:rPr lang="en-US" sz="3200" b="0" strike="noStrike" spc="-1">
                <a:solidFill>
                  <a:srgbClr val="000000"/>
                </a:solidFill>
                <a:latin typeface="Consolas"/>
                <a:ea typeface="Segoe UI Light"/>
              </a:rPr>
              <a:t>             print(value + </a:t>
            </a:r>
            <a:r>
              <a:rPr lang="en-US" sz="3200" b="0" strike="noStrike" spc="-1">
                <a:solidFill>
                  <a:srgbClr val="A31515"/>
                </a:solidFill>
                <a:latin typeface="Consolas"/>
                <a:ea typeface="Segoe UI Light"/>
              </a:rPr>
              <a:t>"\n"</a:t>
            </a:r>
            <a:r>
              <a:rPr lang="en-US" sz="3200" b="0" strike="noStrike" spc="-1">
                <a:solidFill>
                  <a:srgbClr val="000000"/>
                </a:solidFill>
                <a:latin typeface="Consolas"/>
                <a:ea typeface="Segoe UI Light"/>
              </a:rPr>
              <a:t>)</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rPr>
              <a:t> </a:t>
            </a:r>
            <a:endParaRPr lang="en-US" sz="3200" b="1" strike="noStrike" spc="-1">
              <a:solidFill>
                <a:srgbClr val="000000"/>
              </a:solidFill>
              <a:latin typeface="Segoe UI Light"/>
            </a:endParaRPr>
          </a:p>
        </p:txBody>
      </p:sp>
      <p:pic>
        <p:nvPicPr>
          <p:cNvPr id="287" name="Picture 4"/>
          <p:cNvPicPr/>
          <p:nvPr/>
        </p:nvPicPr>
        <p:blipFill>
          <a:blip r:embed="rId2"/>
          <a:stretch/>
        </p:blipFill>
        <p:spPr>
          <a:xfrm>
            <a:off x="6685920" y="5114160"/>
            <a:ext cx="5505840" cy="4318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86">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6">
                                            <p:txEl>
                                              <p:pRg st="3" end="3"/>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86">
                                            <p:txEl>
                                              <p:pRg st="4" end="4"/>
                                            </p:txEl>
                                          </p:spTgt>
                                        </p:tgtEl>
                                        <p:attrNameLst>
                                          <p:attrName>style.visibility</p:attrName>
                                        </p:attrNameLst>
                                      </p:cBhvr>
                                      <p:to>
                                        <p:strVal val="visible"/>
                                      </p:to>
                                    </p:set>
                                  </p:childTnLst>
                                </p:cTn>
                              </p:par>
                              <p:par>
                                <p:cTn id="17" presetID="10" presetClass="exit" fill="hold" nodeType="withEffect">
                                  <p:stCondLst>
                                    <p:cond delay="0"/>
                                  </p:stCondLst>
                                  <p:childTnLst>
                                    <p:animEffect transition="out" filter="fade">
                                      <p:cBhvr additive="repl">
                                        <p:cTn id="18" dur="500"/>
                                        <p:tgtEl>
                                          <p:spTgt spid="286">
                                            <p:txEl>
                                              <p:pRg st="2" end="2"/>
                                            </p:txEl>
                                          </p:spTgt>
                                        </p:tgtEl>
                                      </p:cBhvr>
                                    </p:animEffect>
                                    <p:set>
                                      <p:cBhvr>
                                        <p:cTn id="19" dur="1" fill="hold">
                                          <p:stCondLst>
                                            <p:cond delay="499"/>
                                          </p:stCondLst>
                                        </p:cTn>
                                        <p:tgtEl>
                                          <p:spTgt spid="286">
                                            <p:txEl>
                                              <p:pRg st="2" end="2"/>
                                            </p:txEl>
                                          </p:spTgt>
                                        </p:tgtEl>
                                        <p:attrNameLst>
                                          <p:attrName>style.visibility</p:attrName>
                                        </p:attrNameLst>
                                      </p:cBhvr>
                                      <p:to>
                                        <p:strVal val="hidden"/>
                                      </p:to>
                                    </p:set>
                                  </p:childTnLst>
                                </p:cTn>
                              </p:par>
                              <p:par>
                                <p:cTn id="20" presetID="1" presetClass="entr" fill="hold" nodeType="withEffect">
                                  <p:stCondLst>
                                    <p:cond delay="0"/>
                                  </p:stCondLst>
                                  <p:childTnLst>
                                    <p:set>
                                      <p:cBhvr>
                                        <p:cTn id="21"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p:cTn id="25"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But I don’t like those square brackets and quotes it added to the rows!</a:t>
            </a:r>
            <a:endParaRPr lang="en-US" sz="4400" b="0" strike="noStrike" spc="-1">
              <a:solidFill>
                <a:srgbClr val="000000"/>
              </a:solidFill>
              <a:latin typeface="Calibri"/>
            </a:endParaRPr>
          </a:p>
        </p:txBody>
      </p:sp>
      <p:sp>
        <p:nvSpPr>
          <p:cNvPr id="289"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You can use the join function to format the output </a:t>
            </a:r>
            <a:endParaRPr lang="en-US" sz="3200" b="1" strike="noStrike" spc="-1">
              <a:solidFill>
                <a:srgbClr val="000000"/>
              </a:solidFill>
              <a:latin typeface="Segoe UI Light"/>
            </a:endParaRPr>
          </a:p>
          <a:p>
            <a:pPr marL="742680" lvl="1" indent="-285120">
              <a:lnSpc>
                <a:spcPct val="100000"/>
              </a:lnSpc>
              <a:spcBef>
                <a:spcPts val="300"/>
              </a:spcBef>
              <a:spcAft>
                <a:spcPts val="300"/>
              </a:spcAft>
              <a:buClr>
                <a:srgbClr val="404040"/>
              </a:buClr>
              <a:buFont typeface="Arial"/>
              <a:buChar char="–"/>
            </a:pPr>
            <a:r>
              <a:rPr lang="en-US" sz="2800" b="0" strike="noStrike" spc="-1">
                <a:solidFill>
                  <a:srgbClr val="404040"/>
                </a:solidFill>
                <a:latin typeface="Segoe UI Light"/>
                <a:ea typeface="Segoe UI Light"/>
              </a:rPr>
              <a:t>SeparatorToDisplay.join(myList)</a:t>
            </a:r>
            <a:endParaRPr lang="en-US" sz="2800" b="0" strike="noStrike" spc="-1">
              <a:solidFill>
                <a:srgbClr val="000000"/>
              </a:solidFill>
              <a:latin typeface="Segoe UI Light"/>
            </a:endParaRPr>
          </a:p>
          <a:p>
            <a:pPr>
              <a:lnSpc>
                <a:spcPct val="100000"/>
              </a:lnSpc>
              <a:spcBef>
                <a:spcPts val="1400"/>
              </a:spcBef>
            </a:pPr>
            <a:r>
              <a:rPr lang="en-US" sz="3200" b="0" strike="noStrike" spc="-1">
                <a:solidFill>
                  <a:srgbClr val="0000FF"/>
                </a:solidFill>
                <a:latin typeface="Consolas"/>
                <a:ea typeface="Segoe UI Light"/>
              </a:rPr>
              <a:t>for</a:t>
            </a:r>
            <a:r>
              <a:rPr lang="en-US" sz="3200" b="0" strike="noStrike" spc="-1">
                <a:solidFill>
                  <a:srgbClr val="000000"/>
                </a:solidFill>
                <a:latin typeface="Consolas"/>
                <a:ea typeface="Segoe UI Light"/>
              </a:rPr>
              <a:t> row </a:t>
            </a:r>
            <a:r>
              <a:rPr lang="en-US" sz="3200" b="0" strike="noStrike" spc="-1">
                <a:solidFill>
                  <a:srgbClr val="0000FF"/>
                </a:solidFill>
                <a:latin typeface="Consolas"/>
                <a:ea typeface="Segoe UI Light"/>
              </a:rPr>
              <a:t>in</a:t>
            </a:r>
            <a:r>
              <a:rPr lang="en-US" sz="3200" b="0" strike="noStrike" spc="-1">
                <a:solidFill>
                  <a:srgbClr val="000000"/>
                </a:solidFill>
                <a:latin typeface="Consolas"/>
                <a:ea typeface="Segoe UI Light"/>
              </a:rPr>
              <a:t> dataFromFile :</a:t>
            </a:r>
            <a:endParaRPr lang="en-US" sz="3200" b="1" strike="noStrike" spc="-1">
              <a:solidFill>
                <a:srgbClr val="000000"/>
              </a:solidFill>
              <a:latin typeface="Segoe UI Light"/>
            </a:endParaRPr>
          </a:p>
          <a:p>
            <a:pPr>
              <a:lnSpc>
                <a:spcPct val="100000"/>
              </a:lnSpc>
              <a:spcBef>
                <a:spcPts val="1400"/>
              </a:spcBef>
            </a:pPr>
            <a:r>
              <a:rPr lang="en-US" sz="3200" b="0" strike="noStrike" spc="-1">
                <a:solidFill>
                  <a:srgbClr val="008000"/>
                </a:solidFill>
                <a:latin typeface="Consolas"/>
                <a:ea typeface="Segoe UI Light"/>
              </a:rPr>
              <a:t> </a:t>
            </a:r>
            <a:r>
              <a:rPr lang="en-US" sz="3200" b="0" strike="noStrike" spc="-1">
                <a:solidFill>
                  <a:srgbClr val="000000"/>
                </a:solidFill>
                <a:latin typeface="Consolas"/>
                <a:ea typeface="Segoe UI Light"/>
              </a:rPr>
              <a:t>         print (</a:t>
            </a:r>
            <a:r>
              <a:rPr lang="en-US" sz="3200" b="0" strike="noStrike" spc="-1">
                <a:solidFill>
                  <a:srgbClr val="A31515"/>
                </a:solidFill>
                <a:latin typeface="Consolas"/>
                <a:ea typeface="Segoe UI Light"/>
              </a:rPr>
              <a:t>', '</a:t>
            </a:r>
            <a:r>
              <a:rPr lang="en-US" sz="3200" b="0" strike="noStrike" spc="-1">
                <a:solidFill>
                  <a:srgbClr val="000000"/>
                </a:solidFill>
                <a:latin typeface="Consolas"/>
                <a:ea typeface="Segoe UI Light"/>
              </a:rPr>
              <a:t>.join(row))</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p:txBody>
      </p:sp>
      <p:pic>
        <p:nvPicPr>
          <p:cNvPr id="290" name="Picture 8"/>
          <p:cNvPicPr/>
          <p:nvPr/>
        </p:nvPicPr>
        <p:blipFill>
          <a:blip r:embed="rId2"/>
          <a:stretch/>
        </p:blipFill>
        <p:spPr>
          <a:xfrm>
            <a:off x="5871240" y="3940920"/>
            <a:ext cx="6546240" cy="3139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89">
                                            <p:txEl>
                                              <p:pRg st="2" end="2"/>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8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Reading individual values from a CSV file</a:t>
            </a:r>
            <a:endParaRPr lang="en-US" sz="36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379440" y="182160"/>
            <a:ext cx="11523960" cy="1063080"/>
          </a:xfrm>
          <a:prstGeom prst="rect">
            <a:avLst/>
          </a:prstGeom>
          <a:noFill/>
          <a:ln>
            <a:noFill/>
          </a:ln>
        </p:spPr>
        <p:txBody>
          <a:bodyPr>
            <a:normAutofit fontScale="48000"/>
          </a:bodyPr>
          <a:lstStyle/>
          <a:p>
            <a:pPr>
              <a:lnSpc>
                <a:spcPct val="80000"/>
              </a:lnSpc>
            </a:pPr>
            <a:r>
              <a:rPr lang="en-US" sz="4400" b="0" strike="noStrike" spc="-1">
                <a:solidFill>
                  <a:srgbClr val="000000"/>
                </a:solidFill>
                <a:latin typeface="Segoe UI Light"/>
                <a:ea typeface="Segoe UI Light"/>
              </a:rPr>
              <a:t>Writing something down to remember it is only helpful if you can read it when you need it later!</a:t>
            </a:r>
            <a:endParaRPr lang="en-US" sz="4400" b="0" strike="noStrike" spc="-1">
              <a:solidFill>
                <a:srgbClr val="000000"/>
              </a:solidFill>
              <a:latin typeface="Calibri"/>
            </a:endParaRPr>
          </a:p>
        </p:txBody>
      </p:sp>
      <p:sp>
        <p:nvSpPr>
          <p:cNvPr id="252"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Reading a shopping list at the grocery store so you know what to buy</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Checking the number of guests on a guest list so you can see if you have enough food</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Looking up a phone number so you can call someone</a:t>
            </a: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Your challenge</a:t>
            </a:r>
            <a:endParaRPr lang="en-US" sz="4400" b="0" strike="noStrike" spc="-1">
              <a:solidFill>
                <a:srgbClr val="000000"/>
              </a:solidFill>
              <a:latin typeface="Calibri"/>
            </a:endParaRPr>
          </a:p>
        </p:txBody>
      </p:sp>
      <p:sp>
        <p:nvSpPr>
          <p:cNvPr id="293"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Write a program that will print the names and ages of the guests in the guest list file you created in the last module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If you didn’t do the last challenge, you can just create a file to read using Notepad that contains names and ages </a:t>
            </a:r>
            <a:endParaRPr lang="en-US" sz="3200" b="1" strike="noStrike" spc="-1">
              <a:solidFill>
                <a:srgbClr val="000000"/>
              </a:solidFill>
              <a:latin typeface="Segoe UI Light"/>
            </a:endParaRPr>
          </a:p>
        </p:txBody>
      </p:sp>
      <p:pic>
        <p:nvPicPr>
          <p:cNvPr id="294" name="Picture 3"/>
          <p:cNvPicPr/>
          <p:nvPr/>
        </p:nvPicPr>
        <p:blipFill>
          <a:blip r:embed="rId2"/>
          <a:stretch/>
        </p:blipFill>
        <p:spPr>
          <a:xfrm>
            <a:off x="4392000" y="3727080"/>
            <a:ext cx="4118400" cy="29498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Content Placeholder 5"/>
          <p:cNvPicPr/>
          <p:nvPr/>
        </p:nvPicPr>
        <p:blipFill>
          <a:blip r:embed="rId2"/>
          <a:stretch/>
        </p:blipFill>
        <p:spPr>
          <a:xfrm>
            <a:off x="1029960" y="1782000"/>
            <a:ext cx="4479840" cy="3985560"/>
          </a:xfrm>
          <a:prstGeom prst="rect">
            <a:avLst/>
          </a:prstGeom>
          <a:ln>
            <a:noFill/>
          </a:ln>
        </p:spPr>
      </p:pic>
      <p:sp>
        <p:nvSpPr>
          <p:cNvPr id="296" name="TextShape 1"/>
          <p:cNvSpPr txBox="1"/>
          <p:nvPr/>
        </p:nvSpPr>
        <p:spPr>
          <a:xfrm>
            <a:off x="6275880" y="1371600"/>
            <a:ext cx="5618880" cy="4952520"/>
          </a:xfrm>
          <a:prstGeom prst="rect">
            <a:avLst/>
          </a:prstGeom>
          <a:noFill/>
          <a:ln>
            <a:noFill/>
          </a:ln>
        </p:spPr>
        <p:txBody>
          <a:bodyPr lIns="90000" tIns="45000" rIns="90000" bIns="45000">
            <a:noAutofit/>
          </a:bodyPr>
          <a:lstStyle/>
          <a:p>
            <a:pPr marL="342720" indent="-342360">
              <a:lnSpc>
                <a:spcPct val="100000"/>
              </a:lnSpc>
              <a:spcBef>
                <a:spcPts val="1199"/>
              </a:spcBef>
              <a:buClr>
                <a:srgbClr val="000000"/>
              </a:buClr>
              <a:buFont typeface="Arial"/>
              <a:buChar char="•"/>
            </a:pPr>
            <a:r>
              <a:rPr lang="en-US" sz="3200" b="1" strike="noStrike" spc="-1">
                <a:solidFill>
                  <a:srgbClr val="000000"/>
                </a:solidFill>
                <a:latin typeface="Segoe UI Light"/>
                <a:ea typeface="Segoe UI Light"/>
              </a:rPr>
              <a:t>You can now write a program that can receive or retrieve information from a file!</a:t>
            </a:r>
            <a:endParaRPr lang="en-US" sz="3200" b="1" strike="noStrike" spc="-1">
              <a:solidFill>
                <a:srgbClr val="000000"/>
              </a:solidFill>
              <a:latin typeface="Segoe UI Light"/>
            </a:endParaRPr>
          </a:p>
        </p:txBody>
      </p:sp>
      <p:sp>
        <p:nvSpPr>
          <p:cNvPr id="297" name="TextShape 2"/>
          <p:cNvSpPr txBox="1"/>
          <p:nvPr/>
        </p:nvSpPr>
        <p:spPr>
          <a:xfrm>
            <a:off x="379440" y="182160"/>
            <a:ext cx="11523960" cy="1063080"/>
          </a:xfrm>
          <a:prstGeom prst="rect">
            <a:avLst/>
          </a:prstGeom>
          <a:noFill/>
          <a:ln>
            <a:noFill/>
          </a:ln>
        </p:spPr>
        <p:txBody>
          <a:bodyPr>
            <a:noAutofit/>
          </a:bodyPr>
          <a:lstStyle/>
          <a:p>
            <a:pPr>
              <a:lnSpc>
                <a:spcPct val="80000"/>
              </a:lnSpc>
            </a:pPr>
            <a:r>
              <a:rPr lang="en-US" sz="4400" b="0" strike="noStrike" spc="-1">
                <a:solidFill>
                  <a:srgbClr val="000000"/>
                </a:solidFill>
                <a:latin typeface="Segoe UI Light"/>
                <a:ea typeface="Segoe UI Light"/>
              </a:rPr>
              <a:t>Congratulations</a:t>
            </a:r>
            <a:endParaRPr lang="en-US" sz="4400" b="0" strike="noStrike" spc="-1">
              <a:solidFill>
                <a:srgbClr val="000000"/>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In programs we often have to read information that was saved in files</a:t>
            </a:r>
            <a:endParaRPr lang="en-US" sz="4400" b="0" strike="noStrike" spc="-1">
              <a:solidFill>
                <a:srgbClr val="000000"/>
              </a:solidFill>
              <a:latin typeface="Calibri"/>
            </a:endParaRPr>
          </a:p>
        </p:txBody>
      </p:sp>
      <p:sp>
        <p:nvSpPr>
          <p:cNvPr id="254" name="TextShape 2"/>
          <p:cNvSpPr txBox="1"/>
          <p:nvPr/>
        </p:nvSpPr>
        <p:spPr>
          <a:xfrm>
            <a:off x="379440" y="1388160"/>
            <a:ext cx="11525040" cy="5290200"/>
          </a:xfrm>
          <a:prstGeom prst="rect">
            <a:avLst/>
          </a:prstGeom>
          <a:noFill/>
          <a:ln>
            <a:noFill/>
          </a:ln>
        </p:spPr>
        <p:txBody>
          <a:bodyPr lIns="90000" tIns="45000" rIns="90000" bIns="45000">
            <a:normAutofit/>
          </a:bodyPr>
          <a:lstStyle/>
          <a:p>
            <a:pPr marL="342720" indent="-342360">
              <a:lnSpc>
                <a:spcPct val="100000"/>
              </a:lnSpc>
              <a:spcBef>
                <a:spcPts val="1400"/>
              </a:spcBef>
              <a:buClr>
                <a:srgbClr val="000000"/>
              </a:buClr>
              <a:buFont typeface="Arial"/>
              <a:buChar char="•"/>
            </a:pPr>
            <a:r>
              <a:rPr lang="en-US" sz="2800" b="0" strike="noStrike" spc="-1">
                <a:solidFill>
                  <a:srgbClr val="000000"/>
                </a:solidFill>
                <a:latin typeface="Segoe UI Light"/>
                <a:ea typeface="Segoe UI Light"/>
              </a:rPr>
              <a:t>When you start your e-book reader, it looks up what page you were on when you last shut down</a:t>
            </a:r>
            <a:endParaRPr lang="en-US" sz="28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2800" b="0" strike="noStrike" spc="-1">
                <a:solidFill>
                  <a:srgbClr val="000000"/>
                </a:solidFill>
                <a:latin typeface="Segoe UI Light"/>
                <a:ea typeface="Segoe UI Light"/>
              </a:rPr>
              <a:t>When you start up your game, it looks up what treasures you had already collected so you can pick up where you left off</a:t>
            </a:r>
            <a:endParaRPr lang="en-US" sz="28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2800" b="0" strike="noStrike" spc="-1">
                <a:solidFill>
                  <a:srgbClr val="000000"/>
                </a:solidFill>
                <a:latin typeface="Segoe UI Light"/>
                <a:ea typeface="Segoe UI Light"/>
              </a:rPr>
              <a:t>There all also thousands of interesting OpenData</a:t>
            </a:r>
            <a:endParaRPr lang="en-US" sz="28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Text files</a:t>
            </a:r>
            <a:endParaRPr lang="en-US" sz="3600" b="1" strike="noStrike" spc="-1">
              <a:solidFill>
                <a:srgbClr val="000000"/>
              </a:solidFill>
              <a:latin typeface="Segoe UI Light"/>
            </a:endParaRPr>
          </a:p>
        </p:txBody>
      </p:sp>
      <p:sp>
        <p:nvSpPr>
          <p:cNvPr id="256"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79440" y="182160"/>
            <a:ext cx="11523960" cy="1063080"/>
          </a:xfrm>
          <a:prstGeom prst="rect">
            <a:avLst/>
          </a:prstGeom>
          <a:noFill/>
          <a:ln>
            <a:noFill/>
          </a:ln>
        </p:spPr>
        <p:txBody>
          <a:bodyPr>
            <a:normAutofit/>
          </a:bodyPr>
          <a:lstStyle/>
          <a:p>
            <a:pPr>
              <a:lnSpc>
                <a:spcPct val="80000"/>
              </a:lnSpc>
            </a:pPr>
            <a:r>
              <a:rPr lang="en-US" sz="4400" b="0" strike="noStrike" spc="-1">
                <a:solidFill>
                  <a:srgbClr val="000000"/>
                </a:solidFill>
                <a:latin typeface="Segoe UI Light"/>
                <a:ea typeface="Segoe UI Light"/>
              </a:rPr>
              <a:t>How do we read a file with code?</a:t>
            </a:r>
            <a:endParaRPr lang="en-US" sz="4400" b="0" strike="noStrike" spc="-1">
              <a:solidFill>
                <a:srgbClr val="000000"/>
              </a:solidFill>
              <a:latin typeface="Calibri"/>
            </a:endParaRPr>
          </a:p>
        </p:txBody>
      </p:sp>
      <p:sp>
        <p:nvSpPr>
          <p:cNvPr id="258" name="TextShape 2"/>
          <p:cNvSpPr txBox="1"/>
          <p:nvPr/>
        </p:nvSpPr>
        <p:spPr>
          <a:xfrm>
            <a:off x="379440" y="1388160"/>
            <a:ext cx="11525040" cy="4179600"/>
          </a:xfrm>
          <a:prstGeom prst="rect">
            <a:avLst/>
          </a:prstGeom>
          <a:noFill/>
          <a:ln>
            <a:noFill/>
          </a:ln>
        </p:spPr>
        <p:txBody>
          <a:bodyPr lIns="90000" tIns="45000" rIns="90000" bIns="45000">
            <a:norm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Use the </a:t>
            </a:r>
            <a:r>
              <a:rPr lang="en-US" sz="3200" b="1" strike="noStrike" spc="-1">
                <a:solidFill>
                  <a:srgbClr val="000000"/>
                </a:solidFill>
                <a:latin typeface="Segoe UI Light"/>
                <a:ea typeface="Segoe UI Light"/>
              </a:rPr>
              <a:t>open</a:t>
            </a:r>
            <a:r>
              <a:rPr lang="en-US" sz="3200" b="0" strike="noStrike" spc="-1">
                <a:solidFill>
                  <a:srgbClr val="000000"/>
                </a:solidFill>
                <a:latin typeface="Segoe UI Light"/>
                <a:ea typeface="Segoe UI Light"/>
              </a:rPr>
              <a:t> function</a:t>
            </a:r>
            <a:endParaRPr lang="en-US" sz="3200" b="1" strike="noStrike" spc="-1">
              <a:solidFill>
                <a:srgbClr val="000000"/>
              </a:solidFill>
              <a:latin typeface="Segoe UI Light"/>
            </a:endParaRPr>
          </a:p>
          <a:p>
            <a:pPr>
              <a:lnSpc>
                <a:spcPct val="100000"/>
              </a:lnSpc>
              <a:spcBef>
                <a:spcPts val="1400"/>
              </a:spcBef>
            </a:pPr>
            <a:r>
              <a:rPr lang="en-US" sz="2000" b="1" strike="noStrike" spc="-1">
                <a:solidFill>
                  <a:srgbClr val="000000"/>
                </a:solidFill>
                <a:latin typeface="Consolas"/>
                <a:ea typeface="Segoe UI Light"/>
              </a:rPr>
              <a:t>	</a:t>
            </a:r>
            <a:r>
              <a:rPr lang="en-US" sz="2400" b="0" strike="noStrike" spc="-1">
                <a:solidFill>
                  <a:srgbClr val="000000"/>
                </a:solidFill>
                <a:latin typeface="Consolas"/>
                <a:ea typeface="Segoe UI Light"/>
              </a:rPr>
              <a:t>myFile = open(fileName, accessMode) </a:t>
            </a:r>
            <a:endParaRPr lang="en-US" sz="24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Look familiar? Yes, it’s the same method we use to write to a file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So how does the program know whether to read or write?</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 access mode </a:t>
            </a:r>
            <a:endParaRPr lang="en-US" sz="3200" b="1" strike="noStrike" spc="-1">
              <a:solidFill>
                <a:srgbClr val="000000"/>
              </a:solidFill>
              <a:latin typeface="Segoe UI Light"/>
            </a:endParaRPr>
          </a:p>
        </p:txBody>
      </p:sp>
      <p:graphicFrame>
        <p:nvGraphicFramePr>
          <p:cNvPr id="259" name="Table 3"/>
          <p:cNvGraphicFramePr/>
          <p:nvPr>
            <p:extLst>
              <p:ext uri="{D42A27DB-BD31-4B8C-83A1-F6EECF244321}">
                <p14:modId xmlns:p14="http://schemas.microsoft.com/office/powerpoint/2010/main" val="2905461843"/>
              </p:ext>
            </p:extLst>
          </p:nvPr>
        </p:nvGraphicFramePr>
        <p:xfrm>
          <a:off x="6537176" y="3763827"/>
          <a:ext cx="5275384" cy="2912013"/>
        </p:xfrm>
        <a:graphic>
          <a:graphicData uri="http://schemas.openxmlformats.org/drawingml/2006/table">
            <a:tbl>
              <a:tblPr/>
              <a:tblGrid>
                <a:gridCol w="1616832">
                  <a:extLst>
                    <a:ext uri="{9D8B030D-6E8A-4147-A177-3AD203B41FA5}">
                      <a16:colId xmlns:a16="http://schemas.microsoft.com/office/drawing/2014/main" val="20000"/>
                    </a:ext>
                  </a:extLst>
                </a:gridCol>
                <a:gridCol w="3658552">
                  <a:extLst>
                    <a:ext uri="{9D8B030D-6E8A-4147-A177-3AD203B41FA5}">
                      <a16:colId xmlns:a16="http://schemas.microsoft.com/office/drawing/2014/main" val="20001"/>
                    </a:ext>
                  </a:extLst>
                </a:gridCol>
              </a:tblGrid>
              <a:tr h="778479">
                <a:tc>
                  <a:txBody>
                    <a:bodyPr/>
                    <a:lstStyle/>
                    <a:p>
                      <a:pPr>
                        <a:lnSpc>
                          <a:spcPct val="100000"/>
                        </a:lnSpc>
                      </a:pPr>
                      <a:r>
                        <a:rPr lang="en-US" sz="2000" b="1" strike="noStrike" spc="-1">
                          <a:solidFill>
                            <a:srgbClr val="FFFFFF"/>
                          </a:solidFill>
                          <a:latin typeface="Calibri"/>
                        </a:rPr>
                        <a:t>Access mode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US" sz="2000" b="1" strike="noStrike" spc="-1">
                          <a:solidFill>
                            <a:srgbClr val="FFFFFF"/>
                          </a:solidFill>
                          <a:latin typeface="Calibri"/>
                        </a:rPr>
                        <a:t>Action </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51685">
                <a:tc>
                  <a:txBody>
                    <a:bodyPr/>
                    <a:lstStyle/>
                    <a:p>
                      <a:pPr algn="ctr">
                        <a:lnSpc>
                          <a:spcPct val="100000"/>
                        </a:lnSpc>
                      </a:pPr>
                      <a:r>
                        <a:rPr lang="en-US" sz="2000" b="0" strike="noStrike" spc="-1">
                          <a:solidFill>
                            <a:srgbClr val="000000"/>
                          </a:solidFill>
                          <a:latin typeface="Calibri"/>
                        </a:rPr>
                        <a:t>r</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2000" b="0" strike="noStrike" spc="-1" dirty="0">
                          <a:solidFill>
                            <a:srgbClr val="000000"/>
                          </a:solidFill>
                          <a:latin typeface="Calibri"/>
                        </a:rPr>
                        <a:t>Read the file</a:t>
                      </a:r>
                      <a:endParaRPr lang="en-US" sz="2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51685">
                <a:tc>
                  <a:txBody>
                    <a:bodyPr/>
                    <a:lstStyle/>
                    <a:p>
                      <a:pPr algn="ctr">
                        <a:lnSpc>
                          <a:spcPct val="100000"/>
                        </a:lnSpc>
                      </a:pPr>
                      <a:r>
                        <a:rPr lang="en-US" sz="2000" b="0" strike="noStrike" spc="-1">
                          <a:solidFill>
                            <a:srgbClr val="000000"/>
                          </a:solidFill>
                          <a:latin typeface="Calibri"/>
                        </a:rPr>
                        <a:t>w</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2000" b="0" strike="noStrike" spc="-1" dirty="0">
                          <a:solidFill>
                            <a:srgbClr val="000000"/>
                          </a:solidFill>
                          <a:latin typeface="Calibri"/>
                        </a:rPr>
                        <a:t>Write to the file</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778479">
                <a:tc>
                  <a:txBody>
                    <a:bodyPr/>
                    <a:lstStyle/>
                    <a:p>
                      <a:pPr algn="ctr">
                        <a:lnSpc>
                          <a:spcPct val="100000"/>
                        </a:lnSpc>
                      </a:pPr>
                      <a:r>
                        <a:rPr lang="en-US" sz="2000" b="0" strike="noStrike" spc="-1">
                          <a:solidFill>
                            <a:srgbClr val="000000"/>
                          </a:solidFill>
                          <a:latin typeface="Calibri"/>
                        </a:rPr>
                        <a:t>a</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2000" b="0" strike="noStrike" spc="-1">
                          <a:solidFill>
                            <a:srgbClr val="000000"/>
                          </a:solidFill>
                          <a:latin typeface="Calibri"/>
                        </a:rPr>
                        <a:t>Append to the existing file content</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51685">
                <a:tc>
                  <a:txBody>
                    <a:bodyPr/>
                    <a:lstStyle/>
                    <a:p>
                      <a:pPr algn="ctr">
                        <a:lnSpc>
                          <a:spcPct val="100000"/>
                        </a:lnSpc>
                      </a:pPr>
                      <a:r>
                        <a:rPr lang="en-US" sz="2000" b="0" strike="noStrike" spc="-1">
                          <a:solidFill>
                            <a:srgbClr val="000000"/>
                          </a:solidFill>
                          <a:latin typeface="Calibri"/>
                        </a:rPr>
                        <a:t>b</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2000" b="0" strike="noStrike" spc="-1" dirty="0">
                          <a:solidFill>
                            <a:srgbClr val="000000"/>
                          </a:solidFill>
                          <a:latin typeface="Calibri"/>
                        </a:rPr>
                        <a:t>Open a binary file</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58">
                                            <p:txEl>
                                              <p:pRg st="4" end="4"/>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79440" y="182160"/>
            <a:ext cx="11523960" cy="1063080"/>
          </a:xfrm>
          <a:prstGeom prst="rect">
            <a:avLst/>
          </a:prstGeom>
          <a:noFill/>
          <a:ln>
            <a:noFill/>
          </a:ln>
        </p:spPr>
        <p:txBody>
          <a:bodyPr>
            <a:normAutofit/>
          </a:bodyPr>
          <a:lstStyle/>
          <a:p>
            <a:pPr>
              <a:lnSpc>
                <a:spcPct val="80000"/>
              </a:lnSpc>
            </a:pPr>
            <a:r>
              <a:rPr lang="en-US" sz="4400" b="0" strike="noStrike" spc="-1">
                <a:solidFill>
                  <a:srgbClr val="000000"/>
                </a:solidFill>
                <a:latin typeface="Segoe UI Light"/>
                <a:ea typeface="Segoe UI Light"/>
              </a:rPr>
              <a:t>How do you read the file contents?</a:t>
            </a:r>
            <a:endParaRPr lang="en-US" sz="4400" b="0" strike="noStrike" spc="-1">
              <a:solidFill>
                <a:srgbClr val="000000"/>
              </a:solidFill>
              <a:latin typeface="Calibri"/>
            </a:endParaRPr>
          </a:p>
        </p:txBody>
      </p:sp>
      <p:sp>
        <p:nvSpPr>
          <p:cNvPr id="261"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Use the </a:t>
            </a:r>
            <a:r>
              <a:rPr lang="en-US" sz="3200" b="1" strike="noStrike" spc="-1">
                <a:solidFill>
                  <a:srgbClr val="000000"/>
                </a:solidFill>
                <a:latin typeface="Segoe UI Light"/>
                <a:ea typeface="Segoe UI Light"/>
              </a:rPr>
              <a:t>read</a:t>
            </a:r>
            <a:r>
              <a:rPr lang="en-US" sz="3200" b="0" strike="noStrike" spc="-1">
                <a:solidFill>
                  <a:srgbClr val="000000"/>
                </a:solidFill>
                <a:latin typeface="Segoe UI Light"/>
                <a:ea typeface="Segoe UI Light"/>
              </a:rPr>
              <a:t> method</a:t>
            </a:r>
            <a:endParaRPr lang="en-US" sz="3200" b="1" strike="noStrike" spc="-1">
              <a:solidFill>
                <a:srgbClr val="000000"/>
              </a:solidFill>
              <a:latin typeface="Segoe UI Light"/>
            </a:endParaRPr>
          </a:p>
          <a:p>
            <a:pPr marL="799920">
              <a:lnSpc>
                <a:spcPct val="100000"/>
              </a:lnSpc>
              <a:spcBef>
                <a:spcPts val="201"/>
              </a:spcBef>
              <a:spcAft>
                <a:spcPts val="201"/>
              </a:spcAft>
            </a:pPr>
            <a:r>
              <a:rPr lang="en-US" sz="3200" b="0" strike="noStrike" spc="-1">
                <a:solidFill>
                  <a:srgbClr val="000000"/>
                </a:solidFill>
                <a:latin typeface="Consolas"/>
                <a:ea typeface="Segoe UI Light"/>
              </a:rPr>
              <a:t>fileContent= myFile.read() </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 read method will return the entire contents of the file into the specified string variable</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79440" y="182160"/>
            <a:ext cx="11523960" cy="1063080"/>
          </a:xfrm>
          <a:prstGeom prst="rect">
            <a:avLst/>
          </a:prstGeom>
          <a:noFill/>
          <a:ln>
            <a:noFill/>
          </a:ln>
        </p:spPr>
        <p:txBody>
          <a:bodyPr>
            <a:normAutofit fontScale="88000"/>
          </a:bodyPr>
          <a:lstStyle/>
          <a:p>
            <a:pPr>
              <a:lnSpc>
                <a:spcPct val="80000"/>
              </a:lnSpc>
            </a:pPr>
            <a:r>
              <a:rPr lang="en-US" sz="4400" b="0" strike="noStrike" spc="-1">
                <a:solidFill>
                  <a:srgbClr val="000000"/>
                </a:solidFill>
                <a:latin typeface="Segoe UI Light"/>
                <a:ea typeface="Segoe UI Light"/>
              </a:rPr>
              <a:t>If you prefer you can read one line at a time</a:t>
            </a:r>
            <a:endParaRPr lang="en-US" sz="4400" b="0" strike="noStrike" spc="-1">
              <a:solidFill>
                <a:srgbClr val="000000"/>
              </a:solidFill>
              <a:latin typeface="Calibri"/>
            </a:endParaRPr>
          </a:p>
        </p:txBody>
      </p:sp>
      <p:sp>
        <p:nvSpPr>
          <p:cNvPr id="263" name="TextShape 2"/>
          <p:cNvSpPr txBox="1"/>
          <p:nvPr/>
        </p:nvSpPr>
        <p:spPr>
          <a:xfrm>
            <a:off x="379440" y="1388160"/>
            <a:ext cx="11525040" cy="5290200"/>
          </a:xfrm>
          <a:prstGeom prst="rect">
            <a:avLst/>
          </a:prstGeom>
          <a:noFill/>
          <a:ln>
            <a:noFill/>
          </a:ln>
        </p:spPr>
        <p:txBody>
          <a:bodyPr lIns="90000" tIns="45000" rIns="90000" bIns="45000">
            <a:noAutofit/>
          </a:bodyPr>
          <a:lstStyle/>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Use the </a:t>
            </a:r>
            <a:r>
              <a:rPr lang="en-US" sz="3200" b="1" strike="noStrike" spc="-1">
                <a:solidFill>
                  <a:srgbClr val="000000"/>
                </a:solidFill>
                <a:latin typeface="Segoe UI Light"/>
                <a:ea typeface="Segoe UI Light"/>
              </a:rPr>
              <a:t>readline</a:t>
            </a:r>
            <a:r>
              <a:rPr lang="en-US" sz="3200" b="0" strike="noStrike" spc="-1">
                <a:solidFill>
                  <a:srgbClr val="000000"/>
                </a:solidFill>
                <a:latin typeface="Segoe UI Light"/>
                <a:ea typeface="Segoe UI Light"/>
              </a:rPr>
              <a:t> method</a:t>
            </a:r>
            <a:endParaRPr lang="en-US" sz="3200" b="1" strike="noStrike" spc="-1">
              <a:solidFill>
                <a:srgbClr val="000000"/>
              </a:solidFill>
              <a:latin typeface="Segoe UI Light"/>
            </a:endParaRPr>
          </a:p>
          <a:p>
            <a:pPr marL="799920">
              <a:lnSpc>
                <a:spcPct val="100000"/>
              </a:lnSpc>
              <a:spcBef>
                <a:spcPts val="201"/>
              </a:spcBef>
              <a:spcAft>
                <a:spcPts val="201"/>
              </a:spcAft>
            </a:pPr>
            <a:r>
              <a:rPr lang="en-US" sz="3200" b="0" strike="noStrike" spc="-1">
                <a:solidFill>
                  <a:srgbClr val="000000"/>
                </a:solidFill>
                <a:latin typeface="Consolas"/>
                <a:ea typeface="Segoe UI Light"/>
              </a:rPr>
              <a:t>fileContent= myFile.readline() </a:t>
            </a:r>
            <a:endParaRPr lang="en-US" sz="3200" b="1" strike="noStrike" spc="-1">
              <a:solidFill>
                <a:srgbClr val="000000"/>
              </a:solidFill>
              <a:latin typeface="Segoe UI Light"/>
            </a:endParaRPr>
          </a:p>
          <a:p>
            <a:pPr marL="342720" indent="-342360">
              <a:lnSpc>
                <a:spcPct val="100000"/>
              </a:lnSpc>
              <a:spcBef>
                <a:spcPts val="1400"/>
              </a:spcBef>
              <a:buClr>
                <a:srgbClr val="000000"/>
              </a:buClr>
              <a:buFont typeface="Arial"/>
              <a:buChar char="•"/>
            </a:pPr>
            <a:r>
              <a:rPr lang="en-US" sz="3200" b="0" strike="noStrike" spc="-1">
                <a:solidFill>
                  <a:srgbClr val="000000"/>
                </a:solidFill>
                <a:latin typeface="Segoe UI Light"/>
                <a:ea typeface="Segoe UI Light"/>
              </a:rPr>
              <a:t>The readline method will return one line from the file</a:t>
            </a:r>
            <a:endParaRPr lang="en-US" sz="3200" b="1" strike="noStrike" spc="-1">
              <a:solidFill>
                <a:srgbClr val="000000"/>
              </a:solidFill>
              <a:latin typeface="Segoe UI Light"/>
            </a:endParaRPr>
          </a:p>
          <a:p>
            <a:pPr>
              <a:lnSpc>
                <a:spcPct val="100000"/>
              </a:lnSpc>
              <a:spcBef>
                <a:spcPts val="1400"/>
              </a:spcBef>
            </a:pPr>
            <a:endParaRPr lang="en-US" sz="3200" b="1" strike="noStrike" spc="-1">
              <a:solidFill>
                <a:srgbClr val="000000"/>
              </a:solidFill>
              <a:latin typeface="Segoe UI Light"/>
            </a:endParaRPr>
          </a:p>
        </p:txBody>
      </p:sp>
      <p:sp>
        <p:nvSpPr>
          <p:cNvPr id="264" name="CustomShape 3"/>
          <p:cNvSpPr/>
          <p:nvPr/>
        </p:nvSpPr>
        <p:spPr>
          <a:xfrm>
            <a:off x="1735920" y="83520"/>
            <a:ext cx="184320" cy="369000"/>
          </a:xfrm>
          <a:prstGeom prst="rect">
            <a:avLst/>
          </a:pr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608040" y="4468680"/>
            <a:ext cx="11432520" cy="1676160"/>
          </a:xfrm>
          <a:prstGeom prst="rect">
            <a:avLst/>
          </a:prstGeom>
          <a:noFill/>
          <a:ln>
            <a:noFill/>
          </a:ln>
        </p:spPr>
        <p:txBody>
          <a:bodyPr>
            <a:noAutofit/>
          </a:bodyPr>
          <a:lstStyle/>
          <a:p>
            <a:pPr>
              <a:lnSpc>
                <a:spcPct val="80000"/>
              </a:lnSpc>
            </a:pPr>
            <a:r>
              <a:rPr lang="en-US" sz="3600" b="0" strike="noStrike" spc="-1">
                <a:solidFill>
                  <a:srgbClr val="000000"/>
                </a:solidFill>
                <a:latin typeface="Segoe UI Light"/>
                <a:ea typeface="Segoe UI Light"/>
              </a:rPr>
              <a:t>Read a file</a:t>
            </a:r>
            <a:endParaRPr lang="en-US" sz="36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291960" y="3466440"/>
            <a:ext cx="8215560" cy="1485000"/>
          </a:xfrm>
          <a:prstGeom prst="rect">
            <a:avLst/>
          </a:prstGeom>
          <a:noFill/>
          <a:ln>
            <a:noFill/>
          </a:ln>
        </p:spPr>
        <p:txBody>
          <a:bodyPr lIns="90000" tIns="45000" rIns="90000" bIns="45000" anchor="b">
            <a:noAutofit/>
          </a:bodyPr>
          <a:lstStyle/>
          <a:p>
            <a:pPr>
              <a:lnSpc>
                <a:spcPct val="100000"/>
              </a:lnSpc>
              <a:spcBef>
                <a:spcPts val="1199"/>
              </a:spcBef>
            </a:pPr>
            <a:r>
              <a:rPr lang="en-US" sz="3600" b="0" strike="noStrike" spc="-1">
                <a:solidFill>
                  <a:srgbClr val="FFFFFF"/>
                </a:solidFill>
                <a:latin typeface="Segoe UI Light"/>
                <a:ea typeface="Segoe UI Light"/>
              </a:rPr>
              <a:t>CSV files</a:t>
            </a:r>
            <a:endParaRPr lang="en-US" sz="3600" b="1" strike="noStrike" spc="-1">
              <a:solidFill>
                <a:srgbClr val="000000"/>
              </a:solidFill>
              <a:latin typeface="Segoe UI Light"/>
            </a:endParaRPr>
          </a:p>
        </p:txBody>
      </p:sp>
      <p:sp>
        <p:nvSpPr>
          <p:cNvPr id="267" name="TextShape 2"/>
          <p:cNvSpPr txBox="1"/>
          <p:nvPr/>
        </p:nvSpPr>
        <p:spPr>
          <a:xfrm>
            <a:off x="193320" y="5132520"/>
            <a:ext cx="8409600" cy="1460520"/>
          </a:xfrm>
          <a:prstGeom prst="rect">
            <a:avLst/>
          </a:prstGeom>
          <a:noFill/>
          <a:ln>
            <a:noFill/>
          </a:ln>
        </p:spPr>
        <p:txBody>
          <a:bodyPr lIns="137160" tIns="137160" rIns="137160" bIns="137160" anchor="b">
            <a:noAutofit/>
          </a:bodyPr>
          <a:lstStyle/>
          <a:p>
            <a:pPr algn="ctr"/>
            <a:endParaRPr lang="en-US"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MVA</Template>
  <TotalTime>0</TotalTime>
  <Words>901</Words>
  <Application>Microsoft Office PowerPoint</Application>
  <PresentationFormat>Widescreen</PresentationFormat>
  <Paragraphs>103</Paragraphs>
  <Slides>22</Slides>
  <Notes>1</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22</vt:i4>
      </vt:variant>
    </vt:vector>
  </HeadingPairs>
  <TitlesOfParts>
    <vt:vector size="36" baseType="lpstr">
      <vt:lpstr>Arial</vt:lpstr>
      <vt:lpstr>Calibri</vt:lpstr>
      <vt:lpstr>Consolas</vt:lpstr>
      <vt:lpstr>Segoe UI</vt:lpstr>
      <vt:lpstr>Segoe UI Light</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subject/>
  <dc:creator>Keshav Sonal Kharangate</dc:creator>
  <dc:description/>
  <cp:lastModifiedBy>Awais Ahmed</cp:lastModifiedBy>
  <cp:revision>53</cp:revision>
  <dcterms:created xsi:type="dcterms:W3CDTF">2014-06-25T21:51:24Z</dcterms:created>
  <dcterms:modified xsi:type="dcterms:W3CDTF">2020-03-17T08:20:35Z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