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3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2"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203"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204"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205"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206"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207"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741552E4-C21E-47D0-ABE3-DD8FB79F40FA}"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noRot="1" noChangeAspect="1"/>
          </p:cNvSpPr>
          <p:nvPr>
            <p:ph type="sldImg"/>
          </p:nvPr>
        </p:nvSpPr>
        <p:spPr>
          <a:xfrm>
            <a:off x="685800" y="1143000"/>
            <a:ext cx="5486040" cy="3085920"/>
          </a:xfrm>
          <a:prstGeom prst="rect">
            <a:avLst/>
          </a:prstGeom>
        </p:spPr>
      </p:sp>
      <p:sp>
        <p:nvSpPr>
          <p:cNvPr id="297"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98"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A712571A-5E4F-437A-80B3-ED31951B7247}" type="slidenum">
              <a:rPr lang="en-US" sz="1200" b="0" strike="noStrike" spc="-1">
                <a:solidFill>
                  <a:srgbClr val="000000"/>
                </a:solidFill>
                <a:latin typeface="+mn-lt"/>
                <a:ea typeface="+mn-ea"/>
              </a:rPr>
              <a:t>14</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PlaceHolder 1"/>
          <p:cNvSpPr>
            <a:spLocks noGrp="1" noRot="1" noChangeAspect="1"/>
          </p:cNvSpPr>
          <p:nvPr>
            <p:ph type="sldImg"/>
          </p:nvPr>
        </p:nvSpPr>
        <p:spPr>
          <a:xfrm>
            <a:off x="685800" y="1143000"/>
            <a:ext cx="5486040" cy="3085920"/>
          </a:xfrm>
          <a:prstGeom prst="rect">
            <a:avLst/>
          </a:prstGeom>
        </p:spPr>
      </p:sp>
      <p:sp>
        <p:nvSpPr>
          <p:cNvPr id="30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0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B72035C-75B4-4074-BCC0-9F88C915AB02}" type="slidenum">
              <a:rPr lang="en-US" sz="1200" b="0" strike="noStrike" spc="-1">
                <a:solidFill>
                  <a:srgbClr val="000000"/>
                </a:solidFill>
                <a:latin typeface="+mn-lt"/>
                <a:ea typeface="+mn-ea"/>
              </a:rPr>
              <a:t>16</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noRot="1" noChangeAspect="1"/>
          </p:cNvSpPr>
          <p:nvPr>
            <p:ph type="sldImg"/>
          </p:nvPr>
        </p:nvSpPr>
        <p:spPr>
          <a:xfrm>
            <a:off x="685800" y="1143000"/>
            <a:ext cx="5486040" cy="3085920"/>
          </a:xfrm>
          <a:prstGeom prst="rect">
            <a:avLst/>
          </a:prstGeom>
        </p:spPr>
      </p:sp>
      <p:sp>
        <p:nvSpPr>
          <p:cNvPr id="30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0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6B64CD8-5D87-4E5B-9F05-02A45102ABAF}" type="slidenum">
              <a:rPr lang="en-US" sz="1200" b="0" strike="noStrike" spc="-1">
                <a:solidFill>
                  <a:srgbClr val="000000"/>
                </a:solidFill>
                <a:latin typeface="+mn-lt"/>
                <a:ea typeface="+mn-ea"/>
              </a:rPr>
              <a:t>19</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laceHolder 1"/>
          <p:cNvSpPr>
            <a:spLocks noGrp="1" noRot="1" noChangeAspect="1"/>
          </p:cNvSpPr>
          <p:nvPr>
            <p:ph type="sldImg"/>
          </p:nvPr>
        </p:nvSpPr>
        <p:spPr>
          <a:xfrm>
            <a:off x="685800" y="1143000"/>
            <a:ext cx="5486040" cy="3085920"/>
          </a:xfrm>
          <a:prstGeom prst="rect">
            <a:avLst/>
          </a:prstGeom>
        </p:spPr>
      </p:sp>
      <p:sp>
        <p:nvSpPr>
          <p:cNvPr id="30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0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DCA7EE1D-827B-44DD-A67F-915CD9E9F821}" type="slidenum">
              <a:rPr lang="en-US" sz="1200" b="0" strike="noStrike" spc="-1">
                <a:solidFill>
                  <a:srgbClr val="000000"/>
                </a:solidFill>
                <a:latin typeface="+mn-lt"/>
                <a:ea typeface="+mn-ea"/>
              </a:rPr>
              <a:t>20</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PlaceHolder 1"/>
          <p:cNvSpPr>
            <a:spLocks noGrp="1" noRot="1" noChangeAspect="1"/>
          </p:cNvSpPr>
          <p:nvPr>
            <p:ph type="sldImg"/>
          </p:nvPr>
        </p:nvSpPr>
        <p:spPr>
          <a:xfrm>
            <a:off x="685800" y="1143000"/>
            <a:ext cx="5486400" cy="3086100"/>
          </a:xfrm>
          <a:prstGeom prst="rect">
            <a:avLst/>
          </a:prstGeom>
        </p:spPr>
      </p:sp>
      <p:sp>
        <p:nvSpPr>
          <p:cNvPr id="30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1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2EBA6F3-6092-4EE4-BDB3-2B270E039A45}" type="slidenum">
              <a:rPr lang="en-US" sz="1200" b="0" strike="noStrike" spc="-1">
                <a:solidFill>
                  <a:srgbClr val="000000"/>
                </a:solidFill>
                <a:latin typeface="+mn-lt"/>
                <a:ea typeface="+mn-ea"/>
              </a:rPr>
              <a:t>22</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6"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6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6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6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8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7"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9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9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9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0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0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0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0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1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2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2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26"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2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3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3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4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4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4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4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4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4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4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5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6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67"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6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7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7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8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8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8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8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8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9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9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9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9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9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9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0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0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8738640" y="2684880"/>
            <a:ext cx="2241000" cy="235512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US" sz="1800" b="1" strike="noStrike" spc="-32">
                <a:solidFill>
                  <a:srgbClr val="FFFFFF"/>
                </a:solidFill>
                <a:latin typeface="Segoe UI"/>
                <a:ea typeface="Segoe UI"/>
              </a:rPr>
              <a:t>Click to edit Master subtitle style</a:t>
            </a:r>
            <a:endParaRPr lang="en-US" sz="1800" b="0" strike="noStrike" spc="-1">
              <a:latin typeface="Arial"/>
            </a:endParaRPr>
          </a:p>
        </p:txBody>
      </p:sp>
      <p:sp>
        <p:nvSpPr>
          <p:cNvPr id="8" name="CustomShape 2"/>
          <p:cNvSpPr/>
          <p:nvPr/>
        </p:nvSpPr>
        <p:spPr>
          <a:xfrm>
            <a:off x="193320" y="3376440"/>
            <a:ext cx="8409600" cy="1692360"/>
          </a:xfrm>
          <a:prstGeom prst="rect">
            <a:avLst/>
          </a:prstGeom>
          <a:solidFill>
            <a:srgbClr val="82BF36"/>
          </a:solidFill>
          <a:ln>
            <a:noFill/>
          </a:ln>
        </p:spPr>
        <p:style>
          <a:lnRef idx="0">
            <a:scrgbClr r="0" g="0" b="0"/>
          </a:lnRef>
          <a:fillRef idx="0">
            <a:scrgbClr r="0" g="0" b="0"/>
          </a:fillRef>
          <a:effectRef idx="0">
            <a:scrgbClr r="0" g="0" b="0"/>
          </a:effectRef>
          <a:fontRef idx="minor"/>
        </p:style>
      </p:sp>
      <p:sp>
        <p:nvSpPr>
          <p:cNvPr id="2" name="CustomShape 3"/>
          <p:cNvSpPr/>
          <p:nvPr/>
        </p:nvSpPr>
        <p:spPr>
          <a:xfrm>
            <a:off x="8682840" y="3375000"/>
            <a:ext cx="3256920" cy="169380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3" name="Picture 14"/>
          <p:cNvPicPr/>
          <p:nvPr/>
        </p:nvPicPr>
        <p:blipFill>
          <a:blip r:embed="rId14"/>
          <a:srcRect l="9721" t="16535" r="7269" b="16693"/>
          <a:stretch/>
        </p:blipFill>
        <p:spPr>
          <a:xfrm>
            <a:off x="11181600" y="4821480"/>
            <a:ext cx="740160" cy="218520"/>
          </a:xfrm>
          <a:prstGeom prst="rect">
            <a:avLst/>
          </a:prstGeom>
          <a:ln>
            <a:noFill/>
          </a:ln>
        </p:spPr>
      </p:pic>
      <p:sp>
        <p:nvSpPr>
          <p:cNvPr id="4" name="PlaceHolder 4"/>
          <p:cNvSpPr>
            <a:spLocks noGrp="1"/>
          </p:cNvSpPr>
          <p:nvPr>
            <p:ph type="body"/>
          </p:nvPr>
        </p:nvSpPr>
        <p:spPr>
          <a:xfrm>
            <a:off x="291960" y="3466440"/>
            <a:ext cx="8215560" cy="1485000"/>
          </a:xfrm>
          <a:prstGeom prst="rect">
            <a:avLst/>
          </a:prstGeom>
        </p:spPr>
        <p:txBody>
          <a:bodyPr lIns="90000" tIns="45000" rIns="90000" bIns="45000" anchor="b">
            <a:normAutofit/>
          </a:bodyPr>
          <a:lstStyle/>
          <a:p>
            <a:pPr>
              <a:lnSpc>
                <a:spcPct val="100000"/>
              </a:lnSpc>
              <a:spcBef>
                <a:spcPts val="1199"/>
              </a:spcBef>
            </a:pPr>
            <a:r>
              <a:rPr lang="en-US" sz="3600" b="0" strike="noStrike" spc="-1">
                <a:solidFill>
                  <a:srgbClr val="FFFFFF"/>
                </a:solidFill>
                <a:latin typeface="Segoe UI Light"/>
                <a:ea typeface="Segoe UI Light"/>
              </a:rPr>
              <a:t>Module or Section transition style</a:t>
            </a:r>
            <a:endParaRPr lang="en-US" sz="3600" b="1" strike="noStrike" spc="-1">
              <a:solidFill>
                <a:srgbClr val="000000"/>
              </a:solidFill>
              <a:latin typeface="Segoe UI Light"/>
            </a:endParaRPr>
          </a:p>
        </p:txBody>
      </p:sp>
      <p:pic>
        <p:nvPicPr>
          <p:cNvPr id="5" name="Picture 11"/>
          <p:cNvPicPr/>
          <p:nvPr/>
        </p:nvPicPr>
        <p:blipFill>
          <a:blip r:embed="rId15"/>
          <a:stretch/>
        </p:blipFill>
        <p:spPr>
          <a:xfrm>
            <a:off x="193320" y="164160"/>
            <a:ext cx="2084040" cy="833400"/>
          </a:xfrm>
          <a:prstGeom prst="rect">
            <a:avLst/>
          </a:prstGeom>
          <a:ln>
            <a:noFill/>
          </a:ln>
        </p:spPr>
      </p:pic>
      <p:sp>
        <p:nvSpPr>
          <p:cNvPr id="6"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379440" y="182160"/>
            <a:ext cx="11523960" cy="1063080"/>
          </a:xfrm>
          <a:prstGeom prst="rect">
            <a:avLst/>
          </a:prstGeom>
        </p:spPr>
        <p:txBody>
          <a:bodyPr>
            <a:noAutofit/>
          </a:bodyPr>
          <a:lstStyle/>
          <a:p>
            <a:pPr>
              <a:lnSpc>
                <a:spcPct val="80000"/>
              </a:lnSpc>
            </a:pPr>
            <a:r>
              <a:rPr lang="en-US" sz="4400" b="0" strike="noStrike" spc="-1">
                <a:solidFill>
                  <a:srgbClr val="000000"/>
                </a:solidFill>
                <a:latin typeface="Segoe UI Light"/>
                <a:ea typeface="Segoe UI Light"/>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379440" y="1388160"/>
            <a:ext cx="11525040" cy="5290200"/>
          </a:xfrm>
          <a:prstGeom prst="rect">
            <a:avLst/>
          </a:prstGeom>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Click to edit Master text styles</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Second level</a:t>
            </a:r>
            <a:endParaRPr lang="en-US" sz="2800" b="0" strike="noStrike" spc="-1">
              <a:solidFill>
                <a:srgbClr val="000000"/>
              </a:solidFill>
              <a:latin typeface="Segoe UI Light"/>
            </a:endParaRPr>
          </a:p>
          <a:p>
            <a:pPr marL="1142640" lvl="2" indent="-228240">
              <a:lnSpc>
                <a:spcPct val="100000"/>
              </a:lnSpc>
              <a:spcBef>
                <a:spcPts val="201"/>
              </a:spcBef>
              <a:spcAft>
                <a:spcPts val="201"/>
              </a:spcAft>
              <a:buClr>
                <a:srgbClr val="000000"/>
              </a:buClr>
              <a:buFont typeface="Arial"/>
              <a:buChar char="•"/>
            </a:pPr>
            <a:r>
              <a:rPr lang="en-US" sz="2400" b="0" strike="noStrike" spc="-1">
                <a:solidFill>
                  <a:srgbClr val="000000"/>
                </a:solidFill>
                <a:latin typeface="Segoe UI Light"/>
                <a:ea typeface="Segoe UI Light"/>
              </a:rPr>
              <a:t>Third level</a:t>
            </a:r>
            <a:endParaRPr lang="en-US" sz="2400" b="0" strike="noStrike" spc="-1">
              <a:solidFill>
                <a:srgbClr val="000000"/>
              </a:solidFill>
              <a:latin typeface="Segoe UI Light"/>
            </a:endParaRPr>
          </a:p>
          <a:p>
            <a:pPr marL="1599480" lvl="3" indent="-228240">
              <a:lnSpc>
                <a:spcPct val="100000"/>
              </a:lnSpc>
              <a:spcBef>
                <a:spcPts val="400"/>
              </a:spcBef>
              <a:buClr>
                <a:srgbClr val="000000"/>
              </a:buClr>
              <a:buFont typeface="Arial"/>
              <a:buChar char="–"/>
            </a:pPr>
            <a:r>
              <a:rPr lang="en-US" sz="2000" b="0" strike="noStrike" spc="-1">
                <a:solidFill>
                  <a:srgbClr val="000000"/>
                </a:solidFill>
                <a:latin typeface="Segoe UI Light"/>
                <a:ea typeface="Segoe UI Light"/>
              </a:rPr>
              <a:t>Fourth level</a:t>
            </a:r>
            <a:endParaRPr lang="en-US" sz="2000" b="0" strike="noStrike" spc="-1">
              <a:solidFill>
                <a:srgbClr val="000000"/>
              </a:solidFill>
              <a:latin typeface="Segoe UI Light"/>
            </a:endParaRPr>
          </a:p>
          <a:p>
            <a:pPr marL="2056680" lvl="4" indent="-228240">
              <a:lnSpc>
                <a:spcPct val="100000"/>
              </a:lnSpc>
              <a:spcBef>
                <a:spcPts val="400"/>
              </a:spcBef>
              <a:buClr>
                <a:srgbClr val="000000"/>
              </a:buClr>
              <a:buFont typeface="Arial"/>
              <a:buChar char="»"/>
            </a:pPr>
            <a:r>
              <a:rPr lang="en-US" sz="2000" b="0" strike="noStrike" spc="-1">
                <a:solidFill>
                  <a:srgbClr val="000000"/>
                </a:solidFill>
                <a:latin typeface="Segoe UI Light"/>
                <a:ea typeface="Segoe UI Light"/>
              </a:rPr>
              <a:t>Fifth level</a:t>
            </a:r>
            <a:endParaRPr lang="en-US" sz="2000" b="0" strike="noStrike" spc="-1">
              <a:solidFill>
                <a:srgbClr val="000000"/>
              </a:solidFill>
              <a:latin typeface="Segoe UI Light"/>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608040" y="4468680"/>
            <a:ext cx="11432520" cy="1676160"/>
          </a:xfrm>
          <a:prstGeom prst="rect">
            <a:avLst/>
          </a:prstGeom>
        </p:spPr>
        <p:txBody>
          <a:bodyPr>
            <a:normAutofit/>
          </a:bodyPr>
          <a:lstStyle/>
          <a:p>
            <a:pPr>
              <a:lnSpc>
                <a:spcPct val="80000"/>
              </a:lnSpc>
            </a:pPr>
            <a:r>
              <a:rPr lang="en-US" sz="3600" b="0" strike="noStrike" spc="-1">
                <a:solidFill>
                  <a:srgbClr val="000000"/>
                </a:solidFill>
                <a:latin typeface="Segoe UI Light"/>
                <a:ea typeface="Segoe UI Light"/>
              </a:rPr>
              <a:t>Click to edit Master title style</a:t>
            </a:r>
            <a:endParaRPr lang="en-US" sz="3600" b="0" strike="noStrike" spc="-1">
              <a:solidFill>
                <a:srgbClr val="000000"/>
              </a:solidFill>
              <a:latin typeface="Calibri"/>
            </a:endParaRPr>
          </a:p>
        </p:txBody>
      </p:sp>
      <p:sp>
        <p:nvSpPr>
          <p:cNvPr id="82" name="CustomShape 2"/>
          <p:cNvSpPr/>
          <p:nvPr/>
        </p:nvSpPr>
        <p:spPr>
          <a:xfrm>
            <a:off x="608040" y="3087360"/>
            <a:ext cx="11356560" cy="109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6600" b="0" strike="noStrike" spc="-1">
                <a:solidFill>
                  <a:srgbClr val="000000"/>
                </a:solidFill>
                <a:latin typeface="Segoe UI Light"/>
                <a:ea typeface="Segoe UI"/>
              </a:rPr>
              <a:t>DEMO</a:t>
            </a:r>
            <a:endParaRPr lang="en-US" sz="6600" b="0" strike="noStrike" spc="-1">
              <a:latin typeface="Arial"/>
            </a:endParaRPr>
          </a:p>
        </p:txBody>
      </p:sp>
      <p:sp>
        <p:nvSpPr>
          <p:cNvPr id="83" name="Line 3"/>
          <p:cNvSpPr/>
          <p:nvPr/>
        </p:nvSpPr>
        <p:spPr>
          <a:xfrm>
            <a:off x="608040" y="4077720"/>
            <a:ext cx="1135656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pic>
        <p:nvPicPr>
          <p:cNvPr id="84" name="Picture 7"/>
          <p:cNvPicPr/>
          <p:nvPr/>
        </p:nvPicPr>
        <p:blipFill>
          <a:blip r:embed="rId14"/>
          <a:stretch/>
        </p:blipFill>
        <p:spPr>
          <a:xfrm>
            <a:off x="171360" y="177840"/>
            <a:ext cx="2857320" cy="1142640"/>
          </a:xfrm>
          <a:prstGeom prst="rect">
            <a:avLst/>
          </a:prstGeom>
          <a:ln>
            <a:noFill/>
          </a:ln>
        </p:spPr>
      </p:pic>
      <p:sp>
        <p:nvSpPr>
          <p:cNvPr id="85"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1" strike="noStrike" spc="-1">
                <a:solidFill>
                  <a:srgbClr val="000000"/>
                </a:solidFill>
                <a:latin typeface="Segoe UI Light"/>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Segoe UI Light"/>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Segoe UI Light"/>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Segoe UI Ligh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Segoe UI Ligh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Segoe UI Ligh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Segoe UI Light"/>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 name="PlaceHolder 1"/>
          <p:cNvSpPr>
            <a:spLocks noGrp="1"/>
          </p:cNvSpPr>
          <p:nvPr>
            <p:ph type="body"/>
          </p:nvPr>
        </p:nvSpPr>
        <p:spPr>
          <a:xfrm>
            <a:off x="379440" y="1371600"/>
            <a:ext cx="5616720" cy="4952520"/>
          </a:xfrm>
          <a:prstGeom prst="rect">
            <a:avLst/>
          </a:prstGeom>
        </p:spPr>
        <p:txBody>
          <a:bodyPr lIns="90000" tIns="45000" rIns="90000" bIns="45000">
            <a:normAutofit/>
          </a:bodyPr>
          <a:lstStyle/>
          <a:p>
            <a:pPr marL="342720" indent="-342360">
              <a:lnSpc>
                <a:spcPct val="100000"/>
              </a:lnSpc>
              <a:spcBef>
                <a:spcPts val="1199"/>
              </a:spcBef>
              <a:buClr>
                <a:srgbClr val="000000"/>
              </a:buClr>
              <a:buFont typeface="Arial"/>
              <a:buChar char="•"/>
            </a:pPr>
            <a:r>
              <a:rPr lang="en-US" sz="3200" b="1" strike="noStrike" spc="-1">
                <a:solidFill>
                  <a:srgbClr val="000000"/>
                </a:solidFill>
                <a:latin typeface="Segoe UI Light"/>
                <a:ea typeface="Segoe UI Light"/>
              </a:rPr>
              <a:t>Click to edit Master text styles</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000000"/>
              </a:buClr>
              <a:buFont typeface="Arial"/>
              <a:buChar char="–"/>
            </a:pPr>
            <a:r>
              <a:rPr lang="en-US" sz="2800" b="0" strike="noStrike" spc="-1">
                <a:solidFill>
                  <a:srgbClr val="000000"/>
                </a:solidFill>
                <a:latin typeface="Segoe UI Light"/>
                <a:ea typeface="Segoe UI Light"/>
              </a:rPr>
              <a:t>Second level</a:t>
            </a:r>
            <a:endParaRPr lang="en-US" sz="2800" b="0" strike="noStrike" spc="-1">
              <a:solidFill>
                <a:srgbClr val="000000"/>
              </a:solidFill>
              <a:latin typeface="Segoe UI Light"/>
            </a:endParaRPr>
          </a:p>
          <a:p>
            <a:pPr marL="1142640" lvl="2" indent="-228240">
              <a:lnSpc>
                <a:spcPct val="100000"/>
              </a:lnSpc>
              <a:spcBef>
                <a:spcPts val="201"/>
              </a:spcBef>
              <a:spcAft>
                <a:spcPts val="201"/>
              </a:spcAft>
              <a:buClr>
                <a:srgbClr val="000000"/>
              </a:buClr>
              <a:buFont typeface="Arial"/>
              <a:buChar char="•"/>
            </a:pPr>
            <a:r>
              <a:rPr lang="en-US" sz="2400" b="0" strike="noStrike" spc="-1">
                <a:solidFill>
                  <a:srgbClr val="000000"/>
                </a:solidFill>
                <a:latin typeface="Segoe UI Light"/>
                <a:ea typeface="Segoe UI Light"/>
              </a:rPr>
              <a:t>Third level</a:t>
            </a:r>
            <a:endParaRPr lang="en-US" sz="2400" b="0" strike="noStrike" spc="-1">
              <a:solidFill>
                <a:srgbClr val="000000"/>
              </a:solidFill>
              <a:latin typeface="Segoe UI Light"/>
            </a:endParaRPr>
          </a:p>
          <a:p>
            <a:pPr marL="1599480" lvl="3" indent="-228240">
              <a:lnSpc>
                <a:spcPct val="100000"/>
              </a:lnSpc>
              <a:spcBef>
                <a:spcPts val="400"/>
              </a:spcBef>
              <a:buClr>
                <a:srgbClr val="000000"/>
              </a:buClr>
              <a:buFont typeface="Arial"/>
              <a:buChar char="–"/>
            </a:pPr>
            <a:r>
              <a:rPr lang="en-US" sz="2000" b="0" strike="noStrike" spc="-1">
                <a:solidFill>
                  <a:srgbClr val="000000"/>
                </a:solidFill>
                <a:latin typeface="Segoe UI Light"/>
                <a:ea typeface="Segoe UI Light"/>
              </a:rPr>
              <a:t>Fourth level</a:t>
            </a:r>
            <a:endParaRPr lang="en-US" sz="2000" b="0" strike="noStrike" spc="-1">
              <a:solidFill>
                <a:srgbClr val="000000"/>
              </a:solidFill>
              <a:latin typeface="Segoe UI Light"/>
            </a:endParaRPr>
          </a:p>
          <a:p>
            <a:pPr marL="2056680" lvl="4" indent="-228240">
              <a:lnSpc>
                <a:spcPct val="100000"/>
              </a:lnSpc>
              <a:spcBef>
                <a:spcPts val="400"/>
              </a:spcBef>
              <a:buClr>
                <a:srgbClr val="000000"/>
              </a:buClr>
              <a:buFont typeface="Arial"/>
              <a:buChar char="»"/>
            </a:pPr>
            <a:r>
              <a:rPr lang="en-US" sz="2000" b="0" strike="noStrike" spc="-1">
                <a:solidFill>
                  <a:srgbClr val="000000"/>
                </a:solidFill>
                <a:latin typeface="Segoe UI Light"/>
                <a:ea typeface="Segoe UI Light"/>
              </a:rPr>
              <a:t>Fifth level</a:t>
            </a:r>
            <a:endParaRPr lang="en-US" sz="2000" b="0" strike="noStrike" spc="-1">
              <a:solidFill>
                <a:srgbClr val="000000"/>
              </a:solidFill>
              <a:latin typeface="Segoe UI Light"/>
            </a:endParaRPr>
          </a:p>
        </p:txBody>
      </p:sp>
      <p:sp>
        <p:nvSpPr>
          <p:cNvPr id="123" name="PlaceHolder 2"/>
          <p:cNvSpPr>
            <a:spLocks noGrp="1"/>
          </p:cNvSpPr>
          <p:nvPr>
            <p:ph type="body"/>
          </p:nvPr>
        </p:nvSpPr>
        <p:spPr>
          <a:xfrm>
            <a:off x="6275880" y="1371600"/>
            <a:ext cx="5618880" cy="4952520"/>
          </a:xfrm>
          <a:prstGeom prst="rect">
            <a:avLst/>
          </a:prstGeom>
        </p:spPr>
        <p:txBody>
          <a:bodyPr lIns="90000" tIns="45000" rIns="90000" bIns="45000">
            <a:normAutofit/>
          </a:bodyPr>
          <a:lstStyle/>
          <a:p>
            <a:pPr marL="342720" indent="-342360">
              <a:lnSpc>
                <a:spcPct val="100000"/>
              </a:lnSpc>
              <a:spcBef>
                <a:spcPts val="1199"/>
              </a:spcBef>
              <a:buClr>
                <a:srgbClr val="000000"/>
              </a:buClr>
              <a:buFont typeface="Arial"/>
              <a:buChar char="•"/>
            </a:pPr>
            <a:r>
              <a:rPr lang="en-US" sz="3200" b="1" strike="noStrike" spc="-1">
                <a:solidFill>
                  <a:srgbClr val="000000"/>
                </a:solidFill>
                <a:latin typeface="Segoe UI Light"/>
                <a:ea typeface="Segoe UI Light"/>
              </a:rPr>
              <a:t>Click to edit Master text styles</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000000"/>
              </a:buClr>
              <a:buFont typeface="Arial"/>
              <a:buChar char="–"/>
            </a:pPr>
            <a:r>
              <a:rPr lang="en-US" sz="2800" b="0" strike="noStrike" spc="-1">
                <a:solidFill>
                  <a:srgbClr val="000000"/>
                </a:solidFill>
                <a:latin typeface="Segoe UI Light"/>
                <a:ea typeface="Segoe UI Light"/>
              </a:rPr>
              <a:t>Second level</a:t>
            </a:r>
            <a:endParaRPr lang="en-US" sz="2800" b="0" strike="noStrike" spc="-1">
              <a:solidFill>
                <a:srgbClr val="000000"/>
              </a:solidFill>
              <a:latin typeface="Segoe UI Light"/>
            </a:endParaRPr>
          </a:p>
          <a:p>
            <a:pPr marL="1142640" lvl="2" indent="-228240">
              <a:lnSpc>
                <a:spcPct val="100000"/>
              </a:lnSpc>
              <a:spcBef>
                <a:spcPts val="201"/>
              </a:spcBef>
              <a:spcAft>
                <a:spcPts val="201"/>
              </a:spcAft>
              <a:buClr>
                <a:srgbClr val="000000"/>
              </a:buClr>
              <a:buFont typeface="Arial"/>
              <a:buChar char="•"/>
            </a:pPr>
            <a:r>
              <a:rPr lang="en-US" sz="2400" b="0" strike="noStrike" spc="-1">
                <a:solidFill>
                  <a:srgbClr val="000000"/>
                </a:solidFill>
                <a:latin typeface="Segoe UI Light"/>
                <a:ea typeface="Segoe UI Light"/>
              </a:rPr>
              <a:t>Third level</a:t>
            </a:r>
            <a:endParaRPr lang="en-US" sz="2400" b="0" strike="noStrike" spc="-1">
              <a:solidFill>
                <a:srgbClr val="000000"/>
              </a:solidFill>
              <a:latin typeface="Segoe UI Light"/>
            </a:endParaRPr>
          </a:p>
          <a:p>
            <a:pPr marL="1599480" lvl="3" indent="-228240">
              <a:lnSpc>
                <a:spcPct val="100000"/>
              </a:lnSpc>
              <a:spcBef>
                <a:spcPts val="400"/>
              </a:spcBef>
              <a:buClr>
                <a:srgbClr val="000000"/>
              </a:buClr>
              <a:buFont typeface="Arial"/>
              <a:buChar char="–"/>
            </a:pPr>
            <a:r>
              <a:rPr lang="en-US" sz="2000" b="0" strike="noStrike" spc="-1">
                <a:solidFill>
                  <a:srgbClr val="000000"/>
                </a:solidFill>
                <a:latin typeface="Segoe UI Light"/>
                <a:ea typeface="Segoe UI Light"/>
              </a:rPr>
              <a:t>Fourth level</a:t>
            </a:r>
            <a:endParaRPr lang="en-US" sz="2000" b="0" strike="noStrike" spc="-1">
              <a:solidFill>
                <a:srgbClr val="000000"/>
              </a:solidFill>
              <a:latin typeface="Segoe UI Light"/>
            </a:endParaRPr>
          </a:p>
          <a:p>
            <a:pPr marL="2056680" lvl="4" indent="-228240">
              <a:lnSpc>
                <a:spcPct val="100000"/>
              </a:lnSpc>
              <a:spcBef>
                <a:spcPts val="400"/>
              </a:spcBef>
              <a:buClr>
                <a:srgbClr val="000000"/>
              </a:buClr>
              <a:buFont typeface="Arial"/>
              <a:buChar char="»"/>
            </a:pPr>
            <a:r>
              <a:rPr lang="en-US" sz="2000" b="0" strike="noStrike" spc="-1">
                <a:solidFill>
                  <a:srgbClr val="000000"/>
                </a:solidFill>
                <a:latin typeface="Segoe UI Light"/>
                <a:ea typeface="Segoe UI Light"/>
              </a:rPr>
              <a:t>Fifth level</a:t>
            </a:r>
            <a:endParaRPr lang="en-US" sz="2000" b="0" strike="noStrike" spc="-1">
              <a:solidFill>
                <a:srgbClr val="000000"/>
              </a:solidFill>
              <a:latin typeface="Segoe UI Light"/>
            </a:endParaRPr>
          </a:p>
        </p:txBody>
      </p:sp>
      <p:sp>
        <p:nvSpPr>
          <p:cNvPr id="124" name="PlaceHolder 3"/>
          <p:cNvSpPr>
            <a:spLocks noGrp="1"/>
          </p:cNvSpPr>
          <p:nvPr>
            <p:ph type="title"/>
          </p:nvPr>
        </p:nvSpPr>
        <p:spPr>
          <a:xfrm>
            <a:off x="379440" y="182160"/>
            <a:ext cx="11523960" cy="1063080"/>
          </a:xfrm>
          <a:prstGeom prst="rect">
            <a:avLst/>
          </a:prstGeom>
        </p:spPr>
        <p:txBody>
          <a:bodyPr>
            <a:noAutofit/>
          </a:bodyPr>
          <a:lstStyle/>
          <a:p>
            <a:pPr>
              <a:lnSpc>
                <a:spcPct val="80000"/>
              </a:lnSpc>
            </a:pPr>
            <a:r>
              <a:rPr lang="en-US" sz="4400" b="0" strike="noStrike" spc="-1">
                <a:solidFill>
                  <a:srgbClr val="000000"/>
                </a:solidFill>
                <a:latin typeface="Segoe UI Light"/>
                <a:ea typeface="Segoe UI Light"/>
              </a:rPr>
              <a:t>Click to edit Master title style</a:t>
            </a:r>
            <a:endParaRPr lang="en-US" sz="4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 name="CustomShape 1"/>
          <p:cNvSpPr/>
          <p:nvPr/>
        </p:nvSpPr>
        <p:spPr>
          <a:xfrm>
            <a:off x="0" y="0"/>
            <a:ext cx="12191760" cy="685764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sp>
        <p:nvSpPr>
          <p:cNvPr id="162" name="CustomShape 2"/>
          <p:cNvSpPr/>
          <p:nvPr/>
        </p:nvSpPr>
        <p:spPr>
          <a:xfrm>
            <a:off x="529920" y="5960880"/>
            <a:ext cx="11078280" cy="888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D9D9D9"/>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50" b="0" strike="noStrike" spc="-1">
              <a:latin typeface="Arial"/>
            </a:endParaRPr>
          </a:p>
        </p:txBody>
      </p:sp>
      <p:pic>
        <p:nvPicPr>
          <p:cNvPr id="163" name="Picture 4"/>
          <p:cNvPicPr/>
          <p:nvPr/>
        </p:nvPicPr>
        <p:blipFill>
          <a:blip r:embed="rId14"/>
          <a:srcRect l="9721"/>
          <a:stretch/>
        </p:blipFill>
        <p:spPr>
          <a:xfrm>
            <a:off x="529920" y="2940120"/>
            <a:ext cx="5472720" cy="2229120"/>
          </a:xfrm>
          <a:prstGeom prst="rect">
            <a:avLst/>
          </a:prstGeom>
          <a:ln>
            <a:noFill/>
          </a:ln>
        </p:spPr>
      </p:pic>
      <p:sp>
        <p:nvSpPr>
          <p:cNvPr id="164" name="PlaceHolder 3"/>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165"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1" strike="noStrike" spc="-1">
                <a:solidFill>
                  <a:srgbClr val="000000"/>
                </a:solidFill>
                <a:latin typeface="Segoe UI Light"/>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Segoe UI Light"/>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Segoe UI Light"/>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Segoe UI Ligh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Segoe UI Ligh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Segoe UI Ligh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Segoe UI Light"/>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291960" y="3466440"/>
            <a:ext cx="8215560" cy="1485000"/>
          </a:xfrm>
          <a:prstGeom prst="rect">
            <a:avLst/>
          </a:prstGeom>
          <a:noFill/>
          <a:ln>
            <a:noFill/>
          </a:ln>
        </p:spPr>
        <p:txBody>
          <a:bodyPr lIns="90000" tIns="45000" rIns="90000" bIns="45000" anchor="b">
            <a:noAutofit/>
          </a:bodyPr>
          <a:lstStyle/>
          <a:p>
            <a:pPr>
              <a:lnSpc>
                <a:spcPct val="100000"/>
              </a:lnSpc>
              <a:spcBef>
                <a:spcPts val="1199"/>
              </a:spcBef>
            </a:pPr>
            <a:r>
              <a:rPr lang="en-US" sz="3600" b="0" strike="noStrike" spc="-1">
                <a:solidFill>
                  <a:srgbClr val="FFFFFF"/>
                </a:solidFill>
                <a:latin typeface="Segoe UI Light"/>
                <a:ea typeface="Segoe UI Light"/>
              </a:rPr>
              <a:t>Making decisions with code</a:t>
            </a:r>
            <a:endParaRPr lang="en-US" sz="3600" b="1" strike="noStrike" spc="-1">
              <a:solidFill>
                <a:srgbClr val="000000"/>
              </a:solidFill>
              <a:latin typeface="Segoe UI Light"/>
            </a:endParaRPr>
          </a:p>
          <a:p>
            <a:pPr>
              <a:lnSpc>
                <a:spcPct val="100000"/>
              </a:lnSpc>
              <a:spcBef>
                <a:spcPts val="1199"/>
              </a:spcBef>
            </a:pPr>
            <a:r>
              <a:rPr lang="en-US" sz="2400" b="0" strike="noStrike" spc="-1">
                <a:solidFill>
                  <a:srgbClr val="FFFFFF"/>
                </a:solidFill>
                <a:latin typeface="Segoe UI Light"/>
                <a:ea typeface="Segoe UI Light"/>
              </a:rPr>
              <a:t>if statements</a:t>
            </a:r>
            <a:endParaRPr lang="en-US" sz="2400" b="1" strike="noStrike" spc="-1">
              <a:solidFill>
                <a:srgbClr val="000000"/>
              </a:solidFill>
              <a:latin typeface="Segoe UI Light"/>
            </a:endParaRPr>
          </a:p>
        </p:txBody>
      </p:sp>
      <p:sp>
        <p:nvSpPr>
          <p:cNvPr id="209" name="TextShape 2"/>
          <p:cNvSpPr txBox="1"/>
          <p:nvPr/>
        </p:nvSpPr>
        <p:spPr>
          <a:xfrm>
            <a:off x="193320" y="5132520"/>
            <a:ext cx="8409600" cy="1460520"/>
          </a:xfrm>
          <a:prstGeom prst="rect">
            <a:avLst/>
          </a:prstGeom>
          <a:noFill/>
          <a:ln>
            <a:noFill/>
          </a:ln>
        </p:spPr>
        <p:txBody>
          <a:bodyPr lIns="137160" tIns="137160" rIns="137160" bIns="137160" anchor="b">
            <a:noAutofit/>
          </a:bodyPr>
          <a:lstStyle/>
          <a:p>
            <a:pPr>
              <a:lnSpc>
                <a:spcPct val="100000"/>
              </a:lnSpc>
            </a:pPr>
            <a:r>
              <a:rPr lang="en-US" sz="2400" b="0" strike="noStrike" spc="-1">
                <a:solidFill>
                  <a:srgbClr val="000000"/>
                </a:solidFill>
                <a:latin typeface="Segoe UI Light"/>
                <a:ea typeface="Segoe UI Light"/>
              </a:rPr>
              <a:t>Susan Ibach | Technical Evangelist</a:t>
            </a:r>
            <a:endParaRPr lang="en-US" sz="2400" b="0" strike="noStrike" spc="-1">
              <a:latin typeface="Arial"/>
            </a:endParaRPr>
          </a:p>
          <a:p>
            <a:pPr>
              <a:lnSpc>
                <a:spcPct val="100000"/>
              </a:lnSpc>
            </a:pPr>
            <a:r>
              <a:rPr lang="en-US" sz="2400" b="0" strike="noStrike" spc="-1">
                <a:solidFill>
                  <a:srgbClr val="000000"/>
                </a:solidFill>
                <a:latin typeface="Segoe UI Light"/>
                <a:ea typeface="Segoe UI Light"/>
              </a:rPr>
              <a:t>Christopher Harrison | Content Developer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838080" y="1477080"/>
            <a:ext cx="9767160" cy="26517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pPr>
            <a:r>
              <a:rPr lang="en-US" sz="2800" b="0" strike="noStrike" spc="-1">
                <a:solidFill>
                  <a:srgbClr val="0000FF"/>
                </a:solidFill>
                <a:latin typeface="Consolas"/>
              </a:rPr>
              <a:t>if</a:t>
            </a:r>
            <a:r>
              <a:rPr lang="en-US" sz="2800" b="0" strike="noStrike" spc="-1">
                <a:solidFill>
                  <a:srgbClr val="000000"/>
                </a:solidFill>
                <a:latin typeface="Consolas"/>
              </a:rPr>
              <a:t> answer == </a:t>
            </a:r>
            <a:r>
              <a:rPr lang="en-US" sz="2800" b="0" strike="noStrike" spc="-1">
                <a:solidFill>
                  <a:srgbClr val="A31515"/>
                </a:solidFill>
                <a:latin typeface="Consolas"/>
              </a:rPr>
              <a:t>"yes"</a:t>
            </a:r>
            <a:r>
              <a:rPr lang="en-US" sz="2800" b="0" strike="noStrike" spc="-1">
                <a:solidFill>
                  <a:srgbClr val="000000"/>
                </a:solidFill>
                <a:latin typeface="Consolas"/>
              </a:rPr>
              <a:t> :</a:t>
            </a:r>
            <a:endParaRPr lang="en-US" sz="2800" b="0" strike="noStrike" spc="-1">
              <a:latin typeface="Arial"/>
            </a:endParaRPr>
          </a:p>
          <a:p>
            <a:pPr>
              <a:lnSpc>
                <a:spcPct val="100000"/>
              </a:lnSpc>
            </a:pPr>
            <a:r>
              <a:rPr lang="en-US" sz="2800" b="0" strike="noStrike" spc="-1">
                <a:solidFill>
                  <a:srgbClr val="0000FF"/>
                </a:solidFill>
                <a:latin typeface="Consolas"/>
              </a:rPr>
              <a:t>if</a:t>
            </a:r>
            <a:r>
              <a:rPr lang="en-US" sz="2800" b="0" strike="noStrike" spc="-1">
                <a:solidFill>
                  <a:srgbClr val="000000"/>
                </a:solidFill>
                <a:latin typeface="Consolas"/>
              </a:rPr>
              <a:t> not answer == </a:t>
            </a:r>
            <a:r>
              <a:rPr lang="en-US" sz="2800" b="0" strike="noStrike" spc="-1">
                <a:solidFill>
                  <a:srgbClr val="A31515"/>
                </a:solidFill>
                <a:latin typeface="Consolas"/>
              </a:rPr>
              <a:t>"no"</a:t>
            </a:r>
            <a:r>
              <a:rPr lang="en-US" sz="2800" b="0" strike="noStrike" spc="-1">
                <a:solidFill>
                  <a:srgbClr val="000000"/>
                </a:solidFill>
                <a:latin typeface="Consolas"/>
              </a:rPr>
              <a:t> :</a:t>
            </a:r>
            <a:endParaRPr lang="en-US" sz="2800" b="0" strike="noStrike" spc="-1">
              <a:latin typeface="Arial"/>
            </a:endParaRPr>
          </a:p>
          <a:p>
            <a:pPr>
              <a:lnSpc>
                <a:spcPct val="100000"/>
              </a:lnSpc>
            </a:pPr>
            <a:endParaRPr lang="en-US" sz="2800" b="0" strike="noStrike" spc="-1">
              <a:latin typeface="Arial"/>
            </a:endParaRPr>
          </a:p>
          <a:p>
            <a:pPr>
              <a:lnSpc>
                <a:spcPct val="100000"/>
              </a:lnSpc>
            </a:pPr>
            <a:r>
              <a:rPr lang="en-US" sz="2800" b="0" strike="noStrike" spc="-1">
                <a:solidFill>
                  <a:srgbClr val="0000FF"/>
                </a:solidFill>
                <a:latin typeface="Consolas"/>
              </a:rPr>
              <a:t>if</a:t>
            </a:r>
            <a:r>
              <a:rPr lang="en-US" sz="2800" b="0" strike="noStrike" spc="-1">
                <a:solidFill>
                  <a:srgbClr val="000000"/>
                </a:solidFill>
                <a:latin typeface="Consolas"/>
              </a:rPr>
              <a:t> total &lt; 100 :</a:t>
            </a:r>
            <a:endParaRPr lang="en-US" sz="2800" b="0" strike="noStrike" spc="-1">
              <a:latin typeface="Arial"/>
            </a:endParaRPr>
          </a:p>
          <a:p>
            <a:pPr>
              <a:lnSpc>
                <a:spcPct val="100000"/>
              </a:lnSpc>
            </a:pPr>
            <a:r>
              <a:rPr lang="en-US" sz="2800" b="0" strike="noStrike" spc="-1">
                <a:solidFill>
                  <a:srgbClr val="0000FF"/>
                </a:solidFill>
                <a:latin typeface="Consolas"/>
              </a:rPr>
              <a:t>if</a:t>
            </a:r>
            <a:r>
              <a:rPr lang="en-US" sz="2800" b="0" strike="noStrike" spc="-1">
                <a:solidFill>
                  <a:srgbClr val="000000"/>
                </a:solidFill>
                <a:latin typeface="Consolas"/>
              </a:rPr>
              <a:t> not total &gt;= 100 :</a:t>
            </a:r>
            <a:endParaRPr lang="en-US" sz="2800" b="0" strike="noStrike" spc="-1">
              <a:latin typeface="Arial"/>
            </a:endParaRPr>
          </a:p>
          <a:p>
            <a:pPr>
              <a:lnSpc>
                <a:spcPct val="100000"/>
              </a:lnSpc>
            </a:pPr>
            <a:endParaRPr lang="en-US" sz="2800" b="0" strike="noStrike" spc="-1">
              <a:latin typeface="Arial"/>
            </a:endParaRPr>
          </a:p>
        </p:txBody>
      </p:sp>
      <p:sp>
        <p:nvSpPr>
          <p:cNvPr id="232" name="TextShape 2"/>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Almost every if statement can be written two ways</a:t>
            </a:r>
            <a:endParaRPr lang="en-US" sz="4400" b="0" strike="noStrike" spc="-1">
              <a:solidFill>
                <a:srgbClr val="000000"/>
              </a:solidFill>
              <a:latin typeface="Calibri"/>
            </a:endParaRPr>
          </a:p>
        </p:txBody>
      </p:sp>
      <p:sp>
        <p:nvSpPr>
          <p:cNvPr id="233" name="CustomShape 3"/>
          <p:cNvSpPr/>
          <p:nvPr/>
        </p:nvSpPr>
        <p:spPr>
          <a:xfrm>
            <a:off x="483840" y="4361040"/>
            <a:ext cx="5058000" cy="1187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3600" b="0" strike="noStrike" spc="-1">
                <a:solidFill>
                  <a:srgbClr val="000000"/>
                </a:solidFill>
                <a:latin typeface="Segoe UI Light"/>
              </a:rPr>
              <a:t>Which do you prefer?</a:t>
            </a:r>
            <a:endParaRPr lang="en-US" sz="3600" b="0" strike="noStrike" spc="-1">
              <a:latin typeface="Arial"/>
            </a:endParaRPr>
          </a:p>
          <a:p>
            <a:pPr>
              <a:lnSpc>
                <a:spcPct val="100000"/>
              </a:lnSpc>
            </a:pP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Write it the way you would say it</a:t>
            </a:r>
            <a:endParaRPr lang="en-US" sz="4400" b="0" strike="noStrike" spc="-1">
              <a:solidFill>
                <a:srgbClr val="000000"/>
              </a:solidFill>
              <a:latin typeface="Calibri"/>
            </a:endParaRPr>
          </a:p>
        </p:txBody>
      </p:sp>
      <p:sp>
        <p:nvSpPr>
          <p:cNvPr id="235"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If course is completed – send certificate to student</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0000FF"/>
              </a:buClr>
              <a:buFont typeface="Arial"/>
              <a:buChar char="–"/>
            </a:pPr>
            <a:r>
              <a:rPr lang="en-US" sz="2800" b="0" strike="noStrike" spc="-1">
                <a:solidFill>
                  <a:srgbClr val="0000FF"/>
                </a:solidFill>
                <a:latin typeface="Consolas"/>
                <a:ea typeface="Segoe UI Light"/>
              </a:rPr>
              <a:t>if</a:t>
            </a:r>
            <a:r>
              <a:rPr lang="en-US" sz="2800" b="0" strike="noStrike" spc="-1">
                <a:solidFill>
                  <a:srgbClr val="000000"/>
                </a:solidFill>
                <a:latin typeface="Consolas"/>
                <a:ea typeface="Segoe UI Light"/>
              </a:rPr>
              <a:t> courseCompleted == </a:t>
            </a:r>
            <a:r>
              <a:rPr lang="en-US" sz="2800" b="0" strike="noStrike" spc="-1">
                <a:solidFill>
                  <a:srgbClr val="A31515"/>
                </a:solidFill>
                <a:latin typeface="Consolas"/>
                <a:ea typeface="Segoe UI Light"/>
              </a:rPr>
              <a:t>"yes"</a:t>
            </a:r>
            <a:r>
              <a:rPr lang="en-US" sz="2800" b="0" strike="noStrike" spc="-1">
                <a:solidFill>
                  <a:srgbClr val="000000"/>
                </a:solidFill>
                <a:latin typeface="Consolas"/>
                <a:ea typeface="Segoe UI Light"/>
              </a:rPr>
              <a:t> </a:t>
            </a:r>
            <a:r>
              <a:rPr lang="en-US" sz="2800" b="1" strike="noStrike" spc="-1">
                <a:solidFill>
                  <a:srgbClr val="000000"/>
                </a:solidFill>
                <a:latin typeface="Consolas"/>
                <a:ea typeface="Segoe UI Light"/>
              </a:rPr>
              <a:t>:</a:t>
            </a:r>
            <a:endParaRPr lang="en-US" sz="2800" b="0"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If order total under $50 – add shipping</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0000FF"/>
              </a:buClr>
              <a:buFont typeface="Arial"/>
              <a:buChar char="–"/>
            </a:pPr>
            <a:r>
              <a:rPr lang="en-US" sz="2800" b="0" strike="noStrike" spc="-1">
                <a:solidFill>
                  <a:srgbClr val="0000FF"/>
                </a:solidFill>
                <a:latin typeface="Consolas"/>
                <a:ea typeface="Segoe UI Light"/>
              </a:rPr>
              <a:t>if</a:t>
            </a:r>
            <a:r>
              <a:rPr lang="en-US" sz="2800" b="0" strike="noStrike" spc="-1">
                <a:solidFill>
                  <a:srgbClr val="000000"/>
                </a:solidFill>
                <a:latin typeface="Consolas"/>
                <a:ea typeface="Segoe UI Light"/>
              </a:rPr>
              <a:t> total &lt; 50 :</a:t>
            </a:r>
            <a:endParaRPr lang="en-US" sz="2800" b="0"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If cat has not been vaccinated – call owner to set appointment</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0000FF"/>
              </a:buClr>
              <a:buFont typeface="Arial"/>
              <a:buChar char="–"/>
            </a:pPr>
            <a:r>
              <a:rPr lang="en-US" sz="2800" b="0" strike="noStrike" spc="-1">
                <a:solidFill>
                  <a:srgbClr val="0000FF"/>
                </a:solidFill>
                <a:latin typeface="Consolas"/>
                <a:ea typeface="Segoe UI Light"/>
              </a:rPr>
              <a:t>if</a:t>
            </a:r>
            <a:r>
              <a:rPr lang="en-US" sz="2800" b="0" strike="noStrike" spc="-1">
                <a:solidFill>
                  <a:srgbClr val="000000"/>
                </a:solidFill>
                <a:latin typeface="Consolas"/>
                <a:ea typeface="Segoe UI Light"/>
              </a:rPr>
              <a:t> not vaccinated == </a:t>
            </a:r>
            <a:r>
              <a:rPr lang="en-US" sz="2800" b="0" strike="noStrike" spc="-1">
                <a:solidFill>
                  <a:srgbClr val="A31515"/>
                </a:solidFill>
                <a:latin typeface="Consolas"/>
                <a:ea typeface="Segoe UI Light"/>
              </a:rPr>
              <a:t> "yes"</a:t>
            </a:r>
            <a:r>
              <a:rPr lang="en-US" sz="2800" b="0" strike="noStrike" spc="-1">
                <a:solidFill>
                  <a:srgbClr val="000000"/>
                </a:solidFill>
                <a:latin typeface="Consolas"/>
                <a:ea typeface="Segoe UI Light"/>
              </a:rPr>
              <a:t> </a:t>
            </a:r>
            <a:r>
              <a:rPr lang="en-US" sz="2800" b="1" strike="noStrike" spc="-1">
                <a:solidFill>
                  <a:srgbClr val="000000"/>
                </a:solidFill>
                <a:latin typeface="Consolas"/>
                <a:ea typeface="Segoe UI Light"/>
              </a:rPr>
              <a:t>:</a:t>
            </a:r>
            <a:endParaRPr lang="en-US" sz="2800" b="0" strike="noStrike" spc="-1">
              <a:solidFill>
                <a:srgbClr val="000000"/>
              </a:solidFill>
              <a:latin typeface="Segoe UI Light"/>
            </a:endParaRPr>
          </a:p>
          <a:p>
            <a:pPr>
              <a:lnSpc>
                <a:spcPct val="100000"/>
              </a:lnSpc>
              <a:spcBef>
                <a:spcPts val="1400"/>
              </a:spcBef>
            </a:pPr>
            <a:endParaRPr lang="en-US" sz="2800" b="1"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2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838080" y="1486440"/>
            <a:ext cx="9767160" cy="22237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pPr>
            <a:r>
              <a:rPr lang="en-US" sz="2800" b="0" strike="noStrike" spc="-1">
                <a:solidFill>
                  <a:srgbClr val="000000"/>
                </a:solidFill>
                <a:latin typeface="Consolas"/>
              </a:rPr>
              <a:t>answer=input(</a:t>
            </a:r>
            <a:r>
              <a:rPr lang="en-US" sz="2800" b="0" strike="noStrike" spc="-1">
                <a:solidFill>
                  <a:srgbClr val="A31515"/>
                </a:solidFill>
                <a:latin typeface="Consolas"/>
              </a:rPr>
              <a:t>"Would you like express shipping? "</a:t>
            </a:r>
            <a:r>
              <a:rPr lang="en-US" sz="2800" b="0" strike="noStrike" spc="-1">
                <a:solidFill>
                  <a:srgbClr val="000000"/>
                </a:solidFill>
                <a:latin typeface="Consolas"/>
              </a:rPr>
              <a:t>)</a:t>
            </a:r>
            <a:endParaRPr lang="en-US" sz="2800" b="0" strike="noStrike" spc="-1">
              <a:latin typeface="Arial"/>
            </a:endParaRPr>
          </a:p>
          <a:p>
            <a:pPr>
              <a:lnSpc>
                <a:spcPct val="100000"/>
              </a:lnSpc>
            </a:pPr>
            <a:r>
              <a:rPr lang="en-US" sz="2800" b="0" strike="noStrike" spc="-1">
                <a:solidFill>
                  <a:srgbClr val="0000FF"/>
                </a:solidFill>
                <a:latin typeface="Consolas"/>
              </a:rPr>
              <a:t>if</a:t>
            </a:r>
            <a:r>
              <a:rPr lang="en-US" sz="2800" b="0" strike="noStrike" spc="-1">
                <a:solidFill>
                  <a:srgbClr val="000000"/>
                </a:solidFill>
                <a:latin typeface="Consolas"/>
              </a:rPr>
              <a:t> answer == </a:t>
            </a:r>
            <a:r>
              <a:rPr lang="en-US" sz="2800" b="0" strike="noStrike" spc="-1">
                <a:solidFill>
                  <a:srgbClr val="A31515"/>
                </a:solidFill>
                <a:latin typeface="Consolas"/>
              </a:rPr>
              <a:t>"yes"</a:t>
            </a:r>
            <a:r>
              <a:rPr lang="en-US" sz="2800" b="0" strike="noStrike" spc="-1">
                <a:solidFill>
                  <a:srgbClr val="000000"/>
                </a:solidFill>
                <a:latin typeface="Consolas"/>
              </a:rPr>
              <a:t> </a:t>
            </a:r>
            <a:r>
              <a:rPr lang="en-US" sz="2800" b="1" strike="noStrike" spc="-1">
                <a:solidFill>
                  <a:srgbClr val="000000"/>
                </a:solidFill>
                <a:latin typeface="Consolas"/>
              </a:rPr>
              <a:t>:</a:t>
            </a:r>
            <a:endParaRPr lang="en-US" sz="2800" b="0" strike="noStrike" spc="-1">
              <a:latin typeface="Arial"/>
            </a:endParaRPr>
          </a:p>
          <a:p>
            <a:pPr>
              <a:lnSpc>
                <a:spcPct val="100000"/>
              </a:lnSpc>
            </a:pPr>
            <a:r>
              <a:rPr lang="en-US" sz="2800" b="0" strike="noStrike" spc="-1">
                <a:solidFill>
                  <a:srgbClr val="000000"/>
                </a:solidFill>
                <a:latin typeface="Consolas"/>
              </a:rPr>
              <a:t>     </a:t>
            </a:r>
            <a:r>
              <a:rPr lang="en-US" sz="2800" b="0" strike="noStrike" spc="-1">
                <a:solidFill>
                  <a:srgbClr val="0000FF"/>
                </a:solidFill>
                <a:latin typeface="Consolas"/>
              </a:rPr>
              <a:t>print</a:t>
            </a:r>
            <a:r>
              <a:rPr lang="en-US" sz="2800" b="0" strike="noStrike" spc="-1">
                <a:solidFill>
                  <a:srgbClr val="000000"/>
                </a:solidFill>
                <a:latin typeface="Consolas"/>
              </a:rPr>
              <a:t>(</a:t>
            </a:r>
            <a:r>
              <a:rPr lang="en-US" sz="2800" b="0" strike="noStrike" spc="-1">
                <a:solidFill>
                  <a:srgbClr val="A31515"/>
                </a:solidFill>
                <a:latin typeface="Consolas"/>
              </a:rPr>
              <a:t>"That will be an extra $10"</a:t>
            </a:r>
            <a:r>
              <a:rPr lang="en-US" sz="2800" b="0" strike="noStrike" spc="-1">
                <a:solidFill>
                  <a:srgbClr val="000000"/>
                </a:solidFill>
                <a:latin typeface="Consolas"/>
              </a:rPr>
              <a:t>) </a:t>
            </a:r>
            <a:r>
              <a:rPr lang="en-US" sz="2800" b="0" strike="noStrike" spc="-1">
                <a:solidFill>
                  <a:srgbClr val="0000FF"/>
                </a:solidFill>
                <a:latin typeface="Consolas"/>
              </a:rPr>
              <a:t>print</a:t>
            </a:r>
            <a:r>
              <a:rPr lang="en-US" sz="2800" b="0" strike="noStrike" spc="-1">
                <a:solidFill>
                  <a:srgbClr val="000000"/>
                </a:solidFill>
                <a:latin typeface="Consolas"/>
              </a:rPr>
              <a:t>(</a:t>
            </a:r>
            <a:r>
              <a:rPr lang="en-US" sz="2800" b="0" strike="noStrike" spc="-1">
                <a:solidFill>
                  <a:srgbClr val="A31515"/>
                </a:solidFill>
                <a:latin typeface="Consolas"/>
              </a:rPr>
              <a:t>"Have a nice day"</a:t>
            </a:r>
            <a:r>
              <a:rPr lang="en-US" sz="2800" b="0" strike="noStrike" spc="-1">
                <a:solidFill>
                  <a:srgbClr val="000000"/>
                </a:solidFill>
                <a:latin typeface="Consolas"/>
              </a:rPr>
              <a:t>)</a:t>
            </a:r>
            <a:endParaRPr lang="en-US" sz="2800" b="0" strike="noStrike" spc="-1">
              <a:latin typeface="Arial"/>
            </a:endParaRPr>
          </a:p>
        </p:txBody>
      </p:sp>
      <p:sp>
        <p:nvSpPr>
          <p:cNvPr id="237" name="TextShape 2"/>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What do you think will happen if we type “YES” instead of “yes”</a:t>
            </a:r>
            <a:endParaRPr lang="en-US" sz="4400" b="0" strike="noStrike" spc="-1">
              <a:solidFill>
                <a:srgbClr val="000000"/>
              </a:solidFill>
              <a:latin typeface="Calibri"/>
            </a:endParaRPr>
          </a:p>
        </p:txBody>
      </p:sp>
      <p:sp>
        <p:nvSpPr>
          <p:cNvPr id="238" name="CustomShape 3"/>
          <p:cNvSpPr/>
          <p:nvPr/>
        </p:nvSpPr>
        <p:spPr>
          <a:xfrm>
            <a:off x="838080" y="4233960"/>
            <a:ext cx="10134360" cy="22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600" b="0" strike="noStrike" spc="-1">
                <a:solidFill>
                  <a:srgbClr val="000000"/>
                </a:solidFill>
                <a:latin typeface="Segoe UI Light"/>
              </a:rPr>
              <a:t>One of the challenges of working with strings of characters, is that the computer considers “y” and “Y” to be two different letters. </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838080" y="1486440"/>
            <a:ext cx="9767160" cy="22237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pPr>
            <a:r>
              <a:rPr lang="en-US" sz="2800" b="0" strike="noStrike" spc="-1">
                <a:solidFill>
                  <a:srgbClr val="000000"/>
                </a:solidFill>
                <a:latin typeface="Consolas"/>
              </a:rPr>
              <a:t>answer=input(</a:t>
            </a:r>
            <a:r>
              <a:rPr lang="en-US" sz="2800" b="0" strike="noStrike" spc="-1">
                <a:solidFill>
                  <a:srgbClr val="A31515"/>
                </a:solidFill>
                <a:latin typeface="Consolas"/>
              </a:rPr>
              <a:t>"Would you like express shipping?"</a:t>
            </a:r>
            <a:r>
              <a:rPr lang="en-US" sz="2800" b="0" strike="noStrike" spc="-1">
                <a:solidFill>
                  <a:srgbClr val="000000"/>
                </a:solidFill>
                <a:latin typeface="Consolas"/>
              </a:rPr>
              <a:t>)</a:t>
            </a:r>
            <a:endParaRPr lang="en-US" sz="2800" b="0" strike="noStrike" spc="-1">
              <a:latin typeface="Arial"/>
            </a:endParaRPr>
          </a:p>
          <a:p>
            <a:pPr>
              <a:lnSpc>
                <a:spcPct val="100000"/>
              </a:lnSpc>
            </a:pPr>
            <a:r>
              <a:rPr lang="en-US" sz="2800" b="0" strike="noStrike" spc="-1">
                <a:solidFill>
                  <a:srgbClr val="0000FF"/>
                </a:solidFill>
                <a:latin typeface="Consolas"/>
              </a:rPr>
              <a:t>if</a:t>
            </a:r>
            <a:r>
              <a:rPr lang="en-US" sz="2800" b="0" strike="noStrike" spc="-1">
                <a:solidFill>
                  <a:srgbClr val="000000"/>
                </a:solidFill>
                <a:latin typeface="Consolas"/>
              </a:rPr>
              <a:t> answer.lower() == </a:t>
            </a:r>
            <a:r>
              <a:rPr lang="en-US" sz="2800" b="0" strike="noStrike" spc="-1">
                <a:solidFill>
                  <a:srgbClr val="A31515"/>
                </a:solidFill>
                <a:latin typeface="Consolas"/>
              </a:rPr>
              <a:t>"yes"</a:t>
            </a:r>
            <a:r>
              <a:rPr lang="en-US" sz="2800" b="0" strike="noStrike" spc="-1">
                <a:solidFill>
                  <a:srgbClr val="000000"/>
                </a:solidFill>
                <a:latin typeface="Consolas"/>
              </a:rPr>
              <a:t> </a:t>
            </a:r>
            <a:r>
              <a:rPr lang="en-US" sz="2800" b="1" strike="noStrike" spc="-1">
                <a:solidFill>
                  <a:srgbClr val="000000"/>
                </a:solidFill>
                <a:latin typeface="Consolas"/>
              </a:rPr>
              <a:t>:</a:t>
            </a:r>
            <a:endParaRPr lang="en-US" sz="2800" b="0" strike="noStrike" spc="-1">
              <a:latin typeface="Arial"/>
            </a:endParaRPr>
          </a:p>
          <a:p>
            <a:pPr>
              <a:lnSpc>
                <a:spcPct val="100000"/>
              </a:lnSpc>
            </a:pPr>
            <a:r>
              <a:rPr lang="en-US" sz="2800" b="0" strike="noStrike" spc="-1">
                <a:solidFill>
                  <a:srgbClr val="000000"/>
                </a:solidFill>
                <a:latin typeface="Consolas"/>
              </a:rPr>
              <a:t>     </a:t>
            </a:r>
            <a:r>
              <a:rPr lang="en-US" sz="2800" b="0" strike="noStrike" spc="-1">
                <a:solidFill>
                  <a:srgbClr val="0000FF"/>
                </a:solidFill>
                <a:latin typeface="Consolas"/>
              </a:rPr>
              <a:t>print</a:t>
            </a:r>
            <a:r>
              <a:rPr lang="en-US" sz="2800" b="0" strike="noStrike" spc="-1">
                <a:solidFill>
                  <a:srgbClr val="000000"/>
                </a:solidFill>
                <a:latin typeface="Consolas"/>
              </a:rPr>
              <a:t>(</a:t>
            </a:r>
            <a:r>
              <a:rPr lang="en-US" sz="2800" b="0" strike="noStrike" spc="-1">
                <a:solidFill>
                  <a:srgbClr val="A31515"/>
                </a:solidFill>
                <a:latin typeface="Consolas"/>
              </a:rPr>
              <a:t>"That will be an extra $10"</a:t>
            </a:r>
            <a:r>
              <a:rPr lang="en-US" sz="2800" b="0" strike="noStrike" spc="-1">
                <a:solidFill>
                  <a:srgbClr val="000000"/>
                </a:solidFill>
                <a:latin typeface="Consolas"/>
              </a:rPr>
              <a:t>) </a:t>
            </a:r>
            <a:r>
              <a:rPr lang="en-US" sz="2800" b="0" strike="noStrike" spc="-1">
                <a:solidFill>
                  <a:srgbClr val="0000FF"/>
                </a:solidFill>
                <a:latin typeface="Consolas"/>
              </a:rPr>
              <a:t>print</a:t>
            </a:r>
            <a:r>
              <a:rPr lang="en-US" sz="2800" b="0" strike="noStrike" spc="-1">
                <a:solidFill>
                  <a:srgbClr val="000000"/>
                </a:solidFill>
                <a:latin typeface="Consolas"/>
              </a:rPr>
              <a:t>(</a:t>
            </a:r>
            <a:r>
              <a:rPr lang="en-US" sz="2800" b="0" strike="noStrike" spc="-1">
                <a:solidFill>
                  <a:srgbClr val="A31515"/>
                </a:solidFill>
                <a:latin typeface="Consolas"/>
              </a:rPr>
              <a:t>"Have a nice day"</a:t>
            </a:r>
            <a:r>
              <a:rPr lang="en-US" sz="2800" b="0" strike="noStrike" spc="-1">
                <a:solidFill>
                  <a:srgbClr val="000000"/>
                </a:solidFill>
                <a:latin typeface="Consolas"/>
              </a:rPr>
              <a:t>)</a:t>
            </a:r>
            <a:endParaRPr lang="en-US" sz="2800" b="0" strike="noStrike" spc="-1">
              <a:latin typeface="Arial"/>
            </a:endParaRPr>
          </a:p>
        </p:txBody>
      </p:sp>
      <p:sp>
        <p:nvSpPr>
          <p:cNvPr id="240" name="TextShape 2"/>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Is there a way we could change a string from  uppercase to lowercase?</a:t>
            </a:r>
            <a:endParaRPr lang="en-US" sz="4400" b="0" strike="noStrike" spc="-1">
              <a:solidFill>
                <a:srgbClr val="000000"/>
              </a:solidFill>
              <a:latin typeface="Calibri"/>
            </a:endParaRPr>
          </a:p>
        </p:txBody>
      </p:sp>
      <p:sp>
        <p:nvSpPr>
          <p:cNvPr id="241" name="CustomShape 3"/>
          <p:cNvSpPr/>
          <p:nvPr/>
        </p:nvSpPr>
        <p:spPr>
          <a:xfrm>
            <a:off x="838080" y="4233960"/>
            <a:ext cx="1040364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600" b="0" strike="noStrike" spc="-1">
                <a:solidFill>
                  <a:srgbClr val="000000"/>
                </a:solidFill>
                <a:latin typeface="Segoe UI Light"/>
              </a:rPr>
              <a:t>Hint: There were functions we could call for string variables</a:t>
            </a:r>
            <a:endParaRPr lang="en-US" sz="3600" b="0" strike="noStrike" spc="-1">
              <a:latin typeface="Arial"/>
            </a:endParaRPr>
          </a:p>
        </p:txBody>
      </p:sp>
      <p:sp>
        <p:nvSpPr>
          <p:cNvPr id="242" name="CustomShape 4"/>
          <p:cNvSpPr/>
          <p:nvPr/>
        </p:nvSpPr>
        <p:spPr>
          <a:xfrm>
            <a:off x="838080" y="5365800"/>
            <a:ext cx="101343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600" b="0" strike="noStrike" spc="-1">
                <a:solidFill>
                  <a:srgbClr val="000000"/>
                </a:solidFill>
                <a:latin typeface="Segoe UI Light"/>
              </a:rPr>
              <a:t>Hint: </a:t>
            </a:r>
            <a:r>
              <a:rPr lang="en-US" sz="3600" b="1" strike="noStrike" spc="-1">
                <a:solidFill>
                  <a:srgbClr val="000000"/>
                </a:solidFill>
                <a:latin typeface="Segoe UI Light"/>
              </a:rPr>
              <a:t>lower()</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What if we try an if statement with numbers instead of strings</a:t>
            </a:r>
            <a:endParaRPr lang="en-US" sz="4400" b="0" strike="noStrike" spc="-1">
              <a:solidFill>
                <a:srgbClr val="000000"/>
              </a:solidFill>
              <a:latin typeface="Calibri"/>
            </a:endParaRPr>
          </a:p>
        </p:txBody>
      </p:sp>
      <p:sp>
        <p:nvSpPr>
          <p:cNvPr id="244" name="CustomShape 2"/>
          <p:cNvSpPr/>
          <p:nvPr/>
        </p:nvSpPr>
        <p:spPr>
          <a:xfrm>
            <a:off x="838080" y="4233960"/>
            <a:ext cx="99950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600" b="0" strike="noStrike" spc="-1">
                <a:solidFill>
                  <a:srgbClr val="000000"/>
                </a:solidFill>
                <a:latin typeface="Segoe UI Light"/>
              </a:rPr>
              <a:t>What will appear on the screen if deposit is 150?</a:t>
            </a:r>
            <a:endParaRPr lang="en-US" sz="3600" b="0" strike="noStrike" spc="-1">
              <a:latin typeface="Arial"/>
            </a:endParaRPr>
          </a:p>
          <a:p>
            <a:pPr>
              <a:lnSpc>
                <a:spcPct val="100000"/>
              </a:lnSpc>
            </a:pPr>
            <a:endParaRPr lang="en-US" sz="3600" b="0" strike="noStrike" spc="-1">
              <a:latin typeface="Arial"/>
            </a:endParaRPr>
          </a:p>
        </p:txBody>
      </p:sp>
      <p:sp>
        <p:nvSpPr>
          <p:cNvPr id="245" name="CustomShape 3"/>
          <p:cNvSpPr/>
          <p:nvPr/>
        </p:nvSpPr>
        <p:spPr>
          <a:xfrm>
            <a:off x="838080" y="1698840"/>
            <a:ext cx="9700200" cy="17985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pPr>
            <a:r>
              <a:rPr lang="en-US" sz="2800" b="0" strike="noStrike" spc="-1">
                <a:solidFill>
                  <a:srgbClr val="000000"/>
                </a:solidFill>
                <a:latin typeface="Consolas"/>
              </a:rPr>
              <a:t>deposit = 150</a:t>
            </a:r>
            <a:endParaRPr lang="en-US" sz="2800" b="0" strike="noStrike" spc="-1">
              <a:latin typeface="Arial"/>
            </a:endParaRPr>
          </a:p>
          <a:p>
            <a:pPr>
              <a:lnSpc>
                <a:spcPct val="100000"/>
              </a:lnSpc>
            </a:pPr>
            <a:r>
              <a:rPr lang="en-US" sz="2800" b="0" strike="noStrike" spc="-1">
                <a:solidFill>
                  <a:srgbClr val="0000FF"/>
                </a:solidFill>
                <a:latin typeface="Consolas"/>
              </a:rPr>
              <a:t>if</a:t>
            </a:r>
            <a:r>
              <a:rPr lang="en-US" sz="2800" b="0" strike="noStrike" spc="-1">
                <a:solidFill>
                  <a:srgbClr val="000000"/>
                </a:solidFill>
                <a:latin typeface="Consolas"/>
              </a:rPr>
              <a:t> deposit &gt; 100 :</a:t>
            </a:r>
            <a:endParaRPr lang="en-US" sz="2800" b="0" strike="noStrike" spc="-1">
              <a:latin typeface="Arial"/>
            </a:endParaRPr>
          </a:p>
          <a:p>
            <a:pPr>
              <a:lnSpc>
                <a:spcPct val="100000"/>
              </a:lnSpc>
            </a:pPr>
            <a:r>
              <a:rPr lang="en-US" sz="2800" b="0" strike="noStrike" spc="-1">
                <a:solidFill>
                  <a:srgbClr val="000000"/>
                </a:solidFill>
                <a:latin typeface="Consolas"/>
              </a:rPr>
              <a:t>     </a:t>
            </a:r>
            <a:r>
              <a:rPr lang="en-US" sz="2800" b="0" strike="noStrike" spc="-1">
                <a:solidFill>
                  <a:srgbClr val="0000FF"/>
                </a:solidFill>
                <a:latin typeface="Consolas"/>
              </a:rPr>
              <a:t>print</a:t>
            </a:r>
            <a:r>
              <a:rPr lang="en-US" sz="2800" b="0" strike="noStrike" spc="-1">
                <a:solidFill>
                  <a:srgbClr val="000000"/>
                </a:solidFill>
                <a:latin typeface="Consolas"/>
              </a:rPr>
              <a:t>(</a:t>
            </a:r>
            <a:r>
              <a:rPr lang="en-US" sz="2800" b="0" strike="noStrike" spc="-1">
                <a:solidFill>
                  <a:srgbClr val="A31515"/>
                </a:solidFill>
                <a:latin typeface="Consolas"/>
              </a:rPr>
              <a:t>"You get a free toaster!"</a:t>
            </a:r>
            <a:r>
              <a:rPr lang="en-US" sz="2800" b="0" strike="noStrike" spc="-1">
                <a:solidFill>
                  <a:srgbClr val="000000"/>
                </a:solidFill>
                <a:latin typeface="Consolas"/>
              </a:rPr>
              <a:t>)</a:t>
            </a:r>
            <a:endParaRPr lang="en-US" sz="2800" b="0" strike="noStrike" spc="-1">
              <a:latin typeface="Arial"/>
            </a:endParaRPr>
          </a:p>
          <a:p>
            <a:pPr>
              <a:lnSpc>
                <a:spcPct val="100000"/>
              </a:lnSpc>
            </a:pPr>
            <a:r>
              <a:rPr lang="en-US" sz="2800" b="0" strike="noStrike" spc="-1">
                <a:solidFill>
                  <a:srgbClr val="0000FF"/>
                </a:solidFill>
                <a:latin typeface="Consolas"/>
              </a:rPr>
              <a:t>print</a:t>
            </a:r>
            <a:r>
              <a:rPr lang="en-US" sz="2800" b="0" strike="noStrike" spc="-1">
                <a:solidFill>
                  <a:srgbClr val="000000"/>
                </a:solidFill>
                <a:latin typeface="Consolas"/>
              </a:rPr>
              <a:t>(</a:t>
            </a:r>
            <a:r>
              <a:rPr lang="en-US" sz="2800" b="0" strike="noStrike" spc="-1">
                <a:solidFill>
                  <a:srgbClr val="A31515"/>
                </a:solidFill>
                <a:latin typeface="Consolas"/>
              </a:rPr>
              <a:t>"Have a nice day"</a:t>
            </a:r>
            <a:r>
              <a:rPr lang="en-US" sz="2800" b="0" strike="noStrike" spc="-1">
                <a:solidFill>
                  <a:srgbClr val="000000"/>
                </a:solidFill>
                <a:latin typeface="Consolas"/>
              </a:rPr>
              <a:t>)</a:t>
            </a:r>
            <a:endParaRPr lang="en-US" sz="2800" b="0" strike="noStrike" spc="-1">
              <a:latin typeface="Arial"/>
            </a:endParaRPr>
          </a:p>
        </p:txBody>
      </p:sp>
      <p:sp>
        <p:nvSpPr>
          <p:cNvPr id="246" name="CustomShape 4"/>
          <p:cNvSpPr/>
          <p:nvPr/>
        </p:nvSpPr>
        <p:spPr>
          <a:xfrm>
            <a:off x="838080" y="4832280"/>
            <a:ext cx="99950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600" b="0" strike="noStrike" spc="-1">
                <a:solidFill>
                  <a:srgbClr val="000000"/>
                </a:solidFill>
                <a:latin typeface="Segoe UI Light"/>
              </a:rPr>
              <a:t>What will appear on the screen if deposit is 50?</a:t>
            </a:r>
            <a:endParaRPr lang="en-US" sz="3600" b="0" strike="noStrike" spc="-1">
              <a:latin typeface="Arial"/>
            </a:endParaRPr>
          </a:p>
          <a:p>
            <a:pPr>
              <a:lnSpc>
                <a:spcPct val="100000"/>
              </a:lnSpc>
            </a:pPr>
            <a:endParaRPr lang="en-US" sz="3600" b="0" strike="noStrike" spc="-1">
              <a:latin typeface="Arial"/>
            </a:endParaRPr>
          </a:p>
        </p:txBody>
      </p:sp>
      <p:sp>
        <p:nvSpPr>
          <p:cNvPr id="247" name="CustomShape 5"/>
          <p:cNvSpPr/>
          <p:nvPr/>
        </p:nvSpPr>
        <p:spPr>
          <a:xfrm>
            <a:off x="838080" y="5430240"/>
            <a:ext cx="107600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600" b="0" strike="noStrike" spc="-1">
                <a:solidFill>
                  <a:srgbClr val="000000"/>
                </a:solidFill>
                <a:latin typeface="Segoe UI Light"/>
              </a:rPr>
              <a:t>What will appear on the screen if deposit is exactly 100? </a:t>
            </a:r>
            <a:endParaRPr lang="en-US" sz="3600" b="0" strike="noStrike" spc="-1">
              <a:latin typeface="Arial"/>
            </a:endParaRPr>
          </a:p>
          <a:p>
            <a:pPr>
              <a:lnSpc>
                <a:spcPct val="100000"/>
              </a:lnSpc>
            </a:pP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608040" y="4468680"/>
            <a:ext cx="11432520" cy="1676160"/>
          </a:xfrm>
          <a:prstGeom prst="rect">
            <a:avLst/>
          </a:prstGeom>
          <a:noFill/>
          <a:ln>
            <a:noFill/>
          </a:ln>
        </p:spPr>
        <p:txBody>
          <a:bodyPr>
            <a:noAutofit/>
          </a:bodyPr>
          <a:lstStyle/>
          <a:p>
            <a:pPr>
              <a:lnSpc>
                <a:spcPct val="80000"/>
              </a:lnSpc>
            </a:pPr>
            <a:r>
              <a:rPr lang="en-US" sz="3600" b="0" strike="noStrike" spc="-1">
                <a:solidFill>
                  <a:srgbClr val="000000"/>
                </a:solidFill>
                <a:latin typeface="Segoe UI Light"/>
                <a:ea typeface="Segoe UI Light"/>
              </a:rPr>
              <a:t>Working with numeric values and if statements</a:t>
            </a:r>
            <a:endParaRPr lang="en-US" sz="36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Always test &gt;,&lt; and boundary conditions</a:t>
            </a:r>
            <a:endParaRPr lang="en-US" sz="4400" b="0" strike="noStrike" spc="-1">
              <a:solidFill>
                <a:srgbClr val="000000"/>
              </a:solidFill>
              <a:latin typeface="Calibri"/>
            </a:endParaRPr>
          </a:p>
        </p:txBody>
      </p:sp>
      <p:sp>
        <p:nvSpPr>
          <p:cNvPr id="250" name="CustomShape 2"/>
          <p:cNvSpPr/>
          <p:nvPr/>
        </p:nvSpPr>
        <p:spPr>
          <a:xfrm>
            <a:off x="838080" y="1698840"/>
            <a:ext cx="9700200" cy="17985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pPr>
            <a:r>
              <a:rPr lang="en-US" sz="2800" b="0" strike="noStrike" spc="-1">
                <a:solidFill>
                  <a:srgbClr val="000000"/>
                </a:solidFill>
                <a:latin typeface="Consolas"/>
              </a:rPr>
              <a:t>deposit = 150</a:t>
            </a:r>
            <a:endParaRPr lang="en-US" sz="2800" b="0" strike="noStrike" spc="-1">
              <a:latin typeface="Arial"/>
            </a:endParaRPr>
          </a:p>
          <a:p>
            <a:pPr>
              <a:lnSpc>
                <a:spcPct val="100000"/>
              </a:lnSpc>
            </a:pPr>
            <a:r>
              <a:rPr lang="en-US" sz="2800" b="0" strike="noStrike" spc="-1">
                <a:solidFill>
                  <a:srgbClr val="0000FF"/>
                </a:solidFill>
                <a:latin typeface="Consolas"/>
              </a:rPr>
              <a:t>if</a:t>
            </a:r>
            <a:r>
              <a:rPr lang="en-US" sz="2800" b="0" strike="noStrike" spc="-1">
                <a:solidFill>
                  <a:srgbClr val="000000"/>
                </a:solidFill>
                <a:latin typeface="Consolas"/>
              </a:rPr>
              <a:t> deposit &gt; 100 :</a:t>
            </a:r>
            <a:endParaRPr lang="en-US" sz="2800" b="0" strike="noStrike" spc="-1">
              <a:latin typeface="Arial"/>
            </a:endParaRPr>
          </a:p>
          <a:p>
            <a:pPr>
              <a:lnSpc>
                <a:spcPct val="100000"/>
              </a:lnSpc>
            </a:pPr>
            <a:r>
              <a:rPr lang="en-US" sz="2800" b="0" strike="noStrike" spc="-1">
                <a:solidFill>
                  <a:srgbClr val="000000"/>
                </a:solidFill>
                <a:latin typeface="Consolas"/>
              </a:rPr>
              <a:t>     </a:t>
            </a:r>
            <a:r>
              <a:rPr lang="en-US" sz="2800" b="0" strike="noStrike" spc="-1">
                <a:solidFill>
                  <a:srgbClr val="0000FF"/>
                </a:solidFill>
                <a:latin typeface="Consolas"/>
              </a:rPr>
              <a:t>print</a:t>
            </a:r>
            <a:r>
              <a:rPr lang="en-US" sz="2800" b="0" strike="noStrike" spc="-1">
                <a:solidFill>
                  <a:srgbClr val="000000"/>
                </a:solidFill>
                <a:latin typeface="Consolas"/>
              </a:rPr>
              <a:t>(</a:t>
            </a:r>
            <a:r>
              <a:rPr lang="en-US" sz="2800" b="0" strike="noStrike" spc="-1">
                <a:solidFill>
                  <a:srgbClr val="A31515"/>
                </a:solidFill>
                <a:latin typeface="Consolas"/>
              </a:rPr>
              <a:t>"You get a free toaster!"</a:t>
            </a:r>
            <a:r>
              <a:rPr lang="en-US" sz="2800" b="0" strike="noStrike" spc="-1">
                <a:solidFill>
                  <a:srgbClr val="000000"/>
                </a:solidFill>
                <a:latin typeface="Consolas"/>
              </a:rPr>
              <a:t>)</a:t>
            </a:r>
            <a:endParaRPr lang="en-US" sz="2800" b="0" strike="noStrike" spc="-1">
              <a:latin typeface="Arial"/>
            </a:endParaRPr>
          </a:p>
          <a:p>
            <a:pPr>
              <a:lnSpc>
                <a:spcPct val="100000"/>
              </a:lnSpc>
            </a:pPr>
            <a:r>
              <a:rPr lang="en-US" sz="2800" b="0" strike="noStrike" spc="-1">
                <a:solidFill>
                  <a:srgbClr val="0000FF"/>
                </a:solidFill>
                <a:latin typeface="Consolas"/>
              </a:rPr>
              <a:t>print</a:t>
            </a:r>
            <a:r>
              <a:rPr lang="en-US" sz="2800" b="0" strike="noStrike" spc="-1">
                <a:solidFill>
                  <a:srgbClr val="000000"/>
                </a:solidFill>
                <a:latin typeface="Consolas"/>
              </a:rPr>
              <a:t>(</a:t>
            </a:r>
            <a:r>
              <a:rPr lang="en-US" sz="2800" b="0" strike="noStrike" spc="-1">
                <a:solidFill>
                  <a:srgbClr val="A31515"/>
                </a:solidFill>
                <a:latin typeface="Consolas"/>
              </a:rPr>
              <a:t>"Have a nice day"</a:t>
            </a:r>
            <a:r>
              <a:rPr lang="en-US" sz="2800" b="0" strike="noStrike" spc="-1">
                <a:solidFill>
                  <a:srgbClr val="000000"/>
                </a:solidFill>
                <a:latin typeface="Consolas"/>
              </a:rPr>
              <a:t>)</a:t>
            </a:r>
            <a:endParaRPr lang="en-US" sz="2800" b="0" strike="noStrike" spc="-1">
              <a:latin typeface="Arial"/>
            </a:endParaRPr>
          </a:p>
        </p:txBody>
      </p:sp>
      <p:sp>
        <p:nvSpPr>
          <p:cNvPr id="251" name="CustomShape 3"/>
          <p:cNvSpPr/>
          <p:nvPr/>
        </p:nvSpPr>
        <p:spPr>
          <a:xfrm>
            <a:off x="838080" y="3951720"/>
            <a:ext cx="9995040" cy="283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600" b="0" strike="noStrike" spc="-1">
                <a:solidFill>
                  <a:srgbClr val="000000"/>
                </a:solidFill>
                <a:latin typeface="Segoe UI Light"/>
              </a:rPr>
              <a:t>So when you test this code, try:</a:t>
            </a:r>
            <a:endParaRPr lang="en-US" sz="3600" b="0" strike="noStrike" spc="-1">
              <a:latin typeface="Arial"/>
            </a:endParaRPr>
          </a:p>
          <a:p>
            <a:pPr marL="457200">
              <a:lnSpc>
                <a:spcPct val="100000"/>
              </a:lnSpc>
            </a:pPr>
            <a:r>
              <a:rPr lang="en-US" sz="3600" b="0" strike="noStrike" spc="-1">
                <a:solidFill>
                  <a:srgbClr val="000000"/>
                </a:solidFill>
                <a:latin typeface="Segoe UI Light"/>
              </a:rPr>
              <a:t>a value less than 100</a:t>
            </a:r>
            <a:endParaRPr lang="en-US" sz="3600" b="0" strike="noStrike" spc="-1">
              <a:latin typeface="Arial"/>
            </a:endParaRPr>
          </a:p>
          <a:p>
            <a:pPr marL="457200">
              <a:lnSpc>
                <a:spcPct val="100000"/>
              </a:lnSpc>
            </a:pPr>
            <a:r>
              <a:rPr lang="en-US" sz="3600" b="0" strike="noStrike" spc="-1">
                <a:solidFill>
                  <a:srgbClr val="000000"/>
                </a:solidFill>
                <a:latin typeface="Segoe UI Light"/>
              </a:rPr>
              <a:t>a value greater than 100</a:t>
            </a:r>
            <a:endParaRPr lang="en-US" sz="3600" b="0" strike="noStrike" spc="-1">
              <a:latin typeface="Arial"/>
            </a:endParaRPr>
          </a:p>
          <a:p>
            <a:pPr marL="457200">
              <a:lnSpc>
                <a:spcPct val="100000"/>
              </a:lnSpc>
            </a:pPr>
            <a:r>
              <a:rPr lang="en-US" sz="3600" b="0" strike="noStrike" spc="-1">
                <a:solidFill>
                  <a:srgbClr val="000000"/>
                </a:solidFill>
                <a:latin typeface="Segoe UI Light"/>
              </a:rPr>
              <a:t>exactly 100</a:t>
            </a:r>
            <a:endParaRPr lang="en-US" sz="3600" b="0" strike="noStrike" spc="-1">
              <a:latin typeface="Arial"/>
            </a:endParaRPr>
          </a:p>
          <a:p>
            <a:pPr>
              <a:lnSpc>
                <a:spcPct val="100000"/>
              </a:lnSpc>
            </a:pP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291960" y="3466440"/>
            <a:ext cx="8215560" cy="1485000"/>
          </a:xfrm>
          <a:prstGeom prst="rect">
            <a:avLst/>
          </a:prstGeom>
          <a:noFill/>
          <a:ln>
            <a:noFill/>
          </a:ln>
        </p:spPr>
        <p:txBody>
          <a:bodyPr lIns="90000" tIns="45000" rIns="90000" bIns="45000" anchor="b">
            <a:noAutofit/>
          </a:bodyPr>
          <a:lstStyle/>
          <a:p>
            <a:pPr>
              <a:lnSpc>
                <a:spcPct val="100000"/>
              </a:lnSpc>
              <a:spcBef>
                <a:spcPts val="1199"/>
              </a:spcBef>
            </a:pPr>
            <a:r>
              <a:rPr lang="en-US" sz="3600" b="0" strike="noStrike" spc="-1">
                <a:solidFill>
                  <a:srgbClr val="FFFFFF"/>
                </a:solidFill>
                <a:latin typeface="Segoe UI Light"/>
                <a:ea typeface="Segoe UI Light"/>
              </a:rPr>
              <a:t>Handling user input</a:t>
            </a:r>
            <a:endParaRPr lang="en-US" sz="3600" b="1" strike="noStrike" spc="-1">
              <a:solidFill>
                <a:srgbClr val="000000"/>
              </a:solidFill>
              <a:latin typeface="Segoe UI Light"/>
            </a:endParaRPr>
          </a:p>
        </p:txBody>
      </p:sp>
      <p:sp>
        <p:nvSpPr>
          <p:cNvPr id="253" name="TextShape 2"/>
          <p:cNvSpPr txBox="1"/>
          <p:nvPr/>
        </p:nvSpPr>
        <p:spPr>
          <a:xfrm>
            <a:off x="193320" y="5132520"/>
            <a:ext cx="8409600" cy="1460520"/>
          </a:xfrm>
          <a:prstGeom prst="rect">
            <a:avLst/>
          </a:prstGeom>
          <a:noFill/>
          <a:ln>
            <a:noFill/>
          </a:ln>
        </p:spPr>
        <p:txBody>
          <a:bodyPr lIns="137160" tIns="137160" rIns="137160" bIns="137160" anchor="b">
            <a:noAutofit/>
          </a:bodyPr>
          <a:lstStyle/>
          <a:p>
            <a:pPr algn="ct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608040" y="4468680"/>
            <a:ext cx="11432520" cy="1676160"/>
          </a:xfrm>
          <a:prstGeom prst="rect">
            <a:avLst/>
          </a:prstGeom>
          <a:noFill/>
          <a:ln>
            <a:noFill/>
          </a:ln>
        </p:spPr>
        <p:txBody>
          <a:bodyPr>
            <a:noAutofit/>
          </a:bodyPr>
          <a:lstStyle/>
          <a:p>
            <a:pPr>
              <a:lnSpc>
                <a:spcPct val="80000"/>
              </a:lnSpc>
            </a:pPr>
            <a:r>
              <a:rPr lang="en-US" sz="3600" b="0" strike="noStrike" spc="-1">
                <a:solidFill>
                  <a:srgbClr val="000000"/>
                </a:solidFill>
                <a:latin typeface="Segoe UI Light"/>
                <a:ea typeface="Segoe UI Light"/>
              </a:rPr>
              <a:t>Asking the user for a numeric value to use in an if statement</a:t>
            </a:r>
            <a:endParaRPr lang="en-US" sz="36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How could we let the user enter the amount to deposit?</a:t>
            </a:r>
            <a:endParaRPr lang="en-US" sz="4400" b="0" strike="noStrike" spc="-1">
              <a:solidFill>
                <a:srgbClr val="000000"/>
              </a:solidFill>
              <a:latin typeface="Calibri"/>
            </a:endParaRPr>
          </a:p>
        </p:txBody>
      </p:sp>
      <p:sp>
        <p:nvSpPr>
          <p:cNvPr id="256" name="CustomShape 2"/>
          <p:cNvSpPr/>
          <p:nvPr/>
        </p:nvSpPr>
        <p:spPr>
          <a:xfrm>
            <a:off x="838080" y="4233960"/>
            <a:ext cx="999504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600" b="0" strike="noStrike" spc="-1">
                <a:solidFill>
                  <a:srgbClr val="000000"/>
                </a:solidFill>
                <a:latin typeface="Segoe UI Light"/>
              </a:rPr>
              <a:t>Why did our code crash?</a:t>
            </a:r>
            <a:endParaRPr lang="en-US" sz="3600" b="0" strike="noStrike" spc="-1">
              <a:latin typeface="Arial"/>
            </a:endParaRPr>
          </a:p>
          <a:p>
            <a:pPr>
              <a:lnSpc>
                <a:spcPct val="100000"/>
              </a:lnSpc>
            </a:pPr>
            <a:endParaRPr lang="en-US" sz="3600" b="0" strike="noStrike" spc="-1">
              <a:latin typeface="Arial"/>
            </a:endParaRPr>
          </a:p>
        </p:txBody>
      </p:sp>
      <p:sp>
        <p:nvSpPr>
          <p:cNvPr id="257" name="CustomShape 3"/>
          <p:cNvSpPr/>
          <p:nvPr/>
        </p:nvSpPr>
        <p:spPr>
          <a:xfrm>
            <a:off x="838080" y="1486440"/>
            <a:ext cx="10710720" cy="22237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pPr>
            <a:r>
              <a:rPr lang="en-US" sz="2800" b="0" strike="noStrike" spc="-1">
                <a:solidFill>
                  <a:srgbClr val="000000"/>
                </a:solidFill>
                <a:latin typeface="Consolas"/>
              </a:rPr>
              <a:t>deposit=input(</a:t>
            </a:r>
            <a:r>
              <a:rPr lang="en-US" sz="2800" b="0" strike="noStrike" spc="-1">
                <a:solidFill>
                  <a:srgbClr val="A31515"/>
                </a:solidFill>
                <a:latin typeface="Consolas"/>
              </a:rPr>
              <a:t>"How much would you like to deposit? "</a:t>
            </a:r>
            <a:r>
              <a:rPr lang="en-US" sz="2800" b="0" strike="noStrike" spc="-1">
                <a:solidFill>
                  <a:srgbClr val="000000"/>
                </a:solidFill>
                <a:latin typeface="Consolas"/>
              </a:rPr>
              <a:t>)</a:t>
            </a:r>
            <a:endParaRPr lang="en-US" sz="2800" b="0" strike="noStrike" spc="-1">
              <a:latin typeface="Arial"/>
            </a:endParaRPr>
          </a:p>
          <a:p>
            <a:pPr>
              <a:lnSpc>
                <a:spcPct val="100000"/>
              </a:lnSpc>
            </a:pPr>
            <a:r>
              <a:rPr lang="en-US" sz="2800" b="0" strike="noStrike" spc="-1">
                <a:solidFill>
                  <a:srgbClr val="0000FF"/>
                </a:solidFill>
                <a:latin typeface="Consolas"/>
              </a:rPr>
              <a:t>if</a:t>
            </a:r>
            <a:r>
              <a:rPr lang="en-US" sz="2800" b="0" strike="noStrike" spc="-1">
                <a:solidFill>
                  <a:srgbClr val="000000"/>
                </a:solidFill>
                <a:latin typeface="Consolas"/>
              </a:rPr>
              <a:t> deposit &gt; 100 :</a:t>
            </a:r>
            <a:endParaRPr lang="en-US" sz="2800" b="0" strike="noStrike" spc="-1">
              <a:latin typeface="Arial"/>
            </a:endParaRPr>
          </a:p>
          <a:p>
            <a:pPr>
              <a:lnSpc>
                <a:spcPct val="100000"/>
              </a:lnSpc>
            </a:pPr>
            <a:r>
              <a:rPr lang="en-US" sz="2800" b="0" strike="noStrike" spc="-1">
                <a:solidFill>
                  <a:srgbClr val="000000"/>
                </a:solidFill>
                <a:latin typeface="Consolas"/>
              </a:rPr>
              <a:t>     </a:t>
            </a:r>
            <a:r>
              <a:rPr lang="en-US" sz="2800" b="0" strike="noStrike" spc="-1">
                <a:solidFill>
                  <a:srgbClr val="0000FF"/>
                </a:solidFill>
                <a:latin typeface="Consolas"/>
              </a:rPr>
              <a:t>print</a:t>
            </a:r>
            <a:r>
              <a:rPr lang="en-US" sz="2800" b="0" strike="noStrike" spc="-1">
                <a:solidFill>
                  <a:srgbClr val="000000"/>
                </a:solidFill>
                <a:latin typeface="Consolas"/>
              </a:rPr>
              <a:t>(</a:t>
            </a:r>
            <a:r>
              <a:rPr lang="en-US" sz="2800" b="0" strike="noStrike" spc="-1">
                <a:solidFill>
                  <a:srgbClr val="A31515"/>
                </a:solidFill>
                <a:latin typeface="Consolas"/>
              </a:rPr>
              <a:t>"You get a free toaster!"</a:t>
            </a:r>
            <a:r>
              <a:rPr lang="en-US" sz="2800" b="0" strike="noStrike" spc="-1">
                <a:solidFill>
                  <a:srgbClr val="000000"/>
                </a:solidFill>
                <a:latin typeface="Consolas"/>
              </a:rPr>
              <a:t>)</a:t>
            </a:r>
            <a:endParaRPr lang="en-US" sz="2800" b="0" strike="noStrike" spc="-1">
              <a:latin typeface="Arial"/>
            </a:endParaRPr>
          </a:p>
          <a:p>
            <a:pPr>
              <a:lnSpc>
                <a:spcPct val="100000"/>
              </a:lnSpc>
            </a:pPr>
            <a:r>
              <a:rPr lang="en-US" sz="2800" b="0" strike="noStrike" spc="-1">
                <a:solidFill>
                  <a:srgbClr val="0000FF"/>
                </a:solidFill>
                <a:latin typeface="Consolas"/>
              </a:rPr>
              <a:t>print</a:t>
            </a:r>
            <a:r>
              <a:rPr lang="en-US" sz="2800" b="0" strike="noStrike" spc="-1">
                <a:solidFill>
                  <a:srgbClr val="000000"/>
                </a:solidFill>
                <a:latin typeface="Consolas"/>
              </a:rPr>
              <a:t>(</a:t>
            </a:r>
            <a:r>
              <a:rPr lang="en-US" sz="2800" b="0" strike="noStrike" spc="-1">
                <a:solidFill>
                  <a:srgbClr val="A31515"/>
                </a:solidFill>
                <a:latin typeface="Consolas"/>
              </a:rPr>
              <a:t>"Have a nice day"</a:t>
            </a:r>
            <a:r>
              <a:rPr lang="en-US" sz="2800" b="0" strike="noStrike" spc="-1">
                <a:solidFill>
                  <a:srgbClr val="000000"/>
                </a:solidFill>
                <a:latin typeface="Consolas"/>
              </a:rPr>
              <a:t>)</a:t>
            </a:r>
            <a:endParaRPr lang="en-US" sz="2800" b="0" strike="noStrike" spc="-1">
              <a:latin typeface="Arial"/>
            </a:endParaRPr>
          </a:p>
        </p:txBody>
      </p:sp>
      <p:sp>
        <p:nvSpPr>
          <p:cNvPr id="258" name="CustomShape 4"/>
          <p:cNvSpPr/>
          <p:nvPr/>
        </p:nvSpPr>
        <p:spPr>
          <a:xfrm>
            <a:off x="838080" y="4961520"/>
            <a:ext cx="999504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600" b="0" strike="noStrike" spc="-1">
                <a:solidFill>
                  <a:srgbClr val="000000"/>
                </a:solidFill>
                <a:latin typeface="Segoe UI Light"/>
              </a:rPr>
              <a:t>How can we fix it?</a:t>
            </a:r>
            <a:endParaRPr lang="en-US" sz="3600" b="0" strike="noStrike" spc="-1">
              <a:latin typeface="Arial"/>
            </a:endParaRPr>
          </a:p>
          <a:p>
            <a:pPr>
              <a:lnSpc>
                <a:spcPct val="100000"/>
              </a:lnSpc>
            </a:pPr>
            <a:endParaRPr lang="en-US" sz="3600" b="0" strike="noStrike" spc="-1">
              <a:latin typeface="Arial"/>
            </a:endParaRPr>
          </a:p>
        </p:txBody>
      </p:sp>
      <p:pic>
        <p:nvPicPr>
          <p:cNvPr id="259" name="Picture 5"/>
          <p:cNvPicPr/>
          <p:nvPr/>
        </p:nvPicPr>
        <p:blipFill>
          <a:blip r:embed="rId3"/>
          <a:stretch/>
        </p:blipFill>
        <p:spPr>
          <a:xfrm>
            <a:off x="5905800" y="3565440"/>
            <a:ext cx="6693120" cy="25369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56"/>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2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Every day we are faced with decisions</a:t>
            </a:r>
            <a:endParaRPr lang="en-US" sz="4400" b="0" strike="noStrike" spc="-1">
              <a:solidFill>
                <a:srgbClr val="000000"/>
              </a:solidFill>
              <a:latin typeface="Calibri"/>
            </a:endParaRPr>
          </a:p>
        </p:txBody>
      </p:sp>
      <p:sp>
        <p:nvSpPr>
          <p:cNvPr id="211"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Should I drive or take the bus?</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Should I cook at home or go out for dinner?</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rPr>
              <a:t> </a:t>
            </a:r>
            <a:endParaRPr lang="en-US" sz="3200" b="1"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379440" y="182160"/>
            <a:ext cx="11523960" cy="1063080"/>
          </a:xfrm>
          <a:prstGeom prst="rect">
            <a:avLst/>
          </a:prstGeom>
          <a:noFill/>
          <a:ln>
            <a:noFill/>
          </a:ln>
        </p:spPr>
        <p:txBody>
          <a:bodyPr>
            <a:normAutofit fontScale="48000"/>
          </a:bodyPr>
          <a:lstStyle/>
          <a:p>
            <a:pPr>
              <a:lnSpc>
                <a:spcPct val="80000"/>
              </a:lnSpc>
            </a:pPr>
            <a:r>
              <a:rPr lang="en-US" sz="4400" b="0" strike="noStrike" spc="-1">
                <a:solidFill>
                  <a:srgbClr val="000000"/>
                </a:solidFill>
                <a:latin typeface="Segoe UI Light"/>
                <a:ea typeface="Segoe UI Light"/>
              </a:rPr>
              <a:t>We have to convert the string value returned by the input function to a number</a:t>
            </a:r>
            <a:endParaRPr lang="en-US" sz="4400" b="0" strike="noStrike" spc="-1">
              <a:solidFill>
                <a:srgbClr val="000000"/>
              </a:solidFill>
              <a:latin typeface="Calibri"/>
            </a:endParaRPr>
          </a:p>
        </p:txBody>
      </p:sp>
      <p:sp>
        <p:nvSpPr>
          <p:cNvPr id="261" name="CustomShape 2"/>
          <p:cNvSpPr/>
          <p:nvPr/>
        </p:nvSpPr>
        <p:spPr>
          <a:xfrm>
            <a:off x="86760" y="1600920"/>
            <a:ext cx="11954160" cy="52099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pPr>
            <a:r>
              <a:rPr lang="en-US" sz="2800" b="0" strike="noStrike" spc="-1">
                <a:solidFill>
                  <a:srgbClr val="000000"/>
                </a:solidFill>
                <a:latin typeface="Consolas"/>
              </a:rPr>
              <a:t>deposit=input(</a:t>
            </a:r>
            <a:r>
              <a:rPr lang="en-US" sz="2800" b="0" strike="noStrike" spc="-1">
                <a:solidFill>
                  <a:srgbClr val="A31515"/>
                </a:solidFill>
                <a:latin typeface="Consolas"/>
              </a:rPr>
              <a:t>"How much would you like to deposit? "</a:t>
            </a:r>
            <a:r>
              <a:rPr lang="en-US" sz="2800" b="0" strike="noStrike" spc="-1">
                <a:solidFill>
                  <a:srgbClr val="000000"/>
                </a:solidFill>
                <a:latin typeface="Consolas"/>
              </a:rPr>
              <a:t>)</a:t>
            </a:r>
            <a:endParaRPr lang="en-US" sz="2800" b="0" strike="noStrike" spc="-1">
              <a:latin typeface="Arial"/>
            </a:endParaRPr>
          </a:p>
          <a:p>
            <a:pPr>
              <a:lnSpc>
                <a:spcPct val="100000"/>
              </a:lnSpc>
            </a:pPr>
            <a:r>
              <a:rPr lang="en-US" sz="2800" b="0" strike="noStrike" spc="-1">
                <a:solidFill>
                  <a:srgbClr val="0000FF"/>
                </a:solidFill>
                <a:latin typeface="Consolas"/>
              </a:rPr>
              <a:t>if</a:t>
            </a:r>
            <a:r>
              <a:rPr lang="en-US" sz="2800" b="0" strike="noStrike" spc="-1">
                <a:solidFill>
                  <a:srgbClr val="000000"/>
                </a:solidFill>
                <a:latin typeface="Consolas"/>
              </a:rPr>
              <a:t> int(deposit) &gt; 100 :</a:t>
            </a:r>
            <a:endParaRPr lang="en-US" sz="2800" b="0" strike="noStrike" spc="-1">
              <a:latin typeface="Arial"/>
            </a:endParaRPr>
          </a:p>
          <a:p>
            <a:pPr>
              <a:lnSpc>
                <a:spcPct val="100000"/>
              </a:lnSpc>
            </a:pPr>
            <a:r>
              <a:rPr lang="en-US" sz="2800" b="0" strike="noStrike" spc="-1">
                <a:solidFill>
                  <a:srgbClr val="000000"/>
                </a:solidFill>
                <a:latin typeface="Consolas"/>
              </a:rPr>
              <a:t>     </a:t>
            </a:r>
            <a:r>
              <a:rPr lang="en-US" sz="2800" b="0" strike="noStrike" spc="-1">
                <a:solidFill>
                  <a:srgbClr val="0000FF"/>
                </a:solidFill>
                <a:latin typeface="Consolas"/>
              </a:rPr>
              <a:t>print</a:t>
            </a:r>
            <a:r>
              <a:rPr lang="en-US" sz="2800" b="0" strike="noStrike" spc="-1">
                <a:solidFill>
                  <a:srgbClr val="000000"/>
                </a:solidFill>
                <a:latin typeface="Consolas"/>
              </a:rPr>
              <a:t>(</a:t>
            </a:r>
            <a:r>
              <a:rPr lang="en-US" sz="2800" b="0" strike="noStrike" spc="-1">
                <a:solidFill>
                  <a:srgbClr val="A31515"/>
                </a:solidFill>
                <a:latin typeface="Consolas"/>
              </a:rPr>
              <a:t>"You get a free toaster!"</a:t>
            </a:r>
            <a:r>
              <a:rPr lang="en-US" sz="2800" b="0" strike="noStrike" spc="-1">
                <a:solidFill>
                  <a:srgbClr val="000000"/>
                </a:solidFill>
                <a:latin typeface="Consolas"/>
              </a:rPr>
              <a:t>)</a:t>
            </a:r>
            <a:endParaRPr lang="en-US" sz="2800" b="0" strike="noStrike" spc="-1">
              <a:latin typeface="Arial"/>
            </a:endParaRPr>
          </a:p>
          <a:p>
            <a:pPr>
              <a:lnSpc>
                <a:spcPct val="100000"/>
              </a:lnSpc>
            </a:pPr>
            <a:r>
              <a:rPr lang="en-US" sz="2800" b="0" strike="noStrike" spc="-1">
                <a:solidFill>
                  <a:srgbClr val="0000FF"/>
                </a:solidFill>
                <a:latin typeface="Consolas"/>
              </a:rPr>
              <a:t>print</a:t>
            </a:r>
            <a:r>
              <a:rPr lang="en-US" sz="2800" b="0" strike="noStrike" spc="-1">
                <a:solidFill>
                  <a:srgbClr val="000000"/>
                </a:solidFill>
                <a:latin typeface="Consolas"/>
              </a:rPr>
              <a:t>(</a:t>
            </a:r>
            <a:r>
              <a:rPr lang="en-US" sz="2800" b="0" strike="noStrike" spc="-1">
                <a:solidFill>
                  <a:srgbClr val="A31515"/>
                </a:solidFill>
                <a:latin typeface="Consolas"/>
              </a:rPr>
              <a:t>"Have a nice day"</a:t>
            </a:r>
            <a:r>
              <a:rPr lang="en-US" sz="2800" b="0" strike="noStrike" spc="-1">
                <a:solidFill>
                  <a:srgbClr val="000000"/>
                </a:solidFill>
                <a:latin typeface="Consolas"/>
              </a:rPr>
              <a:t>)</a:t>
            </a:r>
            <a:endParaRPr lang="en-US" sz="2800" b="0" strike="noStrike" spc="-1">
              <a:latin typeface="Arial"/>
            </a:endParaRPr>
          </a:p>
          <a:p>
            <a:pPr>
              <a:lnSpc>
                <a:spcPct val="100000"/>
              </a:lnSpc>
            </a:pPr>
            <a:endParaRPr lang="en-US" sz="2800" b="0" strike="noStrike" spc="-1">
              <a:latin typeface="Arial"/>
            </a:endParaRPr>
          </a:p>
          <a:p>
            <a:pPr>
              <a:lnSpc>
                <a:spcPct val="100000"/>
              </a:lnSpc>
            </a:pPr>
            <a:r>
              <a:rPr lang="en-US" sz="2800" b="0" strike="noStrike" spc="-1">
                <a:solidFill>
                  <a:srgbClr val="000000"/>
                </a:solidFill>
                <a:latin typeface="Segoe UI Light"/>
              </a:rPr>
              <a:t>Here is another way to do the same thing</a:t>
            </a:r>
            <a:endParaRPr lang="en-US" sz="2800" b="0" strike="noStrike" spc="-1">
              <a:latin typeface="Arial"/>
            </a:endParaRPr>
          </a:p>
          <a:p>
            <a:pPr>
              <a:lnSpc>
                <a:spcPct val="100000"/>
              </a:lnSpc>
            </a:pPr>
            <a:r>
              <a:rPr lang="en-US" sz="2800" b="0" strike="noStrike" spc="-1">
                <a:solidFill>
                  <a:srgbClr val="000000"/>
                </a:solidFill>
                <a:latin typeface="Consolas"/>
              </a:rPr>
              <a:t>deposit=int(input(</a:t>
            </a:r>
            <a:r>
              <a:rPr lang="en-US" sz="2800" b="0" strike="noStrike" spc="-1">
                <a:solidFill>
                  <a:srgbClr val="A31515"/>
                </a:solidFill>
                <a:latin typeface="Consolas"/>
              </a:rPr>
              <a:t>"How much would you like to deposit? "</a:t>
            </a:r>
            <a:r>
              <a:rPr lang="en-US" sz="2800" b="0" strike="noStrike" spc="-1">
                <a:solidFill>
                  <a:srgbClr val="000000"/>
                </a:solidFill>
                <a:latin typeface="Consolas"/>
              </a:rPr>
              <a:t>))</a:t>
            </a:r>
            <a:endParaRPr lang="en-US" sz="2800" b="0" strike="noStrike" spc="-1">
              <a:latin typeface="Arial"/>
            </a:endParaRPr>
          </a:p>
          <a:p>
            <a:pPr>
              <a:lnSpc>
                <a:spcPct val="100000"/>
              </a:lnSpc>
            </a:pPr>
            <a:r>
              <a:rPr lang="en-US" sz="2800" b="0" strike="noStrike" spc="-1">
                <a:solidFill>
                  <a:srgbClr val="0000FF"/>
                </a:solidFill>
                <a:latin typeface="Consolas"/>
              </a:rPr>
              <a:t>if</a:t>
            </a:r>
            <a:r>
              <a:rPr lang="en-US" sz="2800" b="0" strike="noStrike" spc="-1">
                <a:solidFill>
                  <a:srgbClr val="000000"/>
                </a:solidFill>
                <a:latin typeface="Consolas"/>
              </a:rPr>
              <a:t> deposit &gt; 100 :</a:t>
            </a:r>
            <a:endParaRPr lang="en-US" sz="2800" b="0" strike="noStrike" spc="-1">
              <a:latin typeface="Arial"/>
            </a:endParaRPr>
          </a:p>
          <a:p>
            <a:pPr>
              <a:lnSpc>
                <a:spcPct val="100000"/>
              </a:lnSpc>
            </a:pPr>
            <a:r>
              <a:rPr lang="en-US" sz="2800" b="0" strike="noStrike" spc="-1">
                <a:solidFill>
                  <a:srgbClr val="000000"/>
                </a:solidFill>
                <a:latin typeface="Consolas"/>
              </a:rPr>
              <a:t>     </a:t>
            </a:r>
            <a:r>
              <a:rPr lang="en-US" sz="2800" b="0" strike="noStrike" spc="-1">
                <a:solidFill>
                  <a:srgbClr val="0000FF"/>
                </a:solidFill>
                <a:latin typeface="Consolas"/>
              </a:rPr>
              <a:t>print</a:t>
            </a:r>
            <a:r>
              <a:rPr lang="en-US" sz="2800" b="0" strike="noStrike" spc="-1">
                <a:solidFill>
                  <a:srgbClr val="000000"/>
                </a:solidFill>
                <a:latin typeface="Consolas"/>
              </a:rPr>
              <a:t>(</a:t>
            </a:r>
            <a:r>
              <a:rPr lang="en-US" sz="2800" b="0" strike="noStrike" spc="-1">
                <a:solidFill>
                  <a:srgbClr val="A31515"/>
                </a:solidFill>
                <a:latin typeface="Consolas"/>
              </a:rPr>
              <a:t>"You get a free toaster!"</a:t>
            </a:r>
            <a:r>
              <a:rPr lang="en-US" sz="2800" b="0" strike="noStrike" spc="-1">
                <a:solidFill>
                  <a:srgbClr val="000000"/>
                </a:solidFill>
                <a:latin typeface="Consolas"/>
              </a:rPr>
              <a:t>)</a:t>
            </a:r>
            <a:endParaRPr lang="en-US" sz="2800" b="0" strike="noStrike" spc="-1">
              <a:latin typeface="Arial"/>
            </a:endParaRPr>
          </a:p>
          <a:p>
            <a:pPr>
              <a:lnSpc>
                <a:spcPct val="100000"/>
              </a:lnSpc>
            </a:pPr>
            <a:r>
              <a:rPr lang="en-US" sz="2800" b="0" strike="noStrike" spc="-1">
                <a:solidFill>
                  <a:srgbClr val="0000FF"/>
                </a:solidFill>
                <a:latin typeface="Consolas"/>
              </a:rPr>
              <a:t>print</a:t>
            </a:r>
            <a:r>
              <a:rPr lang="en-US" sz="2800" b="0" strike="noStrike" spc="-1">
                <a:solidFill>
                  <a:srgbClr val="000000"/>
                </a:solidFill>
                <a:latin typeface="Consolas"/>
              </a:rPr>
              <a:t>(</a:t>
            </a:r>
            <a:r>
              <a:rPr lang="en-US" sz="2800" b="0" strike="noStrike" spc="-1">
                <a:solidFill>
                  <a:srgbClr val="A31515"/>
                </a:solidFill>
                <a:latin typeface="Consolas"/>
              </a:rPr>
              <a:t>"Have a nice day"</a:t>
            </a:r>
            <a:r>
              <a:rPr lang="en-US" sz="2800" b="0" strike="noStrike" spc="-1">
                <a:solidFill>
                  <a:srgbClr val="000000"/>
                </a:solidFill>
                <a:latin typeface="Consolas"/>
              </a:rPr>
              <a:t>)</a:t>
            </a:r>
            <a:endParaRPr lang="en-US" sz="2800" b="0" strike="noStrike" spc="-1">
              <a:latin typeface="Arial"/>
            </a:endParaRPr>
          </a:p>
          <a:p>
            <a:pPr>
              <a:lnSpc>
                <a:spcPct val="100000"/>
              </a:lnSpc>
            </a:pP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6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61">
                                            <p:txEl>
                                              <p:pRg st="6" end="6"/>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261">
                                            <p:txEl>
                                              <p:pRg st="7" end="7"/>
                                            </p:txEl>
                                          </p:spTgt>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261">
                                            <p:txEl>
                                              <p:pRg st="8" end="8"/>
                                            </p:txEl>
                                          </p:spTgt>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26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291960" y="3466440"/>
            <a:ext cx="8215560" cy="1485000"/>
          </a:xfrm>
          <a:prstGeom prst="rect">
            <a:avLst/>
          </a:prstGeom>
          <a:noFill/>
          <a:ln>
            <a:noFill/>
          </a:ln>
        </p:spPr>
        <p:txBody>
          <a:bodyPr lIns="90000" tIns="45000" rIns="90000" bIns="45000" anchor="b">
            <a:noAutofit/>
          </a:bodyPr>
          <a:lstStyle/>
          <a:p>
            <a:pPr>
              <a:lnSpc>
                <a:spcPct val="100000"/>
              </a:lnSpc>
              <a:spcBef>
                <a:spcPts val="1199"/>
              </a:spcBef>
            </a:pPr>
            <a:r>
              <a:rPr lang="en-US" sz="3600" b="0" strike="noStrike" spc="-1">
                <a:solidFill>
                  <a:srgbClr val="FFFFFF"/>
                </a:solidFill>
                <a:latin typeface="Segoe UI Light"/>
                <a:ea typeface="Segoe UI Light"/>
              </a:rPr>
              <a:t>Branching</a:t>
            </a:r>
            <a:endParaRPr lang="en-US" sz="3600" b="1" strike="noStrike" spc="-1">
              <a:solidFill>
                <a:srgbClr val="000000"/>
              </a:solidFill>
              <a:latin typeface="Segoe UI Light"/>
            </a:endParaRPr>
          </a:p>
        </p:txBody>
      </p:sp>
      <p:sp>
        <p:nvSpPr>
          <p:cNvPr id="263" name="TextShape 2"/>
          <p:cNvSpPr txBox="1"/>
          <p:nvPr/>
        </p:nvSpPr>
        <p:spPr>
          <a:xfrm>
            <a:off x="193320" y="5132520"/>
            <a:ext cx="8409600" cy="1460520"/>
          </a:xfrm>
          <a:prstGeom prst="rect">
            <a:avLst/>
          </a:prstGeom>
          <a:noFill/>
          <a:ln>
            <a:noFill/>
          </a:ln>
        </p:spPr>
        <p:txBody>
          <a:bodyPr lIns="137160" tIns="137160" rIns="137160" bIns="137160" anchor="b">
            <a:noAutofit/>
          </a:bodyPr>
          <a:lstStyle/>
          <a:p>
            <a:pPr algn="ct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What if you get a free toaster for over $100 and a free mug for under $100</a:t>
            </a:r>
            <a:endParaRPr lang="en-US" sz="4400" b="0" strike="noStrike" spc="-1">
              <a:solidFill>
                <a:srgbClr val="000000"/>
              </a:solidFill>
              <a:latin typeface="Calibri"/>
            </a:endParaRPr>
          </a:p>
        </p:txBody>
      </p:sp>
      <p:sp>
        <p:nvSpPr>
          <p:cNvPr id="265" name="CustomShape 2"/>
          <p:cNvSpPr/>
          <p:nvPr/>
        </p:nvSpPr>
        <p:spPr>
          <a:xfrm>
            <a:off x="838080" y="1474965"/>
            <a:ext cx="10770480" cy="353943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lvl="5"/>
            <a:r>
              <a:rPr lang="en-US" sz="2800" b="0" strike="noStrike" spc="-1" dirty="0">
                <a:solidFill>
                  <a:srgbClr val="000000"/>
                </a:solidFill>
                <a:latin typeface="Consolas"/>
              </a:rPr>
              <a:t>deposit=input(</a:t>
            </a:r>
            <a:r>
              <a:rPr lang="en-US" sz="2800" b="0" strike="noStrike" spc="-1" dirty="0">
                <a:solidFill>
                  <a:srgbClr val="A31515"/>
                </a:solidFill>
                <a:latin typeface="Consolas"/>
              </a:rPr>
              <a:t>"How much would you like to deposit? "</a:t>
            </a:r>
            <a:r>
              <a:rPr lang="en-US" sz="2800" b="0" strike="noStrike" spc="-1" dirty="0">
                <a:solidFill>
                  <a:srgbClr val="000000"/>
                </a:solidFill>
                <a:latin typeface="Consolas"/>
              </a:rPr>
              <a:t>)</a:t>
            </a:r>
            <a:endParaRPr lang="en-US" sz="2800" b="0" strike="noStrike" spc="-1" dirty="0">
              <a:latin typeface="Arial"/>
            </a:endParaRPr>
          </a:p>
          <a:p>
            <a:pPr lvl="5"/>
            <a:r>
              <a:rPr lang="en-US" sz="2800" b="0" strike="noStrike" spc="-1" dirty="0">
                <a:solidFill>
                  <a:srgbClr val="0000FF"/>
                </a:solidFill>
                <a:latin typeface="Consolas"/>
              </a:rPr>
              <a:t>if</a:t>
            </a:r>
            <a:r>
              <a:rPr lang="en-US" sz="2800" b="0" strike="noStrike" spc="-1" dirty="0">
                <a:solidFill>
                  <a:srgbClr val="000000"/>
                </a:solidFill>
                <a:latin typeface="Consolas"/>
              </a:rPr>
              <a:t> float(deposit) &gt; 100 :</a:t>
            </a:r>
            <a:endParaRPr lang="en-US" sz="2800" b="0" strike="noStrike" spc="-1" dirty="0">
              <a:latin typeface="Arial"/>
            </a:endParaRPr>
          </a:p>
          <a:p>
            <a:pPr lvl="5"/>
            <a:r>
              <a:rPr lang="en-US" sz="2800" b="0" strike="noStrike" spc="-1" dirty="0">
                <a:solidFill>
                  <a:srgbClr val="000000"/>
                </a:solidFill>
                <a:latin typeface="Consolas"/>
              </a:rPr>
              <a:t>     </a:t>
            </a:r>
            <a:r>
              <a:rPr lang="en-US" sz="2800" b="0" strike="noStrike" spc="-1" dirty="0">
                <a:solidFill>
                  <a:srgbClr val="0000FF"/>
                </a:solidFill>
                <a:latin typeface="Consolas"/>
              </a:rPr>
              <a:t>print</a:t>
            </a:r>
            <a:r>
              <a:rPr lang="en-US" sz="2800" b="0" strike="noStrike" spc="-1" dirty="0">
                <a:solidFill>
                  <a:srgbClr val="000000"/>
                </a:solidFill>
                <a:latin typeface="Consolas"/>
              </a:rPr>
              <a:t>(</a:t>
            </a:r>
            <a:r>
              <a:rPr lang="en-US" sz="2800" b="0" strike="noStrike" spc="-1" dirty="0">
                <a:solidFill>
                  <a:srgbClr val="A31515"/>
                </a:solidFill>
                <a:latin typeface="Consolas"/>
              </a:rPr>
              <a:t>"You get a free toaster!"</a:t>
            </a:r>
            <a:r>
              <a:rPr lang="en-US" sz="2800" b="0" strike="noStrike" spc="-1" dirty="0">
                <a:solidFill>
                  <a:srgbClr val="000000"/>
                </a:solidFill>
                <a:latin typeface="Consolas"/>
              </a:rPr>
              <a:t>)</a:t>
            </a:r>
            <a:endParaRPr lang="en-US" sz="2800" b="0" strike="noStrike" spc="-1" dirty="0">
              <a:latin typeface="Arial"/>
            </a:endParaRPr>
          </a:p>
          <a:p>
            <a:pPr lvl="5"/>
            <a:r>
              <a:rPr lang="en-US" sz="2800" b="0" strike="noStrike" spc="-1" dirty="0">
                <a:solidFill>
                  <a:srgbClr val="000000"/>
                </a:solidFill>
                <a:latin typeface="Consolas"/>
              </a:rPr>
              <a:t>else:</a:t>
            </a:r>
            <a:endParaRPr lang="en-US" sz="2800" b="0" strike="noStrike" spc="-1" dirty="0">
              <a:latin typeface="Arial"/>
            </a:endParaRPr>
          </a:p>
          <a:p>
            <a:pPr lvl="5"/>
            <a:r>
              <a:rPr lang="en-US" sz="2800" b="0" strike="noStrike" spc="-1" dirty="0">
                <a:solidFill>
                  <a:srgbClr val="0000FF"/>
                </a:solidFill>
                <a:latin typeface="Consolas"/>
              </a:rPr>
              <a:t>	print</a:t>
            </a:r>
            <a:r>
              <a:rPr lang="en-US" sz="2800" b="0" strike="noStrike" spc="-1" dirty="0">
                <a:solidFill>
                  <a:srgbClr val="000000"/>
                </a:solidFill>
                <a:latin typeface="Consolas"/>
              </a:rPr>
              <a:t>(</a:t>
            </a:r>
            <a:r>
              <a:rPr lang="en-US" sz="2800" b="0" strike="noStrike" spc="-1" dirty="0">
                <a:solidFill>
                  <a:srgbClr val="A31515"/>
                </a:solidFill>
                <a:latin typeface="Consolas"/>
              </a:rPr>
              <a:t>"Enjoy your mug!"</a:t>
            </a:r>
            <a:r>
              <a:rPr lang="en-US" sz="2800" b="0" strike="noStrike" spc="-1" dirty="0">
                <a:solidFill>
                  <a:srgbClr val="000000"/>
                </a:solidFill>
                <a:latin typeface="Consolas"/>
              </a:rPr>
              <a:t>)</a:t>
            </a:r>
            <a:endParaRPr lang="en-US" sz="2800" b="0" strike="noStrike" spc="-1" dirty="0">
              <a:latin typeface="Arial"/>
            </a:endParaRPr>
          </a:p>
          <a:p>
            <a:pPr lvl="5"/>
            <a:r>
              <a:rPr lang="en-US" sz="2800" b="0" strike="noStrike" spc="-1" dirty="0">
                <a:solidFill>
                  <a:srgbClr val="0000FF"/>
                </a:solidFill>
                <a:latin typeface="Consolas"/>
              </a:rPr>
              <a:t>print</a:t>
            </a:r>
            <a:r>
              <a:rPr lang="en-US" sz="2800" b="0" strike="noStrike" spc="-1" dirty="0">
                <a:solidFill>
                  <a:srgbClr val="000000"/>
                </a:solidFill>
                <a:latin typeface="Consolas"/>
              </a:rPr>
              <a:t>(</a:t>
            </a:r>
            <a:r>
              <a:rPr lang="en-US" sz="2800" b="0" strike="noStrike" spc="-1" dirty="0">
                <a:solidFill>
                  <a:srgbClr val="A31515"/>
                </a:solidFill>
                <a:latin typeface="Consolas"/>
              </a:rPr>
              <a:t>"Have a nice day"</a:t>
            </a:r>
            <a:r>
              <a:rPr lang="en-US" sz="2800" b="0" strike="noStrike" spc="-1" dirty="0">
                <a:solidFill>
                  <a:srgbClr val="000000"/>
                </a:solidFill>
                <a:latin typeface="Consolas"/>
              </a:rPr>
              <a:t>)</a:t>
            </a:r>
            <a:endParaRPr lang="en-US" sz="2800" b="0" strike="noStrike" spc="-1" dirty="0">
              <a:latin typeface="Arial"/>
            </a:endParaRPr>
          </a:p>
          <a:p>
            <a:pPr lvl="5"/>
            <a:endParaRPr lang="en-US" sz="2800" b="0" strike="noStrike" spc="-1" dirty="0">
              <a:latin typeface="Arial"/>
            </a:endParaRPr>
          </a:p>
        </p:txBody>
      </p:sp>
      <p:sp>
        <p:nvSpPr>
          <p:cNvPr id="266" name="CustomShape 3"/>
          <p:cNvSpPr/>
          <p:nvPr/>
        </p:nvSpPr>
        <p:spPr>
          <a:xfrm>
            <a:off x="838080" y="5573880"/>
            <a:ext cx="1098900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600" b="0" strike="noStrike" spc="-1">
                <a:solidFill>
                  <a:srgbClr val="000000"/>
                </a:solidFill>
                <a:latin typeface="Segoe UI Light"/>
              </a:rPr>
              <a:t>What will appear on the screen if we enter 50? 150? 100?</a:t>
            </a:r>
            <a:endParaRPr lang="en-US" sz="3600" b="0" strike="noStrike" spc="-1">
              <a:latin typeface="Arial"/>
            </a:endParaRPr>
          </a:p>
        </p:txBody>
      </p:sp>
      <p:sp>
        <p:nvSpPr>
          <p:cNvPr id="267" name="CustomShape 4"/>
          <p:cNvSpPr/>
          <p:nvPr/>
        </p:nvSpPr>
        <p:spPr>
          <a:xfrm>
            <a:off x="838080" y="4373640"/>
            <a:ext cx="1098900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600" b="0" strike="noStrike" spc="-1">
                <a:solidFill>
                  <a:srgbClr val="000000"/>
                </a:solidFill>
                <a:latin typeface="Segoe UI Light"/>
              </a:rPr>
              <a:t>The code in the</a:t>
            </a:r>
            <a:r>
              <a:rPr lang="en-US" sz="3600" b="0" i="1" strike="noStrike" spc="-1">
                <a:solidFill>
                  <a:srgbClr val="000000"/>
                </a:solidFill>
                <a:latin typeface="Segoe UI Light"/>
              </a:rPr>
              <a:t> </a:t>
            </a:r>
            <a:r>
              <a:rPr lang="en-US" sz="3600" b="1" i="1" strike="noStrike" spc="-1">
                <a:solidFill>
                  <a:srgbClr val="000000"/>
                </a:solidFill>
                <a:latin typeface="Segoe UI Light"/>
              </a:rPr>
              <a:t>else</a:t>
            </a:r>
            <a:r>
              <a:rPr lang="en-US" sz="3600" b="0" i="1" strike="noStrike" spc="-1">
                <a:solidFill>
                  <a:srgbClr val="000000"/>
                </a:solidFill>
                <a:latin typeface="Segoe UI Light"/>
              </a:rPr>
              <a:t> </a:t>
            </a:r>
            <a:r>
              <a:rPr lang="en-US" sz="3600" b="0" strike="noStrike" spc="-1">
                <a:solidFill>
                  <a:srgbClr val="000000"/>
                </a:solidFill>
                <a:latin typeface="Segoe UI Light"/>
              </a:rPr>
              <a:t>statement is only executed if the condition is NOT true</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608040" y="4468680"/>
            <a:ext cx="11432520" cy="1676160"/>
          </a:xfrm>
          <a:prstGeom prst="rect">
            <a:avLst/>
          </a:prstGeom>
          <a:noFill/>
          <a:ln>
            <a:noFill/>
          </a:ln>
        </p:spPr>
        <p:txBody>
          <a:bodyPr>
            <a:noAutofit/>
          </a:bodyPr>
          <a:lstStyle/>
          <a:p>
            <a:pPr>
              <a:lnSpc>
                <a:spcPct val="80000"/>
              </a:lnSpc>
            </a:pPr>
            <a:r>
              <a:rPr lang="en-US" sz="3600" b="0" strike="noStrike" spc="-1">
                <a:solidFill>
                  <a:srgbClr val="000000"/>
                </a:solidFill>
                <a:latin typeface="Segoe UI Light"/>
                <a:ea typeface="Segoe UI Light"/>
              </a:rPr>
              <a:t>Adding an else clause</a:t>
            </a:r>
            <a:endParaRPr lang="en-US" sz="36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You can use boolean variables to remember if a condition is true or false</a:t>
            </a:r>
            <a:endParaRPr lang="en-US" sz="4400" b="0" strike="noStrike" spc="-1">
              <a:solidFill>
                <a:srgbClr val="000000"/>
              </a:solidFill>
              <a:latin typeface="Calibri"/>
            </a:endParaRPr>
          </a:p>
        </p:txBody>
      </p:sp>
      <p:sp>
        <p:nvSpPr>
          <p:cNvPr id="270" name="CustomShape 2"/>
          <p:cNvSpPr/>
          <p:nvPr/>
        </p:nvSpPr>
        <p:spPr>
          <a:xfrm>
            <a:off x="59040" y="1424880"/>
            <a:ext cx="11703960" cy="39315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wrap="none" anchor="ctr">
            <a:spAutoFit/>
          </a:bodyPr>
          <a:lstStyle/>
          <a:p>
            <a:pPr>
              <a:lnSpc>
                <a:spcPct val="100000"/>
              </a:lnSpc>
            </a:pPr>
            <a:r>
              <a:rPr lang="en-US" sz="2800" b="0" strike="noStrike" spc="-1" dirty="0">
                <a:solidFill>
                  <a:srgbClr val="000000"/>
                </a:solidFill>
                <a:latin typeface="Consolas"/>
              </a:rPr>
              <a:t>deposit= input(</a:t>
            </a:r>
            <a:r>
              <a:rPr lang="en-US" sz="2800" b="0" strike="noStrike" spc="-1" dirty="0">
                <a:solidFill>
                  <a:srgbClr val="A31515"/>
                </a:solidFill>
                <a:latin typeface="Consolas"/>
              </a:rPr>
              <a:t>"how much would you like to deposit? "</a:t>
            </a:r>
            <a:r>
              <a:rPr lang="en-US" sz="2800" b="0" strike="noStrike" spc="-1" dirty="0">
                <a:solidFill>
                  <a:srgbClr val="000000"/>
                </a:solidFill>
                <a:latin typeface="Consolas"/>
              </a:rPr>
              <a:t>)</a:t>
            </a:r>
            <a:endParaRPr lang="en-US" sz="2800" b="0" strike="noStrike" spc="-1" dirty="0">
              <a:latin typeface="Arial"/>
            </a:endParaRPr>
          </a:p>
          <a:p>
            <a:pPr>
              <a:lnSpc>
                <a:spcPct val="100000"/>
              </a:lnSpc>
            </a:pPr>
            <a:r>
              <a:rPr lang="en-US" sz="2800" b="0" strike="noStrike" spc="-1" dirty="0">
                <a:solidFill>
                  <a:srgbClr val="0000FF"/>
                </a:solidFill>
                <a:latin typeface="Consolas"/>
              </a:rPr>
              <a:t>if</a:t>
            </a:r>
            <a:r>
              <a:rPr lang="en-US" sz="2800" b="0" strike="noStrike" spc="-1" dirty="0">
                <a:solidFill>
                  <a:srgbClr val="000000"/>
                </a:solidFill>
                <a:latin typeface="Consolas"/>
              </a:rPr>
              <a:t> float(deposit) &gt; 100 :</a:t>
            </a:r>
            <a:endParaRPr lang="en-US" sz="2800" b="0" strike="noStrike" spc="-1" dirty="0">
              <a:latin typeface="Arial"/>
            </a:endParaRPr>
          </a:p>
          <a:p>
            <a:pPr>
              <a:lnSpc>
                <a:spcPct val="100000"/>
              </a:lnSpc>
            </a:pPr>
            <a:r>
              <a:rPr lang="en-US" sz="2800" b="0" strike="noStrike" spc="-1" dirty="0">
                <a:solidFill>
                  <a:srgbClr val="000000"/>
                </a:solidFill>
                <a:latin typeface="Consolas"/>
              </a:rPr>
              <a:t>     </a:t>
            </a:r>
            <a:r>
              <a:rPr lang="en-US" sz="2800" b="0" strike="noStrike" spc="-1" dirty="0">
                <a:solidFill>
                  <a:srgbClr val="008000"/>
                </a:solidFill>
                <a:latin typeface="Consolas"/>
              </a:rPr>
              <a:t>#Set the </a:t>
            </a:r>
            <a:r>
              <a:rPr lang="en-US" sz="2800" b="0" strike="noStrike" spc="-1" dirty="0" err="1">
                <a:solidFill>
                  <a:srgbClr val="008000"/>
                </a:solidFill>
                <a:latin typeface="Consolas"/>
              </a:rPr>
              <a:t>boolean</a:t>
            </a:r>
            <a:r>
              <a:rPr lang="en-US" sz="2800" b="0" strike="noStrike" spc="-1" dirty="0">
                <a:solidFill>
                  <a:srgbClr val="008000"/>
                </a:solidFill>
                <a:latin typeface="Consolas"/>
              </a:rPr>
              <a:t> variable </a:t>
            </a:r>
            <a:r>
              <a:rPr lang="en-US" sz="2800" b="0" strike="noStrike" spc="-1" dirty="0" err="1">
                <a:solidFill>
                  <a:srgbClr val="008000"/>
                </a:solidFill>
                <a:latin typeface="Consolas"/>
              </a:rPr>
              <a:t>freeToaster</a:t>
            </a:r>
            <a:r>
              <a:rPr lang="en-US" sz="2800" b="0" strike="noStrike" spc="-1" dirty="0">
                <a:solidFill>
                  <a:srgbClr val="008000"/>
                </a:solidFill>
                <a:latin typeface="Consolas"/>
              </a:rPr>
              <a:t> to True</a:t>
            </a:r>
            <a:endParaRPr lang="en-US" sz="2800" b="0" strike="noStrike" spc="-1" dirty="0">
              <a:latin typeface="Arial"/>
            </a:endParaRPr>
          </a:p>
          <a:p>
            <a:pPr>
              <a:lnSpc>
                <a:spcPct val="100000"/>
              </a:lnSpc>
            </a:pPr>
            <a:r>
              <a:rPr lang="en-US" sz="2800" b="0" strike="noStrike" spc="-1" dirty="0">
                <a:solidFill>
                  <a:srgbClr val="000000"/>
                </a:solidFill>
                <a:latin typeface="Consolas"/>
              </a:rPr>
              <a:t>     </a:t>
            </a:r>
            <a:r>
              <a:rPr lang="en-US" sz="2800" b="0" strike="noStrike" spc="-1" dirty="0" err="1">
                <a:solidFill>
                  <a:srgbClr val="000000"/>
                </a:solidFill>
                <a:latin typeface="Consolas"/>
              </a:rPr>
              <a:t>freeToaster</a:t>
            </a:r>
            <a:r>
              <a:rPr lang="en-US" sz="2800" b="0" strike="noStrike" spc="-1" dirty="0">
                <a:solidFill>
                  <a:srgbClr val="000000"/>
                </a:solidFill>
                <a:latin typeface="Consolas"/>
              </a:rPr>
              <a:t>=</a:t>
            </a:r>
            <a:r>
              <a:rPr lang="en-US" sz="2800" b="0" strike="noStrike" spc="-1" dirty="0">
                <a:solidFill>
                  <a:srgbClr val="0000FF"/>
                </a:solidFill>
                <a:latin typeface="Consolas"/>
              </a:rPr>
              <a:t>True</a:t>
            </a:r>
            <a:r>
              <a:rPr lang="en-US" sz="2800" b="0" strike="noStrike" spc="-1" dirty="0">
                <a:solidFill>
                  <a:srgbClr val="000000"/>
                </a:solidFill>
                <a:latin typeface="Consolas"/>
              </a:rPr>
              <a:t> </a:t>
            </a: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r>
              <a:rPr lang="en-US" sz="2800" b="0" strike="noStrike" spc="-1" dirty="0">
                <a:solidFill>
                  <a:srgbClr val="008000"/>
                </a:solidFill>
                <a:latin typeface="Consolas"/>
              </a:rPr>
              <a:t>#if the variable </a:t>
            </a:r>
            <a:r>
              <a:rPr lang="en-US" sz="2800" b="0" strike="noStrike" spc="-1" dirty="0" err="1">
                <a:solidFill>
                  <a:srgbClr val="008000"/>
                </a:solidFill>
                <a:latin typeface="Consolas"/>
              </a:rPr>
              <a:t>freeToaster</a:t>
            </a:r>
            <a:r>
              <a:rPr lang="en-US" sz="2800" b="0" strike="noStrike" spc="-1" dirty="0">
                <a:solidFill>
                  <a:srgbClr val="008000"/>
                </a:solidFill>
                <a:latin typeface="Consolas"/>
              </a:rPr>
              <a:t> is True </a:t>
            </a:r>
            <a:r>
              <a:rPr lang="en-US" sz="2800" b="0" strike="noStrike" spc="-1" dirty="0">
                <a:solidFill>
                  <a:srgbClr val="000000"/>
                </a:solidFill>
                <a:latin typeface="Consolas"/>
              </a:rPr>
              <a:t> </a:t>
            </a:r>
            <a:endParaRPr lang="en-US" sz="2800" b="0" strike="noStrike" spc="-1" dirty="0">
              <a:latin typeface="Arial"/>
            </a:endParaRPr>
          </a:p>
          <a:p>
            <a:pPr>
              <a:lnSpc>
                <a:spcPct val="100000"/>
              </a:lnSpc>
            </a:pPr>
            <a:r>
              <a:rPr lang="en-US" sz="2800" b="0" strike="noStrike" spc="-1" dirty="0">
                <a:solidFill>
                  <a:srgbClr val="008000"/>
                </a:solidFill>
                <a:latin typeface="Consolas"/>
              </a:rPr>
              <a:t>#the print statement will execute</a:t>
            </a:r>
            <a:r>
              <a:rPr lang="en-US" sz="2800" b="0" strike="noStrike" spc="-1" dirty="0">
                <a:solidFill>
                  <a:srgbClr val="000000"/>
                </a:solidFill>
                <a:latin typeface="Consolas"/>
              </a:rPr>
              <a:t> </a:t>
            </a:r>
            <a:endParaRPr lang="en-US" sz="2800" b="0" strike="noStrike" spc="-1" dirty="0">
              <a:latin typeface="Arial"/>
            </a:endParaRPr>
          </a:p>
          <a:p>
            <a:pPr>
              <a:lnSpc>
                <a:spcPct val="100000"/>
              </a:lnSpc>
            </a:pPr>
            <a:r>
              <a:rPr lang="en-US" sz="2800" b="0" strike="noStrike" spc="-1" dirty="0">
                <a:solidFill>
                  <a:srgbClr val="0000FF"/>
                </a:solidFill>
                <a:latin typeface="Consolas"/>
              </a:rPr>
              <a:t>if</a:t>
            </a:r>
            <a:r>
              <a:rPr lang="en-US" sz="2800" b="0" strike="noStrike" spc="-1" dirty="0">
                <a:solidFill>
                  <a:srgbClr val="000000"/>
                </a:solidFill>
                <a:latin typeface="Consolas"/>
              </a:rPr>
              <a:t> </a:t>
            </a:r>
            <a:r>
              <a:rPr lang="en-US" sz="2800" b="0" strike="noStrike" spc="-1" dirty="0" err="1">
                <a:solidFill>
                  <a:srgbClr val="000000"/>
                </a:solidFill>
                <a:latin typeface="Consolas"/>
              </a:rPr>
              <a:t>freeToaster</a:t>
            </a:r>
            <a:r>
              <a:rPr lang="en-US" sz="2800" b="0" strike="noStrike" spc="-1" dirty="0">
                <a:solidFill>
                  <a:srgbClr val="000000"/>
                </a:solidFill>
                <a:latin typeface="Consolas"/>
              </a:rPr>
              <a:t> :</a:t>
            </a:r>
            <a:endParaRPr lang="en-US" sz="2800" b="0" strike="noStrike" spc="-1" dirty="0">
              <a:latin typeface="Arial"/>
            </a:endParaRPr>
          </a:p>
          <a:p>
            <a:pPr>
              <a:lnSpc>
                <a:spcPct val="100000"/>
              </a:lnSpc>
            </a:pPr>
            <a:r>
              <a:rPr lang="en-US" sz="2800" b="0" strike="noStrike" spc="-1" dirty="0">
                <a:solidFill>
                  <a:srgbClr val="000000"/>
                </a:solidFill>
                <a:latin typeface="Consolas"/>
              </a:rPr>
              <a:t>     print(</a:t>
            </a:r>
            <a:r>
              <a:rPr lang="en-US" sz="2800" b="0" strike="noStrike" spc="-1" dirty="0">
                <a:solidFill>
                  <a:srgbClr val="A31515"/>
                </a:solidFill>
                <a:latin typeface="Consolas"/>
              </a:rPr>
              <a:t>"enjoy your toaster"</a:t>
            </a:r>
            <a:r>
              <a:rPr lang="en-US" sz="2800" b="0" strike="noStrike" spc="-1" dirty="0">
                <a:solidFill>
                  <a:srgbClr val="000000"/>
                </a:solidFill>
                <a:latin typeface="Consolas"/>
              </a:rPr>
              <a:t>)</a:t>
            </a:r>
            <a:endParaRPr lang="en-US" sz="2800" b="0" strike="noStrike" spc="-1" dirty="0">
              <a:latin typeface="Arial"/>
            </a:endParaRPr>
          </a:p>
        </p:txBody>
      </p:sp>
      <p:sp>
        <p:nvSpPr>
          <p:cNvPr id="271" name="CustomShape 3"/>
          <p:cNvSpPr/>
          <p:nvPr/>
        </p:nvSpPr>
        <p:spPr>
          <a:xfrm>
            <a:off x="495360" y="5536080"/>
            <a:ext cx="8965080" cy="136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0" strike="noStrike" spc="-1">
                <a:solidFill>
                  <a:srgbClr val="000000"/>
                </a:solidFill>
                <a:latin typeface="Segoe UI Light"/>
              </a:rPr>
              <a:t>Make sure you test what happens when your if statement is true and what happens when your if statement is false.</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608040" y="4468680"/>
            <a:ext cx="11432520" cy="1676160"/>
          </a:xfrm>
          <a:prstGeom prst="rect">
            <a:avLst/>
          </a:prstGeom>
          <a:noFill/>
          <a:ln>
            <a:noFill/>
          </a:ln>
        </p:spPr>
        <p:txBody>
          <a:bodyPr>
            <a:noAutofit/>
          </a:bodyPr>
          <a:lstStyle/>
          <a:p>
            <a:pPr>
              <a:lnSpc>
                <a:spcPct val="80000"/>
              </a:lnSpc>
            </a:pPr>
            <a:r>
              <a:rPr lang="en-US" sz="3600" b="0" strike="noStrike" spc="-1">
                <a:solidFill>
                  <a:srgbClr val="000000"/>
                </a:solidFill>
                <a:latin typeface="Segoe UI Light"/>
                <a:ea typeface="Segoe UI Light"/>
              </a:rPr>
              <a:t>Using a Boolean variable and testing all paths</a:t>
            </a:r>
            <a:endParaRPr lang="en-US" sz="36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Why does our code crash when we enter a value of 50 for a deposit?</a:t>
            </a:r>
            <a:endParaRPr lang="en-US" sz="4400" b="0" strike="noStrike" spc="-1">
              <a:solidFill>
                <a:srgbClr val="000000"/>
              </a:solidFill>
              <a:latin typeface="Calibri"/>
            </a:endParaRPr>
          </a:p>
        </p:txBody>
      </p:sp>
      <p:sp>
        <p:nvSpPr>
          <p:cNvPr id="274" name="CustomShape 2"/>
          <p:cNvSpPr/>
          <p:nvPr/>
        </p:nvSpPr>
        <p:spPr>
          <a:xfrm>
            <a:off x="59040" y="1424880"/>
            <a:ext cx="11703960" cy="39315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wrap="none" anchor="ctr">
            <a:spAutoFit/>
          </a:bodyPr>
          <a:lstStyle/>
          <a:p>
            <a:pPr>
              <a:lnSpc>
                <a:spcPct val="100000"/>
              </a:lnSpc>
            </a:pPr>
            <a:r>
              <a:rPr lang="en-US" sz="2800" b="0" strike="noStrike" spc="-1">
                <a:solidFill>
                  <a:srgbClr val="000000"/>
                </a:solidFill>
                <a:latin typeface="Consolas"/>
              </a:rPr>
              <a:t>deposit= input(</a:t>
            </a:r>
            <a:r>
              <a:rPr lang="en-US" sz="2800" b="0" strike="noStrike" spc="-1">
                <a:solidFill>
                  <a:srgbClr val="A31515"/>
                </a:solidFill>
                <a:latin typeface="Consolas"/>
              </a:rPr>
              <a:t>"how much would you like to deposit? "</a:t>
            </a:r>
            <a:r>
              <a:rPr lang="en-US" sz="2800" b="0" strike="noStrike" spc="-1">
                <a:solidFill>
                  <a:srgbClr val="000000"/>
                </a:solidFill>
                <a:latin typeface="Consolas"/>
              </a:rPr>
              <a:t>)</a:t>
            </a:r>
            <a:endParaRPr lang="en-US" sz="2800" b="0" strike="noStrike" spc="-1">
              <a:latin typeface="Arial"/>
            </a:endParaRPr>
          </a:p>
          <a:p>
            <a:pPr>
              <a:lnSpc>
                <a:spcPct val="100000"/>
              </a:lnSpc>
            </a:pPr>
            <a:r>
              <a:rPr lang="en-US" sz="2800" b="0" strike="noStrike" spc="-1">
                <a:solidFill>
                  <a:srgbClr val="0000FF"/>
                </a:solidFill>
                <a:latin typeface="Consolas"/>
              </a:rPr>
              <a:t>if</a:t>
            </a:r>
            <a:r>
              <a:rPr lang="en-US" sz="2800" b="0" strike="noStrike" spc="-1">
                <a:solidFill>
                  <a:srgbClr val="000000"/>
                </a:solidFill>
                <a:latin typeface="Consolas"/>
              </a:rPr>
              <a:t> float(deposit) &gt; 100 :</a:t>
            </a:r>
            <a:endParaRPr lang="en-US" sz="2800" b="0" strike="noStrike" spc="-1">
              <a:latin typeface="Arial"/>
            </a:endParaRPr>
          </a:p>
          <a:p>
            <a:pPr>
              <a:lnSpc>
                <a:spcPct val="100000"/>
              </a:lnSpc>
            </a:pPr>
            <a:r>
              <a:rPr lang="en-US" sz="2800" b="0" strike="noStrike" spc="-1">
                <a:solidFill>
                  <a:srgbClr val="000000"/>
                </a:solidFill>
                <a:latin typeface="Consolas"/>
              </a:rPr>
              <a:t>     </a:t>
            </a:r>
            <a:r>
              <a:rPr lang="en-US" sz="2800" b="0" strike="noStrike" spc="-1">
                <a:solidFill>
                  <a:srgbClr val="008000"/>
                </a:solidFill>
                <a:latin typeface="Consolas"/>
              </a:rPr>
              <a:t>#Set the boolean variable freeToaster to True</a:t>
            </a:r>
            <a:endParaRPr lang="en-US" sz="2800" b="0" strike="noStrike" spc="-1">
              <a:latin typeface="Arial"/>
            </a:endParaRPr>
          </a:p>
          <a:p>
            <a:pPr>
              <a:lnSpc>
                <a:spcPct val="100000"/>
              </a:lnSpc>
            </a:pPr>
            <a:r>
              <a:rPr lang="en-US" sz="2800" b="0" strike="noStrike" spc="-1">
                <a:solidFill>
                  <a:srgbClr val="000000"/>
                </a:solidFill>
                <a:latin typeface="Consolas"/>
              </a:rPr>
              <a:t>     freeToaster=</a:t>
            </a:r>
            <a:r>
              <a:rPr lang="en-US" sz="2800" b="0" strike="noStrike" spc="-1">
                <a:solidFill>
                  <a:srgbClr val="0000FF"/>
                </a:solidFill>
                <a:latin typeface="Consolas"/>
              </a:rPr>
              <a:t>True</a:t>
            </a:r>
            <a:r>
              <a:rPr lang="en-US" sz="2800" b="0" strike="noStrike" spc="-1">
                <a:solidFill>
                  <a:srgbClr val="000000"/>
                </a:solidFill>
                <a:latin typeface="Consolas"/>
              </a:rPr>
              <a:t> </a:t>
            </a:r>
            <a:endParaRPr lang="en-US" sz="2800" b="0" strike="noStrike" spc="-1">
              <a:latin typeface="Arial"/>
            </a:endParaRPr>
          </a:p>
          <a:p>
            <a:pPr>
              <a:lnSpc>
                <a:spcPct val="100000"/>
              </a:lnSpc>
            </a:pPr>
            <a:endParaRPr lang="en-US" sz="2800" b="0" strike="noStrike" spc="-1">
              <a:latin typeface="Arial"/>
            </a:endParaRPr>
          </a:p>
          <a:p>
            <a:pPr>
              <a:lnSpc>
                <a:spcPct val="100000"/>
              </a:lnSpc>
            </a:pPr>
            <a:r>
              <a:rPr lang="en-US" sz="2800" b="0" strike="noStrike" spc="-1">
                <a:solidFill>
                  <a:srgbClr val="008000"/>
                </a:solidFill>
                <a:latin typeface="Consolas"/>
              </a:rPr>
              <a:t>#if the variable freeToaster is True </a:t>
            </a:r>
            <a:r>
              <a:rPr lang="en-US" sz="2800" b="0" strike="noStrike" spc="-1">
                <a:solidFill>
                  <a:srgbClr val="000000"/>
                </a:solidFill>
                <a:latin typeface="Consolas"/>
              </a:rPr>
              <a:t> </a:t>
            </a:r>
            <a:endParaRPr lang="en-US" sz="2800" b="0" strike="noStrike" spc="-1">
              <a:latin typeface="Arial"/>
            </a:endParaRPr>
          </a:p>
          <a:p>
            <a:pPr>
              <a:lnSpc>
                <a:spcPct val="100000"/>
              </a:lnSpc>
            </a:pPr>
            <a:r>
              <a:rPr lang="en-US" sz="2800" b="0" strike="noStrike" spc="-1">
                <a:solidFill>
                  <a:srgbClr val="008000"/>
                </a:solidFill>
                <a:latin typeface="Consolas"/>
              </a:rPr>
              <a:t>#the print statement will execute</a:t>
            </a:r>
            <a:r>
              <a:rPr lang="en-US" sz="2800" b="0" strike="noStrike" spc="-1">
                <a:solidFill>
                  <a:srgbClr val="000000"/>
                </a:solidFill>
                <a:latin typeface="Consolas"/>
              </a:rPr>
              <a:t> </a:t>
            </a:r>
            <a:endParaRPr lang="en-US" sz="2800" b="0" strike="noStrike" spc="-1">
              <a:latin typeface="Arial"/>
            </a:endParaRPr>
          </a:p>
          <a:p>
            <a:pPr>
              <a:lnSpc>
                <a:spcPct val="100000"/>
              </a:lnSpc>
            </a:pPr>
            <a:r>
              <a:rPr lang="en-US" sz="2800" b="0" strike="noStrike" spc="-1">
                <a:solidFill>
                  <a:srgbClr val="0000FF"/>
                </a:solidFill>
                <a:latin typeface="Consolas"/>
              </a:rPr>
              <a:t>if</a:t>
            </a:r>
            <a:r>
              <a:rPr lang="en-US" sz="2800" b="0" strike="noStrike" spc="-1">
                <a:solidFill>
                  <a:srgbClr val="000000"/>
                </a:solidFill>
                <a:latin typeface="Consolas"/>
              </a:rPr>
              <a:t> freeToaster :</a:t>
            </a:r>
            <a:endParaRPr lang="en-US" sz="2800" b="0" strike="noStrike" spc="-1">
              <a:latin typeface="Arial"/>
            </a:endParaRPr>
          </a:p>
          <a:p>
            <a:pPr>
              <a:lnSpc>
                <a:spcPct val="100000"/>
              </a:lnSpc>
            </a:pPr>
            <a:r>
              <a:rPr lang="en-US" sz="2800" b="0" strike="noStrike" spc="-1">
                <a:solidFill>
                  <a:srgbClr val="000000"/>
                </a:solidFill>
                <a:latin typeface="Consolas"/>
              </a:rPr>
              <a:t>     print(</a:t>
            </a:r>
            <a:r>
              <a:rPr lang="en-US" sz="2800" b="0" strike="noStrike" spc="-1">
                <a:solidFill>
                  <a:srgbClr val="A31515"/>
                </a:solidFill>
                <a:latin typeface="Consolas"/>
              </a:rPr>
              <a:t>"enjoy your toaster"</a:t>
            </a:r>
            <a:r>
              <a:rPr lang="en-US" sz="2800" b="0" strike="noStrike" spc="-1">
                <a:solidFill>
                  <a:srgbClr val="000000"/>
                </a:solidFill>
                <a:latin typeface="Consolas"/>
              </a:rPr>
              <a:t>)</a:t>
            </a:r>
            <a:endParaRPr lang="en-US" sz="2800" b="0" strike="noStrike" spc="-1">
              <a:latin typeface="Arial"/>
            </a:endParaRPr>
          </a:p>
        </p:txBody>
      </p:sp>
      <p:sp>
        <p:nvSpPr>
          <p:cNvPr id="275" name="CustomShape 3"/>
          <p:cNvSpPr/>
          <p:nvPr/>
        </p:nvSpPr>
        <p:spPr>
          <a:xfrm>
            <a:off x="495360" y="5536080"/>
            <a:ext cx="10111320" cy="94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0" strike="noStrike" spc="-1">
                <a:solidFill>
                  <a:srgbClr val="000000"/>
                </a:solidFill>
                <a:latin typeface="Segoe UI Light"/>
              </a:rPr>
              <a:t>Look at the error message: </a:t>
            </a:r>
            <a:r>
              <a:rPr lang="en-US" sz="2800" b="1" strike="noStrike" spc="-1">
                <a:solidFill>
                  <a:srgbClr val="000000"/>
                </a:solidFill>
                <a:latin typeface="Segoe UI Light"/>
              </a:rPr>
              <a:t>Name ‘freeToaster’ is not defined</a:t>
            </a:r>
            <a:r>
              <a:rPr lang="en-US" sz="2800" b="1" strike="noStrike" spc="-1">
                <a:solidFill>
                  <a:srgbClr val="000000"/>
                </a:solidFill>
                <a:latin typeface="Calibri"/>
              </a:rPr>
              <a:t>.</a:t>
            </a:r>
            <a:endParaRPr lang="en-US" sz="2800" b="0" strike="noStrike" spc="-1">
              <a:latin typeface="Arial"/>
            </a:endParaRPr>
          </a:p>
        </p:txBody>
      </p:sp>
      <p:pic>
        <p:nvPicPr>
          <p:cNvPr id="276" name="Picture 2"/>
          <p:cNvPicPr/>
          <p:nvPr/>
        </p:nvPicPr>
        <p:blipFill>
          <a:blip r:embed="rId2"/>
          <a:stretch/>
        </p:blipFill>
        <p:spPr>
          <a:xfrm>
            <a:off x="7808040" y="3537720"/>
            <a:ext cx="4095360" cy="183780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It’s always a good idea to initialize your variables!</a:t>
            </a:r>
            <a:endParaRPr lang="en-US" sz="4400" b="0" strike="noStrike" spc="-1">
              <a:solidFill>
                <a:srgbClr val="000000"/>
              </a:solidFill>
              <a:latin typeface="Calibri"/>
            </a:endParaRPr>
          </a:p>
        </p:txBody>
      </p:sp>
      <p:sp>
        <p:nvSpPr>
          <p:cNvPr id="278" name="CustomShape 2"/>
          <p:cNvSpPr/>
          <p:nvPr/>
        </p:nvSpPr>
        <p:spPr>
          <a:xfrm>
            <a:off x="59040" y="784800"/>
            <a:ext cx="11703960" cy="52113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wrap="none" anchor="ctr">
            <a:spAutoFit/>
          </a:bodyPr>
          <a:lstStyle/>
          <a:p>
            <a:pPr>
              <a:lnSpc>
                <a:spcPct val="100000"/>
              </a:lnSpc>
            </a:pPr>
            <a:r>
              <a:rPr lang="en-US" sz="2800" b="0" strike="noStrike" spc="-1" dirty="0">
                <a:solidFill>
                  <a:srgbClr val="008000"/>
                </a:solidFill>
                <a:latin typeface="Consolas"/>
              </a:rPr>
              <a:t>#Initialize the variable to fix the error</a:t>
            </a:r>
            <a:endParaRPr lang="en-US" sz="2800" b="0" strike="noStrike" spc="-1" dirty="0">
              <a:latin typeface="Arial"/>
            </a:endParaRPr>
          </a:p>
          <a:p>
            <a:pPr>
              <a:lnSpc>
                <a:spcPct val="100000"/>
              </a:lnSpc>
            </a:pPr>
            <a:r>
              <a:rPr lang="en-US" sz="2800" b="0" strike="noStrike" spc="-1" dirty="0" err="1">
                <a:solidFill>
                  <a:srgbClr val="000000"/>
                </a:solidFill>
                <a:latin typeface="Consolas"/>
              </a:rPr>
              <a:t>freeToaster</a:t>
            </a:r>
            <a:r>
              <a:rPr lang="en-US" sz="2800" b="0" strike="noStrike" spc="-1" dirty="0">
                <a:solidFill>
                  <a:srgbClr val="000000"/>
                </a:solidFill>
                <a:latin typeface="Consolas"/>
              </a:rPr>
              <a:t>=</a:t>
            </a:r>
            <a:r>
              <a:rPr lang="en-US" sz="2800" b="0" strike="noStrike" spc="-1" dirty="0">
                <a:solidFill>
                  <a:srgbClr val="0000FF"/>
                </a:solidFill>
                <a:latin typeface="Consolas"/>
              </a:rPr>
              <a:t>False</a:t>
            </a: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r>
              <a:rPr lang="en-US" sz="2800" b="0" strike="noStrike" spc="-1" dirty="0">
                <a:solidFill>
                  <a:srgbClr val="000000"/>
                </a:solidFill>
                <a:latin typeface="Consolas"/>
              </a:rPr>
              <a:t>deposit= input(</a:t>
            </a:r>
            <a:r>
              <a:rPr lang="en-US" sz="2800" b="0" strike="noStrike" spc="-1" dirty="0">
                <a:solidFill>
                  <a:srgbClr val="A31515"/>
                </a:solidFill>
                <a:latin typeface="Consolas"/>
              </a:rPr>
              <a:t>"how much would you like to deposit? "</a:t>
            </a:r>
            <a:r>
              <a:rPr lang="en-US" sz="2800" b="0" strike="noStrike" spc="-1" dirty="0">
                <a:solidFill>
                  <a:srgbClr val="000000"/>
                </a:solidFill>
                <a:latin typeface="Consolas"/>
              </a:rPr>
              <a:t>)</a:t>
            </a:r>
            <a:endParaRPr lang="en-US" sz="2800" b="0" strike="noStrike" spc="-1" dirty="0">
              <a:latin typeface="Arial"/>
            </a:endParaRPr>
          </a:p>
          <a:p>
            <a:pPr>
              <a:lnSpc>
                <a:spcPct val="100000"/>
              </a:lnSpc>
            </a:pPr>
            <a:r>
              <a:rPr lang="en-US" sz="2800" b="0" strike="noStrike" spc="-1" dirty="0">
                <a:solidFill>
                  <a:srgbClr val="0000FF"/>
                </a:solidFill>
                <a:latin typeface="Consolas"/>
              </a:rPr>
              <a:t>if</a:t>
            </a:r>
            <a:r>
              <a:rPr lang="en-US" sz="2800" b="0" strike="noStrike" spc="-1" dirty="0">
                <a:solidFill>
                  <a:srgbClr val="000000"/>
                </a:solidFill>
                <a:latin typeface="Consolas"/>
              </a:rPr>
              <a:t> float(deposit) &gt; 100 :</a:t>
            </a:r>
            <a:endParaRPr lang="en-US" sz="2800" b="0" strike="noStrike" spc="-1" dirty="0">
              <a:latin typeface="Arial"/>
            </a:endParaRPr>
          </a:p>
          <a:p>
            <a:pPr>
              <a:lnSpc>
                <a:spcPct val="100000"/>
              </a:lnSpc>
            </a:pPr>
            <a:r>
              <a:rPr lang="en-US" sz="2800" b="0" strike="noStrike" spc="-1" dirty="0">
                <a:solidFill>
                  <a:srgbClr val="000000"/>
                </a:solidFill>
                <a:latin typeface="Consolas"/>
              </a:rPr>
              <a:t>     </a:t>
            </a:r>
            <a:r>
              <a:rPr lang="en-US" sz="2800" b="0" strike="noStrike" spc="-1" dirty="0">
                <a:solidFill>
                  <a:srgbClr val="008000"/>
                </a:solidFill>
                <a:latin typeface="Consolas"/>
              </a:rPr>
              <a:t>#Set the </a:t>
            </a:r>
            <a:r>
              <a:rPr lang="en-US" sz="2800" b="0" strike="noStrike" spc="-1" dirty="0" err="1">
                <a:solidFill>
                  <a:srgbClr val="008000"/>
                </a:solidFill>
                <a:latin typeface="Consolas"/>
              </a:rPr>
              <a:t>boolean</a:t>
            </a:r>
            <a:r>
              <a:rPr lang="en-US" sz="2800" b="0" strike="noStrike" spc="-1" dirty="0">
                <a:solidFill>
                  <a:srgbClr val="008000"/>
                </a:solidFill>
                <a:latin typeface="Consolas"/>
              </a:rPr>
              <a:t> variable </a:t>
            </a:r>
            <a:r>
              <a:rPr lang="en-US" sz="2800" b="0" strike="noStrike" spc="-1" dirty="0" err="1">
                <a:solidFill>
                  <a:srgbClr val="008000"/>
                </a:solidFill>
                <a:latin typeface="Consolas"/>
              </a:rPr>
              <a:t>freeToaster</a:t>
            </a:r>
            <a:r>
              <a:rPr lang="en-US" sz="2800" b="0" strike="noStrike" spc="-1" dirty="0">
                <a:solidFill>
                  <a:srgbClr val="008000"/>
                </a:solidFill>
                <a:latin typeface="Consolas"/>
              </a:rPr>
              <a:t> to True</a:t>
            </a:r>
            <a:endParaRPr lang="en-US" sz="2800" b="0" strike="noStrike" spc="-1" dirty="0">
              <a:latin typeface="Arial"/>
            </a:endParaRPr>
          </a:p>
          <a:p>
            <a:pPr>
              <a:lnSpc>
                <a:spcPct val="100000"/>
              </a:lnSpc>
            </a:pPr>
            <a:r>
              <a:rPr lang="en-US" sz="2800" b="0" strike="noStrike" spc="-1" dirty="0">
                <a:solidFill>
                  <a:srgbClr val="000000"/>
                </a:solidFill>
                <a:latin typeface="Consolas"/>
              </a:rPr>
              <a:t>     </a:t>
            </a:r>
            <a:r>
              <a:rPr lang="en-US" sz="2800" b="0" strike="noStrike" spc="-1" dirty="0" err="1">
                <a:solidFill>
                  <a:srgbClr val="000000"/>
                </a:solidFill>
                <a:latin typeface="Consolas"/>
              </a:rPr>
              <a:t>freeToaster</a:t>
            </a:r>
            <a:r>
              <a:rPr lang="en-US" sz="2800" b="0" strike="noStrike" spc="-1" dirty="0">
                <a:solidFill>
                  <a:srgbClr val="000000"/>
                </a:solidFill>
                <a:latin typeface="Consolas"/>
              </a:rPr>
              <a:t>=</a:t>
            </a:r>
            <a:r>
              <a:rPr lang="en-US" sz="2800" b="0" strike="noStrike" spc="-1" dirty="0">
                <a:solidFill>
                  <a:srgbClr val="0000FF"/>
                </a:solidFill>
                <a:latin typeface="Consolas"/>
              </a:rPr>
              <a:t>True</a:t>
            </a:r>
            <a:r>
              <a:rPr lang="en-US" sz="2800" b="0" strike="noStrike" spc="-1" dirty="0">
                <a:solidFill>
                  <a:srgbClr val="000000"/>
                </a:solidFill>
                <a:latin typeface="Consolas"/>
              </a:rPr>
              <a:t> </a:t>
            </a: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r>
              <a:rPr lang="en-US" sz="2800" b="0" strike="noStrike" spc="-1" dirty="0">
                <a:solidFill>
                  <a:srgbClr val="008000"/>
                </a:solidFill>
                <a:latin typeface="Consolas"/>
              </a:rPr>
              <a:t>#if the variable </a:t>
            </a:r>
            <a:r>
              <a:rPr lang="en-US" sz="2800" b="0" strike="noStrike" spc="-1" dirty="0" err="1">
                <a:solidFill>
                  <a:srgbClr val="008000"/>
                </a:solidFill>
                <a:latin typeface="Consolas"/>
              </a:rPr>
              <a:t>freeToaster</a:t>
            </a:r>
            <a:r>
              <a:rPr lang="en-US" sz="2800" b="0" strike="noStrike" spc="-1" dirty="0">
                <a:solidFill>
                  <a:srgbClr val="008000"/>
                </a:solidFill>
                <a:latin typeface="Consolas"/>
              </a:rPr>
              <a:t> is True </a:t>
            </a:r>
            <a:r>
              <a:rPr lang="en-US" sz="2800" b="0" strike="noStrike" spc="-1" dirty="0">
                <a:solidFill>
                  <a:srgbClr val="000000"/>
                </a:solidFill>
                <a:latin typeface="Consolas"/>
              </a:rPr>
              <a:t> </a:t>
            </a:r>
            <a:endParaRPr lang="en-US" sz="2800" b="0" strike="noStrike" spc="-1" dirty="0">
              <a:latin typeface="Arial"/>
            </a:endParaRPr>
          </a:p>
          <a:p>
            <a:pPr>
              <a:lnSpc>
                <a:spcPct val="100000"/>
              </a:lnSpc>
            </a:pPr>
            <a:r>
              <a:rPr lang="en-US" sz="2800" b="0" strike="noStrike" spc="-1" dirty="0">
                <a:solidFill>
                  <a:srgbClr val="008000"/>
                </a:solidFill>
                <a:latin typeface="Consolas"/>
              </a:rPr>
              <a:t>#the print statement will execute</a:t>
            </a:r>
            <a:r>
              <a:rPr lang="en-US" sz="2800" b="0" strike="noStrike" spc="-1" dirty="0">
                <a:solidFill>
                  <a:srgbClr val="000000"/>
                </a:solidFill>
                <a:latin typeface="Consolas"/>
              </a:rPr>
              <a:t> </a:t>
            </a:r>
            <a:endParaRPr lang="en-US" sz="2800" b="0" strike="noStrike" spc="-1" dirty="0">
              <a:latin typeface="Arial"/>
            </a:endParaRPr>
          </a:p>
          <a:p>
            <a:pPr>
              <a:lnSpc>
                <a:spcPct val="100000"/>
              </a:lnSpc>
            </a:pPr>
            <a:r>
              <a:rPr lang="en-US" sz="2800" b="0" strike="noStrike" spc="-1" dirty="0">
                <a:solidFill>
                  <a:srgbClr val="0000FF"/>
                </a:solidFill>
                <a:latin typeface="Consolas"/>
              </a:rPr>
              <a:t>if</a:t>
            </a:r>
            <a:r>
              <a:rPr lang="en-US" sz="2800" b="0" strike="noStrike" spc="-1" dirty="0">
                <a:solidFill>
                  <a:srgbClr val="000000"/>
                </a:solidFill>
                <a:latin typeface="Consolas"/>
              </a:rPr>
              <a:t> </a:t>
            </a:r>
            <a:r>
              <a:rPr lang="en-US" sz="2800" b="0" strike="noStrike" spc="-1" dirty="0" err="1">
                <a:solidFill>
                  <a:srgbClr val="000000"/>
                </a:solidFill>
                <a:latin typeface="Consolas"/>
              </a:rPr>
              <a:t>freeToaster</a:t>
            </a:r>
            <a:r>
              <a:rPr lang="en-US" sz="2800" b="0" strike="noStrike" spc="-1" dirty="0">
                <a:solidFill>
                  <a:srgbClr val="000000"/>
                </a:solidFill>
                <a:latin typeface="Consolas"/>
              </a:rPr>
              <a:t> :</a:t>
            </a:r>
            <a:endParaRPr lang="en-US" sz="2800" b="0" strike="noStrike" spc="-1" dirty="0">
              <a:latin typeface="Arial"/>
            </a:endParaRPr>
          </a:p>
          <a:p>
            <a:pPr>
              <a:lnSpc>
                <a:spcPct val="100000"/>
              </a:lnSpc>
            </a:pPr>
            <a:r>
              <a:rPr lang="en-US" sz="2800" b="0" strike="noStrike" spc="-1" dirty="0">
                <a:solidFill>
                  <a:srgbClr val="000000"/>
                </a:solidFill>
                <a:latin typeface="Consolas"/>
              </a:rPr>
              <a:t>     print(</a:t>
            </a:r>
            <a:r>
              <a:rPr lang="en-US" sz="2800" b="0" strike="noStrike" spc="-1" dirty="0">
                <a:solidFill>
                  <a:srgbClr val="A31515"/>
                </a:solidFill>
                <a:latin typeface="Consolas"/>
              </a:rPr>
              <a:t>"enjoy your toaster"</a:t>
            </a:r>
            <a:r>
              <a:rPr lang="en-US" sz="2800" b="0" strike="noStrike" spc="-1" dirty="0">
                <a:solidFill>
                  <a:srgbClr val="000000"/>
                </a:solidFill>
                <a:latin typeface="Consolas"/>
              </a:rPr>
              <a:t>)</a:t>
            </a:r>
            <a:endParaRPr lang="en-US" sz="2800" b="0" strike="noStrike" spc="-1" dirty="0">
              <a:latin typeface="Arial"/>
            </a:endParaRPr>
          </a:p>
        </p:txBody>
      </p:sp>
      <p:sp>
        <p:nvSpPr>
          <p:cNvPr id="279" name="CustomShape 3"/>
          <p:cNvSpPr/>
          <p:nvPr/>
        </p:nvSpPr>
        <p:spPr>
          <a:xfrm>
            <a:off x="379440" y="759240"/>
            <a:ext cx="9284040" cy="1063080"/>
          </a:xfrm>
          <a:prstGeom prst="rect">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TextShape 1"/>
          <p:cNvSpPr txBox="1"/>
          <p:nvPr/>
        </p:nvSpPr>
        <p:spPr>
          <a:xfrm>
            <a:off x="379440" y="182160"/>
            <a:ext cx="11523960" cy="1063080"/>
          </a:xfrm>
          <a:prstGeom prst="rect">
            <a:avLst/>
          </a:prstGeom>
          <a:noFill/>
          <a:ln>
            <a:noFill/>
          </a:ln>
        </p:spPr>
        <p:txBody>
          <a:bodyPr>
            <a:normAutofit fontScale="48000"/>
          </a:bodyPr>
          <a:lstStyle/>
          <a:p>
            <a:pPr>
              <a:lnSpc>
                <a:spcPct val="80000"/>
              </a:lnSpc>
            </a:pPr>
            <a:r>
              <a:rPr lang="en-US" sz="4400" b="0" strike="noStrike" spc="-1">
                <a:solidFill>
                  <a:srgbClr val="000000"/>
                </a:solidFill>
                <a:latin typeface="Segoe UI Light"/>
                <a:ea typeface="Segoe UI Light"/>
              </a:rPr>
              <a:t>Aren’t you just making the code more complicated by using the Boolean variable?</a:t>
            </a:r>
            <a:endParaRPr lang="en-US" sz="4400" b="0" strike="noStrike" spc="-1">
              <a:solidFill>
                <a:srgbClr val="000000"/>
              </a:solidFill>
              <a:latin typeface="Calibri"/>
            </a:endParaRPr>
          </a:p>
        </p:txBody>
      </p:sp>
      <p:sp>
        <p:nvSpPr>
          <p:cNvPr id="281"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That depends…</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What if you are writing a program, and there is more than one place you have to check that condition? You could check the condition once and remember the result in the Boolean variable</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rPr>
              <a:t> </a:t>
            </a:r>
            <a:endParaRPr lang="en-US" sz="3200" b="1"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And now we have more ways to make typing mistakes! Can you find three?</a:t>
            </a:r>
            <a:endParaRPr lang="en-US" sz="4400" b="0" strike="noStrike" spc="-1">
              <a:solidFill>
                <a:srgbClr val="000000"/>
              </a:solidFill>
              <a:latin typeface="Calibri"/>
            </a:endParaRPr>
          </a:p>
        </p:txBody>
      </p:sp>
      <p:sp>
        <p:nvSpPr>
          <p:cNvPr id="283" name="CustomShape 2"/>
          <p:cNvSpPr/>
          <p:nvPr/>
        </p:nvSpPr>
        <p:spPr>
          <a:xfrm>
            <a:off x="379440" y="1359720"/>
            <a:ext cx="10770480" cy="26532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pPr>
            <a:r>
              <a:rPr lang="en-US" sz="2000" b="0" strike="noStrike" spc="-1">
                <a:solidFill>
                  <a:srgbClr val="000000"/>
                </a:solidFill>
                <a:latin typeface="Consolas"/>
              </a:rPr>
              <a:t>deposit=input(</a:t>
            </a:r>
            <a:r>
              <a:rPr lang="en-US" sz="2000" b="0" strike="noStrike" spc="-1">
                <a:solidFill>
                  <a:srgbClr val="A31515"/>
                </a:solidFill>
                <a:latin typeface="Consolas"/>
              </a:rPr>
              <a:t>"How much would you like to deposit? "</a:t>
            </a:r>
            <a:r>
              <a:rPr lang="en-US" sz="2000" b="0" strike="noStrike" spc="-1">
                <a:solidFill>
                  <a:srgbClr val="000000"/>
                </a:solidFill>
                <a:latin typeface="Consolas"/>
              </a:rPr>
              <a:t>)</a:t>
            </a:r>
            <a:endParaRPr lang="en-US" sz="2000" b="0" strike="noStrike" spc="-1">
              <a:latin typeface="Arial"/>
            </a:endParaRPr>
          </a:p>
          <a:p>
            <a:pPr>
              <a:lnSpc>
                <a:spcPct val="100000"/>
              </a:lnSpc>
            </a:pPr>
            <a:r>
              <a:rPr lang="en-US" sz="2000" b="0" strike="noStrike" spc="-1">
                <a:solidFill>
                  <a:srgbClr val="0000FF"/>
                </a:solidFill>
                <a:latin typeface="Consolas"/>
              </a:rPr>
              <a:t>if</a:t>
            </a:r>
            <a:r>
              <a:rPr lang="en-US" sz="2000" b="0" strike="noStrike" spc="-1">
                <a:solidFill>
                  <a:srgbClr val="000000"/>
                </a:solidFill>
                <a:latin typeface="Consolas"/>
              </a:rPr>
              <a:t> float(deposit) &gt; 100 </a:t>
            </a:r>
            <a:endParaRPr lang="en-US" sz="2000" b="0" strike="noStrike" spc="-1">
              <a:latin typeface="Arial"/>
            </a:endParaRPr>
          </a:p>
          <a:p>
            <a:pPr>
              <a:lnSpc>
                <a:spcPct val="100000"/>
              </a:lnSpc>
            </a:pPr>
            <a:r>
              <a:rPr lang="en-US" sz="2000" b="0" strike="noStrike" spc="-1">
                <a:solidFill>
                  <a:srgbClr val="000000"/>
                </a:solidFill>
                <a:latin typeface="Consolas"/>
              </a:rPr>
              <a:t>     </a:t>
            </a:r>
            <a:r>
              <a:rPr lang="en-US" sz="2000" b="0" strike="noStrike" spc="-1">
                <a:solidFill>
                  <a:srgbClr val="0000FF"/>
                </a:solidFill>
                <a:latin typeface="Consolas"/>
              </a:rPr>
              <a:t>print</a:t>
            </a:r>
            <a:r>
              <a:rPr lang="en-US" sz="2000" b="0" strike="noStrike" spc="-1">
                <a:solidFill>
                  <a:srgbClr val="000000"/>
                </a:solidFill>
                <a:latin typeface="Consolas"/>
              </a:rPr>
              <a:t>(</a:t>
            </a:r>
            <a:r>
              <a:rPr lang="en-US" sz="2000" b="0" strike="noStrike" spc="-1">
                <a:solidFill>
                  <a:srgbClr val="A31515"/>
                </a:solidFill>
                <a:latin typeface="Consolas"/>
              </a:rPr>
              <a:t>"You get a free toaster!"</a:t>
            </a:r>
            <a:r>
              <a:rPr lang="en-US" sz="2000" b="0" strike="noStrike" spc="-1">
                <a:solidFill>
                  <a:srgbClr val="000000"/>
                </a:solidFill>
                <a:latin typeface="Consolas"/>
              </a:rPr>
              <a:t>)</a:t>
            </a:r>
            <a:endParaRPr lang="en-US" sz="2000" b="0" strike="noStrike" spc="-1">
              <a:latin typeface="Arial"/>
            </a:endParaRPr>
          </a:p>
          <a:p>
            <a:pPr>
              <a:lnSpc>
                <a:spcPct val="100000"/>
              </a:lnSpc>
            </a:pPr>
            <a:r>
              <a:rPr lang="en-US" sz="2000" b="0" strike="noStrike" spc="-1">
                <a:solidFill>
                  <a:srgbClr val="000000"/>
                </a:solidFill>
                <a:latin typeface="Consolas"/>
              </a:rPr>
              <a:t>freeToaster=</a:t>
            </a:r>
            <a:r>
              <a:rPr lang="en-US" sz="2000" b="0" strike="noStrike" spc="-1">
                <a:solidFill>
                  <a:srgbClr val="0000FF"/>
                </a:solidFill>
                <a:latin typeface="Consolas"/>
              </a:rPr>
              <a:t>true</a:t>
            </a:r>
            <a:endParaRPr lang="en-US" sz="2000" b="0" strike="noStrike" spc="-1">
              <a:latin typeface="Arial"/>
            </a:endParaRPr>
          </a:p>
          <a:p>
            <a:pPr>
              <a:lnSpc>
                <a:spcPct val="100000"/>
              </a:lnSpc>
            </a:pPr>
            <a:r>
              <a:rPr lang="en-US" sz="2000" b="0" strike="noStrike" spc="-1">
                <a:solidFill>
                  <a:srgbClr val="000000"/>
                </a:solidFill>
                <a:latin typeface="Consolas"/>
              </a:rPr>
              <a:t>else:</a:t>
            </a:r>
            <a:endParaRPr lang="en-US" sz="2000" b="0" strike="noStrike" spc="-1">
              <a:latin typeface="Arial"/>
            </a:endParaRPr>
          </a:p>
          <a:p>
            <a:pPr>
              <a:lnSpc>
                <a:spcPct val="100000"/>
              </a:lnSpc>
            </a:pPr>
            <a:r>
              <a:rPr lang="en-US" sz="2000" b="0" strike="noStrike" spc="-1">
                <a:solidFill>
                  <a:srgbClr val="0000FF"/>
                </a:solidFill>
                <a:latin typeface="Consolas"/>
              </a:rPr>
              <a:t>	print</a:t>
            </a:r>
            <a:r>
              <a:rPr lang="en-US" sz="2000" b="0" strike="noStrike" spc="-1">
                <a:solidFill>
                  <a:srgbClr val="000000"/>
                </a:solidFill>
                <a:latin typeface="Consolas"/>
              </a:rPr>
              <a:t>(</a:t>
            </a:r>
            <a:r>
              <a:rPr lang="en-US" sz="2000" b="0" strike="noStrike" spc="-1">
                <a:solidFill>
                  <a:srgbClr val="A31515"/>
                </a:solidFill>
                <a:latin typeface="Consolas"/>
              </a:rPr>
              <a:t>"Enjoy your mug!"</a:t>
            </a:r>
            <a:r>
              <a:rPr lang="en-US" sz="2000" b="0" strike="noStrike" spc="-1">
                <a:solidFill>
                  <a:srgbClr val="000000"/>
                </a:solidFill>
                <a:latin typeface="Consolas"/>
              </a:rPr>
              <a:t>)</a:t>
            </a:r>
            <a:endParaRPr lang="en-US" sz="2000" b="0" strike="noStrike" spc="-1">
              <a:latin typeface="Arial"/>
            </a:endParaRPr>
          </a:p>
          <a:p>
            <a:pPr>
              <a:lnSpc>
                <a:spcPct val="100000"/>
              </a:lnSpc>
            </a:pPr>
            <a:r>
              <a:rPr lang="en-US" sz="2000" b="0" strike="noStrike" spc="-1">
                <a:solidFill>
                  <a:srgbClr val="0000FF"/>
                </a:solidFill>
                <a:latin typeface="Consolas"/>
              </a:rPr>
              <a:t>print</a:t>
            </a:r>
            <a:r>
              <a:rPr lang="en-US" sz="2000" b="0" strike="noStrike" spc="-1">
                <a:solidFill>
                  <a:srgbClr val="000000"/>
                </a:solidFill>
                <a:latin typeface="Consolas"/>
              </a:rPr>
              <a:t>(</a:t>
            </a:r>
            <a:r>
              <a:rPr lang="en-US" sz="2000" b="0" strike="noStrike" spc="-1">
                <a:solidFill>
                  <a:srgbClr val="A31515"/>
                </a:solidFill>
                <a:latin typeface="Consolas"/>
              </a:rPr>
              <a:t>"Have a nice day"</a:t>
            </a:r>
            <a:r>
              <a:rPr lang="en-US" sz="2000" b="0" strike="noStrike" spc="-1">
                <a:solidFill>
                  <a:srgbClr val="000000"/>
                </a:solidFill>
                <a:latin typeface="Consolas"/>
              </a:rPr>
              <a:t>)</a:t>
            </a:r>
            <a:endParaRPr lang="en-US" sz="2000" b="0" strike="noStrike" spc="-1">
              <a:latin typeface="Arial"/>
            </a:endParaRPr>
          </a:p>
          <a:p>
            <a:pPr>
              <a:lnSpc>
                <a:spcPct val="100000"/>
              </a:lnSpc>
            </a:pPr>
            <a:endParaRPr lang="en-US" sz="2000" b="0" strike="noStrike" spc="-1">
              <a:latin typeface="Arial"/>
            </a:endParaRPr>
          </a:p>
        </p:txBody>
      </p:sp>
      <p:sp>
        <p:nvSpPr>
          <p:cNvPr id="284" name="CustomShape 3"/>
          <p:cNvSpPr/>
          <p:nvPr/>
        </p:nvSpPr>
        <p:spPr>
          <a:xfrm>
            <a:off x="379440" y="4037400"/>
            <a:ext cx="10770480" cy="26532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pPr>
            <a:r>
              <a:rPr lang="en-US" sz="2000" b="0" strike="noStrike" spc="-1">
                <a:solidFill>
                  <a:srgbClr val="000000"/>
                </a:solidFill>
                <a:latin typeface="Consolas"/>
              </a:rPr>
              <a:t>deposit=input(</a:t>
            </a:r>
            <a:r>
              <a:rPr lang="en-US" sz="2000" b="0" strike="noStrike" spc="-1">
                <a:solidFill>
                  <a:srgbClr val="A31515"/>
                </a:solidFill>
                <a:latin typeface="Consolas"/>
              </a:rPr>
              <a:t>"How much would you like to deposit? "</a:t>
            </a:r>
            <a:r>
              <a:rPr lang="en-US" sz="2000" b="0" strike="noStrike" spc="-1">
                <a:solidFill>
                  <a:srgbClr val="000000"/>
                </a:solidFill>
                <a:latin typeface="Consolas"/>
              </a:rPr>
              <a:t>)</a:t>
            </a:r>
            <a:endParaRPr lang="en-US" sz="2000" b="0" strike="noStrike" spc="-1">
              <a:latin typeface="Arial"/>
            </a:endParaRPr>
          </a:p>
          <a:p>
            <a:pPr>
              <a:lnSpc>
                <a:spcPct val="100000"/>
              </a:lnSpc>
            </a:pPr>
            <a:r>
              <a:rPr lang="en-US" sz="2000" b="0" strike="noStrike" spc="-1">
                <a:solidFill>
                  <a:srgbClr val="0000FF"/>
                </a:solidFill>
                <a:latin typeface="Consolas"/>
              </a:rPr>
              <a:t>if</a:t>
            </a:r>
            <a:r>
              <a:rPr lang="en-US" sz="2000" b="0" strike="noStrike" spc="-1">
                <a:solidFill>
                  <a:srgbClr val="000000"/>
                </a:solidFill>
                <a:latin typeface="Consolas"/>
              </a:rPr>
              <a:t> float(deposit) &gt; 100 :</a:t>
            </a:r>
            <a:endParaRPr lang="en-US" sz="2000" b="0" strike="noStrike" spc="-1">
              <a:latin typeface="Arial"/>
            </a:endParaRPr>
          </a:p>
          <a:p>
            <a:pPr>
              <a:lnSpc>
                <a:spcPct val="100000"/>
              </a:lnSpc>
            </a:pPr>
            <a:r>
              <a:rPr lang="en-US" sz="2000" b="0" strike="noStrike" spc="-1">
                <a:solidFill>
                  <a:srgbClr val="000000"/>
                </a:solidFill>
                <a:latin typeface="Consolas"/>
              </a:rPr>
              <a:t>     </a:t>
            </a:r>
            <a:r>
              <a:rPr lang="en-US" sz="2000" b="0" strike="noStrike" spc="-1">
                <a:solidFill>
                  <a:srgbClr val="0000FF"/>
                </a:solidFill>
                <a:latin typeface="Consolas"/>
              </a:rPr>
              <a:t>print</a:t>
            </a:r>
            <a:r>
              <a:rPr lang="en-US" sz="2000" b="0" strike="noStrike" spc="-1">
                <a:solidFill>
                  <a:srgbClr val="000000"/>
                </a:solidFill>
                <a:latin typeface="Consolas"/>
              </a:rPr>
              <a:t>(</a:t>
            </a:r>
            <a:r>
              <a:rPr lang="en-US" sz="2000" b="0" strike="noStrike" spc="-1">
                <a:solidFill>
                  <a:srgbClr val="A31515"/>
                </a:solidFill>
                <a:latin typeface="Consolas"/>
              </a:rPr>
              <a:t>"You get a free toaster!"</a:t>
            </a:r>
            <a:r>
              <a:rPr lang="en-US" sz="2000" b="0" strike="noStrike" spc="-1">
                <a:solidFill>
                  <a:srgbClr val="000000"/>
                </a:solidFill>
                <a:latin typeface="Consolas"/>
              </a:rPr>
              <a:t>)</a:t>
            </a:r>
            <a:endParaRPr lang="en-US" sz="2000" b="0" strike="noStrike" spc="-1">
              <a:latin typeface="Arial"/>
            </a:endParaRPr>
          </a:p>
          <a:p>
            <a:pPr>
              <a:lnSpc>
                <a:spcPct val="100000"/>
              </a:lnSpc>
            </a:pPr>
            <a:r>
              <a:rPr lang="en-US" sz="2000" b="0" strike="noStrike" spc="-1">
                <a:solidFill>
                  <a:srgbClr val="000000"/>
                </a:solidFill>
                <a:latin typeface="Consolas"/>
              </a:rPr>
              <a:t>     freeToaster=</a:t>
            </a:r>
            <a:r>
              <a:rPr lang="en-US" sz="2000" b="0" strike="noStrike" spc="-1">
                <a:solidFill>
                  <a:srgbClr val="0000FF"/>
                </a:solidFill>
                <a:latin typeface="Consolas"/>
              </a:rPr>
              <a:t>True</a:t>
            </a:r>
            <a:endParaRPr lang="en-US" sz="2000" b="0" strike="noStrike" spc="-1">
              <a:latin typeface="Arial"/>
            </a:endParaRPr>
          </a:p>
          <a:p>
            <a:pPr>
              <a:lnSpc>
                <a:spcPct val="100000"/>
              </a:lnSpc>
            </a:pPr>
            <a:r>
              <a:rPr lang="en-US" sz="2000" b="0" strike="noStrike" spc="-1">
                <a:solidFill>
                  <a:srgbClr val="000000"/>
                </a:solidFill>
                <a:latin typeface="Consolas"/>
              </a:rPr>
              <a:t>else:</a:t>
            </a:r>
            <a:endParaRPr lang="en-US" sz="2000" b="0" strike="noStrike" spc="-1">
              <a:latin typeface="Arial"/>
            </a:endParaRPr>
          </a:p>
          <a:p>
            <a:pPr>
              <a:lnSpc>
                <a:spcPct val="100000"/>
              </a:lnSpc>
            </a:pPr>
            <a:r>
              <a:rPr lang="en-US" sz="2000" b="0" strike="noStrike" spc="-1">
                <a:solidFill>
                  <a:srgbClr val="0000FF"/>
                </a:solidFill>
                <a:latin typeface="Consolas"/>
              </a:rPr>
              <a:t>	print</a:t>
            </a:r>
            <a:r>
              <a:rPr lang="en-US" sz="2000" b="0" strike="noStrike" spc="-1">
                <a:solidFill>
                  <a:srgbClr val="000000"/>
                </a:solidFill>
                <a:latin typeface="Consolas"/>
              </a:rPr>
              <a:t>(</a:t>
            </a:r>
            <a:r>
              <a:rPr lang="en-US" sz="2000" b="0" strike="noStrike" spc="-1">
                <a:solidFill>
                  <a:srgbClr val="A31515"/>
                </a:solidFill>
                <a:latin typeface="Consolas"/>
              </a:rPr>
              <a:t>"Enjoy your mug!"</a:t>
            </a:r>
            <a:r>
              <a:rPr lang="en-US" sz="2000" b="0" strike="noStrike" spc="-1">
                <a:solidFill>
                  <a:srgbClr val="000000"/>
                </a:solidFill>
                <a:latin typeface="Consolas"/>
              </a:rPr>
              <a:t>)</a:t>
            </a:r>
            <a:endParaRPr lang="en-US" sz="2000" b="0" strike="noStrike" spc="-1">
              <a:latin typeface="Arial"/>
            </a:endParaRPr>
          </a:p>
          <a:p>
            <a:pPr>
              <a:lnSpc>
                <a:spcPct val="100000"/>
              </a:lnSpc>
            </a:pPr>
            <a:r>
              <a:rPr lang="en-US" sz="2000" b="0" strike="noStrike" spc="-1">
                <a:solidFill>
                  <a:srgbClr val="0000FF"/>
                </a:solidFill>
                <a:latin typeface="Consolas"/>
              </a:rPr>
              <a:t>print</a:t>
            </a:r>
            <a:r>
              <a:rPr lang="en-US" sz="2000" b="0" strike="noStrike" spc="-1">
                <a:solidFill>
                  <a:srgbClr val="000000"/>
                </a:solidFill>
                <a:latin typeface="Consolas"/>
              </a:rPr>
              <a:t>(</a:t>
            </a:r>
            <a:r>
              <a:rPr lang="en-US" sz="2000" b="0" strike="noStrike" spc="-1">
                <a:solidFill>
                  <a:srgbClr val="A31515"/>
                </a:solidFill>
                <a:latin typeface="Consolas"/>
              </a:rPr>
              <a:t>"Have a nice day"</a:t>
            </a:r>
            <a:r>
              <a:rPr lang="en-US" sz="2000" b="0" strike="noStrike" spc="-1">
                <a:solidFill>
                  <a:srgbClr val="000000"/>
                </a:solidFill>
                <a:latin typeface="Consolas"/>
              </a:rPr>
              <a:t>)</a:t>
            </a:r>
            <a:endParaRPr lang="en-US" sz="2000" b="0" strike="noStrike" spc="-1">
              <a:latin typeface="Arial"/>
            </a:endParaRPr>
          </a:p>
          <a:p>
            <a:pPr>
              <a:lnSpc>
                <a:spcPct val="100000"/>
              </a:lnSpc>
            </a:pPr>
            <a:endParaRPr lang="en-US" sz="2000" b="0" strike="noStrike" spc="-1">
              <a:latin typeface="Arial"/>
            </a:endParaRPr>
          </a:p>
        </p:txBody>
      </p:sp>
      <p:sp>
        <p:nvSpPr>
          <p:cNvPr id="285" name="CustomShape 4"/>
          <p:cNvSpPr/>
          <p:nvPr/>
        </p:nvSpPr>
        <p:spPr>
          <a:xfrm>
            <a:off x="3696120" y="1655640"/>
            <a:ext cx="480960" cy="451080"/>
          </a:xfrm>
          <a:prstGeom prst="ellipse">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86" name="CustomShape 5"/>
          <p:cNvSpPr/>
          <p:nvPr/>
        </p:nvSpPr>
        <p:spPr>
          <a:xfrm>
            <a:off x="267840" y="2235240"/>
            <a:ext cx="480960" cy="451080"/>
          </a:xfrm>
          <a:prstGeom prst="ellipse">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87" name="CustomShape 6"/>
          <p:cNvSpPr/>
          <p:nvPr/>
        </p:nvSpPr>
        <p:spPr>
          <a:xfrm>
            <a:off x="1990800" y="2235240"/>
            <a:ext cx="480960" cy="451080"/>
          </a:xfrm>
          <a:prstGeom prst="ellipse">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88" name="CustomShape 7"/>
          <p:cNvSpPr/>
          <p:nvPr/>
        </p:nvSpPr>
        <p:spPr>
          <a:xfrm>
            <a:off x="3696120" y="4314960"/>
            <a:ext cx="480960" cy="451080"/>
          </a:xfrm>
          <a:prstGeom prst="ellipse">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89" name="CustomShape 8"/>
          <p:cNvSpPr/>
          <p:nvPr/>
        </p:nvSpPr>
        <p:spPr>
          <a:xfrm>
            <a:off x="2674080" y="4946760"/>
            <a:ext cx="480960" cy="451080"/>
          </a:xfrm>
          <a:prstGeom prst="ellipse">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90" name="CustomShape 9"/>
          <p:cNvSpPr/>
          <p:nvPr/>
        </p:nvSpPr>
        <p:spPr>
          <a:xfrm>
            <a:off x="614520" y="4946760"/>
            <a:ext cx="480960" cy="451080"/>
          </a:xfrm>
          <a:prstGeom prst="ellipse">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87"/>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285"/>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288"/>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289"/>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290"/>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The choice we make depends on different conditions</a:t>
            </a:r>
            <a:endParaRPr lang="en-US" sz="4400" b="0" strike="noStrike" spc="-1">
              <a:solidFill>
                <a:srgbClr val="000000"/>
              </a:solidFill>
              <a:latin typeface="Calibri"/>
            </a:endParaRPr>
          </a:p>
        </p:txBody>
      </p:sp>
      <p:sp>
        <p:nvSpPr>
          <p:cNvPr id="213"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Should I drive or take the bus?</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Am I late? What’s the price of gas?</a:t>
            </a:r>
            <a:endParaRPr lang="en-US" sz="2800" b="0"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Should I cook at home or go out for dinner?</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Do I have any food at home? Do I have enough money to go out?</a:t>
            </a:r>
            <a:endParaRPr lang="en-US" sz="2800" b="0"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Which laptop should I buy?</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rPr>
              <a:t> </a:t>
            </a:r>
            <a:endParaRPr lang="en-US" sz="2800" b="0"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2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Shape 1"/>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Your challenge</a:t>
            </a:r>
            <a:endParaRPr lang="en-US" sz="4400" b="0" strike="noStrike" spc="-1">
              <a:solidFill>
                <a:srgbClr val="000000"/>
              </a:solidFill>
              <a:latin typeface="Calibri"/>
            </a:endParaRPr>
          </a:p>
        </p:txBody>
      </p:sp>
      <p:sp>
        <p:nvSpPr>
          <p:cNvPr id="292"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Calculate shipping charges for a shopper</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Ask the user to enter the amount for their total purchase</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If their total is under $50 add $10, otherwise shipping is free</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Tell the user their final total including shipping costs and format the number so it looks like a monetary value</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Don’t forget to test your solution with </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a value &gt; 50</a:t>
            </a:r>
            <a:endParaRPr lang="en-US" sz="2800" b="0"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a value &lt; 50</a:t>
            </a:r>
            <a:endParaRPr lang="en-US" sz="2800" b="0"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rPr>
              <a:t> </a:t>
            </a:r>
            <a:endParaRPr lang="en-US" sz="2800" b="0"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9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92">
                                            <p:txEl>
                                              <p:pRg st="4" end="4"/>
                                            </p:txEl>
                                          </p:spTgt>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292">
                                            <p:txEl>
                                              <p:pRg st="5" end="5"/>
                                            </p:txEl>
                                          </p:spTgt>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292">
                                            <p:txEl>
                                              <p:pRg st="6" end="6"/>
                                            </p:txEl>
                                          </p:spTgt>
                                        </p:tgtEl>
                                        <p:attrNameLst>
                                          <p:attrName>style.visibility</p:attrName>
                                        </p:attrNameLst>
                                      </p:cBhvr>
                                      <p:to>
                                        <p:strVal val="visible"/>
                                      </p:to>
                                    </p:set>
                                  </p:childTnLst>
                                </p:cTn>
                              </p:par>
                              <p:par>
                                <p:cTn id="27" presetID="1" presetClass="entr" fill="hold" nodeType="withEffect">
                                  <p:stCondLst>
                                    <p:cond delay="0"/>
                                  </p:stCondLst>
                                  <p:childTnLst>
                                    <p:set>
                                      <p:cBhvr>
                                        <p:cTn id="28" dur="1" fill="hold">
                                          <p:stCondLst>
                                            <p:cond delay="0"/>
                                          </p:stCondLst>
                                        </p:cTn>
                                        <p:tgtEl>
                                          <p:spTgt spid="2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379440" y="1371600"/>
            <a:ext cx="5616720" cy="4952520"/>
          </a:xfrm>
          <a:prstGeom prst="rect">
            <a:avLst/>
          </a:prstGeom>
          <a:noFill/>
          <a:ln>
            <a:noFill/>
          </a:ln>
        </p:spPr>
        <p:txBody>
          <a:bodyPr lIns="90000" tIns="45000" rIns="90000" bIns="45000">
            <a:noAutofit/>
          </a:bodyPr>
          <a:lstStyle/>
          <a:p>
            <a:pPr marL="342720" indent="-342360">
              <a:lnSpc>
                <a:spcPct val="100000"/>
              </a:lnSpc>
              <a:spcBef>
                <a:spcPts val="1199"/>
              </a:spcBef>
              <a:buClr>
                <a:srgbClr val="000000"/>
              </a:buClr>
              <a:buFont typeface="Arial"/>
              <a:buChar char="•"/>
            </a:pPr>
            <a:r>
              <a:rPr lang="en-US" sz="3200" b="1" strike="noStrike" spc="-1">
                <a:solidFill>
                  <a:srgbClr val="000000"/>
                </a:solidFill>
                <a:latin typeface="Segoe UI Light"/>
                <a:ea typeface="Segoe UI Light"/>
              </a:rPr>
              <a:t>Your code can now react to different conditions!</a:t>
            </a:r>
            <a:endParaRPr lang="en-US" sz="3200" b="1" strike="noStrike" spc="-1">
              <a:solidFill>
                <a:srgbClr val="000000"/>
              </a:solidFill>
              <a:latin typeface="Segoe UI Light"/>
            </a:endParaRPr>
          </a:p>
          <a:p>
            <a:pPr marL="342720" indent="-342360">
              <a:lnSpc>
                <a:spcPct val="100000"/>
              </a:lnSpc>
              <a:spcBef>
                <a:spcPts val="1199"/>
              </a:spcBef>
              <a:buClr>
                <a:srgbClr val="000000"/>
              </a:buClr>
              <a:buFont typeface="Arial"/>
              <a:buChar char="•"/>
            </a:pPr>
            <a:r>
              <a:rPr lang="en-US" sz="3200" b="1" strike="noStrike" spc="-1">
                <a:solidFill>
                  <a:srgbClr val="000000"/>
                </a:solidFill>
                <a:latin typeface="Segoe UI Light"/>
                <a:ea typeface="Segoe UI Light"/>
              </a:rPr>
              <a:t>You can now solve problems that require decision making</a:t>
            </a:r>
            <a:endParaRPr lang="en-US" sz="3200" b="1" strike="noStrike" spc="-1">
              <a:solidFill>
                <a:srgbClr val="000000"/>
              </a:solidFill>
              <a:latin typeface="Segoe UI Light"/>
            </a:endParaRPr>
          </a:p>
        </p:txBody>
      </p:sp>
      <p:pic>
        <p:nvPicPr>
          <p:cNvPr id="294" name="Content Placeholder 5"/>
          <p:cNvPicPr/>
          <p:nvPr/>
        </p:nvPicPr>
        <p:blipFill>
          <a:blip r:embed="rId2"/>
          <a:stretch/>
        </p:blipFill>
        <p:spPr>
          <a:xfrm>
            <a:off x="6872400" y="2019240"/>
            <a:ext cx="4268160" cy="3796920"/>
          </a:xfrm>
          <a:prstGeom prst="rect">
            <a:avLst/>
          </a:prstGeom>
          <a:ln>
            <a:noFill/>
          </a:ln>
        </p:spPr>
      </p:pic>
      <p:sp>
        <p:nvSpPr>
          <p:cNvPr id="295" name="TextShape 2"/>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Congratulations!</a:t>
            </a:r>
            <a:endParaRPr lang="en-US" sz="44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If your code is going to solve problems, it has to make decisions as well</a:t>
            </a:r>
            <a:endParaRPr lang="en-US" sz="4400" b="0" strike="noStrike" spc="-1">
              <a:solidFill>
                <a:srgbClr val="000000"/>
              </a:solidFill>
              <a:latin typeface="Calibri"/>
            </a:endParaRPr>
          </a:p>
        </p:txBody>
      </p:sp>
      <p:sp>
        <p:nvSpPr>
          <p:cNvPr id="215"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If the user maintained a bank account balance over $1000 waive the transaction fees</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If a user cancels their appointment less than 24 hours before the appointment time, charge a cancellation fee</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If the hockey player gets the puck in the net, add one to the score</a:t>
            </a:r>
            <a:endParaRPr lang="en-US" sz="3200" b="1" strike="noStrike" spc="-1">
              <a:solidFill>
                <a:srgbClr val="000000"/>
              </a:solidFill>
              <a:latin typeface="Segoe UI Light"/>
            </a:endParaRPr>
          </a:p>
          <a:p>
            <a:pPr>
              <a:lnSpc>
                <a:spcPct val="100000"/>
              </a:lnSpc>
              <a:spcBef>
                <a:spcPts val="1400"/>
              </a:spcBef>
            </a:pPr>
            <a:endParaRPr lang="en-US" sz="3200" b="1" strike="noStrike" spc="-1">
              <a:solidFill>
                <a:srgbClr val="000000"/>
              </a:solidFill>
              <a:latin typeface="Segoe UI Light"/>
            </a:endParaRPr>
          </a:p>
          <a:p>
            <a:pPr>
              <a:lnSpc>
                <a:spcPct val="100000"/>
              </a:lnSpc>
              <a:spcBef>
                <a:spcPts val="1400"/>
              </a:spcBef>
            </a:pPr>
            <a:endParaRPr lang="en-US" sz="3200" b="1"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838080" y="1699920"/>
            <a:ext cx="9767160" cy="17971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pPr>
            <a:r>
              <a:rPr lang="en-US" sz="2800" b="0" strike="noStrike" spc="-1">
                <a:solidFill>
                  <a:srgbClr val="000000"/>
                </a:solidFill>
                <a:latin typeface="Consolas"/>
              </a:rPr>
              <a:t>answer=input(</a:t>
            </a:r>
            <a:r>
              <a:rPr lang="en-US" sz="2800" b="0" strike="noStrike" spc="-1">
                <a:solidFill>
                  <a:srgbClr val="A31515"/>
                </a:solidFill>
                <a:latin typeface="Consolas"/>
              </a:rPr>
              <a:t>"Would you like express shipping?"</a:t>
            </a:r>
            <a:r>
              <a:rPr lang="en-US" sz="2800" b="0" strike="noStrike" spc="-1">
                <a:solidFill>
                  <a:srgbClr val="000000"/>
                </a:solidFill>
                <a:latin typeface="Consolas"/>
              </a:rPr>
              <a:t>)</a:t>
            </a:r>
            <a:endParaRPr lang="en-US" sz="2800" b="0" strike="noStrike" spc="-1">
              <a:latin typeface="Arial"/>
            </a:endParaRPr>
          </a:p>
          <a:p>
            <a:pPr>
              <a:lnSpc>
                <a:spcPct val="100000"/>
              </a:lnSpc>
            </a:pPr>
            <a:r>
              <a:rPr lang="en-US" sz="2800" b="0" strike="noStrike" spc="-1">
                <a:solidFill>
                  <a:srgbClr val="0000FF"/>
                </a:solidFill>
                <a:latin typeface="Consolas"/>
              </a:rPr>
              <a:t>if</a:t>
            </a:r>
            <a:r>
              <a:rPr lang="en-US" sz="2800" b="0" strike="noStrike" spc="-1">
                <a:solidFill>
                  <a:srgbClr val="000000"/>
                </a:solidFill>
                <a:latin typeface="Consolas"/>
              </a:rPr>
              <a:t> answer == </a:t>
            </a:r>
            <a:r>
              <a:rPr lang="en-US" sz="2800" b="0" strike="noStrike" spc="-1">
                <a:solidFill>
                  <a:srgbClr val="A31515"/>
                </a:solidFill>
                <a:latin typeface="Consolas"/>
              </a:rPr>
              <a:t>"yes"</a:t>
            </a:r>
            <a:r>
              <a:rPr lang="en-US" sz="2800" b="0" strike="noStrike" spc="-1">
                <a:solidFill>
                  <a:srgbClr val="000000"/>
                </a:solidFill>
                <a:latin typeface="Consolas"/>
              </a:rPr>
              <a:t> </a:t>
            </a:r>
            <a:r>
              <a:rPr lang="en-US" sz="2800" b="1" strike="noStrike" spc="-1">
                <a:solidFill>
                  <a:srgbClr val="000000"/>
                </a:solidFill>
                <a:latin typeface="Consolas"/>
              </a:rPr>
              <a:t>:</a:t>
            </a:r>
            <a:endParaRPr lang="en-US" sz="2800" b="0" strike="noStrike" spc="-1">
              <a:latin typeface="Arial"/>
            </a:endParaRPr>
          </a:p>
          <a:p>
            <a:pPr>
              <a:lnSpc>
                <a:spcPct val="100000"/>
              </a:lnSpc>
            </a:pPr>
            <a:r>
              <a:rPr lang="en-US" sz="2800" b="0" strike="noStrike" spc="-1">
                <a:solidFill>
                  <a:srgbClr val="000000"/>
                </a:solidFill>
                <a:latin typeface="Consolas"/>
              </a:rPr>
              <a:t>     </a:t>
            </a:r>
            <a:r>
              <a:rPr lang="en-US" sz="2800" b="0" strike="noStrike" spc="-1">
                <a:solidFill>
                  <a:srgbClr val="0000FF"/>
                </a:solidFill>
                <a:latin typeface="Consolas"/>
              </a:rPr>
              <a:t>print</a:t>
            </a:r>
            <a:r>
              <a:rPr lang="en-US" sz="2800" b="0" strike="noStrike" spc="-1">
                <a:solidFill>
                  <a:srgbClr val="000000"/>
                </a:solidFill>
                <a:latin typeface="Consolas"/>
              </a:rPr>
              <a:t>(</a:t>
            </a:r>
            <a:r>
              <a:rPr lang="en-US" sz="2800" b="0" strike="noStrike" spc="-1">
                <a:solidFill>
                  <a:srgbClr val="A31515"/>
                </a:solidFill>
                <a:latin typeface="Consolas"/>
              </a:rPr>
              <a:t>"That will be an extra $10"</a:t>
            </a:r>
            <a:r>
              <a:rPr lang="en-US" sz="2800" b="0" strike="noStrike" spc="-1">
                <a:solidFill>
                  <a:srgbClr val="000000"/>
                </a:solidFill>
                <a:latin typeface="Consolas"/>
              </a:rPr>
              <a:t>)</a:t>
            </a:r>
            <a:endParaRPr lang="en-US" sz="2800" b="0" strike="noStrike" spc="-1">
              <a:latin typeface="Arial"/>
            </a:endParaRPr>
          </a:p>
        </p:txBody>
      </p:sp>
      <p:sp>
        <p:nvSpPr>
          <p:cNvPr id="217" name="TextShape 2"/>
          <p:cNvSpPr txBox="1"/>
          <p:nvPr/>
        </p:nvSpPr>
        <p:spPr>
          <a:xfrm>
            <a:off x="379440" y="182160"/>
            <a:ext cx="11523960" cy="1063080"/>
          </a:xfrm>
          <a:prstGeom prst="rect">
            <a:avLst/>
          </a:prstGeom>
          <a:noFill/>
          <a:ln>
            <a:noFill/>
          </a:ln>
        </p:spPr>
        <p:txBody>
          <a:bodyPr>
            <a:normAutofit fontScale="48000"/>
          </a:bodyPr>
          <a:lstStyle/>
          <a:p>
            <a:pPr>
              <a:lnSpc>
                <a:spcPct val="80000"/>
              </a:lnSpc>
            </a:pPr>
            <a:r>
              <a:rPr lang="en-US" sz="4400" b="0" strike="noStrike" spc="-1">
                <a:solidFill>
                  <a:srgbClr val="000000"/>
                </a:solidFill>
                <a:latin typeface="Segoe UI Light"/>
                <a:ea typeface="Segoe UI Light"/>
              </a:rPr>
              <a:t>If statements allow you to specify code that only executes if a specific condition is true</a:t>
            </a:r>
            <a:endParaRPr lang="en-US" sz="4400" b="0" strike="noStrike" spc="-1">
              <a:solidFill>
                <a:srgbClr val="000000"/>
              </a:solidFill>
              <a:latin typeface="Calibri"/>
            </a:endParaRPr>
          </a:p>
        </p:txBody>
      </p:sp>
      <p:sp>
        <p:nvSpPr>
          <p:cNvPr id="218" name="CustomShape 3"/>
          <p:cNvSpPr/>
          <p:nvPr/>
        </p:nvSpPr>
        <p:spPr>
          <a:xfrm>
            <a:off x="2765520" y="2290680"/>
            <a:ext cx="635760" cy="615960"/>
          </a:xfrm>
          <a:prstGeom prst="ellipse">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19" name="CustomShape 4"/>
          <p:cNvSpPr/>
          <p:nvPr/>
        </p:nvSpPr>
        <p:spPr>
          <a:xfrm>
            <a:off x="50760" y="4233960"/>
            <a:ext cx="990108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3600" b="0" strike="noStrike" spc="-1">
                <a:solidFill>
                  <a:srgbClr val="000000"/>
                </a:solidFill>
                <a:latin typeface="Segoe UI Light"/>
              </a:rPr>
              <a:t>What do you think the == symbol means?</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18"/>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337680" y="1703160"/>
            <a:ext cx="9767160" cy="26517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pPr>
            <a:r>
              <a:rPr lang="en-US" sz="2800" b="0" strike="noStrike" spc="-1">
                <a:solidFill>
                  <a:srgbClr val="000000"/>
                </a:solidFill>
                <a:latin typeface="Consolas"/>
              </a:rPr>
              <a:t>== 	is equal to</a:t>
            </a:r>
            <a:endParaRPr lang="en-US" sz="2800" b="0" strike="noStrike" spc="-1">
              <a:latin typeface="Arial"/>
            </a:endParaRPr>
          </a:p>
          <a:p>
            <a:pPr>
              <a:lnSpc>
                <a:spcPct val="100000"/>
              </a:lnSpc>
            </a:pPr>
            <a:r>
              <a:rPr lang="en-US" sz="2800" b="0" strike="noStrike" spc="-1">
                <a:solidFill>
                  <a:srgbClr val="000000"/>
                </a:solidFill>
                <a:latin typeface="Consolas"/>
              </a:rPr>
              <a:t>!= 	is not equal to</a:t>
            </a:r>
            <a:endParaRPr lang="en-US" sz="2800" b="0" strike="noStrike" spc="-1">
              <a:latin typeface="Arial"/>
            </a:endParaRPr>
          </a:p>
          <a:p>
            <a:pPr>
              <a:lnSpc>
                <a:spcPct val="100000"/>
              </a:lnSpc>
            </a:pPr>
            <a:r>
              <a:rPr lang="en-US" sz="2800" b="0" strike="noStrike" spc="-1">
                <a:solidFill>
                  <a:srgbClr val="000000"/>
                </a:solidFill>
                <a:latin typeface="Consolas"/>
              </a:rPr>
              <a:t>&lt; 	is less than</a:t>
            </a:r>
            <a:endParaRPr lang="en-US" sz="2800" b="0" strike="noStrike" spc="-1">
              <a:latin typeface="Arial"/>
            </a:endParaRPr>
          </a:p>
          <a:p>
            <a:pPr>
              <a:lnSpc>
                <a:spcPct val="100000"/>
              </a:lnSpc>
            </a:pPr>
            <a:r>
              <a:rPr lang="en-US" sz="2800" b="0" strike="noStrike" spc="-1">
                <a:solidFill>
                  <a:srgbClr val="000000"/>
                </a:solidFill>
                <a:latin typeface="Consolas"/>
              </a:rPr>
              <a:t>&gt; 	is greater than</a:t>
            </a:r>
            <a:endParaRPr lang="en-US" sz="2800" b="0" strike="noStrike" spc="-1">
              <a:latin typeface="Arial"/>
            </a:endParaRPr>
          </a:p>
          <a:p>
            <a:pPr>
              <a:lnSpc>
                <a:spcPct val="100000"/>
              </a:lnSpc>
            </a:pPr>
            <a:r>
              <a:rPr lang="en-US" sz="2800" b="0" strike="noStrike" spc="-1">
                <a:solidFill>
                  <a:srgbClr val="000000"/>
                </a:solidFill>
                <a:latin typeface="Consolas"/>
              </a:rPr>
              <a:t>&lt;= 	is less than or equal to</a:t>
            </a:r>
            <a:endParaRPr lang="en-US" sz="2800" b="0" strike="noStrike" spc="-1">
              <a:latin typeface="Arial"/>
            </a:endParaRPr>
          </a:p>
          <a:p>
            <a:pPr>
              <a:lnSpc>
                <a:spcPct val="100000"/>
              </a:lnSpc>
            </a:pPr>
            <a:r>
              <a:rPr lang="en-US" sz="2800" b="0" strike="noStrike" spc="-1">
                <a:solidFill>
                  <a:srgbClr val="000000"/>
                </a:solidFill>
                <a:latin typeface="Consolas"/>
              </a:rPr>
              <a:t>&gt;= 	is greater than or equal to</a:t>
            </a:r>
            <a:endParaRPr lang="en-US" sz="2800" b="0" strike="noStrike" spc="-1">
              <a:latin typeface="Arial"/>
            </a:endParaRPr>
          </a:p>
        </p:txBody>
      </p:sp>
      <p:sp>
        <p:nvSpPr>
          <p:cNvPr id="221" name="TextShape 2"/>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You can use different symbols to check for different conditions</a:t>
            </a:r>
            <a:endParaRPr lang="en-US" sz="4400" b="0" strike="noStrike" spc="-1">
              <a:solidFill>
                <a:srgbClr val="000000"/>
              </a:solidFill>
              <a:latin typeface="Calibri"/>
            </a:endParaRPr>
          </a:p>
        </p:txBody>
      </p:sp>
      <p:sp>
        <p:nvSpPr>
          <p:cNvPr id="222" name="CustomShape 3"/>
          <p:cNvSpPr/>
          <p:nvPr/>
        </p:nvSpPr>
        <p:spPr>
          <a:xfrm>
            <a:off x="6960600" y="1703160"/>
            <a:ext cx="4906080" cy="26517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pPr>
            <a:r>
              <a:rPr lang="en-US" sz="2800" b="0" strike="noStrike" spc="-1">
                <a:solidFill>
                  <a:srgbClr val="0000FF"/>
                </a:solidFill>
                <a:latin typeface="Consolas"/>
              </a:rPr>
              <a:t>if</a:t>
            </a:r>
            <a:r>
              <a:rPr lang="en-US" sz="2800" b="0" strike="noStrike" spc="-1">
                <a:solidFill>
                  <a:srgbClr val="000000"/>
                </a:solidFill>
                <a:latin typeface="Consolas"/>
              </a:rPr>
              <a:t> answer == </a:t>
            </a:r>
            <a:r>
              <a:rPr lang="en-US" sz="2800" b="0" strike="noStrike" spc="-1">
                <a:solidFill>
                  <a:srgbClr val="A31515"/>
                </a:solidFill>
                <a:latin typeface="Consolas"/>
              </a:rPr>
              <a:t>"yes"</a:t>
            </a:r>
            <a:r>
              <a:rPr lang="en-US" sz="2800" b="0" strike="noStrike" spc="-1">
                <a:solidFill>
                  <a:srgbClr val="000000"/>
                </a:solidFill>
                <a:latin typeface="Consolas"/>
              </a:rPr>
              <a:t> </a:t>
            </a:r>
            <a:r>
              <a:rPr lang="en-US" sz="2800" b="1" strike="noStrike" spc="-1">
                <a:solidFill>
                  <a:srgbClr val="000000"/>
                </a:solidFill>
                <a:latin typeface="Consolas"/>
              </a:rPr>
              <a:t>:</a:t>
            </a:r>
            <a:endParaRPr lang="en-US" sz="2800" b="0" strike="noStrike" spc="-1">
              <a:latin typeface="Arial"/>
            </a:endParaRPr>
          </a:p>
          <a:p>
            <a:pPr>
              <a:lnSpc>
                <a:spcPct val="100000"/>
              </a:lnSpc>
            </a:pPr>
            <a:r>
              <a:rPr lang="en-US" sz="2800" b="0" strike="noStrike" spc="-1">
                <a:solidFill>
                  <a:srgbClr val="0000FF"/>
                </a:solidFill>
                <a:latin typeface="Consolas"/>
              </a:rPr>
              <a:t>if</a:t>
            </a:r>
            <a:r>
              <a:rPr lang="en-US" sz="2800" b="0" strike="noStrike" spc="-1">
                <a:solidFill>
                  <a:srgbClr val="000000"/>
                </a:solidFill>
                <a:latin typeface="Consolas"/>
              </a:rPr>
              <a:t> answer != </a:t>
            </a:r>
            <a:r>
              <a:rPr lang="en-US" sz="2800" b="0" strike="noStrike" spc="-1">
                <a:solidFill>
                  <a:srgbClr val="A31515"/>
                </a:solidFill>
                <a:latin typeface="Consolas"/>
              </a:rPr>
              <a:t> "no"</a:t>
            </a:r>
            <a:r>
              <a:rPr lang="en-US" sz="2800" b="0" strike="noStrike" spc="-1">
                <a:solidFill>
                  <a:srgbClr val="000000"/>
                </a:solidFill>
                <a:latin typeface="Consolas"/>
              </a:rPr>
              <a:t> </a:t>
            </a:r>
            <a:r>
              <a:rPr lang="en-US" sz="2800" b="1" strike="noStrike" spc="-1">
                <a:solidFill>
                  <a:srgbClr val="000000"/>
                </a:solidFill>
                <a:latin typeface="Consolas"/>
              </a:rPr>
              <a:t>:</a:t>
            </a:r>
            <a:endParaRPr lang="en-US" sz="2800" b="0" strike="noStrike" spc="-1">
              <a:latin typeface="Arial"/>
            </a:endParaRPr>
          </a:p>
          <a:p>
            <a:pPr>
              <a:lnSpc>
                <a:spcPct val="100000"/>
              </a:lnSpc>
            </a:pPr>
            <a:r>
              <a:rPr lang="en-US" sz="2800" b="0" strike="noStrike" spc="-1">
                <a:solidFill>
                  <a:srgbClr val="0000FF"/>
                </a:solidFill>
                <a:latin typeface="Consolas"/>
              </a:rPr>
              <a:t>if</a:t>
            </a:r>
            <a:r>
              <a:rPr lang="en-US" sz="2800" b="0" strike="noStrike" spc="-1">
                <a:solidFill>
                  <a:srgbClr val="000000"/>
                </a:solidFill>
                <a:latin typeface="Consolas"/>
              </a:rPr>
              <a:t> total &lt; 100 : </a:t>
            </a:r>
            <a:endParaRPr lang="en-US" sz="2800" b="0" strike="noStrike" spc="-1">
              <a:latin typeface="Arial"/>
            </a:endParaRPr>
          </a:p>
          <a:p>
            <a:pPr>
              <a:lnSpc>
                <a:spcPct val="100000"/>
              </a:lnSpc>
            </a:pPr>
            <a:r>
              <a:rPr lang="en-US" sz="2800" b="0" strike="noStrike" spc="-1">
                <a:solidFill>
                  <a:srgbClr val="0000FF"/>
                </a:solidFill>
                <a:latin typeface="Consolas"/>
              </a:rPr>
              <a:t>if</a:t>
            </a:r>
            <a:r>
              <a:rPr lang="en-US" sz="2800" b="0" strike="noStrike" spc="-1">
                <a:solidFill>
                  <a:srgbClr val="000000"/>
                </a:solidFill>
                <a:latin typeface="Consolas"/>
              </a:rPr>
              <a:t> total &gt; 100 :</a:t>
            </a:r>
            <a:endParaRPr lang="en-US" sz="2800" b="0" strike="noStrike" spc="-1">
              <a:latin typeface="Arial"/>
            </a:endParaRPr>
          </a:p>
          <a:p>
            <a:pPr>
              <a:lnSpc>
                <a:spcPct val="100000"/>
              </a:lnSpc>
            </a:pPr>
            <a:r>
              <a:rPr lang="en-US" sz="2800" b="0" strike="noStrike" spc="-1">
                <a:solidFill>
                  <a:srgbClr val="0000FF"/>
                </a:solidFill>
                <a:latin typeface="Consolas"/>
              </a:rPr>
              <a:t>if</a:t>
            </a:r>
            <a:r>
              <a:rPr lang="en-US" sz="2800" b="0" strike="noStrike" spc="-1">
                <a:solidFill>
                  <a:srgbClr val="000000"/>
                </a:solidFill>
                <a:latin typeface="Consolas"/>
              </a:rPr>
              <a:t> total &lt;= 100 :</a:t>
            </a:r>
            <a:endParaRPr lang="en-US" sz="2800" b="0" strike="noStrike" spc="-1">
              <a:latin typeface="Arial"/>
            </a:endParaRPr>
          </a:p>
          <a:p>
            <a:pPr>
              <a:lnSpc>
                <a:spcPct val="100000"/>
              </a:lnSpc>
            </a:pPr>
            <a:r>
              <a:rPr lang="en-US" sz="2800" b="0" strike="noStrike" spc="-1">
                <a:solidFill>
                  <a:srgbClr val="0000FF"/>
                </a:solidFill>
                <a:latin typeface="Consolas"/>
              </a:rPr>
              <a:t>if</a:t>
            </a:r>
            <a:r>
              <a:rPr lang="en-US" sz="2800" b="0" strike="noStrike" spc="-1">
                <a:solidFill>
                  <a:srgbClr val="000000"/>
                </a:solidFill>
                <a:latin typeface="Consolas"/>
              </a:rPr>
              <a:t> total &gt;= 100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838080" y="1486440"/>
            <a:ext cx="9767160" cy="22237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pPr>
            <a:r>
              <a:rPr lang="en-US" sz="2800" b="0" strike="noStrike" spc="-1">
                <a:solidFill>
                  <a:srgbClr val="000000"/>
                </a:solidFill>
                <a:latin typeface="Consolas"/>
              </a:rPr>
              <a:t>answer=input(</a:t>
            </a:r>
            <a:r>
              <a:rPr lang="en-US" sz="2800" b="0" strike="noStrike" spc="-1">
                <a:solidFill>
                  <a:srgbClr val="A31515"/>
                </a:solidFill>
                <a:latin typeface="Consolas"/>
              </a:rPr>
              <a:t>"Would you like express shipping? "</a:t>
            </a:r>
            <a:r>
              <a:rPr lang="en-US" sz="2800" b="0" strike="noStrike" spc="-1">
                <a:solidFill>
                  <a:srgbClr val="000000"/>
                </a:solidFill>
                <a:latin typeface="Consolas"/>
              </a:rPr>
              <a:t>)</a:t>
            </a:r>
            <a:endParaRPr lang="en-US" sz="2800" b="0" strike="noStrike" spc="-1">
              <a:latin typeface="Arial"/>
            </a:endParaRPr>
          </a:p>
          <a:p>
            <a:pPr>
              <a:lnSpc>
                <a:spcPct val="100000"/>
              </a:lnSpc>
            </a:pPr>
            <a:r>
              <a:rPr lang="en-US" sz="2800" b="0" strike="noStrike" spc="-1">
                <a:solidFill>
                  <a:srgbClr val="0000FF"/>
                </a:solidFill>
                <a:latin typeface="Consolas"/>
              </a:rPr>
              <a:t>if</a:t>
            </a:r>
            <a:r>
              <a:rPr lang="en-US" sz="2800" b="0" strike="noStrike" spc="-1">
                <a:solidFill>
                  <a:srgbClr val="000000"/>
                </a:solidFill>
                <a:latin typeface="Consolas"/>
              </a:rPr>
              <a:t> answer == </a:t>
            </a:r>
            <a:r>
              <a:rPr lang="en-US" sz="2800" b="0" strike="noStrike" spc="-1">
                <a:solidFill>
                  <a:srgbClr val="A31515"/>
                </a:solidFill>
                <a:latin typeface="Consolas"/>
              </a:rPr>
              <a:t>"yes"</a:t>
            </a:r>
            <a:r>
              <a:rPr lang="en-US" sz="2800" b="0" strike="noStrike" spc="-1">
                <a:solidFill>
                  <a:srgbClr val="000000"/>
                </a:solidFill>
                <a:latin typeface="Consolas"/>
              </a:rPr>
              <a:t> </a:t>
            </a:r>
            <a:r>
              <a:rPr lang="en-US" sz="2800" b="1" strike="noStrike" spc="-1">
                <a:solidFill>
                  <a:srgbClr val="000000"/>
                </a:solidFill>
                <a:latin typeface="Consolas"/>
              </a:rPr>
              <a:t>:</a:t>
            </a:r>
            <a:endParaRPr lang="en-US" sz="2800" b="0" strike="noStrike" spc="-1">
              <a:latin typeface="Arial"/>
            </a:endParaRPr>
          </a:p>
          <a:p>
            <a:pPr>
              <a:lnSpc>
                <a:spcPct val="100000"/>
              </a:lnSpc>
            </a:pPr>
            <a:r>
              <a:rPr lang="en-US" sz="2800" b="0" strike="noStrike" spc="-1">
                <a:solidFill>
                  <a:srgbClr val="000000"/>
                </a:solidFill>
                <a:latin typeface="Consolas"/>
              </a:rPr>
              <a:t>     </a:t>
            </a:r>
            <a:r>
              <a:rPr lang="en-US" sz="2800" b="0" strike="noStrike" spc="-1">
                <a:solidFill>
                  <a:srgbClr val="0000FF"/>
                </a:solidFill>
                <a:latin typeface="Consolas"/>
              </a:rPr>
              <a:t>print</a:t>
            </a:r>
            <a:r>
              <a:rPr lang="en-US" sz="2800" b="0" strike="noStrike" spc="-1">
                <a:solidFill>
                  <a:srgbClr val="000000"/>
                </a:solidFill>
                <a:latin typeface="Consolas"/>
              </a:rPr>
              <a:t>(</a:t>
            </a:r>
            <a:r>
              <a:rPr lang="en-US" sz="2800" b="0" strike="noStrike" spc="-1">
                <a:solidFill>
                  <a:srgbClr val="A31515"/>
                </a:solidFill>
                <a:latin typeface="Consolas"/>
              </a:rPr>
              <a:t>"That will be an extra $10"</a:t>
            </a:r>
            <a:r>
              <a:rPr lang="en-US" sz="2800" b="0" strike="noStrike" spc="-1">
                <a:solidFill>
                  <a:srgbClr val="000000"/>
                </a:solidFill>
                <a:latin typeface="Consolas"/>
              </a:rPr>
              <a:t>) </a:t>
            </a:r>
            <a:r>
              <a:rPr lang="en-US" sz="2800" b="0" strike="noStrike" spc="-1">
                <a:solidFill>
                  <a:srgbClr val="0000FF"/>
                </a:solidFill>
                <a:latin typeface="Consolas"/>
              </a:rPr>
              <a:t>print</a:t>
            </a:r>
            <a:r>
              <a:rPr lang="en-US" sz="2800" b="0" strike="noStrike" spc="-1">
                <a:solidFill>
                  <a:srgbClr val="000000"/>
                </a:solidFill>
                <a:latin typeface="Consolas"/>
              </a:rPr>
              <a:t>(</a:t>
            </a:r>
            <a:r>
              <a:rPr lang="en-US" sz="2800" b="0" strike="noStrike" spc="-1">
                <a:solidFill>
                  <a:srgbClr val="A31515"/>
                </a:solidFill>
                <a:latin typeface="Consolas"/>
              </a:rPr>
              <a:t>"Have a nice day"</a:t>
            </a:r>
            <a:r>
              <a:rPr lang="en-US" sz="2800" b="0" strike="noStrike" spc="-1">
                <a:solidFill>
                  <a:srgbClr val="000000"/>
                </a:solidFill>
                <a:latin typeface="Consolas"/>
              </a:rPr>
              <a:t>)</a:t>
            </a:r>
            <a:endParaRPr lang="en-US" sz="2800" b="0" strike="noStrike" spc="-1">
              <a:latin typeface="Arial"/>
            </a:endParaRPr>
          </a:p>
        </p:txBody>
      </p:sp>
      <p:sp>
        <p:nvSpPr>
          <p:cNvPr id="224" name="TextShape 2"/>
          <p:cNvSpPr txBox="1"/>
          <p:nvPr/>
        </p:nvSpPr>
        <p:spPr>
          <a:xfrm>
            <a:off x="379440" y="182160"/>
            <a:ext cx="11523960" cy="1063080"/>
          </a:xfrm>
          <a:prstGeom prst="rect">
            <a:avLst/>
          </a:prstGeom>
          <a:noFill/>
          <a:ln>
            <a:noFill/>
          </a:ln>
        </p:spPr>
        <p:txBody>
          <a:bodyPr>
            <a:normAutofit fontScale="48000"/>
          </a:bodyPr>
          <a:lstStyle/>
          <a:p>
            <a:pPr>
              <a:lnSpc>
                <a:spcPct val="80000"/>
              </a:lnSpc>
            </a:pPr>
            <a:r>
              <a:rPr lang="en-US" sz="4400" b="0" strike="noStrike" spc="-1">
                <a:solidFill>
                  <a:srgbClr val="000000"/>
                </a:solidFill>
                <a:latin typeface="Segoe UI Light"/>
                <a:ea typeface="Segoe UI Light"/>
              </a:rPr>
              <a:t>If statements allow you to specify code that only executes if a specific condition is true</a:t>
            </a:r>
            <a:endParaRPr lang="en-US" sz="4400" b="0" strike="noStrike" spc="-1">
              <a:solidFill>
                <a:srgbClr val="000000"/>
              </a:solidFill>
              <a:latin typeface="Calibri"/>
            </a:endParaRPr>
          </a:p>
        </p:txBody>
      </p:sp>
      <p:sp>
        <p:nvSpPr>
          <p:cNvPr id="225" name="CustomShape 3"/>
          <p:cNvSpPr/>
          <p:nvPr/>
        </p:nvSpPr>
        <p:spPr>
          <a:xfrm>
            <a:off x="838080" y="2536920"/>
            <a:ext cx="1029960" cy="615960"/>
          </a:xfrm>
          <a:prstGeom prst="ellipse">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26" name="CustomShape 4"/>
          <p:cNvSpPr/>
          <p:nvPr/>
        </p:nvSpPr>
        <p:spPr>
          <a:xfrm>
            <a:off x="-161280" y="4233960"/>
            <a:ext cx="1163268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3600" b="0" strike="noStrike" spc="-1">
                <a:solidFill>
                  <a:srgbClr val="000000"/>
                </a:solidFill>
                <a:latin typeface="Segoe UI Light"/>
              </a:rPr>
              <a:t>Does it matter if that print statement is indented?</a:t>
            </a:r>
            <a:endParaRPr lang="en-US" sz="3600" b="0" strike="noStrike" spc="-1">
              <a:latin typeface="Arial"/>
            </a:endParaRPr>
          </a:p>
        </p:txBody>
      </p:sp>
      <p:sp>
        <p:nvSpPr>
          <p:cNvPr id="227" name="CustomShape 5"/>
          <p:cNvSpPr/>
          <p:nvPr/>
        </p:nvSpPr>
        <p:spPr>
          <a:xfrm>
            <a:off x="838080" y="4961520"/>
            <a:ext cx="918000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600" b="0" strike="noStrike" spc="-1">
                <a:solidFill>
                  <a:srgbClr val="000000"/>
                </a:solidFill>
                <a:latin typeface="Segoe UI Light"/>
              </a:rPr>
              <a:t>YES – the indented code is only executed if the condition is true</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608040" y="4468680"/>
            <a:ext cx="11432520" cy="1676160"/>
          </a:xfrm>
          <a:prstGeom prst="rect">
            <a:avLst/>
          </a:prstGeom>
          <a:noFill/>
          <a:ln>
            <a:noFill/>
          </a:ln>
        </p:spPr>
        <p:txBody>
          <a:bodyPr>
            <a:noAutofit/>
          </a:bodyPr>
          <a:lstStyle/>
          <a:p>
            <a:pPr>
              <a:lnSpc>
                <a:spcPct val="80000"/>
              </a:lnSpc>
            </a:pPr>
            <a:r>
              <a:rPr lang="en-US" sz="3600" b="0" strike="noStrike" spc="-1">
                <a:solidFill>
                  <a:srgbClr val="000000"/>
                </a:solidFill>
                <a:latin typeface="Segoe UI Light"/>
                <a:ea typeface="Segoe UI Light"/>
              </a:rPr>
              <a:t>if statements</a:t>
            </a:r>
            <a:endParaRPr lang="en-US" sz="36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Shape 1"/>
          <p:cNvSpPr txBox="1"/>
          <p:nvPr/>
        </p:nvSpPr>
        <p:spPr>
          <a:xfrm>
            <a:off x="291960" y="3466440"/>
            <a:ext cx="8215560" cy="1485000"/>
          </a:xfrm>
          <a:prstGeom prst="rect">
            <a:avLst/>
          </a:prstGeom>
          <a:noFill/>
          <a:ln>
            <a:noFill/>
          </a:ln>
        </p:spPr>
        <p:txBody>
          <a:bodyPr lIns="90000" tIns="45000" rIns="90000" bIns="45000" anchor="b">
            <a:noAutofit/>
          </a:bodyPr>
          <a:lstStyle/>
          <a:p>
            <a:pPr>
              <a:lnSpc>
                <a:spcPct val="100000"/>
              </a:lnSpc>
              <a:spcBef>
                <a:spcPts val="1199"/>
              </a:spcBef>
            </a:pPr>
            <a:r>
              <a:rPr lang="en-US" sz="3600" b="0" strike="noStrike" spc="-1">
                <a:solidFill>
                  <a:srgbClr val="FFFFFF"/>
                </a:solidFill>
                <a:latin typeface="Segoe UI Light"/>
                <a:ea typeface="Segoe UI Light"/>
              </a:rPr>
              <a:t>Real world if statements</a:t>
            </a:r>
            <a:endParaRPr lang="en-US" sz="3600" b="1" strike="noStrike" spc="-1">
              <a:solidFill>
                <a:srgbClr val="000000"/>
              </a:solidFill>
              <a:latin typeface="Segoe UI Light"/>
            </a:endParaRPr>
          </a:p>
        </p:txBody>
      </p:sp>
      <p:sp>
        <p:nvSpPr>
          <p:cNvPr id="230" name="TextShape 2"/>
          <p:cNvSpPr txBox="1"/>
          <p:nvPr/>
        </p:nvSpPr>
        <p:spPr>
          <a:xfrm>
            <a:off x="193320" y="5132520"/>
            <a:ext cx="8409600" cy="1460520"/>
          </a:xfrm>
          <a:prstGeom prst="rect">
            <a:avLst/>
          </a:prstGeom>
          <a:noFill/>
          <a:ln>
            <a:noFill/>
          </a:ln>
        </p:spPr>
        <p:txBody>
          <a:bodyPr lIns="137160" tIns="137160" rIns="137160" bIns="137160" anchor="b">
            <a:noAutofit/>
          </a:bodyPr>
          <a:lstStyle/>
          <a:p>
            <a:pPr algn="ct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MVA</Template>
  <TotalTime>0</TotalTime>
  <Words>1560</Words>
  <Application>Microsoft Office PowerPoint</Application>
  <PresentationFormat>Widescreen</PresentationFormat>
  <Paragraphs>191</Paragraphs>
  <Slides>32</Slides>
  <Notes>5</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32</vt:i4>
      </vt:variant>
    </vt:vector>
  </HeadingPairs>
  <TitlesOfParts>
    <vt:vector size="45" baseType="lpstr">
      <vt:lpstr>Arial</vt:lpstr>
      <vt:lpstr>Calibri</vt:lpstr>
      <vt:lpstr>Consolas</vt:lpstr>
      <vt:lpstr>Segoe UI</vt:lpstr>
      <vt:lpstr>Segoe UI Light</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subject/>
  <dc:creator>Susan Ibach</dc:creator>
  <dc:description/>
  <cp:lastModifiedBy>Awais Ahmed</cp:lastModifiedBy>
  <cp:revision>133</cp:revision>
  <dcterms:created xsi:type="dcterms:W3CDTF">2014-06-11T19:38:55Z</dcterms:created>
  <dcterms:modified xsi:type="dcterms:W3CDTF">2020-03-17T08:32:36Z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0x01010072D32709B34FE84EB38A9C96356AE1CE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5</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32</vt:i4>
  </property>
</Properties>
</file>