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5.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8.png" ContentType="image/png"/>
  <Override PartName="/ppt/media/image9.wmf" ContentType="image/x-wmf"/>
  <Override PartName="/ppt/media/image7.png" ContentType="image/png"/>
  <Override PartName="/ppt/media/image2.png" ContentType="image/png"/>
  <Override PartName="/ppt/media/image1.png" ContentType="image/png"/>
  <Override PartName="/ppt/media/image4.png" ContentType="image/png"/>
  <Override PartName="/ppt/media/image3.png" ContentType="image/png"/>
  <Override PartName="/ppt/media/image5.wmf" ContentType="image/x-wmf"/>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1.xml" ContentType="application/xml"/>
  <Override PartName="/customXml/itemProps1.xml" ContentType="application/vnd.openxmlformats-officedocument.customXmlProperties+xml"/>
  <Override PartName="/customXml/item2.xml" ContentType="application/xml"/>
  <Override PartName="/customXml/itemProps3.xml" ContentType="application/vnd.openxmlformats-officedocument.customXmlProperties+xml"/>
  <Override PartName="/customXml/_rels/item3.xml.rels" ContentType="application/vnd.openxmlformats-package.relationships+xml"/>
  <Override PartName="/customXml/_rels/item1.xml.rels" ContentType="application/vnd.openxmlformats-package.relationships+xml"/>
  <Override PartName="/customXml/_rels/item2.xml.rels" ContentType="application/vnd.openxmlformats-package.relationships+xml"/>
  <Override PartName="/customXml/itemProps2.xml" ContentType="application/vnd.openxmlformats-officedocument.customXmlProperties+xml"/>
  <Override PartName="/customXml/item3.xml" ContentType="application/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20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20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0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0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0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27EE5A6A-7018-42B5-BA70-F2059F2A3AD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685800" y="1143000"/>
            <a:ext cx="5486040" cy="3085920"/>
          </a:xfrm>
          <a:prstGeom prst="rect">
            <a:avLst/>
          </a:prstGeom>
        </p:spPr>
      </p:sp>
      <p:sp>
        <p:nvSpPr>
          <p:cNvPr id="26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6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9D9367D-CABD-4B11-85E4-42778476619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685800" y="1143000"/>
            <a:ext cx="5486040" cy="3085920"/>
          </a:xfrm>
          <a:prstGeom prst="rect">
            <a:avLst/>
          </a:prstGeom>
        </p:spPr>
      </p:sp>
      <p:sp>
        <p:nvSpPr>
          <p:cNvPr id="29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17D99F7-01F3-4588-8A31-4AD965F6176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685800" y="1143000"/>
            <a:ext cx="5486040" cy="3085920"/>
          </a:xfrm>
          <a:prstGeom prst="rect">
            <a:avLst/>
          </a:prstGeom>
        </p:spPr>
      </p:sp>
      <p:sp>
        <p:nvSpPr>
          <p:cNvPr id="29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EBE2441-3C15-4F06-9100-F18831BBC680}"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685800" y="1143000"/>
            <a:ext cx="5486040" cy="3085920"/>
          </a:xfrm>
          <a:prstGeom prst="rect">
            <a:avLst/>
          </a:prstGeom>
        </p:spPr>
      </p:sp>
      <p:sp>
        <p:nvSpPr>
          <p:cNvPr id="29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9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D18F751-195A-4DF0-9BC8-49508A71DA9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685800" y="1143000"/>
            <a:ext cx="5486040" cy="3085920"/>
          </a:xfrm>
          <a:prstGeom prst="rect">
            <a:avLst/>
          </a:prstGeom>
        </p:spPr>
      </p:sp>
      <p:sp>
        <p:nvSpPr>
          <p:cNvPr id="30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72463CC-8C81-4C0F-AAE1-1964FEB89C6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685800" y="1143000"/>
            <a:ext cx="5486040" cy="3085920"/>
          </a:xfrm>
          <a:prstGeom prst="rect">
            <a:avLst/>
          </a:prstGeom>
        </p:spPr>
      </p:sp>
      <p:sp>
        <p:nvSpPr>
          <p:cNvPr id="30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42BF252-72A6-4E30-846C-6D188776730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85800" y="1143000"/>
            <a:ext cx="5486040" cy="3085920"/>
          </a:xfrm>
          <a:prstGeom prst="rect">
            <a:avLst/>
          </a:prstGeom>
        </p:spPr>
      </p:sp>
      <p:sp>
        <p:nvSpPr>
          <p:cNvPr id="30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0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ECAF25F-B33E-4A98-9437-B27E8F180BB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685800" y="1143000"/>
            <a:ext cx="5486040" cy="3085920"/>
          </a:xfrm>
          <a:prstGeom prst="rect">
            <a:avLst/>
          </a:prstGeom>
        </p:spPr>
      </p:sp>
      <p:sp>
        <p:nvSpPr>
          <p:cNvPr id="30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7DCE5FE-C87A-4418-B4F2-EBE1B5C98E6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685800" y="1143000"/>
            <a:ext cx="5486040" cy="3085920"/>
          </a:xfrm>
          <a:prstGeom prst="rect">
            <a:avLst/>
          </a:prstGeom>
        </p:spPr>
      </p:sp>
      <p:sp>
        <p:nvSpPr>
          <p:cNvPr id="31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2BE037B-2578-4A54-9E36-B99A3CCDFB9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685800" y="1143000"/>
            <a:ext cx="5486040" cy="3085920"/>
          </a:xfrm>
          <a:prstGeom prst="rect">
            <a:avLst/>
          </a:prstGeom>
        </p:spPr>
      </p:sp>
      <p:sp>
        <p:nvSpPr>
          <p:cNvPr id="31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7F5F199-F249-428C-82AA-BF3AE2D0FC5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685800" y="1143000"/>
            <a:ext cx="5486040" cy="3085920"/>
          </a:xfrm>
          <a:prstGeom prst="rect">
            <a:avLst/>
          </a:prstGeom>
        </p:spPr>
      </p:sp>
      <p:sp>
        <p:nvSpPr>
          <p:cNvPr id="31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1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BD1084F-1FFA-4905-B4F2-97AFF655703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685800" y="1143000"/>
            <a:ext cx="5486040" cy="3085920"/>
          </a:xfrm>
          <a:prstGeom prst="rect">
            <a:avLst/>
          </a:prstGeom>
        </p:spPr>
      </p:sp>
      <p:sp>
        <p:nvSpPr>
          <p:cNvPr id="26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6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26979A6-5735-408F-BACF-C7D4F8DBD6A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685800" y="1143000"/>
            <a:ext cx="5486040" cy="3085920"/>
          </a:xfrm>
          <a:prstGeom prst="rect">
            <a:avLst/>
          </a:prstGeom>
        </p:spPr>
      </p:sp>
      <p:sp>
        <p:nvSpPr>
          <p:cNvPr id="321"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398043F-1534-4FA3-B188-C989912B802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685800" y="1143000"/>
            <a:ext cx="5486040" cy="3085920"/>
          </a:xfrm>
          <a:prstGeom prst="rect">
            <a:avLst/>
          </a:prstGeom>
        </p:spPr>
      </p:sp>
      <p:sp>
        <p:nvSpPr>
          <p:cNvPr id="324"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59B1FF4-8A6B-48CC-9071-0F6FECD0D58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685800" y="1143000"/>
            <a:ext cx="5486040" cy="3085920"/>
          </a:xfrm>
          <a:prstGeom prst="rect">
            <a:avLst/>
          </a:prstGeom>
        </p:spPr>
      </p:sp>
      <p:sp>
        <p:nvSpPr>
          <p:cNvPr id="327"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2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D0FFCA0-6A6C-42BF-AD54-0CB392B58AE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685800" y="1143000"/>
            <a:ext cx="5486040" cy="3085920"/>
          </a:xfrm>
          <a:prstGeom prst="rect">
            <a:avLst/>
          </a:prstGeom>
        </p:spPr>
      </p:sp>
      <p:sp>
        <p:nvSpPr>
          <p:cNvPr id="33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2C74DE2-0203-46CE-9A24-4E000C7BB29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685800" y="1143000"/>
            <a:ext cx="5486040" cy="3085920"/>
          </a:xfrm>
          <a:prstGeom prst="rect">
            <a:avLst/>
          </a:prstGeom>
        </p:spPr>
      </p:sp>
      <p:sp>
        <p:nvSpPr>
          <p:cNvPr id="33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33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5808F6F6-9D02-4E31-9FF6-7C47C267337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685800" y="1143000"/>
            <a:ext cx="5486040" cy="3085920"/>
          </a:xfrm>
          <a:prstGeom prst="rect">
            <a:avLst/>
          </a:prstGeom>
        </p:spPr>
      </p:sp>
      <p:sp>
        <p:nvSpPr>
          <p:cNvPr id="270"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7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A7736B1-DD4C-41EF-95DA-736EF91E3344}"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685800" y="1143000"/>
            <a:ext cx="5486040" cy="3085920"/>
          </a:xfrm>
          <a:prstGeom prst="rect">
            <a:avLst/>
          </a:prstGeom>
        </p:spPr>
      </p:sp>
      <p:sp>
        <p:nvSpPr>
          <p:cNvPr id="273"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7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BB2E8CF-06EB-428A-AB41-308ED5A28D9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685800" y="1143000"/>
            <a:ext cx="5486040" cy="3085920"/>
          </a:xfrm>
          <a:prstGeom prst="rect">
            <a:avLst/>
          </a:prstGeom>
        </p:spPr>
      </p:sp>
      <p:sp>
        <p:nvSpPr>
          <p:cNvPr id="276"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7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5440367-8CEE-4642-AD9E-AE5DE974EC2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685800" y="1143000"/>
            <a:ext cx="5486040" cy="3085920"/>
          </a:xfrm>
          <a:prstGeom prst="rect">
            <a:avLst/>
          </a:prstGeom>
        </p:spPr>
      </p:sp>
      <p:sp>
        <p:nvSpPr>
          <p:cNvPr id="279"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8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FDAD0D5-5D3F-4EE5-B70D-51479DF4B38B}"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685800" y="1143000"/>
            <a:ext cx="5486040" cy="3085920"/>
          </a:xfrm>
          <a:prstGeom prst="rect">
            <a:avLst/>
          </a:prstGeom>
        </p:spPr>
      </p:sp>
      <p:sp>
        <p:nvSpPr>
          <p:cNvPr id="28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8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6855CA0-68A4-4DA2-8324-7F3E4D33782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685800" y="1143000"/>
            <a:ext cx="5486040" cy="3085920"/>
          </a:xfrm>
          <a:prstGeom prst="rect">
            <a:avLst/>
          </a:prstGeom>
        </p:spPr>
      </p:sp>
      <p:sp>
        <p:nvSpPr>
          <p:cNvPr id="285"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8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FD3C41C-C654-4EEA-9995-5EB9DF6274F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685800" y="1143000"/>
            <a:ext cx="5486040" cy="3085920"/>
          </a:xfrm>
          <a:prstGeom prst="rect">
            <a:avLst/>
          </a:prstGeom>
        </p:spPr>
      </p:sp>
      <p:sp>
        <p:nvSpPr>
          <p:cNvPr id="288"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8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6E4F2BB-E392-48DE-979D-9B2B8C0A9B1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1" lang="en-US" sz="3200" spc="-1" strike="noStrike">
              <a:solidFill>
                <a:srgbClr val="000000"/>
              </a:solidFill>
              <a:latin typeface="Segoe UI Light"/>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1" lang="en-US" sz="32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738640" y="2684880"/>
            <a:ext cx="2241000" cy="2355120"/>
          </a:xfrm>
          <a:prstGeom prst="rect">
            <a:avLst/>
          </a:prstGeom>
          <a:noFill/>
          <a:ln>
            <a:noFill/>
          </a:ln>
        </p:spPr>
        <p:style>
          <a:lnRef idx="0"/>
          <a:fillRef idx="0"/>
          <a:effectRef idx="0"/>
          <a:fontRef idx="minor"/>
        </p:style>
        <p:txBody>
          <a:bodyPr anchor="ctr">
            <a:normAutofit/>
          </a:bodyPr>
          <a:p>
            <a:pPr>
              <a:lnSpc>
                <a:spcPct val="100000"/>
              </a:lnSpc>
            </a:pPr>
            <a:r>
              <a:rPr b="1" lang="en-US" sz="1800" spc="-32" strike="noStrike">
                <a:solidFill>
                  <a:srgbClr val="ffffff"/>
                </a:solidFill>
                <a:latin typeface="Segoe UI"/>
                <a:ea typeface="Segoe UI"/>
              </a:rPr>
              <a:t>Click to edit Master subtitle style</a:t>
            </a:r>
            <a:endParaRPr b="0" lang="en-US" sz="1800" spc="-1" strike="noStrike">
              <a:latin typeface="Arial"/>
            </a:endParaRPr>
          </a:p>
        </p:txBody>
      </p:sp>
      <p:sp>
        <p:nvSpPr>
          <p:cNvPr id="1" name="CustomShape 2"/>
          <p:cNvSpPr/>
          <p:nvPr/>
        </p:nvSpPr>
        <p:spPr>
          <a:xfrm>
            <a:off x="193320" y="3376440"/>
            <a:ext cx="8409600" cy="1692360"/>
          </a:xfrm>
          <a:prstGeom prst="rect">
            <a:avLst/>
          </a:prstGeom>
          <a:solidFill>
            <a:srgbClr val="82bf36"/>
          </a:solidFill>
          <a:ln>
            <a:noFill/>
          </a:ln>
        </p:spPr>
        <p:style>
          <a:lnRef idx="0"/>
          <a:fillRef idx="0"/>
          <a:effectRef idx="0"/>
          <a:fontRef idx="minor"/>
        </p:style>
      </p:sp>
      <p:sp>
        <p:nvSpPr>
          <p:cNvPr id="2" name="CustomShape 3"/>
          <p:cNvSpPr/>
          <p:nvPr/>
        </p:nvSpPr>
        <p:spPr>
          <a:xfrm>
            <a:off x="8682840" y="3375000"/>
            <a:ext cx="3256920" cy="169380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pic>
        <p:nvPicPr>
          <p:cNvPr id="3" name="Picture 14" descr=""/>
          <p:cNvPicPr/>
          <p:nvPr/>
        </p:nvPicPr>
        <p:blipFill>
          <a:blip r:embed="rId2"/>
          <a:srcRect l="9721" t="16535" r="7269" b="16693"/>
          <a:stretch/>
        </p:blipFill>
        <p:spPr>
          <a:xfrm>
            <a:off x="11181600" y="4821480"/>
            <a:ext cx="740160" cy="218520"/>
          </a:xfrm>
          <a:prstGeom prst="rect">
            <a:avLst/>
          </a:prstGeom>
          <a:ln>
            <a:noFill/>
          </a:ln>
        </p:spPr>
      </p:pic>
      <p:sp>
        <p:nvSpPr>
          <p:cNvPr id="4" name="PlaceHolder 4"/>
          <p:cNvSpPr>
            <a:spLocks noGrp="1"/>
          </p:cNvSpPr>
          <p:nvPr>
            <p:ph type="body"/>
          </p:nvPr>
        </p:nvSpPr>
        <p:spPr>
          <a:xfrm>
            <a:off x="291960" y="3466440"/>
            <a:ext cx="8215560" cy="1485000"/>
          </a:xfrm>
          <a:prstGeom prst="rect">
            <a:avLst/>
          </a:prstGeom>
        </p:spPr>
        <p:txBody>
          <a:bodyPr lIns="90000" rIns="90000" tIns="45000" bIns="45000" anchor="b">
            <a:normAutofit/>
          </a:bodyPr>
          <a:p>
            <a:pPr>
              <a:lnSpc>
                <a:spcPct val="100000"/>
              </a:lnSpc>
              <a:spcBef>
                <a:spcPts val="1199"/>
              </a:spcBef>
            </a:pPr>
            <a:r>
              <a:rPr b="0" lang="en-US" sz="3600" spc="-1" strike="noStrike">
                <a:solidFill>
                  <a:srgbClr val="ffffff"/>
                </a:solidFill>
                <a:latin typeface="Segoe UI Light"/>
                <a:ea typeface="Segoe UI Light"/>
              </a:rPr>
              <a:t>Module or Section transition style</a:t>
            </a:r>
            <a:endParaRPr b="1" lang="en-US" sz="3600" spc="-1" strike="noStrike">
              <a:solidFill>
                <a:srgbClr val="000000"/>
              </a:solidFill>
              <a:latin typeface="Segoe UI Light"/>
            </a:endParaRPr>
          </a:p>
        </p:txBody>
      </p:sp>
      <p:pic>
        <p:nvPicPr>
          <p:cNvPr id="5" name="Picture 11" descr=""/>
          <p:cNvPicPr/>
          <p:nvPr/>
        </p:nvPicPr>
        <p:blipFill>
          <a:blip r:embed="rId3"/>
          <a:stretch/>
        </p:blipFill>
        <p:spPr>
          <a:xfrm>
            <a:off x="193320" y="164160"/>
            <a:ext cx="2084040" cy="833400"/>
          </a:xfrm>
          <a:prstGeom prst="rect">
            <a:avLst/>
          </a:prstGeom>
          <a:ln>
            <a:noFill/>
          </a:ln>
        </p:spPr>
      </p:pic>
      <p:sp>
        <p:nvSpPr>
          <p:cNvPr id="6"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a:t>
            </a:r>
            <a:r>
              <a:rPr b="0" lang="en-US" sz="4400" spc="-1" strike="noStrike">
                <a:solidFill>
                  <a:srgbClr val="000000"/>
                </a:solidFill>
                <a:latin typeface="Segoe UI Light"/>
                <a:ea typeface="Segoe UI Light"/>
              </a:rPr>
              <a:t>k to </a:t>
            </a:r>
            <a:r>
              <a:rPr b="0" lang="en-US" sz="4400" spc="-1" strike="noStrike">
                <a:solidFill>
                  <a:srgbClr val="000000"/>
                </a:solidFill>
                <a:latin typeface="Segoe UI Light"/>
                <a:ea typeface="Segoe UI Light"/>
              </a:rPr>
              <a:t>edit </a:t>
            </a:r>
            <a:r>
              <a:rPr b="0" lang="en-US" sz="4400" spc="-1" strike="noStrike">
                <a:solidFill>
                  <a:srgbClr val="000000"/>
                </a:solidFill>
                <a:latin typeface="Segoe UI Light"/>
                <a:ea typeface="Segoe UI Light"/>
              </a:rPr>
              <a:t>Mas</a:t>
            </a:r>
            <a:r>
              <a:rPr b="0" lang="en-US" sz="4400" spc="-1" strike="noStrike">
                <a:solidFill>
                  <a:srgbClr val="000000"/>
                </a:solidFill>
                <a:latin typeface="Segoe UI Light"/>
                <a:ea typeface="Segoe UI Light"/>
              </a:rPr>
              <a:t>ter </a:t>
            </a:r>
            <a:r>
              <a:rPr b="0" lang="en-US" sz="4400" spc="-1" strike="noStrike">
                <a:solidFill>
                  <a:srgbClr val="000000"/>
                </a:solidFill>
                <a:latin typeface="Segoe UI Light"/>
                <a:ea typeface="Segoe UI Light"/>
              </a:rPr>
              <a:t>title </a:t>
            </a:r>
            <a:r>
              <a:rPr b="0" lang="en-US" sz="4400" spc="-1" strike="noStrike">
                <a:solidFill>
                  <a:srgbClr val="000000"/>
                </a:solidFill>
                <a:latin typeface="Segoe UI Light"/>
                <a:ea typeface="Segoe UI Light"/>
              </a:rPr>
              <a:t>styl</a:t>
            </a:r>
            <a:r>
              <a:rPr b="0" lang="en-US" sz="4400" spc="-1" strike="noStrike">
                <a:solidFill>
                  <a:srgbClr val="000000"/>
                </a:solidFill>
                <a:latin typeface="Segoe UI Light"/>
                <a:ea typeface="Segoe UI Light"/>
              </a:rPr>
              <a:t>e</a:t>
            </a:r>
            <a:endParaRPr b="0" lang="en-US" sz="4400" spc="-1" strike="noStrike">
              <a:solidFill>
                <a:srgbClr val="000000"/>
              </a:solidFill>
              <a:latin typeface="Calibri"/>
            </a:endParaRPr>
          </a:p>
        </p:txBody>
      </p:sp>
      <p:sp>
        <p:nvSpPr>
          <p:cNvPr id="44" name="PlaceHolder 2"/>
          <p:cNvSpPr>
            <a:spLocks noGrp="1"/>
          </p:cNvSpPr>
          <p:nvPr>
            <p:ph type="body"/>
          </p:nvPr>
        </p:nvSpPr>
        <p:spPr>
          <a:xfrm>
            <a:off x="379440" y="1388160"/>
            <a:ext cx="11525040" cy="5290200"/>
          </a:xfrm>
          <a:prstGeom prst="rect">
            <a:avLst/>
          </a:prstGeom>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404040"/>
              </a:buClr>
              <a:buFont typeface="Arial"/>
              <a:buChar char="–"/>
            </a:pPr>
            <a:r>
              <a:rPr b="0" lang="en-US" sz="2800" spc="-1" strike="noStrike">
                <a:solidFill>
                  <a:srgbClr val="40404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608040" y="4468680"/>
            <a:ext cx="11432520" cy="1676160"/>
          </a:xfrm>
          <a:prstGeom prst="rect">
            <a:avLst/>
          </a:prstGeom>
        </p:spPr>
        <p:txBody>
          <a:bodyPr>
            <a:normAutofit/>
          </a:bodyPr>
          <a:p>
            <a:pPr>
              <a:lnSpc>
                <a:spcPct val="80000"/>
              </a:lnSpc>
            </a:pPr>
            <a:r>
              <a:rPr b="0" lang="en-US" sz="3600" spc="-1" strike="noStrike">
                <a:solidFill>
                  <a:srgbClr val="000000"/>
                </a:solidFill>
                <a:latin typeface="Segoe UI Light"/>
                <a:ea typeface="Segoe UI Light"/>
              </a:rPr>
              <a:t>Click to edit Master title style</a:t>
            </a:r>
            <a:endParaRPr b="0" lang="en-US" sz="3600" spc="-1" strike="noStrike">
              <a:solidFill>
                <a:srgbClr val="000000"/>
              </a:solidFill>
              <a:latin typeface="Calibri"/>
            </a:endParaRPr>
          </a:p>
        </p:txBody>
      </p:sp>
      <p:sp>
        <p:nvSpPr>
          <p:cNvPr id="82" name="CustomShape 2"/>
          <p:cNvSpPr/>
          <p:nvPr/>
        </p:nvSpPr>
        <p:spPr>
          <a:xfrm>
            <a:off x="608040" y="3087360"/>
            <a:ext cx="11356560" cy="1095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6600" spc="-1" strike="noStrike">
                <a:solidFill>
                  <a:srgbClr val="000000"/>
                </a:solidFill>
                <a:latin typeface="Segoe UI Light"/>
                <a:ea typeface="Segoe UI"/>
              </a:rPr>
              <a:t>DEMO</a:t>
            </a:r>
            <a:endParaRPr b="0" lang="en-US" sz="6600" spc="-1" strike="noStrike">
              <a:latin typeface="Arial"/>
            </a:endParaRPr>
          </a:p>
        </p:txBody>
      </p:sp>
      <p:sp>
        <p:nvSpPr>
          <p:cNvPr id="83" name="Line 3"/>
          <p:cNvSpPr/>
          <p:nvPr/>
        </p:nvSpPr>
        <p:spPr>
          <a:xfrm>
            <a:off x="608040" y="4077720"/>
            <a:ext cx="11356560" cy="360"/>
          </a:xfrm>
          <a:prstGeom prst="line">
            <a:avLst/>
          </a:prstGeom>
          <a:ln>
            <a:solidFill>
              <a:schemeClr val="tx1"/>
            </a:solidFill>
            <a:round/>
          </a:ln>
        </p:spPr>
        <p:style>
          <a:lnRef idx="1">
            <a:schemeClr val="accent1"/>
          </a:lnRef>
          <a:fillRef idx="0">
            <a:schemeClr val="accent1"/>
          </a:fillRef>
          <a:effectRef idx="0">
            <a:schemeClr val="accent1"/>
          </a:effectRef>
          <a:fontRef idx="minor"/>
        </p:style>
      </p:sp>
      <p:pic>
        <p:nvPicPr>
          <p:cNvPr id="84" name="Picture 7" descr=""/>
          <p:cNvPicPr/>
          <p:nvPr/>
        </p:nvPicPr>
        <p:blipFill>
          <a:blip r:embed="rId2"/>
          <a:stretch/>
        </p:blipFill>
        <p:spPr>
          <a:xfrm>
            <a:off x="171360" y="177840"/>
            <a:ext cx="2857320" cy="1142640"/>
          </a:xfrm>
          <a:prstGeom prst="rect">
            <a:avLst/>
          </a:prstGeom>
          <a:ln>
            <a:noFill/>
          </a:ln>
        </p:spPr>
      </p:pic>
      <p:sp>
        <p:nvSpPr>
          <p:cNvPr id="8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PlaceHolder 1"/>
          <p:cNvSpPr>
            <a:spLocks noGrp="1"/>
          </p:cNvSpPr>
          <p:nvPr>
            <p:ph type="body"/>
          </p:nvPr>
        </p:nvSpPr>
        <p:spPr>
          <a:xfrm>
            <a:off x="379440" y="1371600"/>
            <a:ext cx="561672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3" name="PlaceHolder 2"/>
          <p:cNvSpPr>
            <a:spLocks noGrp="1"/>
          </p:cNvSpPr>
          <p:nvPr>
            <p:ph type="body"/>
          </p:nvPr>
        </p:nvSpPr>
        <p:spPr>
          <a:xfrm>
            <a:off x="6275880" y="1371600"/>
            <a:ext cx="5618880" cy="4952520"/>
          </a:xfrm>
          <a:prstGeom prst="rect">
            <a:avLst/>
          </a:prstGeom>
        </p:spPr>
        <p:txBody>
          <a:bodyPr lIns="90000" rIns="90000" tIns="45000" bIns="45000">
            <a:norm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Click to edit Master text styles</a:t>
            </a:r>
            <a:endParaRPr b="1" lang="en-US" sz="3200" spc="-1" strike="noStrike">
              <a:solidFill>
                <a:srgbClr val="000000"/>
              </a:solidFill>
              <a:latin typeface="Segoe UI Light"/>
            </a:endParaRPr>
          </a:p>
          <a:p>
            <a:pPr lvl="1" marL="742680" indent="-285120">
              <a:lnSpc>
                <a:spcPct val="100000"/>
              </a:lnSpc>
              <a:spcBef>
                <a:spcPts val="300"/>
              </a:spcBef>
              <a:spcAft>
                <a:spcPts val="300"/>
              </a:spcAft>
              <a:buClr>
                <a:srgbClr val="000000"/>
              </a:buClr>
              <a:buFont typeface="Arial"/>
              <a:buChar char="–"/>
            </a:pPr>
            <a:r>
              <a:rPr b="0" lang="en-US" sz="2800" spc="-1" strike="noStrike">
                <a:solidFill>
                  <a:srgbClr val="000000"/>
                </a:solidFill>
                <a:latin typeface="Segoe UI Light"/>
                <a:ea typeface="Segoe UI Light"/>
              </a:rPr>
              <a:t>Second level</a:t>
            </a:r>
            <a:endParaRPr b="0" lang="en-US" sz="2800" spc="-1" strike="noStrike">
              <a:solidFill>
                <a:srgbClr val="000000"/>
              </a:solidFill>
              <a:latin typeface="Segoe UI Light"/>
            </a:endParaRPr>
          </a:p>
          <a:p>
            <a:pPr lvl="2" marL="1142640" indent="-228240">
              <a:lnSpc>
                <a:spcPct val="100000"/>
              </a:lnSpc>
              <a:spcBef>
                <a:spcPts val="201"/>
              </a:spcBef>
              <a:spcAft>
                <a:spcPts val="201"/>
              </a:spcAft>
              <a:buClr>
                <a:srgbClr val="000000"/>
              </a:buClr>
              <a:buFont typeface="Arial"/>
              <a:buChar char="•"/>
            </a:pPr>
            <a:r>
              <a:rPr b="0" lang="en-US" sz="2400" spc="-1" strike="noStrike">
                <a:solidFill>
                  <a:srgbClr val="000000"/>
                </a:solidFill>
                <a:latin typeface="Segoe UI Light"/>
                <a:ea typeface="Segoe UI Light"/>
              </a:rPr>
              <a:t>Third level</a:t>
            </a:r>
            <a:endParaRPr b="0" lang="en-US" sz="2400" spc="-1" strike="noStrike">
              <a:solidFill>
                <a:srgbClr val="000000"/>
              </a:solidFill>
              <a:latin typeface="Segoe UI Light"/>
            </a:endParaRPr>
          </a:p>
          <a:p>
            <a:pPr lvl="3" marL="15994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Fourth level</a:t>
            </a:r>
            <a:endParaRPr b="0" lang="en-US" sz="2000" spc="-1" strike="noStrike">
              <a:solidFill>
                <a:srgbClr val="000000"/>
              </a:solidFill>
              <a:latin typeface="Segoe UI Light"/>
            </a:endParaRPr>
          </a:p>
          <a:p>
            <a:pPr lvl="4" marL="2056680" indent="-228240">
              <a:lnSpc>
                <a:spcPct val="100000"/>
              </a:lnSpc>
              <a:spcBef>
                <a:spcPts val="400"/>
              </a:spcBef>
              <a:buClr>
                <a:srgbClr val="000000"/>
              </a:buClr>
              <a:buFont typeface="Arial"/>
              <a:buChar char="»"/>
            </a:pPr>
            <a:r>
              <a:rPr b="0" lang="en-US" sz="2000" spc="-1" strike="noStrike">
                <a:solidFill>
                  <a:srgbClr val="000000"/>
                </a:solidFill>
                <a:latin typeface="Segoe UI Light"/>
                <a:ea typeface="Segoe UI Light"/>
              </a:rPr>
              <a:t>Fifth level</a:t>
            </a:r>
            <a:endParaRPr b="0" lang="en-US" sz="2000" spc="-1" strike="noStrike">
              <a:solidFill>
                <a:srgbClr val="000000"/>
              </a:solidFill>
              <a:latin typeface="Segoe UI Light"/>
            </a:endParaRPr>
          </a:p>
        </p:txBody>
      </p:sp>
      <p:sp>
        <p:nvSpPr>
          <p:cNvPr id="124" name="PlaceHolder 3"/>
          <p:cNvSpPr>
            <a:spLocks noGrp="1"/>
          </p:cNvSpPr>
          <p:nvPr>
            <p:ph type="title"/>
          </p:nvPr>
        </p:nvSpPr>
        <p:spPr>
          <a:xfrm>
            <a:off x="379440" y="182160"/>
            <a:ext cx="11523960" cy="1063080"/>
          </a:xfrm>
          <a:prstGeom prst="rect">
            <a:avLst/>
          </a:prstGeom>
        </p:spPr>
        <p:txBody>
          <a:bodyPr>
            <a:noAutofit/>
          </a:bodyPr>
          <a:p>
            <a:pPr>
              <a:lnSpc>
                <a:spcPct val="80000"/>
              </a:lnSpc>
            </a:pPr>
            <a:r>
              <a:rPr b="0" lang="en-US" sz="4400" spc="-1" strike="noStrike">
                <a:solidFill>
                  <a:srgbClr val="000000"/>
                </a:solidFill>
                <a:latin typeface="Segoe UI Light"/>
                <a:ea typeface="Segoe UI Light"/>
              </a:rPr>
              <a:t>Click to edit Master title style</a:t>
            </a:r>
            <a:endParaRPr b="0" lang="en-US" sz="44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CustomShape 1"/>
          <p:cNvSpPr/>
          <p:nvPr/>
        </p:nvSpPr>
        <p:spPr>
          <a:xfrm>
            <a:off x="0" y="0"/>
            <a:ext cx="12191760" cy="6857640"/>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p:style>
      </p:sp>
      <p:sp>
        <p:nvSpPr>
          <p:cNvPr id="162" name="CustomShape 2"/>
          <p:cNvSpPr/>
          <p:nvPr/>
        </p:nvSpPr>
        <p:spPr>
          <a:xfrm>
            <a:off x="529920" y="5960880"/>
            <a:ext cx="11078280" cy="8888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US" sz="1050" spc="-1" strike="noStrike">
                <a:solidFill>
                  <a:srgbClr val="d9d9d9"/>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b="0" lang="en-US" sz="1050" spc="-1" strike="noStrike">
              <a:latin typeface="Arial"/>
            </a:endParaRPr>
          </a:p>
        </p:txBody>
      </p:sp>
      <p:pic>
        <p:nvPicPr>
          <p:cNvPr id="163" name="Picture 4" descr=""/>
          <p:cNvPicPr/>
          <p:nvPr/>
        </p:nvPicPr>
        <p:blipFill>
          <a:blip r:embed="rId2"/>
          <a:srcRect l="9721" t="0" r="0" b="0"/>
          <a:stretch/>
        </p:blipFill>
        <p:spPr>
          <a:xfrm>
            <a:off x="529920" y="2940120"/>
            <a:ext cx="5472720" cy="2229120"/>
          </a:xfrm>
          <a:prstGeom prst="rect">
            <a:avLst/>
          </a:prstGeom>
          <a:ln>
            <a:noFill/>
          </a:ln>
        </p:spPr>
      </p:pic>
      <p:sp>
        <p:nvSpPr>
          <p:cNvPr id="164"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65"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1" lang="en-US" sz="3200" spc="-1" strike="noStrike">
                <a:solidFill>
                  <a:srgbClr val="000000"/>
                </a:solidFill>
                <a:latin typeface="Segoe UI Light"/>
              </a:rPr>
              <a:t>Click to edit the outline text format</a:t>
            </a:r>
            <a:endParaRPr b="1" lang="en-US" sz="32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Segoe UI Light"/>
              </a:rPr>
              <a:t>Second Outline Level</a:t>
            </a:r>
            <a:endParaRPr b="0" lang="en-US" sz="24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Segoe UI Light"/>
              </a:rPr>
              <a:t>Third Outline Level</a:t>
            </a:r>
            <a:endParaRPr b="0" lang="en-US" sz="20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Segoe UI Light"/>
              </a:rPr>
              <a:t>Fourth Outline Level</a:t>
            </a:r>
            <a:endParaRPr b="0" lang="en-US" sz="20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37.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37.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Storing numbers</a:t>
            </a:r>
            <a:endParaRPr b="1" lang="en-US" sz="3600" spc="-1" strike="noStrike">
              <a:solidFill>
                <a:srgbClr val="000000"/>
              </a:solidFill>
              <a:latin typeface="Segoe UI Light"/>
            </a:endParaRPr>
          </a:p>
        </p:txBody>
      </p:sp>
      <p:sp>
        <p:nvSpPr>
          <p:cNvPr id="209" name="TextShape 2"/>
          <p:cNvSpPr txBox="1"/>
          <p:nvPr/>
        </p:nvSpPr>
        <p:spPr>
          <a:xfrm>
            <a:off x="193320" y="5132520"/>
            <a:ext cx="8409600" cy="1460520"/>
          </a:xfrm>
          <a:prstGeom prst="rect">
            <a:avLst/>
          </a:prstGeom>
          <a:noFill/>
          <a:ln>
            <a:noFill/>
          </a:ln>
        </p:spPr>
        <p:txBody>
          <a:bodyPr lIns="137160" rIns="137160" tIns="137160" bIns="137160" anchor="b">
            <a:noAutofit/>
          </a:bodyPr>
          <a:p>
            <a:pPr>
              <a:lnSpc>
                <a:spcPct val="100000"/>
              </a:lnSpc>
            </a:pPr>
            <a:r>
              <a:rPr b="0" lang="en-US" sz="2400" spc="-1" strike="noStrike">
                <a:solidFill>
                  <a:srgbClr val="000000"/>
                </a:solidFill>
                <a:latin typeface="Segoe UI Light"/>
                <a:ea typeface="Segoe UI Light"/>
              </a:rPr>
              <a:t>Susan Ibach | Technical Evangelist</a:t>
            </a:r>
            <a:endParaRPr b="0" lang="en-US" sz="2400" spc="-1" strike="noStrike">
              <a:latin typeface="Arial"/>
            </a:endParaRPr>
          </a:p>
          <a:p>
            <a:pPr>
              <a:lnSpc>
                <a:spcPct val="100000"/>
              </a:lnSpc>
            </a:pPr>
            <a:r>
              <a:rPr b="0" lang="en-US" sz="2400" spc="-1" strike="noStrike">
                <a:solidFill>
                  <a:srgbClr val="000000"/>
                </a:solidFill>
                <a:latin typeface="Segoe UI Light"/>
                <a:ea typeface="Segoe UI Light"/>
              </a:rPr>
              <a:t>Christopher Harrison | Content Developer</a:t>
            </a:r>
            <a:endParaRPr b="0" lang="en-US" sz="2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25" name="Table 1"/>
          <p:cNvGraphicFramePr/>
          <p:nvPr/>
        </p:nvGraphicFramePr>
        <p:xfrm>
          <a:off x="652680" y="2412000"/>
          <a:ext cx="10417680" cy="2093400"/>
        </p:xfrm>
        <a:graphic>
          <a:graphicData uri="http://schemas.openxmlformats.org/drawingml/2006/table">
            <a:tbl>
              <a:tblPr/>
              <a:tblGrid>
                <a:gridCol w="7580520"/>
                <a:gridCol w="2837160"/>
              </a:tblGrid>
              <a:tr h="446760">
                <a:tc>
                  <a:txBody>
                    <a:bodyPr>
                      <a:noAutofit/>
                    </a:bodyPr>
                    <a:p>
                      <a:pPr algn="ctr">
                        <a:lnSpc>
                          <a:spcPct val="100000"/>
                        </a:lnSpc>
                      </a:pPr>
                      <a:r>
                        <a:rPr b="1" lang="en-US" sz="2400" spc="-1" strike="noStrike">
                          <a:solidFill>
                            <a:srgbClr val="ffffff"/>
                          </a:solidFill>
                          <a:latin typeface="Calibri"/>
                        </a:rPr>
                        <a:t>Syntax</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pPr>
                      <a:r>
                        <a:rPr b="1" lang="en-US" sz="2400" spc="-1" strike="noStrike">
                          <a:solidFill>
                            <a:srgbClr val="ffffff"/>
                          </a:solidFill>
                          <a:latin typeface="Calibri"/>
                        </a:rPr>
                        <a:t>Output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4676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{0:d} cats"</a:t>
                      </a:r>
                      <a:r>
                        <a:rPr b="0" lang="en-US" sz="2400" spc="-1" strike="noStrike">
                          <a:solidFill>
                            <a:srgbClr val="000000"/>
                          </a:solidFill>
                          <a:latin typeface="Consolas"/>
                        </a:rPr>
                        <a:t>.format(6)) </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I have 6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676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{0:3d} cats"</a:t>
                      </a:r>
                      <a:r>
                        <a:rPr b="0" lang="en-US" sz="2400" spc="-1" strike="noStrike">
                          <a:solidFill>
                            <a:srgbClr val="000000"/>
                          </a:solidFill>
                          <a:latin typeface="Consolas"/>
                        </a:rPr>
                        <a:t>.format(6)) </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I have    6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676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{0:03d} cats"</a:t>
                      </a:r>
                      <a:r>
                        <a:rPr b="0" lang="en-US" sz="2400" spc="-1" strike="noStrike">
                          <a:solidFill>
                            <a:srgbClr val="000000"/>
                          </a:solidFill>
                          <a:latin typeface="Consolas"/>
                        </a:rPr>
                        <a:t>.format(6)) </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I have 006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80172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{0:f} cats"</a:t>
                      </a:r>
                      <a:r>
                        <a:rPr b="0" lang="en-US" sz="2400" spc="-1" strike="noStrike">
                          <a:solidFill>
                            <a:srgbClr val="000000"/>
                          </a:solidFill>
                          <a:latin typeface="Consolas"/>
                        </a:rPr>
                        <a:t>.format(6)) </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I have 6.000000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676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{0:.2f} cats"</a:t>
                      </a:r>
                      <a:r>
                        <a:rPr b="0" lang="en-US" sz="2400" spc="-1" strike="noStrike">
                          <a:solidFill>
                            <a:srgbClr val="000000"/>
                          </a:solidFill>
                          <a:latin typeface="Consolas"/>
                        </a:rPr>
                        <a:t>.format(6)) </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I have 6.00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26" name="TextShape 2"/>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You can also use a format method to format numeric values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Formatting numeric values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Content Placeholder 6" descr=""/>
          <p:cNvPicPr/>
          <p:nvPr/>
        </p:nvPicPr>
        <p:blipFill>
          <a:blip r:embed="rId1"/>
          <a:stretch/>
        </p:blipFill>
        <p:spPr>
          <a:xfrm>
            <a:off x="1486080" y="1930320"/>
            <a:ext cx="3161880" cy="3598560"/>
          </a:xfrm>
          <a:prstGeom prst="rect">
            <a:avLst/>
          </a:prstGeom>
          <a:ln>
            <a:noFill/>
          </a:ln>
        </p:spPr>
      </p:pic>
      <p:sp>
        <p:nvSpPr>
          <p:cNvPr id="229" name="TextShape 1"/>
          <p:cNvSpPr txBox="1"/>
          <p:nvPr/>
        </p:nvSpPr>
        <p:spPr>
          <a:xfrm>
            <a:off x="6275880" y="1371600"/>
            <a:ext cx="561888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Sometimes commands are too long to fit on a single line</a:t>
            </a:r>
            <a:endParaRPr b="1" lang="en-US" sz="3200" spc="-1" strike="noStrike">
              <a:solidFill>
                <a:srgbClr val="000000"/>
              </a:solidFill>
              <a:latin typeface="Segoe UI Light"/>
            </a:endParaRPr>
          </a:p>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use a “\” to indicate a command continues on the next line</a:t>
            </a:r>
            <a:endParaRPr b="1" lang="en-US" sz="3200" spc="-1" strike="noStrike">
              <a:solidFill>
                <a:srgbClr val="000000"/>
              </a:solidFill>
              <a:latin typeface="Segoe UI Light"/>
            </a:endParaRPr>
          </a:p>
          <a:p>
            <a:pPr>
              <a:lnSpc>
                <a:spcPct val="100000"/>
              </a:lnSpc>
              <a:spcBef>
                <a:spcPts val="1199"/>
              </a:spcBef>
            </a:pPr>
            <a:endParaRPr b="1" lang="en-US" sz="3200" spc="-1" strike="noStrike">
              <a:solidFill>
                <a:srgbClr val="000000"/>
              </a:solidFill>
              <a:latin typeface="Segoe UI Light"/>
            </a:endParaRPr>
          </a:p>
          <a:p>
            <a:pPr>
              <a:lnSpc>
                <a:spcPct val="100000"/>
              </a:lnSpc>
              <a:spcBef>
                <a:spcPts val="1199"/>
              </a:spcBef>
            </a:pPr>
            <a:r>
              <a:rPr b="0" lang="en-US" sz="3200" spc="-1" strike="noStrike">
                <a:solidFill>
                  <a:srgbClr val="000000"/>
                </a:solidFill>
                <a:latin typeface="Consolas"/>
                <a:ea typeface="Segoe UI Light"/>
              </a:rPr>
              <a:t>total = 5 + 6 + 8 \     </a:t>
            </a: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+ 6 + 2</a:t>
            </a:r>
            <a:endParaRPr b="1" lang="en-US" sz="3200" spc="-1" strike="noStrike">
              <a:solidFill>
                <a:srgbClr val="000000"/>
              </a:solidFill>
              <a:latin typeface="Segoe UI Light"/>
            </a:endParaRPr>
          </a:p>
        </p:txBody>
      </p:sp>
      <p:sp>
        <p:nvSpPr>
          <p:cNvPr id="230"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Geek Tip!</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childTnLst>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29">
                                            <p:txEl>
                                              <p:pRg st="1" end="1"/>
                                            </p:txEl>
                                          </p:spTgt>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Inputting numbers</a:t>
            </a:r>
            <a:endParaRPr b="1" lang="en-US" sz="3600" spc="-1" strike="noStrike">
              <a:solidFill>
                <a:srgbClr val="000000"/>
              </a:solidFill>
              <a:latin typeface="Segoe UI Light"/>
            </a:endParaRPr>
          </a:p>
        </p:txBody>
      </p:sp>
      <p:sp>
        <p:nvSpPr>
          <p:cNvPr id="232"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Asking a user to enter the numbers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Why did we get the wrong answer when we ask the user to enter their bonus and salary values?</a:t>
            </a:r>
            <a:endParaRPr b="0" lang="en-US" sz="4400" spc="-1" strike="noStrike">
              <a:solidFill>
                <a:srgbClr val="000000"/>
              </a:solidFill>
              <a:latin typeface="Calibri"/>
            </a:endParaRPr>
          </a:p>
        </p:txBody>
      </p:sp>
      <p:sp>
        <p:nvSpPr>
          <p:cNvPr id="235" name="CustomShape 2"/>
          <p:cNvSpPr/>
          <p:nvPr/>
        </p:nvSpPr>
        <p:spPr>
          <a:xfrm>
            <a:off x="838080" y="2256480"/>
            <a:ext cx="184320" cy="522720"/>
          </a:xfrm>
          <a:prstGeom prst="rect">
            <a:avLst/>
          </a:prstGeom>
          <a:solidFill>
            <a:srgbClr val="ffffff"/>
          </a:solidFill>
          <a:ln>
            <a:noFill/>
          </a:ln>
        </p:spPr>
        <p:style>
          <a:lnRef idx="0"/>
          <a:fillRef idx="0"/>
          <a:effectRef idx="0"/>
          <a:fontRef idx="minor"/>
        </p:style>
      </p:sp>
      <p:sp>
        <p:nvSpPr>
          <p:cNvPr id="236" name="CustomShape 3"/>
          <p:cNvSpPr/>
          <p:nvPr/>
        </p:nvSpPr>
        <p:spPr>
          <a:xfrm>
            <a:off x="838080" y="1961640"/>
            <a:ext cx="9819360" cy="17985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salary = input(</a:t>
            </a:r>
            <a:r>
              <a:rPr b="0" lang="en-US" sz="2800" spc="-1" strike="noStrike">
                <a:solidFill>
                  <a:srgbClr val="a31515"/>
                </a:solidFill>
                <a:latin typeface="Consolas"/>
              </a:rPr>
              <a:t>"Please enter your salary: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bonus = input(</a:t>
            </a:r>
            <a:r>
              <a:rPr b="0" lang="en-US" sz="2800" spc="-1" strike="noStrike">
                <a:solidFill>
                  <a:srgbClr val="a31515"/>
                </a:solidFill>
                <a:latin typeface="Consolas"/>
              </a:rPr>
              <a:t>"Please enter your bonus: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payCheck = salary + bonus</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(payCheck)</a:t>
            </a:r>
            <a:endParaRPr b="0" lang="en-US" sz="2800" spc="-1" strike="noStrike">
              <a:latin typeface="Arial"/>
            </a:endParaRPr>
          </a:p>
        </p:txBody>
      </p:sp>
      <p:pic>
        <p:nvPicPr>
          <p:cNvPr id="237" name="Picture 6" descr=""/>
          <p:cNvPicPr/>
          <p:nvPr/>
        </p:nvPicPr>
        <p:blipFill>
          <a:blip r:embed="rId1"/>
          <a:stretch/>
        </p:blipFill>
        <p:spPr>
          <a:xfrm>
            <a:off x="838080" y="4032000"/>
            <a:ext cx="10515240" cy="2304360"/>
          </a:xfrm>
          <a:prstGeom prst="rect">
            <a:avLst/>
          </a:prstGeom>
          <a:ln>
            <a:noFill/>
          </a:ln>
        </p:spPr>
      </p:pic>
      <p:sp>
        <p:nvSpPr>
          <p:cNvPr id="238" name="CustomShape 4"/>
          <p:cNvSpPr/>
          <p:nvPr/>
        </p:nvSpPr>
        <p:spPr>
          <a:xfrm rot="20037000">
            <a:off x="2389680" y="2975040"/>
            <a:ext cx="8718480" cy="1187280"/>
          </a:xfrm>
          <a:prstGeom prst="rect">
            <a:avLst/>
          </a:prstGeom>
          <a:solidFill>
            <a:schemeClr val="bg1"/>
          </a:solidFill>
          <a:ln>
            <a:noFill/>
          </a:ln>
        </p:spPr>
        <p:style>
          <a:lnRef idx="0"/>
          <a:fillRef idx="0"/>
          <a:effectRef idx="0"/>
          <a:fontRef idx="minor"/>
        </p:style>
        <p:txBody>
          <a:bodyPr wrap="none" lIns="90000" rIns="90000" tIns="45000" bIns="45000">
            <a:spAutoFit/>
          </a:bodyPr>
          <a:p>
            <a:pPr>
              <a:lnSpc>
                <a:spcPct val="100000"/>
              </a:lnSpc>
            </a:pPr>
            <a:r>
              <a:rPr b="0" lang="en-US" sz="7200" spc="-1" strike="noStrike">
                <a:solidFill>
                  <a:srgbClr val="000000"/>
                </a:solidFill>
                <a:latin typeface="Calibri"/>
              </a:rPr>
              <a:t>What went wrong?</a:t>
            </a:r>
            <a:endParaRPr b="0" lang="en-US" sz="72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fill="hold">
                      <p:stCondLst>
                        <p:cond delay="indefinite"/>
                      </p:stCondLst>
                      <p:childTnLst>
                        <p:par>
                          <p:cTn id="62" fill="hold">
                            <p:stCondLst>
                              <p:cond delay="0"/>
                            </p:stCondLst>
                            <p:childTnLst>
                              <p:par>
                                <p:cTn id="63" nodeType="clickEffect" fill="hold" presetClass="entr" presetID="1">
                                  <p:stCondLst>
                                    <p:cond delay="0"/>
                                  </p:stCondLst>
                                  <p:childTnLst>
                                    <p:set>
                                      <p:cBhvr>
                                        <p:cTn id="64" dur="1" fill="hold">
                                          <p:stCondLst>
                                            <p:cond delay="0"/>
                                          </p:stCondLst>
                                        </p:cTn>
                                        <p:tgtEl>
                                          <p:spTgt spid="2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
                                  <p:stCondLst>
                                    <p:cond delay="0"/>
                                  </p:stCondLst>
                                  <p:childTnLst>
                                    <p:set>
                                      <p:cBhvr>
                                        <p:cTn id="68" dur="1" fill="hold">
                                          <p:stCondLst>
                                            <p:cond delay="0"/>
                                          </p:stCondLst>
                                        </p:cTn>
                                        <p:tgtEl>
                                          <p:spTgt spid="2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nodeType="clickEffect" fill="hold" presetClass="entr" presetID="1">
                                  <p:stCondLst>
                                    <p:cond delay="0"/>
                                  </p:stCondLst>
                                  <p:childTnLst>
                                    <p:set>
                                      <p:cBhvr>
                                        <p:cTn id="72"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Here is a hint: The input statement returns strings</a:t>
            </a:r>
            <a:endParaRPr b="0" lang="en-US" sz="4400" spc="-1" strike="noStrike">
              <a:solidFill>
                <a:srgbClr val="000000"/>
              </a:solidFill>
              <a:latin typeface="Calibri"/>
            </a:endParaRPr>
          </a:p>
        </p:txBody>
      </p:sp>
      <p:sp>
        <p:nvSpPr>
          <p:cNvPr id="240" name="CustomShape 2"/>
          <p:cNvSpPr/>
          <p:nvPr/>
        </p:nvSpPr>
        <p:spPr>
          <a:xfrm>
            <a:off x="838080" y="2256480"/>
            <a:ext cx="184320" cy="522720"/>
          </a:xfrm>
          <a:prstGeom prst="rect">
            <a:avLst/>
          </a:prstGeom>
          <a:solidFill>
            <a:srgbClr val="ffffff"/>
          </a:solidFill>
          <a:ln>
            <a:noFill/>
          </a:ln>
        </p:spPr>
        <p:style>
          <a:lnRef idx="0"/>
          <a:fillRef idx="0"/>
          <a:effectRef idx="0"/>
          <a:fontRef idx="minor"/>
        </p:style>
      </p:sp>
      <p:sp>
        <p:nvSpPr>
          <p:cNvPr id="241" name="CustomShape 3"/>
          <p:cNvSpPr/>
          <p:nvPr/>
        </p:nvSpPr>
        <p:spPr>
          <a:xfrm>
            <a:off x="628560" y="1698840"/>
            <a:ext cx="5729760" cy="17985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salary = </a:t>
            </a:r>
            <a:r>
              <a:rPr b="0" lang="en-US" sz="2800" spc="-1" strike="noStrike">
                <a:solidFill>
                  <a:srgbClr val="a31515"/>
                </a:solidFill>
                <a:latin typeface="Consolas"/>
              </a:rPr>
              <a:t>'5000'</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bonus = </a:t>
            </a:r>
            <a:r>
              <a:rPr b="0" lang="en-US" sz="2800" spc="-1" strike="noStrike">
                <a:solidFill>
                  <a:srgbClr val="a31515"/>
                </a:solidFill>
                <a:latin typeface="Consolas"/>
              </a:rPr>
              <a:t>'500'</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payCheck = salary + bonus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(payCheck)</a:t>
            </a:r>
            <a:endParaRPr b="0" lang="en-US" sz="2800" spc="-1" strike="noStrike">
              <a:latin typeface="Arial"/>
            </a:endParaRPr>
          </a:p>
        </p:txBody>
      </p:sp>
      <p:pic>
        <p:nvPicPr>
          <p:cNvPr id="242" name="Picture 6" descr=""/>
          <p:cNvPicPr/>
          <p:nvPr/>
        </p:nvPicPr>
        <p:blipFill>
          <a:blip r:embed="rId1"/>
          <a:stretch/>
        </p:blipFill>
        <p:spPr>
          <a:xfrm>
            <a:off x="838080" y="4032000"/>
            <a:ext cx="10515240" cy="2304360"/>
          </a:xfrm>
          <a:prstGeom prst="rect">
            <a:avLst/>
          </a:prstGeom>
          <a:ln>
            <a:noFill/>
          </a:ln>
        </p:spPr>
      </p:pic>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838080" y="365040"/>
            <a:ext cx="10515240" cy="1559520"/>
          </a:xfrm>
          <a:prstGeom prst="rect">
            <a:avLst/>
          </a:prstGeom>
          <a:noFill/>
          <a:ln>
            <a:noFill/>
          </a:ln>
        </p:spPr>
        <p:txBody>
          <a:bodyPr>
            <a:normAutofit fontScale="89000"/>
          </a:bodyPr>
          <a:p>
            <a:pPr>
              <a:lnSpc>
                <a:spcPct val="80000"/>
              </a:lnSpc>
            </a:pPr>
            <a:r>
              <a:rPr b="0" lang="en-US" sz="4400" spc="-1" strike="noStrike">
                <a:solidFill>
                  <a:srgbClr val="000000"/>
                </a:solidFill>
                <a:latin typeface="Segoe UI Light"/>
                <a:ea typeface="Segoe UI Light"/>
              </a:rPr>
              <a:t>The program thought salary and bonus were strings so it concatenated instead of adding</a:t>
            </a:r>
            <a:endParaRPr b="0" lang="en-US" sz="4400" spc="-1" strike="noStrike">
              <a:solidFill>
                <a:srgbClr val="000000"/>
              </a:solidFill>
              <a:latin typeface="Calibri"/>
            </a:endParaRPr>
          </a:p>
        </p:txBody>
      </p:sp>
      <p:sp>
        <p:nvSpPr>
          <p:cNvPr id="244" name="CustomShape 2"/>
          <p:cNvSpPr/>
          <p:nvPr/>
        </p:nvSpPr>
        <p:spPr>
          <a:xfrm>
            <a:off x="838080" y="2256480"/>
            <a:ext cx="184320" cy="522720"/>
          </a:xfrm>
          <a:prstGeom prst="rect">
            <a:avLst/>
          </a:prstGeom>
          <a:solidFill>
            <a:srgbClr val="ffffff"/>
          </a:solidFill>
          <a:ln>
            <a:noFill/>
          </a:ln>
        </p:spPr>
        <p:style>
          <a:lnRef idx="0"/>
          <a:fillRef idx="0"/>
          <a:effectRef idx="0"/>
          <a:fontRef idx="minor"/>
        </p:style>
      </p:sp>
      <p:sp>
        <p:nvSpPr>
          <p:cNvPr id="245" name="CustomShape 3"/>
          <p:cNvSpPr/>
          <p:nvPr/>
        </p:nvSpPr>
        <p:spPr>
          <a:xfrm>
            <a:off x="628560" y="2078640"/>
            <a:ext cx="5729760" cy="17985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salary = </a:t>
            </a:r>
            <a:r>
              <a:rPr b="0" lang="en-US" sz="2800" spc="-1" strike="noStrike">
                <a:solidFill>
                  <a:srgbClr val="a31515"/>
                </a:solidFill>
                <a:latin typeface="Consolas"/>
              </a:rPr>
              <a:t>5000</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bonus = </a:t>
            </a:r>
            <a:r>
              <a:rPr b="0" lang="en-US" sz="2800" spc="-1" strike="noStrike">
                <a:solidFill>
                  <a:srgbClr val="a31515"/>
                </a:solidFill>
                <a:latin typeface="Consolas"/>
              </a:rPr>
              <a:t>500</a:t>
            </a:r>
            <a:r>
              <a:rPr b="0" lang="en-US" sz="2800" spc="-1" strike="noStrike">
                <a:solidFill>
                  <a:srgbClr val="000000"/>
                </a:solidFill>
                <a:latin typeface="Consolas"/>
              </a:rPr>
              <a:t> </a:t>
            </a:r>
            <a:endParaRPr b="0" lang="en-US" sz="2800" spc="-1" strike="noStrike">
              <a:latin typeface="Arial"/>
            </a:endParaRPr>
          </a:p>
          <a:p>
            <a:pPr>
              <a:lnSpc>
                <a:spcPct val="100000"/>
              </a:lnSpc>
            </a:pPr>
            <a:r>
              <a:rPr b="0" lang="en-US" sz="2800" spc="-1" strike="noStrike">
                <a:solidFill>
                  <a:srgbClr val="000000"/>
                </a:solidFill>
                <a:latin typeface="Consolas"/>
              </a:rPr>
              <a:t>payCheck = salary + bonus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(payCheck)</a:t>
            </a:r>
            <a:endParaRPr b="0" lang="en-US" sz="2800" spc="-1" strike="noStrike">
              <a:latin typeface="Arial"/>
            </a:endParaRPr>
          </a:p>
        </p:txBody>
      </p:sp>
      <p:pic>
        <p:nvPicPr>
          <p:cNvPr id="246" name="Picture 2" descr=""/>
          <p:cNvPicPr/>
          <p:nvPr/>
        </p:nvPicPr>
        <p:blipFill>
          <a:blip r:embed="rId1"/>
          <a:stretch/>
        </p:blipFill>
        <p:spPr>
          <a:xfrm>
            <a:off x="838080" y="4032000"/>
            <a:ext cx="10210680" cy="2304360"/>
          </a:xfrm>
          <a:prstGeom prst="rect">
            <a:avLst/>
          </a:prstGeom>
          <a:ln>
            <a:noFill/>
          </a:ln>
        </p:spPr>
      </p:pic>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379440" y="182160"/>
            <a:ext cx="11523960" cy="1063080"/>
          </a:xfrm>
          <a:prstGeom prst="rect">
            <a:avLst/>
          </a:prstGeom>
          <a:noFill/>
          <a:ln>
            <a:noFill/>
          </a:ln>
        </p:spPr>
        <p:txBody>
          <a:bodyPr>
            <a:normAutofit/>
          </a:bodyPr>
          <a:p>
            <a:endParaRPr b="0" lang="en-US" sz="1800" spc="-1" strike="noStrike">
              <a:solidFill>
                <a:srgbClr val="000000"/>
              </a:solidFill>
              <a:latin typeface="Calibri"/>
            </a:endParaRPr>
          </a:p>
        </p:txBody>
      </p:sp>
      <p:sp>
        <p:nvSpPr>
          <p:cNvPr id="248" name="CustomShape 2"/>
          <p:cNvSpPr/>
          <p:nvPr/>
        </p:nvSpPr>
        <p:spPr>
          <a:xfrm>
            <a:off x="838080" y="2256480"/>
            <a:ext cx="184320" cy="522720"/>
          </a:xfrm>
          <a:prstGeom prst="rect">
            <a:avLst/>
          </a:prstGeom>
          <a:solidFill>
            <a:srgbClr val="ffffff"/>
          </a:solidFill>
          <a:ln>
            <a:noFill/>
          </a:ln>
        </p:spPr>
        <p:style>
          <a:lnRef idx="0"/>
          <a:fillRef idx="0"/>
          <a:effectRef idx="0"/>
          <a:fontRef idx="minor"/>
        </p:style>
      </p:sp>
      <p:sp>
        <p:nvSpPr>
          <p:cNvPr id="249" name="CustomShape 3"/>
          <p:cNvSpPr/>
          <p:nvPr/>
        </p:nvSpPr>
        <p:spPr>
          <a:xfrm>
            <a:off x="1022760" y="1871640"/>
            <a:ext cx="95050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We need a way to tell our program we want to treat values as a number instead of a string</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1">
                                  <p:stCondLst>
                                    <p:cond delay="0"/>
                                  </p:stCondLst>
                                  <p:childTnLst>
                                    <p:set>
                                      <p:cBhvr>
                                        <p:cTn id="86"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There are functions to convert from one datatype to another.</a:t>
            </a:r>
            <a:endParaRPr b="0" lang="en-US" sz="4400" spc="-1" strike="noStrike">
              <a:solidFill>
                <a:srgbClr val="000000"/>
              </a:solidFill>
              <a:latin typeface="Calibri"/>
            </a:endParaRPr>
          </a:p>
        </p:txBody>
      </p:sp>
      <p:sp>
        <p:nvSpPr>
          <p:cNvPr id="251" name="CustomShape 2"/>
          <p:cNvSpPr/>
          <p:nvPr/>
        </p:nvSpPr>
        <p:spPr>
          <a:xfrm>
            <a:off x="838080" y="3995640"/>
            <a:ext cx="109890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Segoe UI Light"/>
              </a:rPr>
              <a:t>Which function should we use to fix our code?</a:t>
            </a:r>
            <a:endParaRPr b="0" lang="en-US" sz="3600" spc="-1" strike="noStrike">
              <a:latin typeface="Arial"/>
            </a:endParaRPr>
          </a:p>
          <a:p>
            <a:pPr>
              <a:lnSpc>
                <a:spcPct val="100000"/>
              </a:lnSpc>
            </a:pPr>
            <a:endParaRPr b="0" lang="en-US" sz="3600" spc="-1" strike="noStrike">
              <a:latin typeface="Arial"/>
            </a:endParaRPr>
          </a:p>
        </p:txBody>
      </p:sp>
      <p:sp>
        <p:nvSpPr>
          <p:cNvPr id="252" name="CustomShape 3"/>
          <p:cNvSpPr/>
          <p:nvPr/>
        </p:nvSpPr>
        <p:spPr>
          <a:xfrm>
            <a:off x="838080" y="1485720"/>
            <a:ext cx="10515240" cy="22251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int(value) </a:t>
            </a:r>
            <a:r>
              <a:rPr b="0" lang="en-US" sz="2800" spc="-1" strike="noStrike">
                <a:solidFill>
                  <a:srgbClr val="000000"/>
                </a:solidFill>
                <a:latin typeface="Consolas"/>
              </a:rPr>
              <a:t>	</a:t>
            </a:r>
            <a:r>
              <a:rPr b="0" lang="en-US" sz="2800" spc="-1" strike="noStrike">
                <a:solidFill>
                  <a:srgbClr val="000000"/>
                </a:solidFill>
                <a:latin typeface="Consolas"/>
              </a:rPr>
              <a:t>converts to an integer</a:t>
            </a:r>
            <a:endParaRPr b="0" lang="en-US" sz="2800" spc="-1" strike="noStrike">
              <a:latin typeface="Arial"/>
            </a:endParaRPr>
          </a:p>
          <a:p>
            <a:pPr>
              <a:lnSpc>
                <a:spcPct val="100000"/>
              </a:lnSpc>
            </a:pPr>
            <a:r>
              <a:rPr b="0" lang="en-US" sz="2800" spc="-1" strike="noStrike">
                <a:solidFill>
                  <a:srgbClr val="000000"/>
                </a:solidFill>
                <a:latin typeface="Consolas"/>
              </a:rPr>
              <a:t>long(value) </a:t>
            </a:r>
            <a:r>
              <a:rPr b="0" lang="en-US" sz="2800" spc="-1" strike="noStrike">
                <a:solidFill>
                  <a:srgbClr val="000000"/>
                </a:solidFill>
                <a:latin typeface="Consolas"/>
              </a:rPr>
              <a:t>	</a:t>
            </a:r>
            <a:r>
              <a:rPr b="0" lang="en-US" sz="2800" spc="-1" strike="noStrike">
                <a:solidFill>
                  <a:srgbClr val="000000"/>
                </a:solidFill>
                <a:latin typeface="Consolas"/>
              </a:rPr>
              <a:t>converts to a long integer</a:t>
            </a:r>
            <a:endParaRPr b="0" lang="en-US" sz="2800" spc="-1" strike="noStrike">
              <a:latin typeface="Arial"/>
            </a:endParaRPr>
          </a:p>
          <a:p>
            <a:pPr>
              <a:lnSpc>
                <a:spcPct val="100000"/>
              </a:lnSpc>
            </a:pPr>
            <a:r>
              <a:rPr b="0" lang="en-US" sz="2800" spc="-1" strike="noStrike">
                <a:solidFill>
                  <a:srgbClr val="000000"/>
                </a:solidFill>
                <a:latin typeface="Consolas"/>
              </a:rPr>
              <a:t>float(value) </a:t>
            </a:r>
            <a:r>
              <a:rPr b="0" lang="en-US" sz="2800" spc="-1" strike="noStrike">
                <a:solidFill>
                  <a:srgbClr val="000000"/>
                </a:solidFill>
                <a:latin typeface="Consolas"/>
              </a:rPr>
              <a:t>	</a:t>
            </a:r>
            <a:r>
              <a:rPr b="0" lang="en-US" sz="2800" spc="-1" strike="noStrike">
                <a:solidFill>
                  <a:srgbClr val="000000"/>
                </a:solidFill>
                <a:latin typeface="Consolas"/>
              </a:rPr>
              <a:t>converts to a floating number </a:t>
            </a:r>
            <a:endParaRPr b="0" lang="en-US" sz="2800" spc="-1" strike="noStrike">
              <a:latin typeface="Arial"/>
            </a:endParaRPr>
          </a:p>
          <a:p>
            <a:pPr>
              <a:lnSpc>
                <a:spcPct val="100000"/>
              </a:lnSpc>
            </a:pPr>
            <a:r>
              <a:rPr b="0" lang="en-US" sz="2800" spc="-1" strike="noStrike">
                <a:solidFill>
                  <a:srgbClr val="000000"/>
                </a:solidFill>
                <a:latin typeface="Consolas"/>
              </a:rPr>
              <a:t>	</a:t>
            </a:r>
            <a:r>
              <a:rPr b="0" lang="en-US" sz="2800" spc="-1" strike="noStrike">
                <a:solidFill>
                  <a:srgbClr val="000000"/>
                </a:solidFill>
                <a:latin typeface="Consolas"/>
              </a:rPr>
              <a:t>(i.e. a number that can hold decimal places)</a:t>
            </a:r>
            <a:endParaRPr b="0" lang="en-US" sz="2800" spc="-1" strike="noStrike">
              <a:latin typeface="Arial"/>
            </a:endParaRPr>
          </a:p>
          <a:p>
            <a:pPr>
              <a:lnSpc>
                <a:spcPct val="100000"/>
              </a:lnSpc>
            </a:pPr>
            <a:r>
              <a:rPr b="0" lang="en-US" sz="2800" spc="-1" strike="noStrike">
                <a:solidFill>
                  <a:srgbClr val="000000"/>
                </a:solidFill>
                <a:latin typeface="Consolas"/>
              </a:rPr>
              <a:t>str(value) </a:t>
            </a:r>
            <a:r>
              <a:rPr b="0" lang="en-US" sz="2800" spc="-1" strike="noStrike">
                <a:solidFill>
                  <a:srgbClr val="000000"/>
                </a:solidFill>
                <a:latin typeface="Consolas"/>
              </a:rPr>
              <a:t>	</a:t>
            </a:r>
            <a:r>
              <a:rPr b="0" lang="en-US" sz="2800" spc="-1" strike="noStrike">
                <a:solidFill>
                  <a:srgbClr val="000000"/>
                </a:solidFill>
                <a:latin typeface="Consolas"/>
              </a:rPr>
              <a:t>converts to a string</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Many problems we have to solve involve math</a:t>
            </a:r>
            <a:endParaRPr b="0" lang="en-US" sz="4400" spc="-1" strike="noStrike">
              <a:solidFill>
                <a:srgbClr val="000000"/>
              </a:solidFill>
              <a:latin typeface="Calibri"/>
            </a:endParaRPr>
          </a:p>
        </p:txBody>
      </p:sp>
      <p:sp>
        <p:nvSpPr>
          <p:cNvPr id="211"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How much will I pay monthly on a mortgage?</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How much will this cost when I add taxes?</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How much milk do I need to use in this recipe if I want to double the recipe?</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
                                  <p:stCondLst>
                                    <p:cond delay="0"/>
                                  </p:stCondLst>
                                  <p:childTnLst>
                                    <p:set>
                                      <p:cBhvr>
                                        <p:cTn id="8"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
                                  <p:stCondLst>
                                    <p:cond delay="0"/>
                                  </p:stCondLst>
                                  <p:childTnLst>
                                    <p:set>
                                      <p:cBhvr>
                                        <p:cTn id="16"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If we convert the string to a float we get the desired result</a:t>
            </a:r>
            <a:endParaRPr b="0" lang="en-US" sz="4400" spc="-1" strike="noStrike">
              <a:solidFill>
                <a:srgbClr val="000000"/>
              </a:solidFill>
              <a:latin typeface="Calibri"/>
            </a:endParaRPr>
          </a:p>
        </p:txBody>
      </p:sp>
      <p:sp>
        <p:nvSpPr>
          <p:cNvPr id="254" name="CustomShape 2"/>
          <p:cNvSpPr/>
          <p:nvPr/>
        </p:nvSpPr>
        <p:spPr>
          <a:xfrm>
            <a:off x="838080" y="3995640"/>
            <a:ext cx="10989000" cy="1187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Calibri"/>
              </a:rPr>
              <a:t>What do you think will happen if someone types “BOB” as their salary?</a:t>
            </a:r>
            <a:endParaRPr b="0" lang="en-US" sz="3600" spc="-1" strike="noStrike">
              <a:latin typeface="Arial"/>
            </a:endParaRPr>
          </a:p>
        </p:txBody>
      </p:sp>
      <p:sp>
        <p:nvSpPr>
          <p:cNvPr id="255" name="CustomShape 3"/>
          <p:cNvSpPr/>
          <p:nvPr/>
        </p:nvSpPr>
        <p:spPr>
          <a:xfrm>
            <a:off x="838080" y="1485720"/>
            <a:ext cx="10770480" cy="2225160"/>
          </a:xfrm>
          <a:prstGeom prst="rect">
            <a:avLst/>
          </a:prstGeom>
          <a:solidFill>
            <a:srgbClr val="ffffff"/>
          </a:solidFill>
          <a:ln>
            <a:noFill/>
          </a:ln>
        </p:spPr>
        <p:style>
          <a:lnRef idx="0"/>
          <a:fillRef idx="0"/>
          <a:effectRef idx="0"/>
          <a:fontRef idx="minor"/>
        </p:style>
        <p:txBody>
          <a:bodyPr anchor="ctr">
            <a:spAutoFit/>
          </a:bodyPr>
          <a:p>
            <a:pPr>
              <a:lnSpc>
                <a:spcPct val="100000"/>
              </a:lnSpc>
            </a:pPr>
            <a:r>
              <a:rPr b="0" lang="en-US" sz="2800" spc="-1" strike="noStrike">
                <a:solidFill>
                  <a:srgbClr val="000000"/>
                </a:solidFill>
                <a:latin typeface="Consolas"/>
              </a:rPr>
              <a:t>salary = input(</a:t>
            </a:r>
            <a:r>
              <a:rPr b="0" lang="en-US" sz="2800" spc="-1" strike="noStrike">
                <a:solidFill>
                  <a:srgbClr val="a31515"/>
                </a:solidFill>
                <a:latin typeface="Consolas"/>
              </a:rPr>
              <a:t>"Please enter your salary: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bonus = input(</a:t>
            </a:r>
            <a:r>
              <a:rPr b="0" lang="en-US" sz="2800" spc="-1" strike="noStrike">
                <a:solidFill>
                  <a:srgbClr val="a31515"/>
                </a:solidFill>
                <a:latin typeface="Consolas"/>
              </a:rPr>
              <a:t>"Please enter your bonus: "</a:t>
            </a:r>
            <a:r>
              <a:rPr b="0" lang="en-US" sz="2800" spc="-1" strike="noStrike">
                <a:solidFill>
                  <a:srgbClr val="000000"/>
                </a:solidFill>
                <a:latin typeface="Consolas"/>
              </a:rPr>
              <a:t>)</a:t>
            </a:r>
            <a:endParaRPr b="0" lang="en-US" sz="2800" spc="-1" strike="noStrike">
              <a:latin typeface="Arial"/>
            </a:endParaRPr>
          </a:p>
          <a:p>
            <a:pPr>
              <a:lnSpc>
                <a:spcPct val="100000"/>
              </a:lnSpc>
            </a:pPr>
            <a:r>
              <a:rPr b="0" lang="en-US" sz="2800" spc="-1" strike="noStrike">
                <a:solidFill>
                  <a:srgbClr val="000000"/>
                </a:solidFill>
                <a:latin typeface="Consolas"/>
              </a:rPr>
              <a:t>payCheck = salary + bonus</a:t>
            </a:r>
            <a:endParaRPr b="0" lang="en-US" sz="2800" spc="-1" strike="noStrike">
              <a:latin typeface="Arial"/>
            </a:endParaRPr>
          </a:p>
          <a:p>
            <a:pPr>
              <a:lnSpc>
                <a:spcPct val="100000"/>
              </a:lnSpc>
            </a:pPr>
            <a:r>
              <a:rPr b="0" lang="en-US" sz="2800" spc="-1" strike="noStrike">
                <a:solidFill>
                  <a:srgbClr val="000000"/>
                </a:solidFill>
                <a:latin typeface="Consolas"/>
              </a:rPr>
              <a:t>payCheck = float(salary) + float(bonus)</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(payCheck)</a:t>
            </a:r>
            <a:endParaRPr b="0" lang="en-US" sz="2800" spc="-1" strike="noStrike">
              <a:latin typeface="Arial"/>
            </a:endParaRPr>
          </a:p>
        </p:txBody>
      </p:sp>
      <p:sp>
        <p:nvSpPr>
          <p:cNvPr id="256" name="CustomShape 4"/>
          <p:cNvSpPr/>
          <p:nvPr/>
        </p:nvSpPr>
        <p:spPr>
          <a:xfrm>
            <a:off x="838080" y="5085000"/>
            <a:ext cx="10989000" cy="1736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3600" spc="-1" strike="noStrike">
                <a:solidFill>
                  <a:srgbClr val="000000"/>
                </a:solidFill>
                <a:latin typeface="Calibri"/>
              </a:rPr>
              <a:t>The code crashes because we can’t convert the string “BOB” into a numeric value. We will learn how to handle errors later!</a:t>
            </a:r>
            <a:endParaRPr b="0" lang="en-US" sz="3600" spc="-1" strike="noStrike">
              <a:latin typeface="Arial"/>
            </a:endParaRPr>
          </a:p>
        </p:txBody>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0">
                                  <p:stCondLst>
                                    <p:cond delay="0"/>
                                  </p:stCondLst>
                                  <p:childTnLst>
                                    <p:set>
                                      <p:cBhvr>
                                        <p:cTn id="98" dur="1" fill="hold">
                                          <p:stCondLst>
                                            <p:cond delay="0"/>
                                          </p:stCondLst>
                                        </p:cTn>
                                        <p:tgtEl>
                                          <p:spTgt spid="255">
                                            <p:txEl>
                                              <p:pRg st="3" end="3"/>
                                            </p:txEl>
                                          </p:spTgt>
                                        </p:tgtEl>
                                        <p:attrNameLst>
                                          <p:attrName>style.visibility</p:attrName>
                                        </p:attrNameLst>
                                      </p:cBhvr>
                                      <p:to>
                                        <p:strVal val="visible"/>
                                      </p:to>
                                    </p:set>
                                    <p:animEffect filter="fade" transition="in">
                                      <p:cBhvr additive="repl">
                                        <p:cTn id="99" dur="500"/>
                                        <p:tgtEl>
                                          <p:spTgt spid="255">
                                            <p:txEl>
                                              <p:pRg st="3" end="3"/>
                                            </p:txEl>
                                          </p:spTgt>
                                        </p:tgtEl>
                                      </p:cBhvr>
                                    </p:animEffect>
                                  </p:childTnLst>
                                </p:cTn>
                              </p:par>
                              <p:par>
                                <p:cTn id="100" nodeType="withEffect" fill="hold" presetClass="emph" presetID="19">
                                  <p:stCondLst>
                                    <p:cond delay="0"/>
                                  </p:stCondLst>
                                  <p:childTnLst>
                                    <p:animClr clrSpc="rgb">
                                      <p:cBhvr>
                                        <p:cTn id="101" dur="500" fill="hold"/>
                                        <p:tgtEl>
                                          <p:spTgt spid="255">
                                            <p:txEl>
                                              <p:pRg st="2" end="2"/>
                                            </p:txEl>
                                          </p:spTgt>
                                        </p:tgtEl>
                                        <p:attrNameLst>
                                          <p:attrName>style.color</p:attrName>
                                        </p:attrNameLst>
                                      </p:cBhvr>
                                      <p:to>
                                        <a:srgbClr val="c0c0c0"/>
                                      </p:to>
                                    </p:animClr>
                                    <p:animClr clrSpc="rgb">
                                      <p:cBhvr>
                                        <p:cTn id="102" dur="500" fill="hold"/>
                                        <p:tgtEl>
                                          <p:spTgt spid="255">
                                            <p:txEl>
                                              <p:pRg st="2" end="2"/>
                                            </p:txEl>
                                          </p:spTgt>
                                        </p:tgtEl>
                                        <p:attrNameLst>
                                          <p:attrName>fillcolor</p:attrName>
                                        </p:attrNameLst>
                                      </p:cBhvr>
                                      <p:to>
                                        <a:srgbClr val="c0c0c0"/>
                                      </p:to>
                                    </p:animClr>
                                    <p:set>
                                      <p:cBhvr>
                                        <p:cTn id="103" dur="500" fill="hold"/>
                                        <p:tgtEl>
                                          <p:spTgt spid="255">
                                            <p:txEl>
                                              <p:pRg st="2" end="2"/>
                                            </p:txEl>
                                          </p:spTgt>
                                        </p:tgtEl>
                                        <p:attrNameLst>
                                          <p:attrName>fill.type</p:attrName>
                                        </p:attrNameLst>
                                      </p:cBhvr>
                                      <p:to>
                                        <p:strVal val="solid"/>
                                      </p:to>
                                    </p:set>
                                    <p:set>
                                      <p:cBhvr>
                                        <p:cTn id="104" dur="500" fill="hold"/>
                                        <p:tgtEl>
                                          <p:spTgt spid="255">
                                            <p:txEl>
                                              <p:pRg st="2" end="2"/>
                                            </p:txEl>
                                          </p:spTgt>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5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Changing the datatype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TextShape 1"/>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Your Challenge – create a loan calculator</a:t>
            </a:r>
            <a:endParaRPr b="0" lang="en-US" sz="4400" spc="-1" strike="noStrike">
              <a:solidFill>
                <a:srgbClr val="000000"/>
              </a:solidFill>
              <a:latin typeface="Calibri"/>
            </a:endParaRPr>
          </a:p>
        </p:txBody>
      </p:sp>
      <p:sp>
        <p:nvSpPr>
          <p:cNvPr id="259" name="TextShape 2"/>
          <p:cNvSpPr txBox="1"/>
          <p:nvPr/>
        </p:nvSpPr>
        <p:spPr>
          <a:xfrm>
            <a:off x="379440" y="1388160"/>
            <a:ext cx="11525040" cy="5290200"/>
          </a:xfrm>
          <a:prstGeom prst="rect">
            <a:avLst/>
          </a:prstGeom>
          <a:noFill/>
          <a:ln>
            <a:noFill/>
          </a:ln>
        </p:spPr>
        <p:txBody>
          <a:bodyPr lIns="90000" rIns="90000" tIns="45000" bIns="45000">
            <a:noAutofit/>
          </a:bodyPr>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Have the user enter the cost of the loan, the interest rate, and the number of years for the loan</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Calculate monthly payments with the following formula</a:t>
            </a:r>
            <a:endParaRPr b="1" lang="en-US" sz="3200" spc="-1" strike="noStrike">
              <a:solidFill>
                <a:srgbClr val="000000"/>
              </a:solidFill>
              <a:latin typeface="Segoe UI Light"/>
            </a:endParaRPr>
          </a:p>
          <a:p>
            <a:pPr algn="ctr">
              <a:lnSpc>
                <a:spcPct val="100000"/>
              </a:lnSpc>
              <a:spcBef>
                <a:spcPts val="1400"/>
              </a:spcBef>
            </a:pPr>
            <a:r>
              <a:rPr b="0" lang="en-US" sz="3200" spc="-1" strike="noStrike">
                <a:solidFill>
                  <a:srgbClr val="000000"/>
                </a:solidFill>
                <a:latin typeface="Segoe UI Light"/>
                <a:ea typeface="Segoe UI Light"/>
              </a:rPr>
              <a:t>M = L[i(1+i)n] / [(1+i)n-1]</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M = monthly payment</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L = Loan amount </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ea typeface="Segoe UI Light"/>
              </a:rPr>
              <a:t>i = interest rate (for an interest rate of 5%, i = 0.05)</a:t>
            </a:r>
            <a:endParaRPr b="1" lang="en-US" sz="3200" spc="-1" strike="noStrike">
              <a:solidFill>
                <a:srgbClr val="000000"/>
              </a:solidFill>
              <a:latin typeface="Segoe UI Light"/>
            </a:endParaRPr>
          </a:p>
          <a:p>
            <a:pPr marL="342720" indent="-342360">
              <a:lnSpc>
                <a:spcPct val="100000"/>
              </a:lnSpc>
              <a:spcBef>
                <a:spcPts val="1400"/>
              </a:spcBef>
              <a:buClr>
                <a:srgbClr val="000000"/>
              </a:buClr>
              <a:buFont typeface="Arial"/>
              <a:buChar char="•"/>
            </a:pPr>
            <a:r>
              <a:rPr b="0" lang="en-US" sz="3200" spc="-1" strike="noStrike">
                <a:solidFill>
                  <a:srgbClr val="000000"/>
                </a:solidFill>
                <a:latin typeface="Segoe UI Light"/>
              </a:rPr>
              <a:t> </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59">
                                            <p:txEl>
                                              <p:pRg st="1" end="1"/>
                                            </p:txEl>
                                          </p:spTgt>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259">
                                            <p:txEl>
                                              <p:pRg st="2" end="2"/>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259">
                                            <p:txEl>
                                              <p:pRg st="3" end="3"/>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259">
                                            <p:txEl>
                                              <p:pRg st="4" end="4"/>
                                            </p:txEl>
                                          </p:spTgt>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259">
                                            <p:txEl>
                                              <p:pRg st="5" end="5"/>
                                            </p:txEl>
                                          </p:spTgt>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259">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TextShape 1"/>
          <p:cNvSpPr txBox="1"/>
          <p:nvPr/>
        </p:nvSpPr>
        <p:spPr>
          <a:xfrm>
            <a:off x="379440" y="1371600"/>
            <a:ext cx="5616720" cy="4952520"/>
          </a:xfrm>
          <a:prstGeom prst="rect">
            <a:avLst/>
          </a:prstGeom>
          <a:noFill/>
          <a:ln>
            <a:noFill/>
          </a:ln>
        </p:spPr>
        <p:txBody>
          <a:bodyPr lIns="90000" rIns="90000" tIns="45000" bIns="45000">
            <a:noAutofit/>
          </a:bodyPr>
          <a:p>
            <a:pPr marL="342720" indent="-342360">
              <a:lnSpc>
                <a:spcPct val="100000"/>
              </a:lnSpc>
              <a:spcBef>
                <a:spcPts val="1199"/>
              </a:spcBef>
              <a:buClr>
                <a:srgbClr val="000000"/>
              </a:buClr>
              <a:buFont typeface="Arial"/>
              <a:buChar char="•"/>
            </a:pPr>
            <a:r>
              <a:rPr b="1" lang="en-US" sz="3200" spc="-1" strike="noStrike">
                <a:solidFill>
                  <a:srgbClr val="000000"/>
                </a:solidFill>
                <a:latin typeface="Segoe UI Light"/>
                <a:ea typeface="Segoe UI Light"/>
              </a:rPr>
              <a:t>You can now solve mathematical problems with code!</a:t>
            </a:r>
            <a:endParaRPr b="1" lang="en-US" sz="3200" spc="-1" strike="noStrike">
              <a:solidFill>
                <a:srgbClr val="000000"/>
              </a:solidFill>
              <a:latin typeface="Segoe UI Light"/>
            </a:endParaRPr>
          </a:p>
        </p:txBody>
      </p:sp>
      <p:pic>
        <p:nvPicPr>
          <p:cNvPr id="261" name="Content Placeholder 5" descr=""/>
          <p:cNvPicPr/>
          <p:nvPr/>
        </p:nvPicPr>
        <p:blipFill>
          <a:blip r:embed="rId1"/>
          <a:stretch/>
        </p:blipFill>
        <p:spPr>
          <a:xfrm>
            <a:off x="6872400" y="2019240"/>
            <a:ext cx="4268160" cy="3796920"/>
          </a:xfrm>
          <a:prstGeom prst="rect">
            <a:avLst/>
          </a:prstGeom>
          <a:ln>
            <a:noFill/>
          </a:ln>
        </p:spPr>
      </p:pic>
      <p:sp>
        <p:nvSpPr>
          <p:cNvPr id="262" name="TextShape 2"/>
          <p:cNvSpPr txBox="1"/>
          <p:nvPr/>
        </p:nvSpPr>
        <p:spPr>
          <a:xfrm>
            <a:off x="379440" y="182160"/>
            <a:ext cx="11523960" cy="1063080"/>
          </a:xfrm>
          <a:prstGeom prst="rect">
            <a:avLst/>
          </a:prstGeom>
          <a:noFill/>
          <a:ln>
            <a:noFill/>
          </a:ln>
        </p:spPr>
        <p:txBody>
          <a:bodyPr>
            <a:noAutofit/>
          </a:bodyPr>
          <a:p>
            <a:pPr>
              <a:lnSpc>
                <a:spcPct val="80000"/>
              </a:lnSpc>
            </a:pPr>
            <a:r>
              <a:rPr b="0" lang="en-US" sz="4400" spc="-1" strike="noStrike">
                <a:solidFill>
                  <a:srgbClr val="000000"/>
                </a:solidFill>
                <a:latin typeface="Segoe UI Light"/>
                <a:ea typeface="Segoe UI Light"/>
              </a:rPr>
              <a:t>Congratulations!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So it’s important to be able to store and manipulate numbers as well as strings</a:t>
            </a:r>
            <a:endParaRPr b="0" lang="en-US" sz="4400" spc="-1" strike="noStrike">
              <a:solidFill>
                <a:srgbClr val="000000"/>
              </a:solidFill>
              <a:latin typeface="Calibri"/>
            </a:endParaRPr>
          </a:p>
        </p:txBody>
      </p:sp>
      <p:sp>
        <p:nvSpPr>
          <p:cNvPr id="213" name="CustomShape 2"/>
          <p:cNvSpPr/>
          <p:nvPr/>
        </p:nvSpPr>
        <p:spPr>
          <a:xfrm>
            <a:off x="750240" y="1965960"/>
            <a:ext cx="2529360" cy="945360"/>
          </a:xfrm>
          <a:prstGeom prst="rect">
            <a:avLst/>
          </a:prstGeom>
          <a:solidFill>
            <a:srgbClr val="ffffff"/>
          </a:solidFill>
          <a:ln>
            <a:noFill/>
          </a:ln>
        </p:spPr>
        <p:style>
          <a:lnRef idx="0"/>
          <a:fillRef idx="0"/>
          <a:effectRef idx="0"/>
          <a:fontRef idx="minor"/>
        </p:style>
        <p:txBody>
          <a:bodyPr wrap="none" anchor="ctr">
            <a:spAutoFit/>
          </a:bodyPr>
          <a:p>
            <a:pPr>
              <a:lnSpc>
                <a:spcPct val="100000"/>
              </a:lnSpc>
            </a:pPr>
            <a:r>
              <a:rPr b="0" lang="en-US" sz="2800" spc="-1" strike="noStrike">
                <a:solidFill>
                  <a:srgbClr val="000000"/>
                </a:solidFill>
                <a:latin typeface="Consolas"/>
              </a:rPr>
              <a:t>age = 42 </a:t>
            </a:r>
            <a:endParaRPr b="0" lang="en-US" sz="2800" spc="-1" strike="noStrike">
              <a:latin typeface="Arial"/>
            </a:endParaRPr>
          </a:p>
          <a:p>
            <a:pPr>
              <a:lnSpc>
                <a:spcPct val="100000"/>
              </a:lnSpc>
            </a:pPr>
            <a:r>
              <a:rPr b="0" lang="en-US" sz="2800" spc="-1" strike="noStrike">
                <a:solidFill>
                  <a:srgbClr val="0000ff"/>
                </a:solidFill>
                <a:latin typeface="Consolas"/>
              </a:rPr>
              <a:t>print</a:t>
            </a:r>
            <a:r>
              <a:rPr b="0" lang="en-US" sz="2800" spc="-1" strike="noStrike">
                <a:solidFill>
                  <a:srgbClr val="000000"/>
                </a:solidFill>
                <a:latin typeface="Consolas"/>
              </a:rPr>
              <a:t>(age) </a:t>
            </a:r>
            <a:endParaRPr b="0" lang="en-US" sz="2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You can perform math operations on numeric values or on variables containing numeric values</a:t>
            </a:r>
            <a:endParaRPr b="0" lang="en-US" sz="4400" spc="-1" strike="noStrike">
              <a:solidFill>
                <a:srgbClr val="000000"/>
              </a:solidFill>
              <a:latin typeface="Calibri"/>
            </a:endParaRPr>
          </a:p>
        </p:txBody>
      </p:sp>
      <p:sp>
        <p:nvSpPr>
          <p:cNvPr id="215" name="TextShape 2"/>
          <p:cNvSpPr txBox="1"/>
          <p:nvPr/>
        </p:nvSpPr>
        <p:spPr>
          <a:xfrm>
            <a:off x="838080" y="1867320"/>
            <a:ext cx="7191000" cy="4478760"/>
          </a:xfrm>
          <a:prstGeom prst="rect">
            <a:avLst/>
          </a:prstGeom>
          <a:solidFill>
            <a:srgbClr val="ffffff"/>
          </a:solidFill>
          <a:ln>
            <a:noFill/>
          </a:ln>
        </p:spPr>
        <p:txBody>
          <a:bodyPr anchor="ctr">
            <a:spAutoFit/>
          </a:bodyPr>
          <a:p>
            <a:pPr>
              <a:lnSpc>
                <a:spcPct val="100000"/>
              </a:lnSpc>
            </a:pPr>
            <a:r>
              <a:rPr b="0" lang="en-US" sz="3200" spc="-1" strike="noStrike">
                <a:solidFill>
                  <a:srgbClr val="000000"/>
                </a:solidFill>
                <a:latin typeface="Consolas"/>
                <a:ea typeface="Segoe UI Light"/>
              </a:rPr>
              <a:t>width = 20 </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height = 5 </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area = width * height </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perimeter = 2*width + 2*height </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perimeter = 2*(width+height</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15">
                                            <p:txEl>
                                              <p:pRg st="7" end="7"/>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These are the most common math operations</a:t>
            </a:r>
            <a:endParaRPr b="0" lang="en-US" sz="4400" spc="-1" strike="noStrike">
              <a:solidFill>
                <a:srgbClr val="000000"/>
              </a:solidFill>
              <a:latin typeface="Calibri"/>
            </a:endParaRPr>
          </a:p>
        </p:txBody>
      </p:sp>
      <p:graphicFrame>
        <p:nvGraphicFramePr>
          <p:cNvPr id="217" name="Table 2"/>
          <p:cNvGraphicFramePr/>
          <p:nvPr/>
        </p:nvGraphicFramePr>
        <p:xfrm>
          <a:off x="2171880" y="1824480"/>
          <a:ext cx="7149600" cy="2224800"/>
        </p:xfrm>
        <a:graphic>
          <a:graphicData uri="http://schemas.openxmlformats.org/drawingml/2006/table">
            <a:tbl>
              <a:tblPr/>
              <a:tblGrid>
                <a:gridCol w="1463040"/>
                <a:gridCol w="3078000"/>
                <a:gridCol w="2608560"/>
              </a:tblGrid>
              <a:tr h="446760">
                <a:tc>
                  <a:txBody>
                    <a:bodyPr>
                      <a:noAutofit/>
                    </a:bodyPr>
                    <a:p>
                      <a:pPr algn="ctr">
                        <a:lnSpc>
                          <a:spcPct val="100000"/>
                        </a:lnSpc>
                      </a:pPr>
                      <a:r>
                        <a:rPr b="1" lang="en-US" sz="2400" spc="-1" strike="noStrike">
                          <a:solidFill>
                            <a:srgbClr val="ffffff"/>
                          </a:solidFill>
                          <a:latin typeface="Calibri"/>
                        </a:rPr>
                        <a:t>Symbol</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pPr>
                      <a:r>
                        <a:rPr b="1" lang="en-US" sz="2400" spc="-1" strike="noStrike">
                          <a:solidFill>
                            <a:srgbClr val="ffffff"/>
                          </a:solidFill>
                          <a:latin typeface="Calibri"/>
                        </a:rPr>
                        <a:t>Operation</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pPr>
                      <a:r>
                        <a:rPr b="1" lang="en-US" sz="2400" spc="-1" strike="noStrike">
                          <a:solidFill>
                            <a:srgbClr val="ffffff"/>
                          </a:solidFill>
                          <a:latin typeface="Calibri"/>
                        </a:rPr>
                        <a:t>Example</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46760">
                <a:tc>
                  <a:txBody>
                    <a:bodyPr>
                      <a:noAutofit/>
                    </a:bodyPr>
                    <a:p>
                      <a:pPr>
                        <a:lnSpc>
                          <a:spcPct val="100000"/>
                        </a:lnSpc>
                      </a:pPr>
                      <a:r>
                        <a:rPr b="0" lang="en-US" sz="2400" spc="-1" strike="noStrike">
                          <a:solidFill>
                            <a:srgbClr val="000000"/>
                          </a:solidFill>
                          <a:latin typeface="Calibri"/>
                        </a:rPr>
                        <a: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Addition</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5+2 = 7</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6760">
                <a:tc>
                  <a:txBody>
                    <a:bodyPr>
                      <a:noAutofit/>
                    </a:bodyPr>
                    <a:p>
                      <a:pPr>
                        <a:lnSpc>
                          <a:spcPct val="100000"/>
                        </a:lnSpc>
                      </a:pPr>
                      <a:r>
                        <a:rPr b="0" lang="en-US" sz="2400" spc="-1" strike="noStrike">
                          <a:solidFill>
                            <a:srgbClr val="000000"/>
                          </a:solidFill>
                          <a:latin typeface="Calibri"/>
                        </a:rPr>
                        <a: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Subtraction</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5-2 = 3</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6760">
                <a:tc>
                  <a:txBody>
                    <a:bodyPr>
                      <a:noAutofit/>
                    </a:bodyPr>
                    <a:p>
                      <a:pPr>
                        <a:lnSpc>
                          <a:spcPct val="100000"/>
                        </a:lnSpc>
                      </a:pPr>
                      <a:r>
                        <a:rPr b="0" lang="en-US" sz="2400" spc="-1" strike="noStrike">
                          <a:solidFill>
                            <a:srgbClr val="000000"/>
                          </a:solidFill>
                          <a:latin typeface="Calibri"/>
                        </a:rPr>
                        <a: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Multiplication</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5*2 = 10</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6760">
                <a:tc>
                  <a:txBody>
                    <a:bodyPr>
                      <a:noAutofit/>
                    </a:bodyPr>
                    <a:p>
                      <a:pPr>
                        <a:lnSpc>
                          <a:spcPct val="100000"/>
                        </a:lnSpc>
                      </a:pPr>
                      <a:r>
                        <a:rPr b="0" lang="en-US" sz="2400" spc="-1" strike="noStrike">
                          <a:solidFill>
                            <a:srgbClr val="000000"/>
                          </a:solidFill>
                          <a:latin typeface="Calibri"/>
                        </a:rPr>
                        <a: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Division</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5/2 = 2.5</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6760">
                <a:tc>
                  <a:txBody>
                    <a:bodyPr>
                      <a:noAutofit/>
                    </a:bodyPr>
                    <a:p>
                      <a:pPr>
                        <a:lnSpc>
                          <a:spcPct val="100000"/>
                        </a:lnSpc>
                      </a:pPr>
                      <a:r>
                        <a:rPr b="0" lang="en-US" sz="2400" spc="-1" strike="noStrike">
                          <a:solidFill>
                            <a:srgbClr val="000000"/>
                          </a:solidFill>
                          <a:latin typeface="Calibri"/>
                        </a:rPr>
                        <a: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Exponent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5**2 = 25</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6760">
                <a:tc>
                  <a:txBody>
                    <a:bodyPr>
                      <a:noAutofit/>
                    </a:bodyPr>
                    <a:p>
                      <a:pPr>
                        <a:lnSpc>
                          <a:spcPct val="100000"/>
                        </a:lnSpc>
                      </a:pPr>
                      <a:r>
                        <a:rPr b="0" lang="en-US" sz="2400" spc="-1" strike="noStrike">
                          <a:solidFill>
                            <a:srgbClr val="000000"/>
                          </a:solidFill>
                          <a:latin typeface="Calibri"/>
                        </a:rPr>
                        <a: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Modulo</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5%2 = 1</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379440" y="182160"/>
            <a:ext cx="11523960" cy="1063080"/>
          </a:xfrm>
          <a:prstGeom prst="rect">
            <a:avLst/>
          </a:prstGeom>
          <a:noFill/>
          <a:ln>
            <a:noFill/>
          </a:ln>
        </p:spPr>
        <p:txBody>
          <a:bodyPr>
            <a:normAutofit fontScale="88000"/>
          </a:bodyPr>
          <a:p>
            <a:pPr>
              <a:lnSpc>
                <a:spcPct val="80000"/>
              </a:lnSpc>
            </a:pPr>
            <a:r>
              <a:rPr b="0" lang="en-US" sz="4400" spc="-1" strike="noStrike">
                <a:solidFill>
                  <a:srgbClr val="000000"/>
                </a:solidFill>
                <a:latin typeface="Segoe UI Light"/>
                <a:ea typeface="Segoe UI Light"/>
              </a:rPr>
              <a:t>Math rules haven’t changed since school</a:t>
            </a:r>
            <a:endParaRPr b="0" lang="en-US" sz="4400" spc="-1" strike="noStrike">
              <a:solidFill>
                <a:srgbClr val="000000"/>
              </a:solidFill>
              <a:latin typeface="Calibri"/>
            </a:endParaRPr>
          </a:p>
        </p:txBody>
      </p:sp>
      <p:sp>
        <p:nvSpPr>
          <p:cNvPr id="219" name="TextShape 2"/>
          <p:cNvSpPr txBox="1"/>
          <p:nvPr/>
        </p:nvSpPr>
        <p:spPr>
          <a:xfrm>
            <a:off x="379440" y="964440"/>
            <a:ext cx="9470520" cy="3978720"/>
          </a:xfrm>
          <a:prstGeom prst="rect">
            <a:avLst/>
          </a:prstGeom>
          <a:solidFill>
            <a:srgbClr val="ffffff"/>
          </a:solidFill>
          <a:ln>
            <a:noFill/>
          </a:ln>
        </p:spPr>
        <p:txBody>
          <a:bodyPr anchor="ctr">
            <a:spAutoFit/>
          </a:bodyPr>
          <a:p>
            <a:pPr>
              <a:lnSpc>
                <a:spcPct val="100000"/>
              </a:lnSpc>
            </a:pPr>
            <a:r>
              <a:rPr b="0" lang="en-US" sz="3200" spc="-1" strike="noStrike">
                <a:solidFill>
                  <a:srgbClr val="000000"/>
                </a:solidFill>
                <a:latin typeface="Segoe UI Light"/>
                <a:ea typeface="Segoe UI Light"/>
              </a:rPr>
              <a:t>Order of operations</a:t>
            </a:r>
            <a:endParaRPr b="1" lang="en-US" sz="3200" spc="-1" strike="noStrike">
              <a:solidFill>
                <a:srgbClr val="000000"/>
              </a:solidFill>
              <a:latin typeface="Segoe UI Light"/>
            </a:endParaRPr>
          </a:p>
          <a:p>
            <a:pPr>
              <a:lnSpc>
                <a:spcPct val="100000"/>
              </a:lnSpc>
            </a:pP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 </a:t>
            </a: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parentheses</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exponent (e.g. **2 squared **3 cubed)</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multiplication and division</a:t>
            </a:r>
            <a:endParaRPr b="1" lang="en-US" sz="3200" spc="-1" strike="noStrike">
              <a:solidFill>
                <a:srgbClr val="000000"/>
              </a:solidFill>
              <a:latin typeface="Segoe UI Light"/>
            </a:endParaRPr>
          </a:p>
          <a:p>
            <a:pPr>
              <a:lnSpc>
                <a:spcPct val="100000"/>
              </a:lnSpc>
            </a:pPr>
            <a:r>
              <a:rPr b="0" lang="en-US" sz="3200" spc="-1" strike="noStrike">
                <a:solidFill>
                  <a:srgbClr val="000000"/>
                </a:solidFill>
                <a:latin typeface="Consolas"/>
                <a:ea typeface="Segoe UI Light"/>
              </a:rPr>
              <a:t>+ - </a:t>
            </a:r>
            <a:r>
              <a:rPr b="0" lang="en-US" sz="3200" spc="-1" strike="noStrike">
                <a:solidFill>
                  <a:srgbClr val="000000"/>
                </a:solidFill>
                <a:latin typeface="Consolas"/>
                <a:ea typeface="Segoe UI Light"/>
              </a:rPr>
              <a:t>	</a:t>
            </a:r>
            <a:r>
              <a:rPr b="0" lang="en-US" sz="3200" spc="-1" strike="noStrike">
                <a:solidFill>
                  <a:srgbClr val="000000"/>
                </a:solidFill>
                <a:latin typeface="Consolas"/>
                <a:ea typeface="Segoe UI Light"/>
              </a:rPr>
              <a:t>addition and subtraction</a:t>
            </a:r>
            <a:endParaRPr b="1" lang="en-US" sz="3200" spc="-1" strike="noStrike">
              <a:solidFill>
                <a:srgbClr val="000000"/>
              </a:solidFill>
              <a:latin typeface="Segoe UI Light"/>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608040" y="4468680"/>
            <a:ext cx="11432520" cy="1676160"/>
          </a:xfrm>
          <a:prstGeom prst="rect">
            <a:avLst/>
          </a:prstGeom>
          <a:noFill/>
          <a:ln>
            <a:noFill/>
          </a:ln>
        </p:spPr>
        <p:txBody>
          <a:bodyPr>
            <a:noAutofit/>
          </a:bodyPr>
          <a:p>
            <a:pPr>
              <a:lnSpc>
                <a:spcPct val="80000"/>
              </a:lnSpc>
            </a:pPr>
            <a:r>
              <a:rPr b="0" lang="en-US" sz="3600" spc="-1" strike="noStrike">
                <a:solidFill>
                  <a:srgbClr val="000000"/>
                </a:solidFill>
                <a:latin typeface="Segoe UI Light"/>
                <a:ea typeface="Segoe UI Light"/>
              </a:rPr>
              <a:t>Getting a computer to do your math homework</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291960" y="3466440"/>
            <a:ext cx="8215560" cy="1485000"/>
          </a:xfrm>
          <a:prstGeom prst="rect">
            <a:avLst/>
          </a:prstGeom>
          <a:noFill/>
          <a:ln>
            <a:noFill/>
          </a:ln>
        </p:spPr>
        <p:txBody>
          <a:bodyPr lIns="90000" rIns="90000" tIns="45000" bIns="45000" anchor="b">
            <a:noAutofit/>
          </a:bodyPr>
          <a:p>
            <a:pPr>
              <a:lnSpc>
                <a:spcPct val="100000"/>
              </a:lnSpc>
              <a:spcBef>
                <a:spcPts val="1199"/>
              </a:spcBef>
            </a:pPr>
            <a:r>
              <a:rPr b="0" lang="en-US" sz="3600" spc="-1" strike="noStrike">
                <a:solidFill>
                  <a:srgbClr val="ffffff"/>
                </a:solidFill>
                <a:latin typeface="Segoe UI Light"/>
                <a:ea typeface="Segoe UI Light"/>
              </a:rPr>
              <a:t>Formatting numbers</a:t>
            </a:r>
            <a:endParaRPr b="1" lang="en-US" sz="3600" spc="-1" strike="noStrike">
              <a:solidFill>
                <a:srgbClr val="000000"/>
              </a:solidFill>
              <a:latin typeface="Segoe UI Light"/>
            </a:endParaRPr>
          </a:p>
        </p:txBody>
      </p:sp>
      <p:sp>
        <p:nvSpPr>
          <p:cNvPr id="222" name="TextShape 2"/>
          <p:cNvSpPr txBox="1"/>
          <p:nvPr/>
        </p:nvSpPr>
        <p:spPr>
          <a:xfrm>
            <a:off x="193320" y="5132520"/>
            <a:ext cx="8409600" cy="1460520"/>
          </a:xfrm>
          <a:prstGeom prst="rect">
            <a:avLst/>
          </a:prstGeom>
          <a:noFill/>
          <a:ln>
            <a:noFill/>
          </a:ln>
        </p:spPr>
        <p:txBody>
          <a:bodyPr lIns="137160" rIns="137160" tIns="137160" bIns="137160" anchor="b">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23" name="Table 1"/>
          <p:cNvGraphicFramePr/>
          <p:nvPr/>
        </p:nvGraphicFramePr>
        <p:xfrm>
          <a:off x="1486080" y="2412000"/>
          <a:ext cx="8904240" cy="2093400"/>
        </p:xfrm>
        <a:graphic>
          <a:graphicData uri="http://schemas.openxmlformats.org/drawingml/2006/table">
            <a:tbl>
              <a:tblPr/>
              <a:tblGrid>
                <a:gridCol w="5702040"/>
                <a:gridCol w="3202200"/>
              </a:tblGrid>
              <a:tr h="446760">
                <a:tc>
                  <a:txBody>
                    <a:bodyPr>
                      <a:noAutofit/>
                    </a:bodyPr>
                    <a:p>
                      <a:pPr algn="ctr">
                        <a:lnSpc>
                          <a:spcPct val="100000"/>
                        </a:lnSpc>
                      </a:pPr>
                      <a:r>
                        <a:rPr b="1" lang="en-US" sz="2400" spc="-1" strike="noStrike">
                          <a:solidFill>
                            <a:srgbClr val="ffffff"/>
                          </a:solidFill>
                          <a:latin typeface="Calibri"/>
                        </a:rPr>
                        <a:t>Syntax</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oAutofit/>
                    </a:bodyPr>
                    <a:p>
                      <a:pPr algn="ctr">
                        <a:lnSpc>
                          <a:spcPct val="100000"/>
                        </a:lnSpc>
                      </a:pPr>
                      <a:r>
                        <a:rPr b="1" lang="en-US" sz="2400" spc="-1" strike="noStrike">
                          <a:solidFill>
                            <a:srgbClr val="ffffff"/>
                          </a:solidFill>
                          <a:latin typeface="Calibri"/>
                        </a:rPr>
                        <a:t>Output</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44676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%d cats'</a:t>
                      </a:r>
                      <a:r>
                        <a:rPr b="0" lang="en-US" sz="2400" spc="-1" strike="noStrike">
                          <a:solidFill>
                            <a:srgbClr val="000000"/>
                          </a:solidFill>
                          <a:latin typeface="Consolas"/>
                        </a:rPr>
                        <a:t> % 6)</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I have 6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44676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%3d cats'</a:t>
                      </a:r>
                      <a:r>
                        <a:rPr b="0" lang="en-US" sz="2400" spc="-1" strike="noStrike">
                          <a:solidFill>
                            <a:srgbClr val="000000"/>
                          </a:solidFill>
                          <a:latin typeface="Consolas"/>
                        </a:rPr>
                        <a:t> % 6)</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I have    6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676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%03d cats'</a:t>
                      </a:r>
                      <a:r>
                        <a:rPr b="0" lang="en-US" sz="2400" spc="-1" strike="noStrike">
                          <a:solidFill>
                            <a:srgbClr val="000000"/>
                          </a:solidFill>
                          <a:latin typeface="Consolas"/>
                        </a:rPr>
                        <a:t> % 6)</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I have 006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80172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%f cats'</a:t>
                      </a:r>
                      <a:r>
                        <a:rPr b="0" lang="en-US" sz="2400" spc="-1" strike="noStrike">
                          <a:solidFill>
                            <a:srgbClr val="000000"/>
                          </a:solidFill>
                          <a:latin typeface="Consolas"/>
                        </a:rPr>
                        <a:t> % 6)</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oAutofit/>
                    </a:bodyPr>
                    <a:p>
                      <a:pPr>
                        <a:lnSpc>
                          <a:spcPct val="100000"/>
                        </a:lnSpc>
                      </a:pPr>
                      <a:r>
                        <a:rPr b="0" lang="en-US" sz="2400" spc="-1" strike="noStrike">
                          <a:solidFill>
                            <a:srgbClr val="000000"/>
                          </a:solidFill>
                          <a:latin typeface="Calibri"/>
                        </a:rPr>
                        <a:t>I have 6.000000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r h="446760">
                <a:tc>
                  <a:txBody>
                    <a:bodyPr>
                      <a:noAutofit/>
                    </a:bodyPr>
                    <a:p>
                      <a:pPr>
                        <a:lnSpc>
                          <a:spcPct val="100000"/>
                        </a:lnSpc>
                      </a:pPr>
                      <a:r>
                        <a:rPr b="0" lang="en-US" sz="2400" spc="-1" strike="noStrike">
                          <a:solidFill>
                            <a:srgbClr val="000000"/>
                          </a:solidFill>
                          <a:latin typeface="Consolas"/>
                        </a:rPr>
                        <a:t>print(</a:t>
                      </a:r>
                      <a:r>
                        <a:rPr b="0" lang="en-US" sz="2400" spc="-1" strike="noStrike">
                          <a:solidFill>
                            <a:srgbClr val="a31515"/>
                          </a:solidFill>
                          <a:latin typeface="Consolas"/>
                        </a:rPr>
                        <a:t>'I have %.2f cats'</a:t>
                      </a:r>
                      <a:r>
                        <a:rPr b="0" lang="en-US" sz="2400" spc="-1" strike="noStrike">
                          <a:solidFill>
                            <a:srgbClr val="000000"/>
                          </a:solidFill>
                          <a:latin typeface="Consolas"/>
                        </a:rPr>
                        <a:t> % 6)</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oAutofit/>
                    </a:bodyPr>
                    <a:p>
                      <a:pPr>
                        <a:lnSpc>
                          <a:spcPct val="100000"/>
                        </a:lnSpc>
                      </a:pPr>
                      <a:r>
                        <a:rPr b="0" lang="en-US" sz="2400" spc="-1" strike="noStrike">
                          <a:solidFill>
                            <a:srgbClr val="000000"/>
                          </a:solidFill>
                          <a:latin typeface="Calibri"/>
                        </a:rPr>
                        <a:t>I have 6.00 cats</a:t>
                      </a:r>
                      <a:endParaRPr b="0" lang="en-US" sz="24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bl>
          </a:graphicData>
        </a:graphic>
      </p:graphicFrame>
      <p:sp>
        <p:nvSpPr>
          <p:cNvPr id="224" name="TextShape 2"/>
          <p:cNvSpPr txBox="1"/>
          <p:nvPr/>
        </p:nvSpPr>
        <p:spPr>
          <a:xfrm>
            <a:off x="379440" y="182160"/>
            <a:ext cx="11523960" cy="1063080"/>
          </a:xfrm>
          <a:prstGeom prst="rect">
            <a:avLst/>
          </a:prstGeom>
          <a:noFill/>
          <a:ln>
            <a:noFill/>
          </a:ln>
        </p:spPr>
        <p:txBody>
          <a:bodyPr>
            <a:normAutofit fontScale="48000"/>
          </a:bodyPr>
          <a:p>
            <a:pPr>
              <a:lnSpc>
                <a:spcPct val="80000"/>
              </a:lnSpc>
            </a:pPr>
            <a:r>
              <a:rPr b="0" lang="en-US" sz="4400" spc="-1" strike="noStrike">
                <a:solidFill>
                  <a:srgbClr val="000000"/>
                </a:solidFill>
                <a:latin typeface="Segoe UI Light"/>
                <a:ea typeface="Segoe UI Light"/>
              </a:rPr>
              <a:t>Sometimes you will need to format the numbers when you display them to users</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2D32709B34FE84EB38A9C96356AE1CE" ma:contentTypeVersion="" ma:contentTypeDescription="Create a new document." ma:contentTypeScope="" ma:versionID="a0c5786bd18a8bc051741716d931de9a">
  <xsd:schema xmlns:xsd="http://www.w3.org/2001/XMLSchema" xmlns:xs="http://www.w3.org/2001/XMLSchema" xmlns:p="http://schemas.microsoft.com/office/2006/metadata/properties" xmlns:ns2="A1016A52-665D-42A0-B05F-CF4EC4F3D513" targetNamespace="http://schemas.microsoft.com/office/2006/metadata/properties" ma:root="true" ma:fieldsID="7100e76e4fd4900c6ffecf52f895e009" ns2:_="">
    <xsd:import namespace="A1016A52-665D-42A0-B05F-CF4EC4F3D513"/>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016A52-665D-42A0-B05F-CF4EC4F3D513"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tent_x0020_Type xmlns="A1016A52-665D-42A0-B05F-CF4EC4F3D513">Slide Presentation</Content_x0020_Type>
    <Module xmlns="A1016A52-665D-42A0-B05F-CF4EC4F3D513">4</Module>
    <Status xmlns="A1016A52-665D-42A0-B05F-CF4EC4F3D513">Final</Status>
  </documentManagement>
</p:properties>
</file>

<file path=customXml/itemProps1.xml><?xml version="1.0" encoding="utf-8"?>
<ds:datastoreItem xmlns:ds="http://schemas.openxmlformats.org/officeDocument/2006/customXml" ds:itemID="{B968AB6E-5C55-4D8C-870C-3F705D3CB053}"/>
</file>

<file path=customXml/itemProps2.xml><?xml version="1.0" encoding="utf-8"?>
<ds:datastoreItem xmlns:ds="http://schemas.openxmlformats.org/officeDocument/2006/customXml" ds:itemID="{FF73739F-9A47-4043-85CD-F8327C202142}"/>
</file>

<file path=customXml/itemProps3.xml><?xml version="1.0" encoding="utf-8"?>
<ds:datastoreItem xmlns:ds="http://schemas.openxmlformats.org/officeDocument/2006/customXml" ds:itemID="{369A1A60-16E7-45F9-852B-EE6EB36BAD2A}"/>
</file>

<file path=docProps/app.xml><?xml version="1.0" encoding="utf-8"?>
<Properties xmlns="http://schemas.openxmlformats.org/officeDocument/2006/extended-properties" xmlns:vt="http://schemas.openxmlformats.org/officeDocument/2006/docPropsVTypes">
  <Template>MVA</Template>
  <TotalTime>5812</TotalTime>
  <Application>LibreOffice/6.1.6.3$Linux_X86_64 LibreOffice_project/10$Build-3</Application>
  <Words>554</Words>
  <Paragraphs>151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2014-06-11T19:38:55Z</dcterms:created>
  <dc:creator>Susan Ibach</dc:creator>
  <dc:description/>
  <dc:language>en-US</dc:language>
  <cp:lastModifiedBy>Kristen Paulson</cp:lastModifiedBy>
  <dcterms:modified xsi:type="dcterms:W3CDTF">2014-09-25T16:53:32Z</dcterms:modified>
  <cp:revision>134</cp:revision>
  <dc:subject/>
  <dc:title>Learning to code with Python!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0x01010072D32709B34FE84EB38A9C96356AE1CE</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24</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24</vt:i4>
  </property>
</Properties>
</file>