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5.wmf" ContentType="image/x-wmf"/>
  <Override PartName="/ppt/media/image16.wmf" ContentType="image/x-wmf"/>
  <Override PartName="/ppt/media/image14.png" ContentType="image/png"/>
  <Override PartName="/ppt/media/image12.wmf" ContentType="image/x-wmf"/>
  <Override PartName="/ppt/media/image13.wmf" ContentType="image/x-wmf"/>
  <Override PartName="/ppt/media/image11.png" ContentType="image/png"/>
  <Override PartName="/ppt/media/image10.jpeg" ContentType="image/jpeg"/>
  <Override PartName="/ppt/media/image9.wmf" ContentType="image/x-wmf"/>
  <Override PartName="/ppt/media/image8.jpeg" ContentType="image/jpeg"/>
  <Override PartName="/ppt/media/image7.jpeg" ContentType="image/jpe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9598BE6-F2F2-4C2A-A968-6B52F5DC55B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380880" y="685800"/>
            <a:ext cx="6095520" cy="3428640"/>
          </a:xfrm>
          <a:prstGeom prst="rect">
            <a:avLst/>
          </a:prstGeom>
        </p:spPr>
      </p:sp>
      <p:sp>
        <p:nvSpPr>
          <p:cNvPr id="314" name="TextShape 2"/>
          <p:cNvSpPr txBox="1"/>
          <p:nvPr/>
        </p:nvSpPr>
        <p:spPr>
          <a:xfrm>
            <a:off x="3884760" y="8685360"/>
            <a:ext cx="2971440" cy="458280"/>
          </a:xfrm>
          <a:prstGeom prst="rect">
            <a:avLst/>
          </a:prstGeom>
          <a:noFill/>
          <a:ln>
            <a:noFill/>
          </a:ln>
        </p:spPr>
        <p:txBody>
          <a:bodyPr anchor="b">
            <a:noAutofit/>
          </a:bodyPr>
          <a:p>
            <a:pPr algn="r">
              <a:lnSpc>
                <a:spcPct val="100000"/>
              </a:lnSpc>
            </a:pPr>
            <a:fld id="{41542C1A-0690-48BE-91B9-42CDCA3F1A07}" type="slidenum">
              <a:rPr b="0" lang="en-US" sz="1200" spc="-1" strike="noStrike">
                <a:solidFill>
                  <a:srgbClr val="000000"/>
                </a:solidFill>
                <a:latin typeface="+mn-lt"/>
                <a:ea typeface="+mn-ea"/>
              </a:rPr>
              <a:t>&lt;number&gt;</a:t>
            </a:fld>
            <a:endParaRPr b="0" lang="en-US" sz="1200" spc="-1" strike="noStrike">
              <a:latin typeface="Times New Roman"/>
            </a:endParaRPr>
          </a:p>
        </p:txBody>
      </p:sp>
      <p:sp>
        <p:nvSpPr>
          <p:cNvPr id="315"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6040" cy="3085920"/>
          </a:xfrm>
          <a:prstGeom prst="rect">
            <a:avLst/>
          </a:prstGeom>
        </p:spPr>
      </p:sp>
      <p:sp>
        <p:nvSpPr>
          <p:cNvPr id="33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FDE8CEF-3593-4966-ACA4-1B860ADA752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6040" cy="3085920"/>
          </a:xfrm>
          <a:prstGeom prst="rect">
            <a:avLst/>
          </a:prstGeom>
        </p:spPr>
      </p:sp>
      <p:sp>
        <p:nvSpPr>
          <p:cNvPr id="31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9B8205B-3BC5-4578-B4CD-143AFA455D9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6040" cy="3085920"/>
          </a:xfrm>
          <a:prstGeom prst="rect">
            <a:avLst/>
          </a:prstGeom>
        </p:spPr>
      </p:sp>
      <p:sp>
        <p:nvSpPr>
          <p:cNvPr id="32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5F853BD-C86B-4FD3-9125-07DBC4BA544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6040" cy="3085920"/>
          </a:xfrm>
          <a:prstGeom prst="rect">
            <a:avLst/>
          </a:prstGeom>
        </p:spPr>
      </p:sp>
      <p:sp>
        <p:nvSpPr>
          <p:cNvPr id="32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4E1C114-4FCF-4679-A41F-BB9382E3A6C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6040" cy="3085920"/>
          </a:xfrm>
          <a:prstGeom prst="rect">
            <a:avLst/>
          </a:prstGeom>
        </p:spPr>
      </p:sp>
      <p:sp>
        <p:nvSpPr>
          <p:cNvPr id="32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FA5626A-C27B-4BF1-947C-D310AB89318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380880" y="685800"/>
            <a:ext cx="6095520" cy="3428640"/>
          </a:xfrm>
          <a:prstGeom prst="rect">
            <a:avLst/>
          </a:prstGeom>
        </p:spPr>
      </p:sp>
      <p:sp>
        <p:nvSpPr>
          <p:cNvPr id="329" name="PlaceHolder 2"/>
          <p:cNvSpPr>
            <a:spLocks noGrp="1"/>
          </p:cNvSpPr>
          <p:nvPr>
            <p:ph type="body"/>
          </p:nvPr>
        </p:nvSpPr>
        <p:spPr>
          <a:xfrm>
            <a:off x="685800" y="4400640"/>
            <a:ext cx="5486040" cy="3600000"/>
          </a:xfrm>
          <a:prstGeom prst="rect">
            <a:avLst/>
          </a:prstGeom>
        </p:spPr>
        <p:txBody>
          <a:bodyPr>
            <a:normAutofit/>
          </a:bodyPr>
          <a:p>
            <a:endParaRPr b="0" lang="en-US" sz="2000" spc="-1" strike="noStrike">
              <a:latin typeface="Arial"/>
            </a:endParaRPr>
          </a:p>
        </p:txBody>
      </p:sp>
      <p:sp>
        <p:nvSpPr>
          <p:cNvPr id="33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CD7AC96-A628-467E-AA3D-E4533204EFF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6040" cy="3085920"/>
          </a:xfrm>
          <a:prstGeom prst="rect">
            <a:avLst/>
          </a:prstGeom>
        </p:spPr>
      </p:sp>
      <p:sp>
        <p:nvSpPr>
          <p:cNvPr id="33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93C0AE7-0ADC-416D-9A37-60A0E2B041E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a:t>
            </a:r>
            <a:r>
              <a:rPr b="1" lang="en-US" sz="3200" spc="-1" strike="noStrike">
                <a:solidFill>
                  <a:srgbClr val="000000"/>
                </a:solidFill>
                <a:latin typeface="Segoe UI Light"/>
              </a:rPr>
              <a:t>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a:t>
            </a:r>
            <a:r>
              <a:rPr b="0" lang="en-US" sz="2000" spc="-1" strike="noStrike">
                <a:solidFill>
                  <a:srgbClr val="000000"/>
                </a:solidFill>
                <a:latin typeface="Segoe UI Light"/>
              </a:rPr>
              <a:t>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descr=""/>
          <p:cNvPicPr/>
          <p:nvPr/>
        </p:nvPicPr>
        <p:blipFill>
          <a:blip r:embed="rId2"/>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transition style</a:t>
            </a:r>
            <a:endParaRPr b="1" lang="en-US" sz="3600" spc="-1" strike="noStrike">
              <a:solidFill>
                <a:srgbClr val="000000"/>
              </a:solidFill>
              <a:latin typeface="Segoe UI Light"/>
            </a:endParaRPr>
          </a:p>
        </p:txBody>
      </p:sp>
      <p:pic>
        <p:nvPicPr>
          <p:cNvPr id="84" name="Picture 11" descr=""/>
          <p:cNvPicPr/>
          <p:nvPr/>
        </p:nvPicPr>
        <p:blipFill>
          <a:blip r:embed="rId3"/>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3"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4"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162"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163"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64" name="Picture 7" descr=""/>
          <p:cNvPicPr/>
          <p:nvPr/>
        </p:nvPicPr>
        <p:blipFill>
          <a:blip r:embed="rId2"/>
          <a:stretch/>
        </p:blipFill>
        <p:spPr>
          <a:xfrm>
            <a:off x="171360" y="177840"/>
            <a:ext cx="2857320" cy="1142640"/>
          </a:xfrm>
          <a:prstGeom prst="rect">
            <a:avLst/>
          </a:prstGeom>
          <a:ln>
            <a:noFill/>
          </a:ln>
        </p:spPr>
      </p:pic>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4" name="Picture 4" descr=""/>
          <p:cNvPicPr/>
          <p:nvPr/>
        </p:nvPicPr>
        <p:blipFill>
          <a:blip r:embed="rId2"/>
          <a:srcRect l="9721" t="0" r="0" b="0"/>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python.org/about/success/ilm/" TargetMode="External"/><Relationship Id="rId2" Type="http://schemas.openxmlformats.org/officeDocument/2006/relationships/hyperlink" Target="https://www.python.org/about/success/forecastwatch/" TargetMode="External"/><Relationship Id="rId3" Type="http://schemas.openxmlformats.org/officeDocument/2006/relationships/hyperlink" Target="https://www.python.org/about/success/devnet/" TargetMode="External"/><Relationship Id="rId4" Type="http://schemas.openxmlformats.org/officeDocument/2006/relationships/hyperlink" Target="http://www.raspberrypi.org/boris-the-twitter-dino-bot/" TargetMode="External"/><Relationship Id="rId5" Type="http://schemas.openxmlformats.org/officeDocument/2006/relationships/hyperlink" Target="http://www.raspberrypi.org/boris-the-twitter-dino-bot/" TargetMode="External"/><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hyperlink" Target="https://pytools.codeplex.com/wikipage?title=PTVS%20Installation" TargetMode="External"/><Relationship Id="rId2" Type="http://schemas.openxmlformats.org/officeDocument/2006/relationships/hyperlink" Target="http://www.microsoft.com/en-us/download/details.aspx?id=40787" TargetMode="External"/><Relationship Id="rId3" Type="http://schemas.openxmlformats.org/officeDocument/2006/relationships/hyperlink" Target="http://www.microsoft.com/en-us/download/details.aspx?id=43721" TargetMode="External"/><Relationship Id="rId4" Type="http://schemas.openxmlformats.org/officeDocument/2006/relationships/hyperlink" Target="https://pytools.codeplex.com/releases/view/119891" TargetMode="External"/><Relationship Id="rId5" Type="http://schemas.openxmlformats.org/officeDocument/2006/relationships/hyperlink" Target="https://www.python.org/ftp/python/3.4.1/python-3.4.1.msi" TargetMode="External"/><Relationship Id="rId6"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aka.ms/MVA-Voucher"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
        <p:nvSpPr>
          <p:cNvPr id="250" name="TextShape 2"/>
          <p:cNvSpPr txBox="1"/>
          <p:nvPr/>
        </p:nvSpPr>
        <p:spPr>
          <a:xfrm>
            <a:off x="193320" y="2415600"/>
            <a:ext cx="8579520" cy="2602800"/>
          </a:xfrm>
          <a:prstGeom prst="rect">
            <a:avLst/>
          </a:prstGeom>
          <a:solidFill>
            <a:srgbClr val="007233"/>
          </a:solidFill>
          <a:ln>
            <a:noFill/>
          </a:ln>
        </p:spPr>
        <p:txBody>
          <a:bodyPr lIns="137160" tIns="137160" bIns="137160" anchor="b">
            <a:noAutofit/>
          </a:bodyPr>
          <a:p>
            <a:pPr>
              <a:lnSpc>
                <a:spcPct val="80000"/>
              </a:lnSpc>
            </a:pPr>
            <a:r>
              <a:rPr b="0" lang="en-US" sz="4000" spc="-1" strike="noStrike">
                <a:solidFill>
                  <a:srgbClr val="ffffff"/>
                </a:solidFill>
                <a:latin typeface="Segoe UI Light"/>
                <a:ea typeface="Segoe UI Light"/>
              </a:rPr>
              <a:t>Introduction to Programming using Python</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Why Python?</a:t>
            </a:r>
            <a:endParaRPr b="0" lang="en-US" sz="4400" spc="-1" strike="noStrike">
              <a:solidFill>
                <a:srgbClr val="000000"/>
              </a:solidFill>
              <a:latin typeface="Calibri"/>
            </a:endParaRPr>
          </a:p>
        </p:txBody>
      </p:sp>
      <p:sp>
        <p:nvSpPr>
          <p:cNvPr id="27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There are a LOT of different programming languages out there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Python is one of the easier ones to learn</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There are lots of free tools out there you can use to code or learn Python</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There are a lot of different ways to use Python code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And as a bonus</a:t>
            </a:r>
            <a:endParaRPr b="0" lang="en-US" sz="4400" spc="-1" strike="noStrike">
              <a:solidFill>
                <a:srgbClr val="000000"/>
              </a:solidFill>
              <a:latin typeface="Calibri"/>
            </a:endParaRPr>
          </a:p>
        </p:txBody>
      </p:sp>
      <p:sp>
        <p:nvSpPr>
          <p:cNvPr id="272" name="TextShape 2"/>
          <p:cNvSpPr txBox="1"/>
          <p:nvPr/>
        </p:nvSpPr>
        <p:spPr>
          <a:xfrm>
            <a:off x="379440" y="1388160"/>
            <a:ext cx="11525040" cy="198036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Once you learn how to code in one programming language it will be easier to learn another programming language, and another, and another…</a:t>
            </a:r>
            <a:endParaRPr b="1" lang="en-US" sz="3200" spc="-1" strike="noStrike">
              <a:solidFill>
                <a:srgbClr val="000000"/>
              </a:solidFill>
              <a:latin typeface="Segoe UI Light"/>
            </a:endParaRPr>
          </a:p>
        </p:txBody>
      </p:sp>
      <p:sp>
        <p:nvSpPr>
          <p:cNvPr id="273" name="CustomShape 3"/>
          <p:cNvSpPr/>
          <p:nvPr/>
        </p:nvSpPr>
        <p:spPr>
          <a:xfrm>
            <a:off x="1795680" y="4466160"/>
            <a:ext cx="88056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ff0000"/>
                </a:solidFill>
                <a:latin typeface="Calibri"/>
              </a:rPr>
              <a:t>C#</a:t>
            </a:r>
            <a:endParaRPr b="0" lang="en-US" sz="3600" spc="-1" strike="noStrike">
              <a:latin typeface="Arial"/>
            </a:endParaRPr>
          </a:p>
        </p:txBody>
      </p:sp>
      <p:sp>
        <p:nvSpPr>
          <p:cNvPr id="274" name="CustomShape 4"/>
          <p:cNvSpPr/>
          <p:nvPr/>
        </p:nvSpPr>
        <p:spPr>
          <a:xfrm>
            <a:off x="3574800" y="3368880"/>
            <a:ext cx="24703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1f497d"/>
                </a:solidFill>
                <a:latin typeface="Calibri"/>
              </a:rPr>
              <a:t>JavaScript</a:t>
            </a:r>
            <a:endParaRPr b="0" lang="en-US" sz="3600" spc="-1" strike="noStrike">
              <a:latin typeface="Arial"/>
            </a:endParaRPr>
          </a:p>
        </p:txBody>
      </p:sp>
      <p:sp>
        <p:nvSpPr>
          <p:cNvPr id="275" name="CustomShape 5"/>
          <p:cNvSpPr/>
          <p:nvPr/>
        </p:nvSpPr>
        <p:spPr>
          <a:xfrm>
            <a:off x="5975280" y="4466160"/>
            <a:ext cx="126324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b050"/>
                </a:solidFill>
                <a:latin typeface="Calibri"/>
              </a:rPr>
              <a:t>C++</a:t>
            </a:r>
            <a:endParaRPr b="0" lang="en-US" sz="3600" spc="-1" strike="noStrike">
              <a:latin typeface="Arial"/>
            </a:endParaRPr>
          </a:p>
        </p:txBody>
      </p:sp>
      <p:sp>
        <p:nvSpPr>
          <p:cNvPr id="276" name="CustomShape 6"/>
          <p:cNvSpPr/>
          <p:nvPr/>
        </p:nvSpPr>
        <p:spPr>
          <a:xfrm>
            <a:off x="4971240" y="5576760"/>
            <a:ext cx="103464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7030a0"/>
                </a:solidFill>
                <a:latin typeface="Calibri"/>
              </a:rPr>
              <a:t>Perl</a:t>
            </a:r>
            <a:endParaRPr b="0" lang="en-US" sz="3600" spc="-1" strike="noStrike">
              <a:latin typeface="Arial"/>
            </a:endParaRPr>
          </a:p>
        </p:txBody>
      </p:sp>
      <p:sp>
        <p:nvSpPr>
          <p:cNvPr id="277" name="CustomShape 7"/>
          <p:cNvSpPr/>
          <p:nvPr/>
        </p:nvSpPr>
        <p:spPr>
          <a:xfrm>
            <a:off x="7308360" y="3503160"/>
            <a:ext cx="90648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984807"/>
                </a:solidFill>
                <a:latin typeface="Calibri"/>
              </a:rPr>
              <a:t>???</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Does anyone really use Python?</a:t>
            </a:r>
            <a:endParaRPr b="0" lang="en-US" sz="4400" spc="-1" strike="noStrike">
              <a:solidFill>
                <a:srgbClr val="000000"/>
              </a:solidFill>
              <a:latin typeface="Calibri"/>
            </a:endParaRPr>
          </a:p>
        </p:txBody>
      </p:sp>
      <p:sp>
        <p:nvSpPr>
          <p:cNvPr id="279"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u="sng">
                <a:solidFill>
                  <a:srgbClr val="0000ff"/>
                </a:solidFill>
                <a:uFillTx/>
                <a:latin typeface="Segoe UI Light"/>
                <a:ea typeface="Segoe UI Light"/>
                <a:hlinkClick r:id="rId1"/>
              </a:rPr>
              <a:t>Industrial Light and Magic </a:t>
            </a:r>
            <a:r>
              <a:rPr b="0" lang="en-US" sz="3200" spc="-1" strike="noStrike">
                <a:solidFill>
                  <a:srgbClr val="000000"/>
                </a:solidFill>
                <a:latin typeface="Segoe UI Light"/>
                <a:ea typeface="Segoe UI Light"/>
              </a:rPr>
              <a:t>uses Python to help with image processing and lighting special effects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u="sng">
                <a:solidFill>
                  <a:srgbClr val="0000ff"/>
                </a:solidFill>
                <a:uFillTx/>
                <a:latin typeface="Segoe UI Light"/>
                <a:ea typeface="Segoe UI Light"/>
                <a:hlinkClick r:id="rId2"/>
              </a:rPr>
              <a:t>ForecastWatch.com</a:t>
            </a:r>
            <a:r>
              <a:rPr b="0" lang="en-US" sz="3200" spc="-1" strike="noStrike">
                <a:solidFill>
                  <a:srgbClr val="000000"/>
                </a:solidFill>
                <a:latin typeface="Segoe UI Light"/>
                <a:ea typeface="Segoe UI Light"/>
              </a:rPr>
              <a:t> uses Python to help with weather forecasts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u="sng">
                <a:solidFill>
                  <a:srgbClr val="0000ff"/>
                </a:solidFill>
                <a:uFillTx/>
                <a:latin typeface="Segoe UI Light"/>
                <a:ea typeface="Segoe UI Light"/>
                <a:hlinkClick r:id="rId3"/>
              </a:rPr>
              <a:t>DevNet</a:t>
            </a:r>
            <a:r>
              <a:rPr b="0" lang="en-US" sz="3200" spc="-1" strike="noStrike">
                <a:solidFill>
                  <a:srgbClr val="000000"/>
                </a:solidFill>
                <a:latin typeface="Segoe UI Light"/>
                <a:ea typeface="Segoe UI Light"/>
              </a:rPr>
              <a:t> uses Python to aggregate news feeds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student in the England made a desktop </a:t>
            </a:r>
            <a:r>
              <a:rPr b="0" lang="en-US" sz="3200" spc="-1" strike="noStrike" u="sng">
                <a:solidFill>
                  <a:srgbClr val="0000ff"/>
                </a:solidFill>
                <a:uFillTx/>
                <a:latin typeface="Segoe UI Light"/>
                <a:ea typeface="Segoe UI Light"/>
                <a:hlinkClick r:id="rId4"/>
              </a:rPr>
              <a:t>dinosaur roar</a:t>
            </a:r>
            <a:r>
              <a:rPr b="0" lang="en-US" sz="3200" spc="-1" strike="noStrike" u="sng">
                <a:solidFill>
                  <a:srgbClr val="0000ff"/>
                </a:solidFill>
                <a:uFillTx/>
                <a:latin typeface="Segoe UI Light"/>
                <a:ea typeface="Segoe UI Light"/>
                <a:hlinkClick r:id="rId5"/>
              </a:rPr>
              <a:t>dinosaur roar</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But let’s be clear about something…</a:t>
            </a:r>
            <a:r>
              <a:rPr b="0" lang="en-US" sz="4400" spc="-1" strike="noStrike">
                <a:solidFill>
                  <a:srgbClr val="000000"/>
                </a:solidFill>
                <a:latin typeface="Segoe UI Light"/>
                <a:ea typeface="Segoe UI Light"/>
              </a:rPr>
              <a:t>	</a:t>
            </a:r>
            <a:endParaRPr b="0" lang="en-US" sz="4400" spc="-1" strike="noStrike">
              <a:solidFill>
                <a:srgbClr val="000000"/>
              </a:solidFill>
              <a:latin typeface="Calibri"/>
            </a:endParaRPr>
          </a:p>
        </p:txBody>
      </p:sp>
      <p:sp>
        <p:nvSpPr>
          <p:cNvPr id="28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won’t learn enough in this course to start adding special effects to the next big superhero movie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WILL learn enough to start solving real world problems with code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OR to just start having some fun </a:t>
            </a:r>
            <a:r>
              <a:rPr b="0" lang="en-US" sz="3200" spc="-1" strike="noStrike">
                <a:solidFill>
                  <a:srgbClr val="000000"/>
                </a:solidFill>
                <a:latin typeface="Segoe UI Light"/>
                <a:ea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So how do I get started?</a:t>
            </a:r>
            <a:endParaRPr b="0" lang="en-US" sz="4400" spc="-1" strike="noStrike">
              <a:solidFill>
                <a:srgbClr val="000000"/>
              </a:solidFill>
              <a:latin typeface="Calibri"/>
            </a:endParaRPr>
          </a:p>
        </p:txBody>
      </p:sp>
      <p:pic>
        <p:nvPicPr>
          <p:cNvPr id="283" name="Content Placeholder 3" descr=""/>
          <p:cNvPicPr/>
          <p:nvPr/>
        </p:nvPicPr>
        <p:blipFill>
          <a:blip r:embed="rId1"/>
          <a:stretch/>
        </p:blipFill>
        <p:spPr>
          <a:xfrm>
            <a:off x="3792240" y="1597680"/>
            <a:ext cx="4956120" cy="4629960"/>
          </a:xfrm>
          <a:prstGeom prst="rect">
            <a:avLst/>
          </a:prstGeom>
          <a:ln>
            <a:noFill/>
          </a:ln>
        </p:spPr>
      </p:pic>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There are a lot of different tools out there you can use to write Python Code.</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pic>
        <p:nvPicPr>
          <p:cNvPr id="285" name="Content Placeholder 4" descr=""/>
          <p:cNvPicPr/>
          <p:nvPr/>
        </p:nvPicPr>
        <p:blipFill>
          <a:blip r:embed="rId1"/>
          <a:stretch/>
        </p:blipFill>
        <p:spPr>
          <a:xfrm>
            <a:off x="7513200" y="1609560"/>
            <a:ext cx="3028680" cy="2238120"/>
          </a:xfrm>
          <a:prstGeom prst="rect">
            <a:avLst/>
          </a:prstGeom>
          <a:ln>
            <a:noFill/>
          </a:ln>
        </p:spPr>
      </p:pic>
      <p:sp>
        <p:nvSpPr>
          <p:cNvPr id="286"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 need to install software on your PC/laptop</a:t>
            </a:r>
            <a:endParaRPr b="0" lang="en-US" sz="4400" spc="-1" strike="noStrike">
              <a:solidFill>
                <a:srgbClr val="000000"/>
              </a:solidFill>
              <a:latin typeface="Calibri"/>
            </a:endParaRPr>
          </a:p>
        </p:txBody>
      </p:sp>
      <p:pic>
        <p:nvPicPr>
          <p:cNvPr id="287" name="Picture 5" descr=""/>
          <p:cNvPicPr/>
          <p:nvPr/>
        </p:nvPicPr>
        <p:blipFill>
          <a:blip r:embed="rId2"/>
          <a:stretch/>
        </p:blipFill>
        <p:spPr>
          <a:xfrm>
            <a:off x="5172480" y="4537080"/>
            <a:ext cx="6486120" cy="1114200"/>
          </a:xfrm>
          <a:prstGeom prst="rect">
            <a:avLst/>
          </a:prstGeom>
          <a:ln>
            <a:noFill/>
          </a:ln>
        </p:spPr>
      </p:pic>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84">
                                            <p:txEl>
                                              <p:pRg st="1" end="1"/>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85"/>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The </a:t>
            </a:r>
            <a:r>
              <a:rPr b="0" lang="en-US" sz="4400" spc="-1" strike="noStrike" u="sng">
                <a:solidFill>
                  <a:srgbClr val="0000ff"/>
                </a:solidFill>
                <a:uFillTx/>
                <a:latin typeface="Segoe UI Light"/>
                <a:ea typeface="Segoe UI Light"/>
                <a:hlinkClick r:id="rId1"/>
              </a:rPr>
              <a:t>installation steps </a:t>
            </a:r>
            <a:r>
              <a:rPr b="0" lang="en-US" sz="4400" spc="-1" strike="noStrike">
                <a:solidFill>
                  <a:srgbClr val="000000"/>
                </a:solidFill>
                <a:latin typeface="Segoe UI Light"/>
                <a:ea typeface="Segoe UI Light"/>
              </a:rPr>
              <a:t>are explained at the Python Tools for Visual Studio website</a:t>
            </a:r>
            <a:endParaRPr b="0" lang="en-US" sz="4400" spc="-1" strike="noStrike">
              <a:solidFill>
                <a:srgbClr val="000000"/>
              </a:solidFill>
              <a:latin typeface="Calibri"/>
            </a:endParaRPr>
          </a:p>
        </p:txBody>
      </p:sp>
      <p:sp>
        <p:nvSpPr>
          <p:cNvPr id="289" name="TextShape 2"/>
          <p:cNvSpPr txBox="1"/>
          <p:nvPr/>
        </p:nvSpPr>
        <p:spPr>
          <a:xfrm>
            <a:off x="379440" y="1388160"/>
            <a:ext cx="11525040" cy="5290200"/>
          </a:xfrm>
          <a:prstGeom prst="rect">
            <a:avLst/>
          </a:prstGeom>
          <a:noFill/>
          <a:ln>
            <a:noFill/>
          </a:ln>
        </p:spPr>
        <p:txBody>
          <a:bodyPr lIns="90000" rIns="90000" tIns="45000" bIns="45000">
            <a:noAutofit/>
          </a:bodyPr>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Install </a:t>
            </a:r>
            <a:r>
              <a:rPr b="0" lang="en-US" sz="3200" spc="-1" strike="noStrike" u="sng">
                <a:solidFill>
                  <a:srgbClr val="0000ff"/>
                </a:solidFill>
                <a:uFillTx/>
                <a:latin typeface="Segoe UI Light"/>
                <a:ea typeface="Segoe UI Light"/>
                <a:hlinkClick r:id="rId2"/>
              </a:rPr>
              <a:t>Visual Studio 2013 for desktop </a:t>
            </a:r>
            <a:r>
              <a:rPr b="0" lang="en-US" sz="3200" spc="-1" strike="noStrike">
                <a:solidFill>
                  <a:srgbClr val="000000"/>
                </a:solidFill>
                <a:latin typeface="Segoe UI Light"/>
                <a:ea typeface="Segoe UI Light"/>
              </a:rPr>
              <a:t>(free)</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Install </a:t>
            </a:r>
            <a:r>
              <a:rPr b="0" lang="en-US" sz="3200" spc="-1" strike="noStrike" u="sng">
                <a:solidFill>
                  <a:srgbClr val="0000ff"/>
                </a:solidFill>
                <a:uFillTx/>
                <a:latin typeface="Segoe UI Light"/>
                <a:ea typeface="Segoe UI Light"/>
                <a:hlinkClick r:id="rId3"/>
              </a:rPr>
              <a:t>Visual Studio 2013 Update 3 </a:t>
            </a:r>
            <a:r>
              <a:rPr b="0" lang="en-US" sz="3200" spc="-1" strike="noStrike">
                <a:solidFill>
                  <a:srgbClr val="000000"/>
                </a:solidFill>
                <a:latin typeface="Segoe UI Light"/>
                <a:ea typeface="Segoe UI Light"/>
              </a:rPr>
              <a:t>so you have the latest features</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Install </a:t>
            </a:r>
            <a:r>
              <a:rPr b="0" lang="en-US" sz="3200" spc="-1" strike="noStrike" u="sng">
                <a:solidFill>
                  <a:srgbClr val="0000ff"/>
                </a:solidFill>
                <a:uFillTx/>
                <a:latin typeface="Segoe UI Light"/>
                <a:ea typeface="Segoe UI Light"/>
                <a:hlinkClick r:id="rId4"/>
              </a:rPr>
              <a:t>Python Tools for Visual Studio</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Install the </a:t>
            </a:r>
            <a:r>
              <a:rPr b="0" lang="en-US" sz="3200" spc="-1" strike="noStrike" u="sng">
                <a:solidFill>
                  <a:srgbClr val="0000ff"/>
                </a:solidFill>
                <a:uFillTx/>
                <a:latin typeface="Segoe UI Light"/>
                <a:ea typeface="Segoe UI Light"/>
                <a:hlinkClick r:id="rId5"/>
              </a:rPr>
              <a:t>Python 3.4 interpreter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6275880" y="1371600"/>
            <a:ext cx="5618880" cy="4952520"/>
          </a:xfrm>
          <a:prstGeom prst="rect">
            <a:avLst/>
          </a:prstGeom>
          <a:noFill/>
          <a:ln>
            <a:noFill/>
          </a:ln>
        </p:spPr>
        <p:txBody>
          <a:bodyPr lIns="90000" rIns="90000" tIns="45000" bIns="45000">
            <a:normAutofit fontScale="45000"/>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There are actually a lot of different flavors of Python: </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IronPython, IPython, CPython, PyPy, Jython, Canopy, Anaconda, …</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We will be using the CPython interpreter with Python 3.4</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So, if you copy code from a website and it doesn’t work don’t panic! It might just be a slightly different version of Python</a:t>
            </a:r>
            <a:endParaRPr b="1" lang="en-US" sz="3200" spc="-1" strike="noStrike">
              <a:solidFill>
                <a:srgbClr val="000000"/>
              </a:solidFill>
              <a:latin typeface="Segoe UI Light"/>
            </a:endParaRPr>
          </a:p>
          <a:p>
            <a:pPr>
              <a:lnSpc>
                <a:spcPct val="100000"/>
              </a:lnSpc>
              <a:spcBef>
                <a:spcPts val="1199"/>
              </a:spcBef>
            </a:pPr>
            <a:endParaRPr b="1" lang="en-US" sz="3200" spc="-1" strike="noStrike">
              <a:solidFill>
                <a:srgbClr val="000000"/>
              </a:solidFill>
              <a:latin typeface="Segoe UI Light"/>
            </a:endParaRPr>
          </a:p>
        </p:txBody>
      </p:sp>
      <p:pic>
        <p:nvPicPr>
          <p:cNvPr id="291" name="Picture 5" descr=""/>
          <p:cNvPicPr/>
          <p:nvPr/>
        </p:nvPicPr>
        <p:blipFill>
          <a:blip r:embed="rId1"/>
          <a:stretch/>
        </p:blipFill>
        <p:spPr>
          <a:xfrm>
            <a:off x="1924920" y="2329200"/>
            <a:ext cx="2516400" cy="2863800"/>
          </a:xfrm>
          <a:prstGeom prst="rect">
            <a:avLst/>
          </a:prstGeom>
          <a:ln>
            <a:noFill/>
          </a:ln>
        </p:spPr>
      </p:pic>
      <p:sp>
        <p:nvSpPr>
          <p:cNvPr id="292"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Geek Tip!</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290">
                                            <p:txEl>
                                              <p:pRg st="0" end="0"/>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There is a tradition among programmers</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pic>
        <p:nvPicPr>
          <p:cNvPr id="294" name="Content Placeholder 4" descr=""/>
          <p:cNvPicPr/>
          <p:nvPr/>
        </p:nvPicPr>
        <p:blipFill>
          <a:blip r:embed="rId1"/>
          <a:stretch/>
        </p:blipFill>
        <p:spPr>
          <a:xfrm>
            <a:off x="7026480" y="1371600"/>
            <a:ext cx="3695760" cy="4521600"/>
          </a:xfrm>
          <a:prstGeom prst="rect">
            <a:avLst/>
          </a:prstGeom>
          <a:ln>
            <a:noFill/>
          </a:ln>
        </p:spPr>
      </p:pic>
      <p:sp>
        <p:nvSpPr>
          <p:cNvPr id="295"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do I know I installed everything correctly?</a:t>
            </a:r>
            <a:endParaRPr b="0" lang="en-US" sz="4400" spc="-1" strike="noStrike">
              <a:solidFill>
                <a:srgbClr val="000000"/>
              </a:solidFill>
              <a:latin typeface="Calibri"/>
            </a:endParaRPr>
          </a:p>
        </p:txBody>
      </p:sp>
      <p:sp>
        <p:nvSpPr>
          <p:cNvPr id="296" name="CustomShape 3"/>
          <p:cNvSpPr/>
          <p:nvPr/>
        </p:nvSpPr>
        <p:spPr>
          <a:xfrm>
            <a:off x="8326080" y="1819080"/>
            <a:ext cx="235440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800" spc="-1" strike="noStrike">
                <a:solidFill>
                  <a:srgbClr val="000000"/>
                </a:solidFill>
                <a:latin typeface="Calibri"/>
              </a:rPr>
              <a:t>Hello World!</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93">
                                            <p:txEl>
                                              <p:pRg st="0" end="0"/>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94"/>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Creating your Hello World program!</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2" descr=""/>
          <p:cNvPicPr/>
          <p:nvPr/>
        </p:nvPicPr>
        <p:blipFill>
          <a:blip r:embed="rId1"/>
          <a:stretch/>
        </p:blipFill>
        <p:spPr>
          <a:xfrm>
            <a:off x="9605880" y="177840"/>
            <a:ext cx="2476800" cy="3466800"/>
          </a:xfrm>
          <a:prstGeom prst="rect">
            <a:avLst/>
          </a:prstGeom>
          <a:ln>
            <a:noFill/>
          </a:ln>
        </p:spPr>
      </p:pic>
      <p:sp>
        <p:nvSpPr>
          <p:cNvPr id="252"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Meet Susan Ibach| </a:t>
            </a:r>
            <a:r>
              <a:rPr b="0" lang="en-US" sz="4400" spc="-1" strike="noStrike">
                <a:solidFill>
                  <a:srgbClr val="000000"/>
                </a:solidFill>
                <a:latin typeface="Segoe UI Light"/>
                <a:ea typeface="Segoe UI Light"/>
              </a:rPr>
              <a:t>‏</a:t>
            </a:r>
            <a:r>
              <a:rPr b="0" lang="en-US" sz="4400" spc="-1" strike="noStrike">
                <a:solidFill>
                  <a:srgbClr val="000000"/>
                </a:solidFill>
                <a:latin typeface="Segoe UI Light"/>
                <a:ea typeface="Segoe UI Light"/>
              </a:rPr>
              <a:t>@hockeygeekgirl</a:t>
            </a:r>
            <a:endParaRPr b="0" lang="en-US" sz="4400" spc="-1" strike="noStrike">
              <a:solidFill>
                <a:srgbClr val="000000"/>
              </a:solidFill>
              <a:latin typeface="Calibri"/>
            </a:endParaRPr>
          </a:p>
        </p:txBody>
      </p:sp>
      <p:sp>
        <p:nvSpPr>
          <p:cNvPr id="253" name="TextShape 2"/>
          <p:cNvSpPr txBox="1"/>
          <p:nvPr/>
        </p:nvSpPr>
        <p:spPr>
          <a:xfrm>
            <a:off x="379440" y="1387440"/>
            <a:ext cx="9183240" cy="5290920"/>
          </a:xfrm>
          <a:prstGeom prst="rect">
            <a:avLst/>
          </a:prstGeom>
          <a:noFill/>
          <a:ln>
            <a:noFill/>
          </a:ln>
        </p:spPr>
        <p:txBody>
          <a:bodyPr lIns="90000" rIns="90000" tIns="45000" bIns="45000">
            <a:noAutofit/>
          </a:bodyPr>
          <a:p>
            <a:pPr>
              <a:lnSpc>
                <a:spcPct val="100000"/>
              </a:lnSpc>
              <a:spcBef>
                <a:spcPts val="1400"/>
              </a:spcBef>
            </a:pPr>
            <a:r>
              <a:rPr b="0" lang="en-US" sz="3200" spc="-1" strike="noStrike">
                <a:solidFill>
                  <a:srgbClr val="000000"/>
                </a:solidFill>
                <a:latin typeface="Segoe UI Light"/>
                <a:ea typeface="Segoe UI Light"/>
              </a:rPr>
              <a:t>Technical Evangelist</a:t>
            </a:r>
            <a:endParaRPr b="1" lang="en-US" sz="32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Helping developers understand Visual Studio, app building</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Microsoft Certified Trainer</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My first program was written in basic on a computer with 64K of memory</a:t>
            </a:r>
            <a:endParaRPr b="1" lang="en-US" sz="28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Segoe UI Light"/>
                <a:ea typeface="Segoe UI Light"/>
              </a:rPr>
              <a:t>Will not admit how many years coding experience</a:t>
            </a:r>
            <a:endParaRPr b="1" lang="en-US" sz="32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Basic, Fortran, COBOL, VB, C#, HTML, Python</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Frequent blogger and presenter</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marathoner, wife, and mother of two awesome boys!</a:t>
            </a:r>
            <a:endParaRPr b="1"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have now created your first application</a:t>
            </a:r>
            <a:endParaRPr b="0" lang="en-US" sz="4400" spc="-1" strike="noStrike">
              <a:solidFill>
                <a:srgbClr val="000000"/>
              </a:solidFill>
              <a:latin typeface="Calibri"/>
            </a:endParaRPr>
          </a:p>
        </p:txBody>
      </p:sp>
      <p:sp>
        <p:nvSpPr>
          <p:cNvPr id="299" name="TextShape 2"/>
          <p:cNvSpPr txBox="1"/>
          <p:nvPr/>
        </p:nvSpPr>
        <p:spPr>
          <a:xfrm>
            <a:off x="379440" y="-513000"/>
            <a:ext cx="3752640" cy="3978720"/>
          </a:xfrm>
          <a:prstGeom prst="rect">
            <a:avLst/>
          </a:prstGeom>
          <a:solidFill>
            <a:srgbClr val="ffffff"/>
          </a:solidFill>
          <a:ln>
            <a:noFill/>
          </a:ln>
        </p:spPr>
        <p:txBody>
          <a:bodyPr anchor="ctr">
            <a:spAutoFit/>
          </a:bodyPr>
          <a:p>
            <a:pPr>
              <a:lnSpc>
                <a:spcPct val="100000"/>
              </a:lnSpc>
            </a:pP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'Hello World'</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p:txBody>
      </p:sp>
      <p:pic>
        <p:nvPicPr>
          <p:cNvPr id="300" name="Picture 5" descr=""/>
          <p:cNvPicPr/>
          <p:nvPr/>
        </p:nvPicPr>
        <p:blipFill>
          <a:blip r:embed="rId1"/>
          <a:stretch/>
        </p:blipFill>
        <p:spPr>
          <a:xfrm>
            <a:off x="2405160" y="2526120"/>
            <a:ext cx="10574640" cy="3323880"/>
          </a:xfrm>
          <a:prstGeom prst="rect">
            <a:avLst/>
          </a:prstGeom>
          <a:ln>
            <a:noFill/>
          </a:ln>
        </p:spPr>
      </p:pic>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Best practices</a:t>
            </a:r>
            <a:endParaRPr b="1" lang="en-US" sz="3600" spc="-1" strike="noStrike">
              <a:solidFill>
                <a:srgbClr val="000000"/>
              </a:solidFill>
              <a:latin typeface="Segoe UI Light"/>
            </a:endParaRPr>
          </a:p>
        </p:txBody>
      </p:sp>
      <p:sp>
        <p:nvSpPr>
          <p:cNvPr id="302"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Pick up good habits right away!</a:t>
            </a:r>
            <a:endParaRPr b="0" lang="en-US" sz="4400" spc="-1" strike="noStrike">
              <a:solidFill>
                <a:srgbClr val="000000"/>
              </a:solidFill>
              <a:latin typeface="Calibri"/>
            </a:endParaRPr>
          </a:p>
        </p:txBody>
      </p:sp>
      <p:sp>
        <p:nvSpPr>
          <p:cNvPr id="30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Comments in your code help you or someone else understand</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What your program does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What a particular line or section of code does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Why you chose to do something a particular way</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Anything that might be helpful to know if I am looking at the code later and trying to understand it!</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304">
                                            <p:txEl>
                                              <p:pRg st="0" end="0"/>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04">
                                            <p:txEl>
                                              <p:pRg st="1" end="1"/>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304">
                                            <p:txEl>
                                              <p:pRg st="2" end="2"/>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304">
                                            <p:txEl>
                                              <p:pRg st="3" end="3"/>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30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In Python we use a </a:t>
            </a:r>
            <a:r>
              <a:rPr b="0" lang="en-US" sz="4400" spc="-1" strike="noStrike">
                <a:solidFill>
                  <a:srgbClr val="77933c"/>
                </a:solidFill>
                <a:latin typeface="Segoe UI Light"/>
                <a:ea typeface="Segoe UI Light"/>
              </a:rPr>
              <a:t>#</a:t>
            </a:r>
            <a:r>
              <a:rPr b="0" lang="en-US" sz="4400" spc="-1" strike="noStrike">
                <a:solidFill>
                  <a:srgbClr val="000000"/>
                </a:solidFill>
                <a:latin typeface="Segoe UI Light"/>
                <a:ea typeface="Segoe UI Light"/>
              </a:rPr>
              <a:t> to indicate comments</a:t>
            </a:r>
            <a:endParaRPr b="0" lang="en-US" sz="4400" spc="-1" strike="noStrike">
              <a:solidFill>
                <a:srgbClr val="000000"/>
              </a:solidFill>
              <a:latin typeface="Calibri"/>
            </a:endParaRPr>
          </a:p>
        </p:txBody>
      </p:sp>
      <p:sp>
        <p:nvSpPr>
          <p:cNvPr id="306" name="CustomShape 2"/>
          <p:cNvSpPr/>
          <p:nvPr/>
        </p:nvSpPr>
        <p:spPr>
          <a:xfrm>
            <a:off x="69480" y="1395000"/>
            <a:ext cx="8960760" cy="155520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400" spc="-1" strike="noStrike">
                <a:solidFill>
                  <a:srgbClr val="008000"/>
                </a:solidFill>
                <a:latin typeface="Consolas"/>
              </a:rPr>
              <a:t>#My first Python Application</a:t>
            </a:r>
            <a:r>
              <a:rPr b="0" lang="en-US" sz="2400" spc="-1" strike="noStrike">
                <a:solidFill>
                  <a:srgbClr val="000000"/>
                </a:solidFill>
                <a:latin typeface="Consolas"/>
              </a:rPr>
              <a:t> </a:t>
            </a:r>
            <a:endParaRPr b="0" lang="en-US" sz="2400" spc="-1" strike="noStrike">
              <a:latin typeface="Arial"/>
            </a:endParaRPr>
          </a:p>
          <a:p>
            <a:pPr>
              <a:lnSpc>
                <a:spcPct val="100000"/>
              </a:lnSpc>
            </a:pPr>
            <a:r>
              <a:rPr b="0" lang="en-US" sz="2400" spc="-1" strike="noStrike">
                <a:solidFill>
                  <a:srgbClr val="008000"/>
                </a:solidFill>
                <a:latin typeface="Consolas"/>
              </a:rPr>
              <a:t>#Created by me!</a:t>
            </a:r>
            <a:r>
              <a:rPr b="0" lang="en-US" sz="2400" spc="-1" strike="noStrike">
                <a:solidFill>
                  <a:srgbClr val="000000"/>
                </a:solidFill>
                <a:latin typeface="Consolas"/>
              </a:rPr>
              <a:t> </a:t>
            </a:r>
            <a:endParaRPr b="0" lang="en-US" sz="2400" spc="-1" strike="noStrike">
              <a:latin typeface="Arial"/>
            </a:endParaRPr>
          </a:p>
          <a:p>
            <a:pPr>
              <a:lnSpc>
                <a:spcPct val="100000"/>
              </a:lnSpc>
            </a:pPr>
            <a:r>
              <a:rPr b="0" lang="en-US" sz="2400" spc="-1" strike="noStrike">
                <a:solidFill>
                  <a:srgbClr val="008000"/>
                </a:solidFill>
                <a:latin typeface="Consolas"/>
              </a:rPr>
              <a:t>#Print command displays a message on the screen</a:t>
            </a:r>
            <a:r>
              <a:rPr b="0" lang="en-US" sz="2400" spc="-1" strike="noStrike">
                <a:solidFill>
                  <a:srgbClr val="000000"/>
                </a:solidFill>
                <a:latin typeface="Consolas"/>
              </a:rPr>
              <a:t> </a:t>
            </a:r>
            <a:endParaRPr b="0" lang="en-US" sz="2400" spc="-1" strike="noStrike">
              <a:latin typeface="Arial"/>
            </a:endParaRPr>
          </a:p>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'Hello World'</a:t>
            </a:r>
            <a:r>
              <a:rPr b="0" lang="en-US" sz="2400" spc="-1" strike="noStrike">
                <a:solidFill>
                  <a:srgbClr val="000000"/>
                </a:solidFill>
                <a:latin typeface="Consolas"/>
              </a:rPr>
              <a:t>)</a:t>
            </a:r>
            <a:endParaRPr b="0" lang="en-US" sz="2400" spc="-1" strike="noStrike">
              <a:latin typeface="Arial"/>
            </a:endParaRPr>
          </a:p>
        </p:txBody>
      </p:sp>
      <p:sp>
        <p:nvSpPr>
          <p:cNvPr id="307" name="CustomShape 3"/>
          <p:cNvSpPr/>
          <p:nvPr/>
        </p:nvSpPr>
        <p:spPr>
          <a:xfrm rot="20037000">
            <a:off x="27000" y="2834280"/>
            <a:ext cx="12092760" cy="118728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0" lang="en-US" sz="7200" spc="-1" strike="noStrike">
                <a:solidFill>
                  <a:srgbClr val="000000"/>
                </a:solidFill>
                <a:latin typeface="Calibri"/>
              </a:rPr>
              <a:t>Did you notice the colors?</a:t>
            </a:r>
            <a:endParaRPr b="0" lang="en-US" sz="7200" spc="-1" strike="noStrike">
              <a:latin typeface="Arial"/>
            </a:endParaRPr>
          </a:p>
        </p:txBody>
      </p:sp>
    </p:spTree>
  </p:cSld>
  <mc:AlternateContent>
    <mc:Choice Requires="p14">
      <p:transition spd="slow" p14:dur="2000"/>
    </mc:Choice>
    <mc:Fallback>
      <p:transition spd="slow"/>
    </mc:Fallback>
  </mc:AlternateContent>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You can change the colors if you want</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Go to Quick Launch, type Colors, select </a:t>
            </a:r>
            <a:r>
              <a:rPr b="1" lang="en-US" sz="3200" spc="-1" strike="noStrike">
                <a:solidFill>
                  <a:srgbClr val="000000"/>
                </a:solidFill>
                <a:latin typeface="Segoe UI Light"/>
                <a:ea typeface="Segoe UI Light"/>
              </a:rPr>
              <a:t>Options | Environment | Fonts and Colors </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
        <p:nvSpPr>
          <p:cNvPr id="309"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Visual Studio uses color coding to make your code easier to read</a:t>
            </a:r>
            <a:endParaRPr b="0" lang="en-US" sz="4400" spc="-1" strike="noStrike">
              <a:solidFill>
                <a:srgbClr val="000000"/>
              </a:solidFill>
              <a:latin typeface="Calibri"/>
            </a:endParaRPr>
          </a:p>
        </p:txBody>
      </p:sp>
      <p:pic>
        <p:nvPicPr>
          <p:cNvPr id="310" name="Picture 5" descr=""/>
          <p:cNvPicPr/>
          <p:nvPr/>
        </p:nvPicPr>
        <p:blipFill>
          <a:blip r:embed="rId1"/>
          <a:stretch/>
        </p:blipFill>
        <p:spPr>
          <a:xfrm>
            <a:off x="1924920" y="2329200"/>
            <a:ext cx="2516400" cy="2863800"/>
          </a:xfrm>
          <a:prstGeom prst="rect">
            <a:avLst/>
          </a:prstGeom>
          <a:ln>
            <a:noFill/>
          </a:ln>
        </p:spPr>
      </p:pic>
    </p:spTree>
  </p:cSld>
  <mc:AlternateContent>
    <mc:Choice Requires="p14">
      <p:transition spd="slow" p14:dur="2000"/>
    </mc:Choice>
    <mc:Fallback>
      <p:transition spd="slow"/>
    </mc:Fallback>
  </mc:AlternateContent>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308">
                                            <p:txEl>
                                              <p:pRg st="1" end="1"/>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 you are now a coder</a:t>
            </a:r>
            <a:endParaRPr b="0" lang="en-US" sz="4400" spc="-1" strike="noStrike">
              <a:solidFill>
                <a:srgbClr val="000000"/>
              </a:solidFill>
              <a:latin typeface="Calibri"/>
            </a:endParaRPr>
          </a:p>
        </p:txBody>
      </p:sp>
      <p:pic>
        <p:nvPicPr>
          <p:cNvPr id="312" name="Content Placeholder 5" descr=""/>
          <p:cNvPicPr/>
          <p:nvPr/>
        </p:nvPicPr>
        <p:blipFill>
          <a:blip r:embed="rId1"/>
          <a:stretch/>
        </p:blipFill>
        <p:spPr>
          <a:xfrm flipH="1">
            <a:off x="3012840" y="1249200"/>
            <a:ext cx="5389920" cy="4794840"/>
          </a:xfrm>
          <a:prstGeom prst="rect">
            <a:avLst/>
          </a:prstGeom>
          <a:ln>
            <a:noFill/>
          </a:ln>
        </p:spPr>
      </p:pic>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000" spc="-1" strike="noStrike">
                <a:solidFill>
                  <a:srgbClr val="000000"/>
                </a:solidFill>
                <a:latin typeface="Segoe UI Light"/>
                <a:ea typeface="Segoe UI Light"/>
              </a:rPr>
              <a:t>Meet Christopher Harrison | </a:t>
            </a:r>
            <a:r>
              <a:rPr b="0" lang="en-US" sz="4000" spc="-1" strike="noStrike">
                <a:solidFill>
                  <a:srgbClr val="000000"/>
                </a:solidFill>
                <a:latin typeface="Segoe UI Light"/>
                <a:ea typeface="Segoe UI Light"/>
              </a:rPr>
              <a:t>‏</a:t>
            </a:r>
            <a:r>
              <a:rPr b="0" lang="en-US" sz="4000" spc="-1" strike="noStrike">
                <a:solidFill>
                  <a:srgbClr val="000000"/>
                </a:solidFill>
                <a:latin typeface="Segoe UI Light"/>
                <a:ea typeface="Segoe UI Light"/>
              </a:rPr>
              <a:t>@geektrainer</a:t>
            </a:r>
            <a:r>
              <a:rPr b="0" lang="en-US" sz="4400" spc="-1" strike="noStrike">
                <a:solidFill>
                  <a:srgbClr val="000000"/>
                </a:solidFill>
                <a:latin typeface="Segoe UI Light"/>
                <a:ea typeface="Segoe UI Light"/>
              </a:rPr>
              <a:t> </a:t>
            </a:r>
            <a:endParaRPr b="0" lang="en-US" sz="4400" spc="-1" strike="noStrike">
              <a:solidFill>
                <a:srgbClr val="000000"/>
              </a:solidFill>
              <a:latin typeface="Calibri"/>
            </a:endParaRPr>
          </a:p>
        </p:txBody>
      </p:sp>
      <p:sp>
        <p:nvSpPr>
          <p:cNvPr id="255"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r>
              <a:rPr b="0" lang="en-US" sz="3200" spc="-1" strike="noStrike">
                <a:solidFill>
                  <a:srgbClr val="000000"/>
                </a:solidFill>
                <a:latin typeface="Segoe UI Light"/>
                <a:ea typeface="Segoe UI Light"/>
              </a:rPr>
              <a:t>Content Developer</a:t>
            </a:r>
            <a:endParaRPr b="1" lang="en-US" sz="32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Focused on ASP.NET and Office 365 development</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Microsoft Certified Trainer</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Still misses his Commodore 64</a:t>
            </a:r>
            <a:endParaRPr b="1" lang="en-US" sz="2800" spc="-1" strike="noStrike">
              <a:solidFill>
                <a:srgbClr val="000000"/>
              </a:solidFill>
              <a:latin typeface="Segoe UI Light"/>
            </a:endParaRPr>
          </a:p>
          <a:p>
            <a:pPr>
              <a:lnSpc>
                <a:spcPct val="100000"/>
              </a:lnSpc>
              <a:spcBef>
                <a:spcPts val="1400"/>
              </a:spcBef>
            </a:pPr>
            <a:r>
              <a:rPr b="0" lang="en-US" sz="3200" spc="-1" strike="noStrike">
                <a:solidFill>
                  <a:srgbClr val="000000"/>
                </a:solidFill>
                <a:latin typeface="Segoe UI Light"/>
                <a:ea typeface="Segoe UI Light"/>
              </a:rPr>
              <a:t>Long time geek</a:t>
            </a:r>
            <a:endParaRPr b="1" lang="en-US" sz="32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Regular presenter at TechEd</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Periodic blogger</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Certification advocate</a:t>
            </a:r>
            <a:endParaRPr b="1" lang="en-US" sz="2800" spc="-1" strike="noStrike">
              <a:solidFill>
                <a:srgbClr val="000000"/>
              </a:solidFill>
              <a:latin typeface="Segoe UI Light"/>
            </a:endParaRPr>
          </a:p>
          <a:p>
            <a:pPr marL="457200">
              <a:lnSpc>
                <a:spcPct val="100000"/>
              </a:lnSpc>
              <a:spcBef>
                <a:spcPts val="300"/>
              </a:spcBef>
              <a:spcAft>
                <a:spcPts val="300"/>
              </a:spcAft>
            </a:pPr>
            <a:r>
              <a:rPr b="0" lang="en-US" sz="2800" spc="-1" strike="noStrike">
                <a:solidFill>
                  <a:srgbClr val="404040"/>
                </a:solidFill>
                <a:latin typeface="Segoe UI Light"/>
                <a:ea typeface="Segoe UI Light"/>
              </a:rPr>
              <a:t>Marathoner, husband, father of one four legged child</a:t>
            </a:r>
            <a:endParaRPr b="1" lang="en-US" sz="2800" spc="-1" strike="noStrike">
              <a:solidFill>
                <a:srgbClr val="000000"/>
              </a:solidFill>
              <a:latin typeface="Segoe UI Light"/>
            </a:endParaRPr>
          </a:p>
        </p:txBody>
      </p:sp>
      <p:pic>
        <p:nvPicPr>
          <p:cNvPr id="256" name="Picture 2" descr=""/>
          <p:cNvPicPr/>
          <p:nvPr/>
        </p:nvPicPr>
        <p:blipFill>
          <a:blip r:embed="rId1"/>
          <a:stretch/>
        </p:blipFill>
        <p:spPr>
          <a:xfrm>
            <a:off x="9462960" y="0"/>
            <a:ext cx="2728800" cy="27288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Course Topics</a:t>
            </a:r>
            <a:endParaRPr b="0" lang="en-US" sz="4400" spc="-1" strike="noStrike">
              <a:solidFill>
                <a:srgbClr val="000000"/>
              </a:solidFill>
              <a:latin typeface="Calibri"/>
            </a:endParaRPr>
          </a:p>
        </p:txBody>
      </p:sp>
      <p:graphicFrame>
        <p:nvGraphicFramePr>
          <p:cNvPr id="258" name="Table 2"/>
          <p:cNvGraphicFramePr/>
          <p:nvPr/>
        </p:nvGraphicFramePr>
        <p:xfrm>
          <a:off x="379440" y="1417680"/>
          <a:ext cx="11525040" cy="3837960"/>
        </p:xfrm>
        <a:graphic>
          <a:graphicData uri="http://schemas.openxmlformats.org/drawingml/2006/table">
            <a:tbl>
              <a:tblPr/>
              <a:tblGrid>
                <a:gridCol w="5762520"/>
                <a:gridCol w="5762520"/>
              </a:tblGrid>
              <a:tr h="1155960">
                <a:tc gridSpan="2">
                  <a:txBody>
                    <a:bodyPr anchor="ctr">
                      <a:noAutofit/>
                    </a:bodyPr>
                    <a:p>
                      <a:pPr>
                        <a:lnSpc>
                          <a:spcPct val="100000"/>
                        </a:lnSpc>
                      </a:pPr>
                      <a:r>
                        <a:rPr b="1" lang="en-US" sz="3600" spc="-1" strike="noStrike">
                          <a:solidFill>
                            <a:srgbClr val="ffffff"/>
                          </a:solidFill>
                          <a:latin typeface="Segoe UI Light"/>
                        </a:rPr>
                        <a:t>Introduction to Programming using Python  - Day One</a:t>
                      </a:r>
                      <a:endParaRPr b="0" lang="en-US" sz="3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cPr marL="90000" marR="90000">
                    <a:solidFill>
                      <a:srgbClr val="729fcf"/>
                    </a:solidFill>
                  </a:tcPr>
                </a:tc>
              </a:tr>
              <a:tr h="670680">
                <a:tc>
                  <a:txBody>
                    <a:bodyPr anchor="ctr">
                      <a:noAutofit/>
                    </a:bodyPr>
                    <a:p>
                      <a:pPr>
                        <a:lnSpc>
                          <a:spcPct val="100000"/>
                        </a:lnSpc>
                      </a:pPr>
                      <a:r>
                        <a:rPr b="0" lang="en-US" sz="2400" spc="-1" strike="noStrike">
                          <a:solidFill>
                            <a:srgbClr val="000000"/>
                          </a:solidFill>
                          <a:latin typeface="Segoe UI Light"/>
                        </a:rPr>
                        <a:t>01 | Getting started</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nSpc>
                          <a:spcPct val="100000"/>
                        </a:lnSpc>
                      </a:pPr>
                      <a:r>
                        <a:rPr b="0" lang="en-US" sz="2400" spc="-1" strike="noStrike">
                          <a:solidFill>
                            <a:srgbClr val="000000"/>
                          </a:solidFill>
                          <a:latin typeface="Segoe UI Light"/>
                        </a:rPr>
                        <a:t>05 | Working with dates and times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70680">
                <a:tc>
                  <a:txBody>
                    <a:bodyPr anchor="ctr">
                      <a:noAutofit/>
                    </a:bodyPr>
                    <a:p>
                      <a:pPr>
                        <a:lnSpc>
                          <a:spcPct val="100000"/>
                        </a:lnSpc>
                      </a:pPr>
                      <a:r>
                        <a:rPr b="0" lang="en-US" sz="2400" spc="-1" strike="noStrike">
                          <a:solidFill>
                            <a:srgbClr val="000000"/>
                          </a:solidFill>
                          <a:latin typeface="Segoe UI Light"/>
                        </a:rPr>
                        <a:t>02 | Displaying text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nSpc>
                          <a:spcPct val="100000"/>
                        </a:lnSpc>
                      </a:pPr>
                      <a:r>
                        <a:rPr b="0" lang="en-US" sz="2400" spc="-1" strike="noStrike">
                          <a:solidFill>
                            <a:srgbClr val="000000"/>
                          </a:solidFill>
                          <a:latin typeface="Segoe UI Light"/>
                        </a:rPr>
                        <a:t>06 | Making decisions with code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70680">
                <a:tc>
                  <a:txBody>
                    <a:bodyPr anchor="ctr">
                      <a:noAutofit/>
                    </a:bodyPr>
                    <a:p>
                      <a:pPr>
                        <a:lnSpc>
                          <a:spcPct val="100000"/>
                        </a:lnSpc>
                      </a:pPr>
                      <a:r>
                        <a:rPr b="0" lang="en-US" sz="2400" spc="-1" strike="noStrike">
                          <a:solidFill>
                            <a:srgbClr val="000000"/>
                          </a:solidFill>
                          <a:latin typeface="Segoe UI Light"/>
                        </a:rPr>
                        <a:t>03 | String variables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nSpc>
                          <a:spcPct val="100000"/>
                        </a:lnSpc>
                      </a:pPr>
                      <a:r>
                        <a:rPr b="0" lang="en-US" sz="2400" spc="-1" strike="noStrike">
                          <a:solidFill>
                            <a:srgbClr val="000000"/>
                          </a:solidFill>
                          <a:latin typeface="Segoe UI Light"/>
                        </a:rPr>
                        <a:t>07 | Complex decisions with code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69960">
                <a:tc>
                  <a:txBody>
                    <a:bodyPr anchor="ctr">
                      <a:noAutofit/>
                    </a:bodyPr>
                    <a:p>
                      <a:pPr>
                        <a:lnSpc>
                          <a:spcPct val="100000"/>
                        </a:lnSpc>
                      </a:pPr>
                      <a:r>
                        <a:rPr b="0" lang="en-US" sz="2400" spc="-1" strike="noStrike">
                          <a:solidFill>
                            <a:srgbClr val="000000"/>
                          </a:solidFill>
                          <a:latin typeface="Segoe UI Light"/>
                        </a:rPr>
                        <a:t>04 | Storing numbers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Course Topics</a:t>
            </a:r>
            <a:endParaRPr b="0" lang="en-US" sz="4400" spc="-1" strike="noStrike">
              <a:solidFill>
                <a:srgbClr val="000000"/>
              </a:solidFill>
              <a:latin typeface="Calibri"/>
            </a:endParaRPr>
          </a:p>
        </p:txBody>
      </p:sp>
      <p:graphicFrame>
        <p:nvGraphicFramePr>
          <p:cNvPr id="260" name="Table 2"/>
          <p:cNvGraphicFramePr/>
          <p:nvPr/>
        </p:nvGraphicFramePr>
        <p:xfrm>
          <a:off x="379440" y="1417680"/>
          <a:ext cx="11525040" cy="3837960"/>
        </p:xfrm>
        <a:graphic>
          <a:graphicData uri="http://schemas.openxmlformats.org/drawingml/2006/table">
            <a:tbl>
              <a:tblPr/>
              <a:tblGrid>
                <a:gridCol w="5762520"/>
                <a:gridCol w="5762520"/>
              </a:tblGrid>
              <a:tr h="1155960">
                <a:tc gridSpan="2">
                  <a:txBody>
                    <a:bodyPr anchor="ctr">
                      <a:noAutofit/>
                    </a:bodyPr>
                    <a:p>
                      <a:pPr>
                        <a:lnSpc>
                          <a:spcPct val="100000"/>
                        </a:lnSpc>
                      </a:pPr>
                      <a:r>
                        <a:rPr b="1" lang="en-US" sz="3600" spc="-1" strike="noStrike">
                          <a:solidFill>
                            <a:srgbClr val="ffffff"/>
                          </a:solidFill>
                          <a:latin typeface="Segoe UI Light"/>
                        </a:rPr>
                        <a:t>Introduction to Programming using Python  - Day Two</a:t>
                      </a:r>
                      <a:endParaRPr b="0" lang="en-US" sz="3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cPr marL="90000" marR="90000">
                    <a:solidFill>
                      <a:srgbClr val="729fcf"/>
                    </a:solidFill>
                  </a:tcPr>
                </a:tc>
              </a:tr>
              <a:tr h="670680">
                <a:tc>
                  <a:txBody>
                    <a:bodyPr anchor="ctr">
                      <a:noAutofit/>
                    </a:bodyPr>
                    <a:p>
                      <a:pPr>
                        <a:lnSpc>
                          <a:spcPct val="100000"/>
                        </a:lnSpc>
                      </a:pPr>
                      <a:r>
                        <a:rPr b="0" lang="en-US" sz="2400" spc="-1" strike="noStrike">
                          <a:solidFill>
                            <a:srgbClr val="000000"/>
                          </a:solidFill>
                          <a:latin typeface="Segoe UI Light"/>
                        </a:rPr>
                        <a:t>08 | Repeating events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nSpc>
                          <a:spcPct val="100000"/>
                        </a:lnSpc>
                      </a:pPr>
                      <a:r>
                        <a:rPr b="0" lang="en-US" sz="2400" spc="-1" strike="noStrike">
                          <a:solidFill>
                            <a:srgbClr val="000000"/>
                          </a:solidFill>
                          <a:latin typeface="Segoe UI Light"/>
                        </a:rPr>
                        <a:t>12 | Reading from files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70680">
                <a:tc>
                  <a:txBody>
                    <a:bodyPr anchor="ctr">
                      <a:noAutofit/>
                    </a:bodyPr>
                    <a:p>
                      <a:pPr>
                        <a:lnSpc>
                          <a:spcPct val="100000"/>
                        </a:lnSpc>
                      </a:pPr>
                      <a:r>
                        <a:rPr b="0" lang="en-US" sz="2400" spc="-1" strike="noStrike">
                          <a:solidFill>
                            <a:srgbClr val="000000"/>
                          </a:solidFill>
                          <a:latin typeface="Segoe UI Light"/>
                        </a:rPr>
                        <a:t>09 | Repeating events until done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nSpc>
                          <a:spcPct val="100000"/>
                        </a:lnSpc>
                      </a:pPr>
                      <a:r>
                        <a:rPr b="0" lang="en-US" sz="2400" spc="-1" strike="noStrike">
                          <a:solidFill>
                            <a:srgbClr val="000000"/>
                          </a:solidFill>
                          <a:latin typeface="Segoe UI Light"/>
                        </a:rPr>
                        <a:t>13 | Functions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70680">
                <a:tc>
                  <a:txBody>
                    <a:bodyPr anchor="ctr">
                      <a:noAutofit/>
                    </a:bodyPr>
                    <a:p>
                      <a:pPr>
                        <a:lnSpc>
                          <a:spcPct val="100000"/>
                        </a:lnSpc>
                      </a:pPr>
                      <a:r>
                        <a:rPr b="0" lang="en-US" sz="2400" spc="-1" strike="noStrike">
                          <a:solidFill>
                            <a:srgbClr val="000000"/>
                          </a:solidFill>
                          <a:latin typeface="Segoe UI Light"/>
                        </a:rPr>
                        <a:t>10 | Remembering lists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nSpc>
                          <a:spcPct val="100000"/>
                        </a:lnSpc>
                      </a:pPr>
                      <a:r>
                        <a:rPr b="0" lang="en-US" sz="2400" spc="-1" strike="noStrike">
                          <a:solidFill>
                            <a:srgbClr val="000000"/>
                          </a:solidFill>
                          <a:latin typeface="Segoe UI Light"/>
                        </a:rPr>
                        <a:t>14 | Handling errors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69960">
                <a:tc>
                  <a:txBody>
                    <a:bodyPr anchor="ctr">
                      <a:noAutofit/>
                    </a:bodyPr>
                    <a:p>
                      <a:pPr>
                        <a:lnSpc>
                          <a:spcPct val="100000"/>
                        </a:lnSpc>
                      </a:pPr>
                      <a:r>
                        <a:rPr b="0" lang="en-US" sz="2400" spc="-1" strike="noStrike">
                          <a:solidFill>
                            <a:srgbClr val="000000"/>
                          </a:solidFill>
                          <a:latin typeface="Segoe UI Light"/>
                        </a:rPr>
                        <a:t>11 | How to save information in files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Setting Expectations</a:t>
            </a:r>
            <a:endParaRPr b="0" lang="en-US" sz="4400" spc="-1" strike="noStrike">
              <a:solidFill>
                <a:srgbClr val="000000"/>
              </a:solidFill>
              <a:latin typeface="Calibri"/>
            </a:endParaRPr>
          </a:p>
        </p:txBody>
      </p:sp>
      <p:sp>
        <p:nvSpPr>
          <p:cNvPr id="26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Target Audience</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People new to programming</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Students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Career changers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IT Pros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Anyone with an interest in learning to code</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you want to follow along...</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Install Visual Studio Express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Install the Python tools</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Instructions coming soon...</a:t>
            </a:r>
            <a:endParaRPr b="0" lang="en-US" sz="24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277920" y="14277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Microsoft Virtual Academy</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Free online learning tailored for IT Pros and Developers </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Over 2M registered users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Up-to-date, relevant training on variety of Microsoft products</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t>
            </a:r>
            <a:r>
              <a:rPr b="0" lang="en-US" sz="3200" spc="-1" strike="noStrike">
                <a:solidFill>
                  <a:srgbClr val="000000"/>
                </a:solidFill>
                <a:latin typeface="Segoe UI Light"/>
                <a:ea typeface="Segoe UI Light"/>
              </a:rPr>
              <a:t>Earn while you learn!” </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Get 50 MVA Points for this event!</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Visit </a:t>
            </a:r>
            <a:r>
              <a:rPr b="0" lang="en-US" sz="2800" spc="-1" strike="noStrike" u="sng">
                <a:solidFill>
                  <a:srgbClr val="4040ff"/>
                </a:solidFill>
                <a:uFillTx/>
                <a:latin typeface="Segoe UI Light"/>
                <a:ea typeface="Segoe UI Light"/>
                <a:hlinkClick r:id="rId1"/>
              </a:rPr>
              <a:t>http://aka.ms/MVA-Voucher</a:t>
            </a:r>
            <a:r>
              <a:rPr b="0" lang="en-US" sz="2800" spc="-1" strike="noStrike">
                <a:solidFill>
                  <a:srgbClr val="404040"/>
                </a:solidFill>
                <a:latin typeface="Segoe UI Light"/>
                <a:ea typeface="Segoe UI Light"/>
              </a:rPr>
              <a:t> </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Enter this code: IntProgPython (expires 27 Oct 14)</a:t>
            </a:r>
            <a:endParaRPr b="0" lang="en-US" sz="2800" spc="-1" strike="noStrike">
              <a:solidFill>
                <a:srgbClr val="000000"/>
              </a:solidFill>
              <a:latin typeface="Segoe UI Light"/>
            </a:endParaRPr>
          </a:p>
        </p:txBody>
      </p:sp>
      <p:sp>
        <p:nvSpPr>
          <p:cNvPr id="264" name="TextShape 2"/>
          <p:cNvSpPr txBox="1"/>
          <p:nvPr/>
        </p:nvSpPr>
        <p:spPr>
          <a:xfrm>
            <a:off x="-367200" y="182160"/>
            <a:ext cx="11415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     </a:t>
            </a:r>
            <a:r>
              <a:rPr b="0" lang="en-US" sz="4400" spc="-1" strike="noStrike">
                <a:solidFill>
                  <a:srgbClr val="000000"/>
                </a:solidFill>
                <a:latin typeface="Segoe UI Light"/>
                <a:ea typeface="Segoe UI Light"/>
              </a:rPr>
              <a:t>Join the MVA Community!</a:t>
            </a:r>
            <a:endParaRPr b="0" lang="en-US" sz="4400" spc="-1" strike="noStrike">
              <a:solidFill>
                <a:srgbClr val="000000"/>
              </a:solidFill>
              <a:latin typeface="Calibri"/>
            </a:endParaRPr>
          </a:p>
        </p:txBody>
      </p:sp>
    </p:spTree>
  </p:cSld>
  <mc:AlternateContent>
    <mc:Choice Requires="p14">
      <p:transition spd="med" p14:dur="700">
        <p:fade/>
      </p:transition>
    </mc:Choice>
    <mc:Fallback>
      <p:transition spd="med">
        <p:fade/>
      </p:transition>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Getting started</a:t>
            </a:r>
            <a:endParaRPr b="1" lang="en-US" sz="3600" spc="-1" strike="noStrike">
              <a:solidFill>
                <a:srgbClr val="000000"/>
              </a:solidFill>
              <a:latin typeface="Segoe UI Light"/>
            </a:endParaRPr>
          </a:p>
          <a:p>
            <a:pPr>
              <a:lnSpc>
                <a:spcPct val="100000"/>
              </a:lnSpc>
              <a:spcBef>
                <a:spcPts val="1199"/>
              </a:spcBef>
            </a:pPr>
            <a:r>
              <a:rPr b="0" lang="en-US" sz="2400" spc="-1" strike="noStrike">
                <a:solidFill>
                  <a:srgbClr val="ffffff"/>
                </a:solidFill>
                <a:latin typeface="Segoe UI Light"/>
                <a:ea typeface="Segoe UI Light"/>
              </a:rPr>
              <a:t>Why and How</a:t>
            </a:r>
            <a:endParaRPr b="1" lang="en-US" sz="2400" spc="-1" strike="noStrike">
              <a:solidFill>
                <a:srgbClr val="000000"/>
              </a:solidFill>
              <a:latin typeface="Segoe UI Light"/>
            </a:endParaRPr>
          </a:p>
        </p:txBody>
      </p:sp>
      <p:sp>
        <p:nvSpPr>
          <p:cNvPr id="266" name="TextShape 2"/>
          <p:cNvSpPr txBox="1"/>
          <p:nvPr/>
        </p:nvSpPr>
        <p:spPr>
          <a:xfrm>
            <a:off x="193320" y="5132520"/>
            <a:ext cx="840960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Why learn to code?</a:t>
            </a:r>
            <a:endParaRPr b="0" lang="en-US" sz="4400" spc="-1" strike="noStrike">
              <a:solidFill>
                <a:srgbClr val="000000"/>
              </a:solidFill>
              <a:latin typeface="Calibri"/>
            </a:endParaRPr>
          </a:p>
        </p:txBody>
      </p:sp>
      <p:sp>
        <p:nvSpPr>
          <p:cNvPr id="26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Programming is a powerful tool you can use to solve all kinds of problems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What do you want to do?</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Build a phone app to help you find directions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Calculate how much money you need to buy a car</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See what people are saying about your business on social media</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Module>
    <Status xmlns="A1016A52-665D-42A0-B05F-CF4EC4F3D513">Final</Status>
  </documentManagement>
</p:properties>
</file>

<file path=customXml/itemProps1.xml><?xml version="1.0" encoding="utf-8"?>
<ds:datastoreItem xmlns:ds="http://schemas.openxmlformats.org/officeDocument/2006/customXml" ds:itemID="{03D081DB-10AB-4A11-B477-8B4E37F96190}"/>
</file>

<file path=customXml/itemProps2.xml><?xml version="1.0" encoding="utf-8"?>
<ds:datastoreItem xmlns:ds="http://schemas.openxmlformats.org/officeDocument/2006/customXml" ds:itemID="{593A0D00-21C1-4BF5-BBD2-31629CF56733}"/>
</file>

<file path=customXml/itemProps3.xml><?xml version="1.0" encoding="utf-8"?>
<ds:datastoreItem xmlns:ds="http://schemas.openxmlformats.org/officeDocument/2006/customXml" ds:itemID="{BC1A6444-5C8A-45E2-A678-A853A9EC74AC}"/>
</file>

<file path=docProps/app.xml><?xml version="1.0" encoding="utf-8"?>
<Properties xmlns="http://schemas.openxmlformats.org/officeDocument/2006/extended-properties" xmlns:vt="http://schemas.openxmlformats.org/officeDocument/2006/docPropsVTypes">
  <Template>MVA</Template>
  <TotalTime>5691</TotalTime>
  <Application>LibreOffice/6.1.6.3$Linux_X86_64 LibreOffice_project/10$Build-3</Application>
  <Words>928</Words>
  <Paragraphs>139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Christopher Harrison</cp:lastModifiedBy>
  <dcterms:modified xsi:type="dcterms:W3CDTF">2014-09-24T16:02:31Z</dcterms:modified>
  <cp:revision>130</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26</vt:i4>
  </property>
</Properties>
</file>