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notesSlides/_rels/notesSlide26.xml.rels" ContentType="application/vnd.openxmlformats-package.relationships+xml"/>
  <Override PartName="/ppt/notesSlides/_rels/notesSlide21.xml.rels" ContentType="application/vnd.openxmlformats-package.relationships+xml"/>
  <Override PartName="/ppt/notesSlides/_rels/notesSlide24.xml.rels" ContentType="application/vnd.openxmlformats-package.relationships+xml"/>
  <Override PartName="/ppt/notesSlides/notesSlide26.xml" ContentType="application/vnd.openxmlformats-officedocument.presentationml.notesSlide+xml"/>
  <Override PartName="/ppt/notesSlides/notesSlide21.xml" ContentType="application/vnd.openxmlformats-officedocument.presentationml.notesSlide+xml"/>
  <Override PartName="/ppt/notesSlides/notesSlide24.xml" ContentType="application/vnd.openxmlformats-officedocument.presentationml.notesSlide+xml"/>
  <Override PartName="/ppt/media/image19.wmf" ContentType="image/x-wmf"/>
  <Override PartName="/ppt/media/image6.wmf" ContentType="image/x-wmf"/>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1.xml" ContentType="application/xml"/>
  <Override PartName="/customXml/itemProps1.xml" ContentType="application/vnd.openxmlformats-officedocument.customXmlProperties+xml"/>
  <Override PartName="/customXml/item2.xml" ContentType="application/xml"/>
  <Override PartName="/customXml/itemProps3.xml" ContentType="application/vnd.openxmlformats-officedocument.customXmlProperties+xml"/>
  <Override PartName="/customXml/_rels/item3.xml.rels" ContentType="application/vnd.openxmlformats-package.relationships+xml"/>
  <Override PartName="/customXml/_rels/item1.xml.rels" ContentType="application/vnd.openxmlformats-package.relationships+xml"/>
  <Override PartName="/customXml/_rels/item2.xml.rels" ContentType="application/vnd.openxmlformats-package.relationships+xml"/>
  <Override PartName="/customXml/itemProps2.xml" ContentType="application/vnd.openxmlformats-officedocument.customXmlProperties+xml"/>
  <Override PartName="/customXml/item3.xml" ContentType="application/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242"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43"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44"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45"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46"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08298B6E-70A5-412D-BA6E-C8DECDB3160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685800" y="1143000"/>
            <a:ext cx="5486040" cy="3085920"/>
          </a:xfrm>
          <a:prstGeom prst="rect">
            <a:avLst/>
          </a:prstGeom>
        </p:spPr>
      </p:sp>
      <p:sp>
        <p:nvSpPr>
          <p:cNvPr id="34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4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FF8B145-B038-48F3-9E80-8EC710B1A86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Img"/>
          </p:nvPr>
        </p:nvSpPr>
        <p:spPr>
          <a:xfrm>
            <a:off x="685800" y="1143000"/>
            <a:ext cx="5486040" cy="3085920"/>
          </a:xfrm>
          <a:prstGeom prst="rect">
            <a:avLst/>
          </a:prstGeom>
        </p:spPr>
      </p:sp>
      <p:sp>
        <p:nvSpPr>
          <p:cNvPr id="34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4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16FB72B-C04B-4180-8EB8-451BECBF2DA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685800" y="1143000"/>
            <a:ext cx="5486040" cy="3085920"/>
          </a:xfrm>
          <a:prstGeom prst="rect">
            <a:avLst/>
          </a:prstGeom>
        </p:spPr>
      </p:sp>
      <p:sp>
        <p:nvSpPr>
          <p:cNvPr id="34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4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9F75D5E-FD58-4B19-ADE5-A26C8F745C4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5"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1"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6"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8"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3"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5"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7"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88"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4"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8"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2"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4"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5"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7"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9"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0"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3"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4"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5"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6"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7"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4"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6"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8"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29"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4"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5"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7"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8"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9"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3"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5"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6"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8"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9"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0"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1"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3"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4"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5"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6"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7"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8"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65"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67"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69"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0"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2"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74"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5"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6"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78"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9"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0"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2"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3"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4"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6"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7"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9"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0"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1"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2"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4"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5"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6"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7"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8"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9"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0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08"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1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1"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1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6"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7"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19"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0"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1"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2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4"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5"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27"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8"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0"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2"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3"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5"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6"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7"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8"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9"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40"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4.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93320" y="2415600"/>
            <a:ext cx="8579520" cy="2602800"/>
          </a:xfrm>
          <a:prstGeom prst="rect">
            <a:avLst/>
          </a:prstGeom>
        </p:spPr>
        <p:txBody>
          <a:bodyPr lIns="137160" tIns="137160" bIns="137160" anchor="b">
            <a:noAutofit/>
          </a:bodyPr>
          <a:p>
            <a:pPr>
              <a:lnSpc>
                <a:spcPct val="80000"/>
              </a:lnSpc>
            </a:pPr>
            <a:r>
              <a:rPr b="0" lang="en-US" sz="4800" spc="-1" strike="noStrike">
                <a:solidFill>
                  <a:srgbClr val="ffffff"/>
                </a:solidFill>
                <a:latin typeface="Segoe UI Light"/>
                <a:ea typeface="Segoe UI Light"/>
              </a:rPr>
              <a:t>Course title style</a:t>
            </a:r>
            <a:endParaRPr b="0" lang="en-US" sz="4800" spc="-1" strike="noStrike">
              <a:solidFill>
                <a:srgbClr val="000000"/>
              </a:solidFill>
              <a:latin typeface="Calibri"/>
            </a:endParaRPr>
          </a:p>
        </p:txBody>
      </p:sp>
      <p:sp>
        <p:nvSpPr>
          <p:cNvPr id="1" name="CustomShape 2"/>
          <p:cNvSpPr/>
          <p:nvPr/>
        </p:nvSpPr>
        <p:spPr>
          <a:xfrm>
            <a:off x="8902440" y="2418840"/>
            <a:ext cx="3087720" cy="259992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2" name="Picture 10" descr=""/>
          <p:cNvPicPr/>
          <p:nvPr/>
        </p:nvPicPr>
        <p:blipFill>
          <a:blip r:embed="rId2"/>
          <a:srcRect l="9721" t="16535" r="7269" b="16693"/>
          <a:stretch/>
        </p:blipFill>
        <p:spPr>
          <a:xfrm>
            <a:off x="10731960" y="4631040"/>
            <a:ext cx="1131480" cy="334440"/>
          </a:xfrm>
          <a:prstGeom prst="rect">
            <a:avLst/>
          </a:prstGeom>
          <a:ln>
            <a:noFill/>
          </a:ln>
        </p:spPr>
      </p:pic>
      <p:pic>
        <p:nvPicPr>
          <p:cNvPr id="3" name="Picture 1" descr=""/>
          <p:cNvPicPr/>
          <p:nvPr/>
        </p:nvPicPr>
        <p:blipFill>
          <a:blip r:embed="rId3"/>
          <a:stretch/>
        </p:blipFill>
        <p:spPr>
          <a:xfrm>
            <a:off x="193320" y="164160"/>
            <a:ext cx="2084040" cy="833400"/>
          </a:xfrm>
          <a:prstGeom prst="rect">
            <a:avLst/>
          </a:prstGeom>
          <a:ln>
            <a:noFill/>
          </a:ln>
        </p:spPr>
      </p:pic>
      <p:sp>
        <p:nvSpPr>
          <p:cNvPr id="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a:t>
            </a:r>
            <a:r>
              <a:rPr b="1" lang="en-US" sz="3200" spc="-1" strike="noStrike">
                <a:solidFill>
                  <a:srgbClr val="000000"/>
                </a:solidFill>
                <a:latin typeface="Segoe UI Light"/>
              </a:rPr>
              <a:t>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a:t>
            </a:r>
            <a:r>
              <a:rPr b="0" lang="en-US" sz="2000" spc="-1" strike="noStrike">
                <a:solidFill>
                  <a:srgbClr val="000000"/>
                </a:solidFill>
                <a:latin typeface="Segoe UI Light"/>
              </a:rPr>
              <a:t>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79440" y="182160"/>
            <a:ext cx="11523960" cy="1063080"/>
          </a:xfrm>
          <a:prstGeom prst="rect">
            <a:avLst/>
          </a:prstGeom>
        </p:spPr>
        <p:txBody>
          <a:bodyPr>
            <a:noAutofit/>
          </a:bodyPr>
          <a:p>
            <a:pPr>
              <a:lnSpc>
                <a:spcPct val="80000"/>
              </a:lnSpc>
            </a:pPr>
            <a:r>
              <a:rPr b="0" lang="en-US" sz="4400" spc="-1" strike="noStrike">
                <a:solidFill>
                  <a:srgbClr val="000000"/>
                </a:solidFill>
                <a:latin typeface="Segoe UI Light"/>
                <a:ea typeface="Segoe U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379440" y="1388160"/>
            <a:ext cx="11525040" cy="5290200"/>
          </a:xfrm>
          <a:prstGeom prst="rect">
            <a:avLst/>
          </a:prstGeom>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PlaceHolder 1"/>
          <p:cNvSpPr>
            <a:spLocks noGrp="1"/>
          </p:cNvSpPr>
          <p:nvPr>
            <p:ph type="body"/>
          </p:nvPr>
        </p:nvSpPr>
        <p:spPr>
          <a:xfrm>
            <a:off x="379440" y="1371600"/>
            <a:ext cx="5616720" cy="4952520"/>
          </a:xfrm>
          <a:prstGeom prst="rect">
            <a:avLst/>
          </a:prstGeom>
        </p:spPr>
        <p:txBody>
          <a:bodyPr lIns="90000" rIns="90000" tIns="45000" bIns="45000">
            <a:norm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000000"/>
              </a:buClr>
              <a:buFont typeface="Arial"/>
              <a:buChar char="–"/>
            </a:pPr>
            <a:r>
              <a:rPr b="0" lang="en-US" sz="2800" spc="-1" strike="noStrike">
                <a:solidFill>
                  <a:srgbClr val="00000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
        <p:nvSpPr>
          <p:cNvPr id="80" name="PlaceHolder 2"/>
          <p:cNvSpPr>
            <a:spLocks noGrp="1"/>
          </p:cNvSpPr>
          <p:nvPr>
            <p:ph type="body"/>
          </p:nvPr>
        </p:nvSpPr>
        <p:spPr>
          <a:xfrm>
            <a:off x="6275880" y="1371600"/>
            <a:ext cx="5618880" cy="4952520"/>
          </a:xfrm>
          <a:prstGeom prst="rect">
            <a:avLst/>
          </a:prstGeom>
        </p:spPr>
        <p:txBody>
          <a:bodyPr lIns="90000" rIns="90000" tIns="45000" bIns="45000">
            <a:norm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000000"/>
              </a:buClr>
              <a:buFont typeface="Arial"/>
              <a:buChar char="–"/>
            </a:pPr>
            <a:r>
              <a:rPr b="0" lang="en-US" sz="2800" spc="-1" strike="noStrike">
                <a:solidFill>
                  <a:srgbClr val="00000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
        <p:nvSpPr>
          <p:cNvPr id="81" name="PlaceHolder 3"/>
          <p:cNvSpPr>
            <a:spLocks noGrp="1"/>
          </p:cNvSpPr>
          <p:nvPr>
            <p:ph type="title"/>
          </p:nvPr>
        </p:nvSpPr>
        <p:spPr>
          <a:xfrm>
            <a:off x="379440" y="182160"/>
            <a:ext cx="11523960" cy="1063080"/>
          </a:xfrm>
          <a:prstGeom prst="rect">
            <a:avLst/>
          </a:prstGeom>
        </p:spPr>
        <p:txBody>
          <a:bodyPr>
            <a:noAutofit/>
          </a:bodyPr>
          <a:p>
            <a:pPr>
              <a:lnSpc>
                <a:spcPct val="80000"/>
              </a:lnSpc>
            </a:pPr>
            <a:r>
              <a:rPr b="0" lang="en-US" sz="4400" spc="-1" strike="noStrike">
                <a:solidFill>
                  <a:srgbClr val="000000"/>
                </a:solidFill>
                <a:latin typeface="Segoe UI Light"/>
                <a:ea typeface="Segoe UI Light"/>
              </a:rPr>
              <a:t>Click to edit Master title style</a:t>
            </a:r>
            <a:endParaRPr b="0" lang="en-US" sz="44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608040" y="4468680"/>
            <a:ext cx="11432520" cy="1676160"/>
          </a:xfrm>
          <a:prstGeom prst="rect">
            <a:avLst/>
          </a:prstGeom>
        </p:spPr>
        <p:txBody>
          <a:bodyPr>
            <a:normAutofit/>
          </a:bodyPr>
          <a:p>
            <a:pPr>
              <a:lnSpc>
                <a:spcPct val="80000"/>
              </a:lnSpc>
            </a:pPr>
            <a:r>
              <a:rPr b="0" lang="en-US" sz="3600" spc="-1" strike="noStrike">
                <a:solidFill>
                  <a:srgbClr val="000000"/>
                </a:solidFill>
                <a:latin typeface="Segoe UI Light"/>
                <a:ea typeface="Segoe UI Light"/>
              </a:rPr>
              <a:t>Click to edit Master title style</a:t>
            </a:r>
            <a:endParaRPr b="0" lang="en-US" sz="3600" spc="-1" strike="noStrike">
              <a:solidFill>
                <a:srgbClr val="000000"/>
              </a:solidFill>
              <a:latin typeface="Calibri"/>
            </a:endParaRPr>
          </a:p>
        </p:txBody>
      </p:sp>
      <p:sp>
        <p:nvSpPr>
          <p:cNvPr id="119" name="CustomShape 2"/>
          <p:cNvSpPr/>
          <p:nvPr/>
        </p:nvSpPr>
        <p:spPr>
          <a:xfrm>
            <a:off x="608040" y="3087360"/>
            <a:ext cx="11356560" cy="1095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6600" spc="-1" strike="noStrike">
                <a:solidFill>
                  <a:srgbClr val="000000"/>
                </a:solidFill>
                <a:latin typeface="Segoe UI Light"/>
                <a:ea typeface="Segoe UI"/>
              </a:rPr>
              <a:t>DEMO</a:t>
            </a:r>
            <a:endParaRPr b="0" lang="en-US" sz="6600" spc="-1" strike="noStrike">
              <a:latin typeface="Arial"/>
            </a:endParaRPr>
          </a:p>
        </p:txBody>
      </p:sp>
      <p:sp>
        <p:nvSpPr>
          <p:cNvPr id="120" name="Line 3"/>
          <p:cNvSpPr/>
          <p:nvPr/>
        </p:nvSpPr>
        <p:spPr>
          <a:xfrm>
            <a:off x="608040" y="4077720"/>
            <a:ext cx="1135656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pic>
        <p:nvPicPr>
          <p:cNvPr id="121" name="Picture 7" descr=""/>
          <p:cNvPicPr/>
          <p:nvPr/>
        </p:nvPicPr>
        <p:blipFill>
          <a:blip r:embed="rId2"/>
          <a:stretch/>
        </p:blipFill>
        <p:spPr>
          <a:xfrm>
            <a:off x="171360" y="177840"/>
            <a:ext cx="2857320" cy="1142640"/>
          </a:xfrm>
          <a:prstGeom prst="rect">
            <a:avLst/>
          </a:prstGeom>
          <a:ln>
            <a:noFill/>
          </a:ln>
        </p:spPr>
      </p:pic>
      <p:sp>
        <p:nvSpPr>
          <p:cNvPr id="122"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9" name="PlaceHolder 1"/>
          <p:cNvSpPr>
            <a:spLocks noGrp="1"/>
          </p:cNvSpPr>
          <p:nvPr>
            <p:ph type="title"/>
          </p:nvPr>
        </p:nvSpPr>
        <p:spPr>
          <a:xfrm>
            <a:off x="831960" y="1709640"/>
            <a:ext cx="10515240" cy="2852280"/>
          </a:xfrm>
          <a:prstGeom prst="rect">
            <a:avLst/>
          </a:prstGeom>
        </p:spPr>
        <p:txBody>
          <a:bodyPr anchor="b">
            <a:noAutofit/>
          </a:bodyPr>
          <a:p>
            <a:pPr>
              <a:lnSpc>
                <a:spcPct val="80000"/>
              </a:lnSpc>
            </a:pPr>
            <a:r>
              <a:rPr b="0" lang="en-US" sz="6000" spc="-1" strike="noStrike">
                <a:solidFill>
                  <a:srgbClr val="000000"/>
                </a:solidFill>
                <a:latin typeface="Segoe UI Light"/>
                <a:ea typeface="Segoe UI Light"/>
              </a:rPr>
              <a:t>Click to edit Master title style</a:t>
            </a:r>
            <a:endParaRPr b="0" lang="en-US" sz="6000" spc="-1" strike="noStrike">
              <a:solidFill>
                <a:srgbClr val="000000"/>
              </a:solidFill>
              <a:latin typeface="Calibri"/>
            </a:endParaRPr>
          </a:p>
        </p:txBody>
      </p:sp>
      <p:sp>
        <p:nvSpPr>
          <p:cNvPr id="160" name="PlaceHolder 2"/>
          <p:cNvSpPr>
            <a:spLocks noGrp="1"/>
          </p:cNvSpPr>
          <p:nvPr>
            <p:ph type="body"/>
          </p:nvPr>
        </p:nvSpPr>
        <p:spPr>
          <a:xfrm>
            <a:off x="831960" y="4589640"/>
            <a:ext cx="10515240" cy="1499760"/>
          </a:xfrm>
          <a:prstGeom prst="rect">
            <a:avLst/>
          </a:prstGeom>
        </p:spPr>
        <p:txBody>
          <a:bodyPr lIns="90000" rIns="90000" tIns="45000" bIns="45000">
            <a:noAutofit/>
          </a:bodyPr>
          <a:p>
            <a:pPr>
              <a:lnSpc>
                <a:spcPct val="100000"/>
              </a:lnSpc>
              <a:spcBef>
                <a:spcPts val="1199"/>
              </a:spcBef>
            </a:pPr>
            <a:r>
              <a:rPr b="1" lang="en-US" sz="2400" spc="-1" strike="noStrike">
                <a:solidFill>
                  <a:srgbClr val="8b8b8b"/>
                </a:solidFill>
                <a:latin typeface="Segoe UI Light"/>
                <a:ea typeface="Segoe UI Light"/>
              </a:rPr>
              <a:t>Click to edit Master text styles</a:t>
            </a:r>
            <a:endParaRPr b="1" lang="en-US" sz="2400" spc="-1" strike="noStrike">
              <a:solidFill>
                <a:srgbClr val="000000"/>
              </a:solidFill>
              <a:latin typeface="Segoe UI Light"/>
            </a:endParaRPr>
          </a:p>
        </p:txBody>
      </p:sp>
      <p:sp>
        <p:nvSpPr>
          <p:cNvPr id="161" name="PlaceHolder 3"/>
          <p:cNvSpPr>
            <a:spLocks noGrp="1"/>
          </p:cNvSpPr>
          <p:nvPr>
            <p:ph type="dt"/>
          </p:nvPr>
        </p:nvSpPr>
        <p:spPr>
          <a:xfrm>
            <a:off x="838080" y="6356520"/>
            <a:ext cx="2742840" cy="364680"/>
          </a:xfrm>
          <a:prstGeom prst="rect">
            <a:avLst/>
          </a:prstGeom>
        </p:spPr>
        <p:txBody>
          <a:bodyPr lIns="90000" rIns="90000" tIns="45000" bIns="45000">
            <a:noAutofit/>
          </a:bodyPr>
          <a:p>
            <a:pPr>
              <a:lnSpc>
                <a:spcPct val="100000"/>
              </a:lnSpc>
            </a:pPr>
            <a:fld id="{196AB844-A80D-4510-9354-B9B61DEC2D1B}" type="datetime">
              <a:rPr b="0" lang="en-US" sz="1800" spc="-1" strike="noStrike">
                <a:solidFill>
                  <a:srgbClr val="000000"/>
                </a:solidFill>
                <a:latin typeface="Calibri"/>
              </a:rPr>
              <a:t>10/8/19</a:t>
            </a:fld>
            <a:endParaRPr b="0" lang="en-US" sz="1800" spc="-1" strike="noStrike">
              <a:latin typeface="Times New Roman"/>
            </a:endParaRPr>
          </a:p>
        </p:txBody>
      </p:sp>
      <p:sp>
        <p:nvSpPr>
          <p:cNvPr id="162" name="PlaceHolder 4"/>
          <p:cNvSpPr>
            <a:spLocks noGrp="1"/>
          </p:cNvSpPr>
          <p:nvPr>
            <p:ph type="ftr"/>
          </p:nvPr>
        </p:nvSpPr>
        <p:spPr>
          <a:xfrm>
            <a:off x="4038480" y="6356520"/>
            <a:ext cx="4114440" cy="364680"/>
          </a:xfrm>
          <a:prstGeom prst="rect">
            <a:avLst/>
          </a:prstGeom>
        </p:spPr>
        <p:txBody>
          <a:bodyPr lIns="90000" rIns="90000" tIns="45000" bIns="45000">
            <a:noAutofit/>
          </a:bodyPr>
          <a:p>
            <a:endParaRPr b="0" lang="en-US" sz="2400" spc="-1" strike="noStrike">
              <a:latin typeface="Times New Roman"/>
            </a:endParaRPr>
          </a:p>
        </p:txBody>
      </p:sp>
      <p:sp>
        <p:nvSpPr>
          <p:cNvPr id="163" name="PlaceHolder 5"/>
          <p:cNvSpPr>
            <a:spLocks noGrp="1"/>
          </p:cNvSpPr>
          <p:nvPr>
            <p:ph type="sldNum"/>
          </p:nvPr>
        </p:nvSpPr>
        <p:spPr>
          <a:xfrm>
            <a:off x="8610480" y="6356520"/>
            <a:ext cx="2742840" cy="364680"/>
          </a:xfrm>
          <a:prstGeom prst="rect">
            <a:avLst/>
          </a:prstGeom>
        </p:spPr>
        <p:txBody>
          <a:bodyPr lIns="90000" rIns="90000" tIns="45000" bIns="45000">
            <a:noAutofit/>
          </a:bodyPr>
          <a:p>
            <a:pPr>
              <a:lnSpc>
                <a:spcPct val="100000"/>
              </a:lnSpc>
            </a:pPr>
            <a:fld id="{333B18B0-2E4C-4E8E-A2E6-A063EC2ABC12}" type="slidenum">
              <a:rPr b="0" lang="en-US" sz="1800" spc="-1" strike="noStrike">
                <a:solidFill>
                  <a:srgbClr val="000000"/>
                </a:solidFill>
                <a:latin typeface="Calibri"/>
              </a:rPr>
              <a:t>&lt;number&gt;</a:t>
            </a:fld>
            <a:endParaRPr b="0" lang="en-US"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0" name="CustomShape 1"/>
          <p:cNvSpPr/>
          <p:nvPr/>
        </p:nvSpPr>
        <p:spPr>
          <a:xfrm>
            <a:off x="0" y="0"/>
            <a:ext cx="12191760" cy="685764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sp>
        <p:nvSpPr>
          <p:cNvPr id="201" name="CustomShape 2"/>
          <p:cNvSpPr/>
          <p:nvPr/>
        </p:nvSpPr>
        <p:spPr>
          <a:xfrm>
            <a:off x="529920" y="5960880"/>
            <a:ext cx="11078280" cy="88884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0" lang="en-US" sz="1050" spc="-1" strike="noStrike">
                <a:solidFill>
                  <a:srgbClr val="d9d9d9"/>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lang="en-US" sz="1050" spc="-1" strike="noStrike">
              <a:latin typeface="Arial"/>
            </a:endParaRPr>
          </a:p>
        </p:txBody>
      </p:sp>
      <p:pic>
        <p:nvPicPr>
          <p:cNvPr id="202" name="Picture 4" descr=""/>
          <p:cNvPicPr/>
          <p:nvPr/>
        </p:nvPicPr>
        <p:blipFill>
          <a:blip r:embed="rId2"/>
          <a:srcRect l="9721" t="0" r="0" b="0"/>
          <a:stretch/>
        </p:blipFill>
        <p:spPr>
          <a:xfrm>
            <a:off x="529920" y="2940120"/>
            <a:ext cx="5472720" cy="2229120"/>
          </a:xfrm>
          <a:prstGeom prst="rect">
            <a:avLst/>
          </a:prstGeom>
          <a:ln>
            <a:noFill/>
          </a:ln>
        </p:spPr>
      </p:pic>
      <p:sp>
        <p:nvSpPr>
          <p:cNvPr id="203"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204"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19.wmf"/><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193320" y="5132520"/>
            <a:ext cx="8579520" cy="1460520"/>
          </a:xfrm>
          <a:prstGeom prst="rect">
            <a:avLst/>
          </a:prstGeom>
          <a:noFill/>
          <a:ln>
            <a:noFill/>
          </a:ln>
        </p:spPr>
        <p:txBody>
          <a:bodyPr lIns="137160" rIns="137160" tIns="137160" bIns="137160" anchor="b">
            <a:noAutofit/>
          </a:bodyPr>
          <a:p>
            <a:pPr>
              <a:lnSpc>
                <a:spcPct val="100000"/>
              </a:lnSpc>
            </a:pPr>
            <a:r>
              <a:rPr b="0" lang="en-US" sz="2400" spc="-1" strike="noStrike">
                <a:solidFill>
                  <a:srgbClr val="000000"/>
                </a:solidFill>
                <a:latin typeface="Segoe UI Light"/>
                <a:ea typeface="Segoe UI Light"/>
              </a:rPr>
              <a:t>Susan Ibach | Technical Evangelist</a:t>
            </a:r>
            <a:endParaRPr b="0" lang="en-US" sz="2400" spc="-1" strike="noStrike">
              <a:latin typeface="Arial"/>
            </a:endParaRPr>
          </a:p>
          <a:p>
            <a:pPr>
              <a:lnSpc>
                <a:spcPct val="100000"/>
              </a:lnSpc>
            </a:pPr>
            <a:r>
              <a:rPr b="0" lang="en-US" sz="2400" spc="-1" strike="noStrike">
                <a:solidFill>
                  <a:srgbClr val="000000"/>
                </a:solidFill>
                <a:latin typeface="Segoe UI Light"/>
                <a:ea typeface="Segoe UI Light"/>
              </a:rPr>
              <a:t>Christopher Harrison | Content Developer</a:t>
            </a:r>
            <a:endParaRPr b="0" lang="en-US" sz="2400" spc="-1" strike="noStrike">
              <a:latin typeface="Arial"/>
            </a:endParaRPr>
          </a:p>
        </p:txBody>
      </p:sp>
      <p:sp>
        <p:nvSpPr>
          <p:cNvPr id="248" name="TextShape 2"/>
          <p:cNvSpPr txBox="1"/>
          <p:nvPr/>
        </p:nvSpPr>
        <p:spPr>
          <a:xfrm>
            <a:off x="193320" y="2415600"/>
            <a:ext cx="8579520" cy="2602800"/>
          </a:xfrm>
          <a:prstGeom prst="rect">
            <a:avLst/>
          </a:prstGeom>
          <a:solidFill>
            <a:srgbClr val="7fba00"/>
          </a:solidFill>
          <a:ln>
            <a:noFill/>
          </a:ln>
        </p:spPr>
        <p:txBody>
          <a:bodyPr lIns="137160" tIns="137160" bIns="137160" anchor="b">
            <a:noAutofit/>
          </a:bodyPr>
          <a:p>
            <a:pPr>
              <a:lnSpc>
                <a:spcPct val="80000"/>
              </a:lnSpc>
            </a:pPr>
            <a:r>
              <a:rPr b="0" lang="en-US" sz="4800" spc="-1" strike="noStrike">
                <a:solidFill>
                  <a:srgbClr val="ffffff"/>
                </a:solidFill>
                <a:latin typeface="Segoe UI Light"/>
                <a:ea typeface="Segoe UI Light"/>
              </a:rPr>
              <a:t>Remembering lists of values</a:t>
            </a:r>
            <a:br/>
            <a:r>
              <a:rPr b="0" lang="en-US" sz="4000" spc="-1" strike="noStrike">
                <a:solidFill>
                  <a:srgbClr val="ffffff"/>
                </a:solidFill>
                <a:latin typeface="Segoe UI Light"/>
                <a:ea typeface="Segoe UI Light"/>
              </a:rPr>
              <a:t>lists</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193320" y="5132520"/>
            <a:ext cx="857952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
        <p:nvSpPr>
          <p:cNvPr id="270" name="TextShape 2"/>
          <p:cNvSpPr txBox="1"/>
          <p:nvPr/>
        </p:nvSpPr>
        <p:spPr>
          <a:xfrm>
            <a:off x="193320" y="3362760"/>
            <a:ext cx="8579520" cy="1656000"/>
          </a:xfrm>
          <a:prstGeom prst="rect">
            <a:avLst/>
          </a:prstGeom>
          <a:solidFill>
            <a:srgbClr val="7fba00"/>
          </a:solidFill>
          <a:ln>
            <a:noFill/>
          </a:ln>
        </p:spPr>
        <p:txBody>
          <a:bodyPr lIns="137160" tIns="137160" bIns="137160" anchor="b">
            <a:noAutofit/>
          </a:bodyPr>
          <a:p>
            <a:pPr>
              <a:lnSpc>
                <a:spcPct val="80000"/>
              </a:lnSpc>
            </a:pPr>
            <a:r>
              <a:rPr b="0" lang="en-US" sz="4800" spc="-1" strike="noStrike">
                <a:solidFill>
                  <a:srgbClr val="ffffff"/>
                </a:solidFill>
                <a:latin typeface="Segoe UI Light"/>
                <a:ea typeface="Segoe UI Light"/>
              </a:rPr>
              <a:t>Updating lists</a:t>
            </a:r>
            <a:endParaRPr b="0" lang="en-US" sz="4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379440" y="182160"/>
            <a:ext cx="11523960" cy="1063080"/>
          </a:xfrm>
          <a:prstGeom prst="rect">
            <a:avLst/>
          </a:prstGeom>
          <a:noFill/>
          <a:ln>
            <a:noFill/>
          </a:ln>
        </p:spPr>
        <p:txBody>
          <a:bodyPr>
            <a:normAutofit/>
          </a:bodyPr>
          <a:p>
            <a:pPr>
              <a:lnSpc>
                <a:spcPct val="80000"/>
              </a:lnSpc>
            </a:pPr>
            <a:r>
              <a:rPr b="0" lang="en-US" sz="4400" spc="-1" strike="noStrike">
                <a:solidFill>
                  <a:srgbClr val="000000"/>
                </a:solidFill>
                <a:latin typeface="Segoe UI Light"/>
                <a:ea typeface="Segoe UI Light"/>
              </a:rPr>
              <a:t>You can change a value in a list</a:t>
            </a:r>
            <a:endParaRPr b="0" lang="en-US" sz="4400" spc="-1" strike="noStrike">
              <a:solidFill>
                <a:srgbClr val="000000"/>
              </a:solidFill>
              <a:latin typeface="Calibri"/>
            </a:endParaRPr>
          </a:p>
        </p:txBody>
      </p:sp>
      <p:sp>
        <p:nvSpPr>
          <p:cNvPr id="272" name="CustomShape 2"/>
          <p:cNvSpPr/>
          <p:nvPr/>
        </p:nvSpPr>
        <p:spPr>
          <a:xfrm>
            <a:off x="-8640" y="1400760"/>
            <a:ext cx="10424520" cy="26517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guests = [</a:t>
            </a:r>
            <a:r>
              <a:rPr b="0" lang="en-US" sz="2800" spc="-1" strike="noStrike">
                <a:solidFill>
                  <a:srgbClr val="a31515"/>
                </a:solidFill>
                <a:latin typeface="Consolas"/>
              </a:rPr>
              <a:t>'Christopher'</a:t>
            </a:r>
            <a:r>
              <a:rPr b="0" lang="en-US" sz="2800" spc="-1" strike="noStrike">
                <a:solidFill>
                  <a:srgbClr val="000000"/>
                </a:solidFill>
                <a:latin typeface="Consolas"/>
              </a:rPr>
              <a:t>,</a:t>
            </a:r>
            <a:r>
              <a:rPr b="0" lang="en-US" sz="2800" spc="-1" strike="noStrike">
                <a:solidFill>
                  <a:srgbClr val="a31515"/>
                </a:solidFill>
                <a:latin typeface="Consolas"/>
              </a:rPr>
              <a:t>'Susan'</a:t>
            </a:r>
            <a:r>
              <a:rPr b="0" lang="en-US" sz="2800" spc="-1" strike="noStrike">
                <a:solidFill>
                  <a:srgbClr val="000000"/>
                </a:solidFill>
                <a:latin typeface="Consolas"/>
              </a:rPr>
              <a:t>,</a:t>
            </a:r>
            <a:r>
              <a:rPr b="0" lang="en-US" sz="2800" spc="-1" strike="noStrike">
                <a:solidFill>
                  <a:srgbClr val="a31515"/>
                </a:solidFill>
                <a:latin typeface="Consolas"/>
              </a:rPr>
              <a:t>'Bill'</a:t>
            </a:r>
            <a:r>
              <a:rPr b="0" lang="en-US" sz="2800" spc="-1" strike="noStrike">
                <a:solidFill>
                  <a:srgbClr val="000000"/>
                </a:solidFill>
                <a:latin typeface="Consolas"/>
              </a:rPr>
              <a:t>,</a:t>
            </a:r>
            <a:r>
              <a:rPr b="0" lang="en-US" sz="2800" spc="-1" strike="noStrike">
                <a:solidFill>
                  <a:srgbClr val="a31515"/>
                </a:solidFill>
                <a:latin typeface="Consolas"/>
              </a:rPr>
              <a:t>'Satya'</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00"/>
                </a:solidFill>
                <a:latin typeface="Consolas"/>
              </a:rPr>
              <a:t>print(</a:t>
            </a:r>
            <a:r>
              <a:rPr b="0" lang="en-US" sz="2800" spc="-1" strike="noStrike">
                <a:solidFill>
                  <a:srgbClr val="a31515"/>
                </a:solidFill>
                <a:latin typeface="Consolas"/>
              </a:rPr>
              <a:t>"first value is "</a:t>
            </a:r>
            <a:r>
              <a:rPr b="0" lang="en-US" sz="2800" spc="-1" strike="noStrike">
                <a:solidFill>
                  <a:srgbClr val="000000"/>
                </a:solidFill>
                <a:latin typeface="Consolas"/>
              </a:rPr>
              <a:t> + guests[0])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8000"/>
                </a:solidFill>
                <a:latin typeface="Consolas"/>
              </a:rPr>
              <a:t>#change the first value in the list to Steve</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00"/>
                </a:solidFill>
                <a:latin typeface="Consolas"/>
              </a:rPr>
              <a:t>guests[0] = </a:t>
            </a:r>
            <a:r>
              <a:rPr b="0" lang="en-US" sz="2800" spc="-1" strike="noStrike">
                <a:solidFill>
                  <a:srgbClr val="a31515"/>
                </a:solidFill>
                <a:latin typeface="Consolas"/>
              </a:rPr>
              <a:t>'Steve'</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00"/>
                </a:solidFill>
                <a:latin typeface="Consolas"/>
              </a:rPr>
              <a:t>print(</a:t>
            </a:r>
            <a:r>
              <a:rPr b="0" lang="en-US" sz="2800" spc="-1" strike="noStrike">
                <a:solidFill>
                  <a:srgbClr val="a31515"/>
                </a:solidFill>
                <a:latin typeface="Consolas"/>
              </a:rPr>
              <a:t>"first value is now "</a:t>
            </a:r>
            <a:r>
              <a:rPr b="0" lang="en-US" sz="2800" spc="-1" strike="noStrike">
                <a:solidFill>
                  <a:srgbClr val="000000"/>
                </a:solidFill>
                <a:latin typeface="Consolas"/>
              </a:rPr>
              <a:t> + guests[0])</a:t>
            </a:r>
            <a:endParaRPr b="0" lang="en-US" sz="2800" spc="-1" strike="noStrike">
              <a:latin typeface="Arial"/>
            </a:endParaRPr>
          </a:p>
        </p:txBody>
      </p:sp>
      <p:pic>
        <p:nvPicPr>
          <p:cNvPr id="273" name="Picture 5" descr=""/>
          <p:cNvPicPr/>
          <p:nvPr/>
        </p:nvPicPr>
        <p:blipFill>
          <a:blip r:embed="rId1"/>
          <a:stretch/>
        </p:blipFill>
        <p:spPr>
          <a:xfrm>
            <a:off x="6208920" y="4639320"/>
            <a:ext cx="6491880" cy="2434320"/>
          </a:xfrm>
          <a:prstGeom prst="rect">
            <a:avLst/>
          </a:prstGeom>
          <a:ln>
            <a:noFill/>
          </a:ln>
        </p:spPr>
      </p:pic>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childTnLst>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27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360" y="1260360"/>
            <a:ext cx="10211400" cy="30783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guests = [</a:t>
            </a:r>
            <a:r>
              <a:rPr b="0" lang="en-US" sz="2800" spc="-1" strike="noStrike">
                <a:solidFill>
                  <a:srgbClr val="a31515"/>
                </a:solidFill>
                <a:latin typeface="Consolas"/>
              </a:rPr>
              <a:t>'Christopher'</a:t>
            </a:r>
            <a:r>
              <a:rPr b="0" lang="en-US" sz="2800" spc="-1" strike="noStrike">
                <a:solidFill>
                  <a:srgbClr val="000000"/>
                </a:solidFill>
                <a:latin typeface="Consolas"/>
              </a:rPr>
              <a:t>,</a:t>
            </a:r>
            <a:r>
              <a:rPr b="0" lang="en-US" sz="2800" spc="-1" strike="noStrike">
                <a:solidFill>
                  <a:srgbClr val="a31515"/>
                </a:solidFill>
                <a:latin typeface="Consolas"/>
              </a:rPr>
              <a:t>'Susan'</a:t>
            </a:r>
            <a:r>
              <a:rPr b="0" lang="en-US" sz="2800" spc="-1" strike="noStrike">
                <a:solidFill>
                  <a:srgbClr val="000000"/>
                </a:solidFill>
                <a:latin typeface="Consolas"/>
              </a:rPr>
              <a:t>,</a:t>
            </a:r>
            <a:r>
              <a:rPr b="0" lang="en-US" sz="2800" spc="-1" strike="noStrike">
                <a:solidFill>
                  <a:srgbClr val="a31515"/>
                </a:solidFill>
                <a:latin typeface="Consolas"/>
              </a:rPr>
              <a:t>'Bill'</a:t>
            </a:r>
            <a:r>
              <a:rPr b="0" lang="en-US" sz="2800" spc="-1" strike="noStrike">
                <a:solidFill>
                  <a:srgbClr val="000000"/>
                </a:solidFill>
                <a:latin typeface="Consolas"/>
              </a:rPr>
              <a:t>,</a:t>
            </a:r>
            <a:r>
              <a:rPr b="0" lang="en-US" sz="2800" spc="-1" strike="noStrike">
                <a:solidFill>
                  <a:srgbClr val="a31515"/>
                </a:solidFill>
                <a:latin typeface="Consolas"/>
              </a:rPr>
              <a:t>'Satya'</a:t>
            </a:r>
            <a:r>
              <a:rPr b="0" lang="en-US" sz="2800" spc="-1" strike="noStrike">
                <a:solidFill>
                  <a:srgbClr val="000000"/>
                </a:solidFill>
                <a:latin typeface="Consolas"/>
              </a:rPr>
              <a:t>]</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8000"/>
                </a:solidFill>
                <a:latin typeface="Consolas"/>
              </a:rPr>
              <a:t>#add a new value to the end of the list</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00"/>
                </a:solidFill>
                <a:latin typeface="Consolas"/>
              </a:rPr>
              <a:t>guests.append(</a:t>
            </a:r>
            <a:r>
              <a:rPr b="0" lang="en-US" sz="2800" spc="-1" strike="noStrike">
                <a:solidFill>
                  <a:srgbClr val="a31515"/>
                </a:solidFill>
                <a:latin typeface="Consolas"/>
              </a:rPr>
              <a:t>'Steve'</a:t>
            </a:r>
            <a:r>
              <a:rPr b="0" lang="en-US" sz="2800" spc="-1" strike="noStrike">
                <a:solidFill>
                  <a:srgbClr val="000000"/>
                </a:solidFill>
                <a:latin typeface="Consolas"/>
              </a:rPr>
              <a:t>)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8000"/>
                </a:solidFill>
                <a:latin typeface="Consolas"/>
              </a:rPr>
              <a:t>#display the last value in the list</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00"/>
                </a:solidFill>
                <a:latin typeface="Consolas"/>
              </a:rPr>
              <a:t>print(guests[-1])</a:t>
            </a:r>
            <a:endParaRPr b="0" lang="en-US" sz="2800" spc="-1" strike="noStrike">
              <a:latin typeface="Arial"/>
            </a:endParaRPr>
          </a:p>
        </p:txBody>
      </p:sp>
      <p:sp>
        <p:nvSpPr>
          <p:cNvPr id="275" name="TextShape 2"/>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You can add a value to a list with append()</a:t>
            </a:r>
            <a:endParaRPr b="0" lang="en-US" sz="4400" spc="-1" strike="noStrike">
              <a:solidFill>
                <a:srgbClr val="000000"/>
              </a:solidFill>
              <a:latin typeface="Calibri"/>
            </a:endParaRPr>
          </a:p>
        </p:txBody>
      </p:sp>
      <p:pic>
        <p:nvPicPr>
          <p:cNvPr id="276" name="Picture 4" descr=""/>
          <p:cNvPicPr/>
          <p:nvPr/>
        </p:nvPicPr>
        <p:blipFill>
          <a:blip r:embed="rId1"/>
          <a:stretch/>
        </p:blipFill>
        <p:spPr>
          <a:xfrm>
            <a:off x="6208920" y="4639320"/>
            <a:ext cx="6679080" cy="2574000"/>
          </a:xfrm>
          <a:prstGeom prst="rect">
            <a:avLst/>
          </a:prstGeom>
          <a:ln>
            <a:noFill/>
          </a:ln>
        </p:spPr>
      </p:pic>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childTnLst>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You can remove a value from a list with remove()</a:t>
            </a:r>
            <a:endParaRPr b="0" lang="en-US" sz="4400" spc="-1" strike="noStrike">
              <a:solidFill>
                <a:srgbClr val="000000"/>
              </a:solidFill>
              <a:latin typeface="Calibri"/>
            </a:endParaRPr>
          </a:p>
        </p:txBody>
      </p:sp>
      <p:sp>
        <p:nvSpPr>
          <p:cNvPr id="278" name="CustomShape 2"/>
          <p:cNvSpPr/>
          <p:nvPr/>
        </p:nvSpPr>
        <p:spPr>
          <a:xfrm>
            <a:off x="-360" y="1369440"/>
            <a:ext cx="10211400" cy="30783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guests = [</a:t>
            </a:r>
            <a:r>
              <a:rPr b="0" lang="en-US" sz="2800" spc="-1" strike="noStrike">
                <a:solidFill>
                  <a:srgbClr val="a31515"/>
                </a:solidFill>
                <a:latin typeface="Consolas"/>
              </a:rPr>
              <a:t>'Christopher'</a:t>
            </a:r>
            <a:r>
              <a:rPr b="0" lang="en-US" sz="2800" spc="-1" strike="noStrike">
                <a:solidFill>
                  <a:srgbClr val="000000"/>
                </a:solidFill>
                <a:latin typeface="Consolas"/>
              </a:rPr>
              <a:t>,</a:t>
            </a:r>
            <a:r>
              <a:rPr b="0" lang="en-US" sz="2800" spc="-1" strike="noStrike">
                <a:solidFill>
                  <a:srgbClr val="a31515"/>
                </a:solidFill>
                <a:latin typeface="Consolas"/>
              </a:rPr>
              <a:t>'Susan'</a:t>
            </a:r>
            <a:r>
              <a:rPr b="0" lang="en-US" sz="2800" spc="-1" strike="noStrike">
                <a:solidFill>
                  <a:srgbClr val="000000"/>
                </a:solidFill>
                <a:latin typeface="Consolas"/>
              </a:rPr>
              <a:t>,</a:t>
            </a:r>
            <a:r>
              <a:rPr b="0" lang="en-US" sz="2800" spc="-1" strike="noStrike">
                <a:solidFill>
                  <a:srgbClr val="a31515"/>
                </a:solidFill>
                <a:latin typeface="Consolas"/>
              </a:rPr>
              <a:t>'Bill'</a:t>
            </a:r>
            <a:r>
              <a:rPr b="0" lang="en-US" sz="2800" spc="-1" strike="noStrike">
                <a:solidFill>
                  <a:srgbClr val="000000"/>
                </a:solidFill>
                <a:latin typeface="Consolas"/>
              </a:rPr>
              <a:t>,</a:t>
            </a:r>
            <a:r>
              <a:rPr b="0" lang="en-US" sz="2800" spc="-1" strike="noStrike">
                <a:solidFill>
                  <a:srgbClr val="a31515"/>
                </a:solidFill>
                <a:latin typeface="Consolas"/>
              </a:rPr>
              <a:t>'Satya'</a:t>
            </a:r>
            <a:r>
              <a:rPr b="0" lang="en-US" sz="2800" spc="-1" strike="noStrike">
                <a:solidFill>
                  <a:srgbClr val="000000"/>
                </a:solidFill>
                <a:latin typeface="Consolas"/>
              </a:rPr>
              <a:t>]</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8000"/>
                </a:solidFill>
                <a:latin typeface="Consolas"/>
              </a:rPr>
              <a:t>#add a new value to the end of the list</a:t>
            </a:r>
            <a:endParaRPr b="0" lang="en-US" sz="2800" spc="-1" strike="noStrike">
              <a:latin typeface="Arial"/>
            </a:endParaRPr>
          </a:p>
          <a:p>
            <a:pPr>
              <a:lnSpc>
                <a:spcPct val="100000"/>
              </a:lnSpc>
            </a:pPr>
            <a:r>
              <a:rPr b="0" lang="en-US" sz="2800" spc="-1" strike="noStrike">
                <a:solidFill>
                  <a:srgbClr val="000000"/>
                </a:solidFill>
                <a:latin typeface="Consolas"/>
              </a:rPr>
              <a:t>guests.remove(</a:t>
            </a:r>
            <a:r>
              <a:rPr b="0" lang="en-US" sz="2800" spc="-1" strike="noStrike">
                <a:solidFill>
                  <a:srgbClr val="a31515"/>
                </a:solidFill>
                <a:latin typeface="Consolas"/>
              </a:rPr>
              <a:t>'Christopher'</a:t>
            </a:r>
            <a:r>
              <a:rPr b="0" lang="en-US" sz="2800" spc="-1" strike="noStrike">
                <a:solidFill>
                  <a:srgbClr val="000000"/>
                </a:solidFill>
                <a:latin typeface="Consolas"/>
              </a:rPr>
              <a:t>)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8000"/>
                </a:solidFill>
                <a:latin typeface="Consolas"/>
              </a:rPr>
              <a:t>#display the last value in the list</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00"/>
                </a:solidFill>
                <a:latin typeface="Consolas"/>
              </a:rPr>
              <a:t>print(guests[0]) </a:t>
            </a:r>
            <a:endParaRPr b="0" lang="en-US" sz="2800" spc="-1" strike="noStrike">
              <a:latin typeface="Arial"/>
            </a:endParaRPr>
          </a:p>
        </p:txBody>
      </p:sp>
      <p:pic>
        <p:nvPicPr>
          <p:cNvPr id="279" name="Picture 4" descr=""/>
          <p:cNvPicPr/>
          <p:nvPr/>
        </p:nvPicPr>
        <p:blipFill>
          <a:blip r:embed="rId1"/>
          <a:stretch/>
        </p:blipFill>
        <p:spPr>
          <a:xfrm>
            <a:off x="6961320" y="4572000"/>
            <a:ext cx="5397120" cy="2539800"/>
          </a:xfrm>
          <a:prstGeom prst="rect">
            <a:avLst/>
          </a:prstGeom>
          <a:ln>
            <a:noFill/>
          </a:ln>
        </p:spPr>
      </p:pic>
    </p:spTree>
  </p:cSld>
  <mc:AlternateContent>
    <mc:Choice Requires="p14">
      <p:transition spd="slow" p14:dur="2000"/>
    </mc:Choice>
    <mc:Fallback>
      <p:transition spd="slow"/>
    </mc:Fallback>
  </mc:AlternateContent>
  <p:timing>
    <p:tnLst>
      <p:par>
        <p:cTn id="77" dur="indefinite" restart="never" nodeType="tmRoot">
          <p:childTnLst>
            <p:seq>
              <p:cTn id="78" dur="indefinite" nodeType="mainSeq">
                <p:childTnLst>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360" y="1478160"/>
            <a:ext cx="10211400" cy="30783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guests = [</a:t>
            </a:r>
            <a:r>
              <a:rPr b="0" lang="en-US" sz="2800" spc="-1" strike="noStrike">
                <a:solidFill>
                  <a:srgbClr val="a31515"/>
                </a:solidFill>
                <a:latin typeface="Consolas"/>
              </a:rPr>
              <a:t>'Christopher'</a:t>
            </a:r>
            <a:r>
              <a:rPr b="0" lang="en-US" sz="2800" spc="-1" strike="noStrike">
                <a:solidFill>
                  <a:srgbClr val="000000"/>
                </a:solidFill>
                <a:latin typeface="Consolas"/>
              </a:rPr>
              <a:t>,</a:t>
            </a:r>
            <a:r>
              <a:rPr b="0" lang="en-US" sz="2800" spc="-1" strike="noStrike">
                <a:solidFill>
                  <a:srgbClr val="a31515"/>
                </a:solidFill>
                <a:latin typeface="Consolas"/>
              </a:rPr>
              <a:t>'Susan'</a:t>
            </a:r>
            <a:r>
              <a:rPr b="0" lang="en-US" sz="2800" spc="-1" strike="noStrike">
                <a:solidFill>
                  <a:srgbClr val="000000"/>
                </a:solidFill>
                <a:latin typeface="Consolas"/>
              </a:rPr>
              <a:t>,</a:t>
            </a:r>
            <a:r>
              <a:rPr b="0" lang="en-US" sz="2800" spc="-1" strike="noStrike">
                <a:solidFill>
                  <a:srgbClr val="a31515"/>
                </a:solidFill>
                <a:latin typeface="Consolas"/>
              </a:rPr>
              <a:t>'Bill'</a:t>
            </a:r>
            <a:r>
              <a:rPr b="0" lang="en-US" sz="2800" spc="-1" strike="noStrike">
                <a:solidFill>
                  <a:srgbClr val="000000"/>
                </a:solidFill>
                <a:latin typeface="Consolas"/>
              </a:rPr>
              <a:t>,</a:t>
            </a:r>
            <a:r>
              <a:rPr b="0" lang="en-US" sz="2800" spc="-1" strike="noStrike">
                <a:solidFill>
                  <a:srgbClr val="a31515"/>
                </a:solidFill>
                <a:latin typeface="Consolas"/>
              </a:rPr>
              <a:t>'Satya'</a:t>
            </a:r>
            <a:r>
              <a:rPr b="0" lang="en-US" sz="2800" spc="-1" strike="noStrike">
                <a:solidFill>
                  <a:srgbClr val="000000"/>
                </a:solidFill>
                <a:latin typeface="Consolas"/>
              </a:rPr>
              <a:t>]</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8000"/>
                </a:solidFill>
                <a:latin typeface="Consolas"/>
              </a:rPr>
              <a:t>#delete the first item in the list</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ff"/>
                </a:solidFill>
                <a:latin typeface="Consolas"/>
              </a:rPr>
              <a:t>del</a:t>
            </a:r>
            <a:r>
              <a:rPr b="0" lang="en-US" sz="2800" spc="-1" strike="noStrike">
                <a:solidFill>
                  <a:srgbClr val="000000"/>
                </a:solidFill>
                <a:latin typeface="Consolas"/>
              </a:rPr>
              <a:t> guests[0]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8000"/>
                </a:solidFill>
                <a:latin typeface="Consolas"/>
              </a:rPr>
              <a:t>#print the first item in the list</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00"/>
                </a:solidFill>
                <a:latin typeface="Consolas"/>
              </a:rPr>
              <a:t>print(guests[0])</a:t>
            </a:r>
            <a:endParaRPr b="0" lang="en-US" sz="2800" spc="-1" strike="noStrike">
              <a:latin typeface="Arial"/>
            </a:endParaRPr>
          </a:p>
        </p:txBody>
      </p:sp>
      <p:sp>
        <p:nvSpPr>
          <p:cNvPr id="281" name="TextShape 2"/>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You can use the del command to delete an entry</a:t>
            </a:r>
            <a:endParaRPr b="0" lang="en-US" sz="4400" spc="-1" strike="noStrike">
              <a:solidFill>
                <a:srgbClr val="000000"/>
              </a:solidFill>
              <a:latin typeface="Calibri"/>
            </a:endParaRPr>
          </a:p>
        </p:txBody>
      </p:sp>
      <p:pic>
        <p:nvPicPr>
          <p:cNvPr id="282" name="Picture 4" descr=""/>
          <p:cNvPicPr/>
          <p:nvPr/>
        </p:nvPicPr>
        <p:blipFill>
          <a:blip r:embed="rId1"/>
          <a:stretch/>
        </p:blipFill>
        <p:spPr>
          <a:xfrm>
            <a:off x="6961320" y="4572000"/>
            <a:ext cx="5397120" cy="2539800"/>
          </a:xfrm>
          <a:prstGeom prst="rect">
            <a:avLst/>
          </a:prstGeom>
          <a:ln>
            <a:noFill/>
          </a:ln>
        </p:spPr>
      </p:pic>
    </p:spTree>
  </p:cSld>
  <mc:AlternateContent>
    <mc:Choice Requires="p14">
      <p:transition spd="slow" p14:dur="2000"/>
    </mc:Choice>
    <mc:Fallback>
      <p:transition spd="slow"/>
    </mc:Fallback>
  </mc:AlternateContent>
  <p:timing>
    <p:tnLst>
      <p:par>
        <p:cTn id="83" dur="indefinite" restart="never" nodeType="tmRoot">
          <p:childTnLst>
            <p:seq>
              <p:cTn id="84" dur="indefinite" nodeType="mainSeq">
                <p:childTnLst>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Modifying list contents</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193320" y="5132520"/>
            <a:ext cx="857952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
        <p:nvSpPr>
          <p:cNvPr id="285" name="TextShape 2"/>
          <p:cNvSpPr txBox="1"/>
          <p:nvPr/>
        </p:nvSpPr>
        <p:spPr>
          <a:xfrm>
            <a:off x="193320" y="3362760"/>
            <a:ext cx="8579520" cy="1656000"/>
          </a:xfrm>
          <a:prstGeom prst="rect">
            <a:avLst/>
          </a:prstGeom>
          <a:solidFill>
            <a:srgbClr val="7fba00"/>
          </a:solidFill>
          <a:ln>
            <a:noFill/>
          </a:ln>
        </p:spPr>
        <p:txBody>
          <a:bodyPr lIns="137160" tIns="137160" bIns="137160" anchor="b">
            <a:noAutofit/>
          </a:bodyPr>
          <a:p>
            <a:pPr>
              <a:lnSpc>
                <a:spcPct val="80000"/>
              </a:lnSpc>
            </a:pPr>
            <a:r>
              <a:rPr b="0" lang="en-US" sz="4800" spc="-1" strike="noStrike">
                <a:solidFill>
                  <a:srgbClr val="ffffff"/>
                </a:solidFill>
                <a:latin typeface="Segoe UI Light"/>
                <a:ea typeface="Segoe UI Light"/>
              </a:rPr>
              <a:t>Finding values</a:t>
            </a:r>
            <a:endParaRPr b="0" lang="en-US" sz="4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The index() function will search the list and return the index of the position where the value was found</a:t>
            </a:r>
            <a:endParaRPr b="0" lang="en-US" sz="4400" spc="-1" strike="noStrike">
              <a:solidFill>
                <a:srgbClr val="000000"/>
              </a:solidFill>
              <a:latin typeface="Calibri"/>
            </a:endParaRPr>
          </a:p>
        </p:txBody>
      </p:sp>
      <p:sp>
        <p:nvSpPr>
          <p:cNvPr id="287" name="TextShape 2"/>
          <p:cNvSpPr txBox="1"/>
          <p:nvPr/>
        </p:nvSpPr>
        <p:spPr>
          <a:xfrm>
            <a:off x="379440" y="1091520"/>
            <a:ext cx="9451440" cy="3978720"/>
          </a:xfrm>
          <a:prstGeom prst="rect">
            <a:avLst/>
          </a:prstGeom>
          <a:solidFill>
            <a:srgbClr val="ffffff"/>
          </a:solidFill>
          <a:ln>
            <a:noFill/>
          </a:ln>
        </p:spPr>
        <p:txBody>
          <a:bodyPr anchor="ctr">
            <a:spAutoFit/>
          </a:bodyPr>
          <a:p>
            <a:pPr>
              <a:lnSpc>
                <a:spcPct val="100000"/>
              </a:lnSpc>
            </a:pPr>
            <a:r>
              <a:rPr b="0" lang="en-US" sz="2800" spc="-1" strike="noStrike">
                <a:solidFill>
                  <a:srgbClr val="000000"/>
                </a:solidFill>
                <a:latin typeface="Consolas"/>
                <a:ea typeface="Segoe UI Light"/>
              </a:rPr>
              <a:t>guests = [</a:t>
            </a:r>
            <a:r>
              <a:rPr b="0" lang="en-US" sz="2800" spc="-1" strike="noStrike">
                <a:solidFill>
                  <a:srgbClr val="a31515"/>
                </a:solidFill>
                <a:latin typeface="Consolas"/>
                <a:ea typeface="Segoe UI Light"/>
              </a:rPr>
              <a:t>'Christopher'</a:t>
            </a:r>
            <a:r>
              <a:rPr b="0" lang="en-US" sz="2800" spc="-1" strike="noStrike">
                <a:solidFill>
                  <a:srgbClr val="000000"/>
                </a:solidFill>
                <a:latin typeface="Consolas"/>
                <a:ea typeface="Segoe UI Light"/>
              </a:rPr>
              <a:t>,</a:t>
            </a:r>
            <a:r>
              <a:rPr b="0" lang="en-US" sz="2800" spc="-1" strike="noStrike">
                <a:solidFill>
                  <a:srgbClr val="a31515"/>
                </a:solidFill>
                <a:latin typeface="Consolas"/>
                <a:ea typeface="Segoe UI Light"/>
              </a:rPr>
              <a:t>'Susan'</a:t>
            </a:r>
            <a:r>
              <a:rPr b="0" lang="en-US" sz="2800" spc="-1" strike="noStrike">
                <a:solidFill>
                  <a:srgbClr val="000000"/>
                </a:solidFill>
                <a:latin typeface="Consolas"/>
                <a:ea typeface="Segoe UI Light"/>
              </a:rPr>
              <a:t>,</a:t>
            </a:r>
            <a:r>
              <a:rPr b="0" lang="en-US" sz="2800" spc="-1" strike="noStrike">
                <a:solidFill>
                  <a:srgbClr val="a31515"/>
                </a:solidFill>
                <a:latin typeface="Consolas"/>
                <a:ea typeface="Segoe UI Light"/>
              </a:rPr>
              <a:t>'Bill'</a:t>
            </a:r>
            <a:r>
              <a:rPr b="0" lang="en-US" sz="2800" spc="-1" strike="noStrike">
                <a:solidFill>
                  <a:srgbClr val="000000"/>
                </a:solidFill>
                <a:latin typeface="Consolas"/>
                <a:ea typeface="Segoe UI Light"/>
              </a:rPr>
              <a:t>,</a:t>
            </a:r>
            <a:r>
              <a:rPr b="0" lang="en-US" sz="2800" spc="-1" strike="noStrike">
                <a:solidFill>
                  <a:srgbClr val="a31515"/>
                </a:solidFill>
                <a:latin typeface="Consolas"/>
                <a:ea typeface="Segoe UI Light"/>
              </a:rPr>
              <a:t>'Satya'</a:t>
            </a:r>
            <a:r>
              <a:rPr b="0" lang="en-US" sz="2800" spc="-1" strike="noStrike">
                <a:solidFill>
                  <a:srgbClr val="000000"/>
                </a:solidFill>
                <a:latin typeface="Consolas"/>
                <a:ea typeface="Segoe UI Light"/>
              </a:rPr>
              <a:t>]</a:t>
            </a:r>
            <a:endParaRPr b="1" lang="en-US" sz="2800" spc="-1" strike="noStrike">
              <a:solidFill>
                <a:srgbClr val="000000"/>
              </a:solidFill>
              <a:latin typeface="Segoe UI Light"/>
            </a:endParaRPr>
          </a:p>
          <a:p>
            <a:pPr>
              <a:lnSpc>
                <a:spcPct val="100000"/>
              </a:lnSpc>
            </a:pPr>
            <a:endParaRPr b="1" lang="en-US" sz="2800" spc="-1" strike="noStrike">
              <a:solidFill>
                <a:srgbClr val="000000"/>
              </a:solidFill>
              <a:latin typeface="Segoe UI Light"/>
            </a:endParaRPr>
          </a:p>
          <a:p>
            <a:pPr>
              <a:lnSpc>
                <a:spcPct val="100000"/>
              </a:lnSpc>
            </a:pPr>
            <a:r>
              <a:rPr b="0" lang="en-US" sz="2800" spc="-1" strike="noStrike">
                <a:solidFill>
                  <a:srgbClr val="008000"/>
                </a:solidFill>
                <a:latin typeface="Consolas"/>
                <a:ea typeface="Segoe UI Light"/>
              </a:rPr>
              <a:t>#this will return the index in the list</a:t>
            </a:r>
            <a:r>
              <a:rPr b="0" lang="en-US" sz="2800" spc="-1" strike="noStrike">
                <a:solidFill>
                  <a:srgbClr val="000000"/>
                </a:solidFill>
                <a:latin typeface="Consolas"/>
                <a:ea typeface="Segoe UI Light"/>
              </a:rPr>
              <a:t> </a:t>
            </a:r>
            <a:endParaRPr b="1" lang="en-US" sz="2800" spc="-1" strike="noStrike">
              <a:solidFill>
                <a:srgbClr val="000000"/>
              </a:solidFill>
              <a:latin typeface="Segoe UI Light"/>
            </a:endParaRPr>
          </a:p>
          <a:p>
            <a:pPr>
              <a:lnSpc>
                <a:spcPct val="100000"/>
              </a:lnSpc>
            </a:pPr>
            <a:r>
              <a:rPr b="0" lang="en-US" sz="2800" spc="-1" strike="noStrike">
                <a:solidFill>
                  <a:srgbClr val="008000"/>
                </a:solidFill>
                <a:latin typeface="Consolas"/>
                <a:ea typeface="Segoe UI Light"/>
              </a:rPr>
              <a:t>#where the name Bill is found</a:t>
            </a:r>
            <a:r>
              <a:rPr b="0" lang="en-US" sz="2800" spc="-1" strike="noStrike">
                <a:solidFill>
                  <a:srgbClr val="000000"/>
                </a:solidFill>
                <a:latin typeface="Consolas"/>
                <a:ea typeface="Segoe UI Light"/>
              </a:rPr>
              <a:t> </a:t>
            </a:r>
            <a:endParaRPr b="1" lang="en-US" sz="2800" spc="-1" strike="noStrike">
              <a:solidFill>
                <a:srgbClr val="000000"/>
              </a:solidFill>
              <a:latin typeface="Segoe UI Light"/>
            </a:endParaRPr>
          </a:p>
          <a:p>
            <a:pPr>
              <a:lnSpc>
                <a:spcPct val="100000"/>
              </a:lnSpc>
            </a:pPr>
            <a:r>
              <a:rPr b="0" lang="en-US" sz="2800" spc="-1" strike="noStrike">
                <a:solidFill>
                  <a:srgbClr val="000000"/>
                </a:solidFill>
                <a:latin typeface="Consolas"/>
                <a:ea typeface="Segoe UI Light"/>
              </a:rPr>
              <a:t>print(guests.index(</a:t>
            </a:r>
            <a:r>
              <a:rPr b="0" lang="en-US" sz="2800" spc="-1" strike="noStrike">
                <a:solidFill>
                  <a:srgbClr val="a31515"/>
                </a:solidFill>
                <a:latin typeface="Consolas"/>
                <a:ea typeface="Segoe UI Light"/>
              </a:rPr>
              <a:t>'Bill'</a:t>
            </a:r>
            <a:r>
              <a:rPr b="0" lang="en-US" sz="2800" spc="-1" strike="noStrike">
                <a:solidFill>
                  <a:srgbClr val="000000"/>
                </a:solidFill>
                <a:latin typeface="Consolas"/>
                <a:ea typeface="Segoe UI Light"/>
              </a:rPr>
              <a:t>))</a:t>
            </a:r>
            <a:endParaRPr b="1" lang="en-US" sz="2800" spc="-1" strike="noStrike">
              <a:solidFill>
                <a:srgbClr val="000000"/>
              </a:solidFill>
              <a:latin typeface="Segoe UI Light"/>
            </a:endParaRPr>
          </a:p>
        </p:txBody>
      </p:sp>
      <p:pic>
        <p:nvPicPr>
          <p:cNvPr id="288" name="Picture 6" descr=""/>
          <p:cNvPicPr/>
          <p:nvPr/>
        </p:nvPicPr>
        <p:blipFill>
          <a:blip r:embed="rId1"/>
          <a:stretch/>
        </p:blipFill>
        <p:spPr>
          <a:xfrm>
            <a:off x="6413400" y="4293360"/>
            <a:ext cx="5778000" cy="2564280"/>
          </a:xfrm>
          <a:prstGeom prst="rect">
            <a:avLst/>
          </a:prstGeom>
          <a:ln>
            <a:noFill/>
          </a:ln>
        </p:spPr>
      </p:pic>
    </p:spTree>
  </p:cSld>
  <mc:AlternateContent>
    <mc:Choice Requires="p14">
      <p:transition spd="slow" p14:dur="2000"/>
    </mc:Choice>
    <mc:Fallback>
      <p:transition spd="slow"/>
    </mc:Fallback>
  </mc:AlternateContent>
  <p:timing>
    <p:tnLst>
      <p:par>
        <p:cTn id="93" dur="indefinite" restart="never" nodeType="tmRoot">
          <p:childTnLst>
            <p:seq>
              <p:cTn id="94" dur="indefinite" nodeType="mainSeq">
                <p:childTnLst>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Searching a list</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What do you think will happen if we search for a value that doesn’t exist in the list?</a:t>
            </a:r>
            <a:endParaRPr b="0" lang="en-US" sz="4400" spc="-1" strike="noStrike">
              <a:solidFill>
                <a:srgbClr val="000000"/>
              </a:solidFill>
              <a:latin typeface="Calibri"/>
            </a:endParaRPr>
          </a:p>
        </p:txBody>
      </p:sp>
      <p:sp>
        <p:nvSpPr>
          <p:cNvPr id="291" name="TextShape 2"/>
          <p:cNvSpPr txBox="1"/>
          <p:nvPr/>
        </p:nvSpPr>
        <p:spPr>
          <a:xfrm>
            <a:off x="379440" y="1091520"/>
            <a:ext cx="9451440" cy="3978720"/>
          </a:xfrm>
          <a:prstGeom prst="rect">
            <a:avLst/>
          </a:prstGeom>
          <a:solidFill>
            <a:srgbClr val="ffffff"/>
          </a:solidFill>
          <a:ln>
            <a:noFill/>
          </a:ln>
        </p:spPr>
        <p:txBody>
          <a:bodyPr anchor="ctr">
            <a:spAutoFit/>
          </a:bodyPr>
          <a:p>
            <a:pPr>
              <a:lnSpc>
                <a:spcPct val="100000"/>
              </a:lnSpc>
            </a:pPr>
            <a:r>
              <a:rPr b="0" lang="en-US" sz="2800" spc="-1" strike="noStrike">
                <a:solidFill>
                  <a:srgbClr val="000000"/>
                </a:solidFill>
                <a:latin typeface="Consolas"/>
                <a:ea typeface="Segoe UI Light"/>
              </a:rPr>
              <a:t>guests = [</a:t>
            </a:r>
            <a:r>
              <a:rPr b="0" lang="en-US" sz="2800" spc="-1" strike="noStrike">
                <a:solidFill>
                  <a:srgbClr val="a31515"/>
                </a:solidFill>
                <a:latin typeface="Consolas"/>
                <a:ea typeface="Segoe UI Light"/>
              </a:rPr>
              <a:t>'Christopher'</a:t>
            </a:r>
            <a:r>
              <a:rPr b="0" lang="en-US" sz="2800" spc="-1" strike="noStrike">
                <a:solidFill>
                  <a:srgbClr val="000000"/>
                </a:solidFill>
                <a:latin typeface="Consolas"/>
                <a:ea typeface="Segoe UI Light"/>
              </a:rPr>
              <a:t>,</a:t>
            </a:r>
            <a:r>
              <a:rPr b="0" lang="en-US" sz="2800" spc="-1" strike="noStrike">
                <a:solidFill>
                  <a:srgbClr val="a31515"/>
                </a:solidFill>
                <a:latin typeface="Consolas"/>
                <a:ea typeface="Segoe UI Light"/>
              </a:rPr>
              <a:t>'Susan'</a:t>
            </a:r>
            <a:r>
              <a:rPr b="0" lang="en-US" sz="2800" spc="-1" strike="noStrike">
                <a:solidFill>
                  <a:srgbClr val="000000"/>
                </a:solidFill>
                <a:latin typeface="Consolas"/>
                <a:ea typeface="Segoe UI Light"/>
              </a:rPr>
              <a:t>,</a:t>
            </a:r>
            <a:r>
              <a:rPr b="0" lang="en-US" sz="2800" spc="-1" strike="noStrike">
                <a:solidFill>
                  <a:srgbClr val="a31515"/>
                </a:solidFill>
                <a:latin typeface="Consolas"/>
                <a:ea typeface="Segoe UI Light"/>
              </a:rPr>
              <a:t>'Bill'</a:t>
            </a:r>
            <a:r>
              <a:rPr b="0" lang="en-US" sz="2800" spc="-1" strike="noStrike">
                <a:solidFill>
                  <a:srgbClr val="000000"/>
                </a:solidFill>
                <a:latin typeface="Consolas"/>
                <a:ea typeface="Segoe UI Light"/>
              </a:rPr>
              <a:t>,</a:t>
            </a:r>
            <a:r>
              <a:rPr b="0" lang="en-US" sz="2800" spc="-1" strike="noStrike">
                <a:solidFill>
                  <a:srgbClr val="a31515"/>
                </a:solidFill>
                <a:latin typeface="Consolas"/>
                <a:ea typeface="Segoe UI Light"/>
              </a:rPr>
              <a:t>'Satya'</a:t>
            </a:r>
            <a:r>
              <a:rPr b="0" lang="en-US" sz="2800" spc="-1" strike="noStrike">
                <a:solidFill>
                  <a:srgbClr val="000000"/>
                </a:solidFill>
                <a:latin typeface="Consolas"/>
                <a:ea typeface="Segoe UI Light"/>
              </a:rPr>
              <a:t>]</a:t>
            </a:r>
            <a:endParaRPr b="1" lang="en-US" sz="2800" spc="-1" strike="noStrike">
              <a:solidFill>
                <a:srgbClr val="000000"/>
              </a:solidFill>
              <a:latin typeface="Segoe UI Light"/>
            </a:endParaRPr>
          </a:p>
          <a:p>
            <a:pPr>
              <a:lnSpc>
                <a:spcPct val="100000"/>
              </a:lnSpc>
            </a:pPr>
            <a:endParaRPr b="1" lang="en-US" sz="2800" spc="-1" strike="noStrike">
              <a:solidFill>
                <a:srgbClr val="000000"/>
              </a:solidFill>
              <a:latin typeface="Segoe UI Light"/>
            </a:endParaRPr>
          </a:p>
          <a:p>
            <a:pPr>
              <a:lnSpc>
                <a:spcPct val="100000"/>
              </a:lnSpc>
            </a:pPr>
            <a:r>
              <a:rPr b="0" lang="en-US" sz="2800" spc="-1" strike="noStrike">
                <a:solidFill>
                  <a:srgbClr val="008000"/>
                </a:solidFill>
                <a:latin typeface="Consolas"/>
                <a:ea typeface="Segoe UI Light"/>
              </a:rPr>
              <a:t>#this will return the index in the list</a:t>
            </a:r>
            <a:r>
              <a:rPr b="0" lang="en-US" sz="2800" spc="-1" strike="noStrike">
                <a:solidFill>
                  <a:srgbClr val="000000"/>
                </a:solidFill>
                <a:latin typeface="Consolas"/>
                <a:ea typeface="Segoe UI Light"/>
              </a:rPr>
              <a:t> </a:t>
            </a:r>
            <a:endParaRPr b="1" lang="en-US" sz="2800" spc="-1" strike="noStrike">
              <a:solidFill>
                <a:srgbClr val="000000"/>
              </a:solidFill>
              <a:latin typeface="Segoe UI Light"/>
            </a:endParaRPr>
          </a:p>
          <a:p>
            <a:pPr>
              <a:lnSpc>
                <a:spcPct val="100000"/>
              </a:lnSpc>
            </a:pPr>
            <a:r>
              <a:rPr b="0" lang="en-US" sz="2800" spc="-1" strike="noStrike">
                <a:solidFill>
                  <a:srgbClr val="008000"/>
                </a:solidFill>
                <a:latin typeface="Consolas"/>
                <a:ea typeface="Segoe UI Light"/>
              </a:rPr>
              <a:t>#where the name Steve is found</a:t>
            </a:r>
            <a:r>
              <a:rPr b="0" lang="en-US" sz="2800" spc="-1" strike="noStrike">
                <a:solidFill>
                  <a:srgbClr val="000000"/>
                </a:solidFill>
                <a:latin typeface="Consolas"/>
                <a:ea typeface="Segoe UI Light"/>
              </a:rPr>
              <a:t> </a:t>
            </a:r>
            <a:endParaRPr b="1" lang="en-US" sz="2800" spc="-1" strike="noStrike">
              <a:solidFill>
                <a:srgbClr val="000000"/>
              </a:solidFill>
              <a:latin typeface="Segoe UI Light"/>
            </a:endParaRPr>
          </a:p>
          <a:p>
            <a:pPr>
              <a:lnSpc>
                <a:spcPct val="100000"/>
              </a:lnSpc>
            </a:pPr>
            <a:r>
              <a:rPr b="0" lang="en-US" sz="2800" spc="-1" strike="noStrike">
                <a:solidFill>
                  <a:srgbClr val="000000"/>
                </a:solidFill>
                <a:latin typeface="Consolas"/>
                <a:ea typeface="Segoe UI Light"/>
              </a:rPr>
              <a:t>print(guests.index(</a:t>
            </a:r>
            <a:r>
              <a:rPr b="0" lang="en-US" sz="2800" spc="-1" strike="noStrike">
                <a:solidFill>
                  <a:srgbClr val="a31515"/>
                </a:solidFill>
                <a:latin typeface="Consolas"/>
                <a:ea typeface="Segoe UI Light"/>
              </a:rPr>
              <a:t>'Steve'</a:t>
            </a:r>
            <a:r>
              <a:rPr b="0" lang="en-US" sz="2800" spc="-1" strike="noStrike">
                <a:solidFill>
                  <a:srgbClr val="000000"/>
                </a:solidFill>
                <a:latin typeface="Consolas"/>
                <a:ea typeface="Segoe UI Light"/>
              </a:rPr>
              <a:t>))</a:t>
            </a:r>
            <a:endParaRPr b="1" lang="en-US" sz="2800" spc="-1" strike="noStrike">
              <a:solidFill>
                <a:srgbClr val="000000"/>
              </a:solidFill>
              <a:latin typeface="Segoe UI Light"/>
            </a:endParaRPr>
          </a:p>
        </p:txBody>
      </p:sp>
      <p:sp>
        <p:nvSpPr>
          <p:cNvPr id="292" name="CustomShape 3"/>
          <p:cNvSpPr/>
          <p:nvPr/>
        </p:nvSpPr>
        <p:spPr>
          <a:xfrm>
            <a:off x="-428040" y="4546800"/>
            <a:ext cx="10576440" cy="13701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800" spc="-1" strike="noStrike">
                <a:solidFill>
                  <a:srgbClr val="000000"/>
                </a:solidFill>
                <a:latin typeface="Segoe UI Light"/>
              </a:rPr>
              <a:t>The code crashes! </a:t>
            </a:r>
            <a:endParaRPr b="0" lang="en-US" sz="2800" spc="-1" strike="noStrike">
              <a:latin typeface="Arial"/>
            </a:endParaRPr>
          </a:p>
          <a:p>
            <a:pPr>
              <a:lnSpc>
                <a:spcPct val="100000"/>
              </a:lnSpc>
            </a:pPr>
            <a:r>
              <a:rPr b="0" lang="en-US" sz="2800" spc="-1" strike="noStrike">
                <a:solidFill>
                  <a:srgbClr val="000000"/>
                </a:solidFill>
                <a:latin typeface="Segoe UI Light"/>
              </a:rPr>
              <a:t>We need to add error handling </a:t>
            </a:r>
            <a:endParaRPr b="0" lang="en-US" sz="2800" spc="-1" strike="noStrike">
              <a:latin typeface="Arial"/>
            </a:endParaRPr>
          </a:p>
          <a:p>
            <a:pPr>
              <a:lnSpc>
                <a:spcPct val="100000"/>
              </a:lnSpc>
            </a:pPr>
            <a:r>
              <a:rPr b="0" lang="en-US" sz="2800" spc="-1" strike="noStrike">
                <a:solidFill>
                  <a:srgbClr val="000000"/>
                </a:solidFill>
                <a:latin typeface="Segoe UI Light"/>
              </a:rPr>
              <a:t>Or find another way to go through the list and find a value</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01" dur="indefinite" restart="never" nodeType="tmRoot">
          <p:childTnLst>
            <p:seq>
              <p:cTn id="102" dur="indefinite" nodeType="mainSeq">
                <p:childTnLst>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Sometimes you have to remember lists of values</a:t>
            </a:r>
            <a:endParaRPr b="0" lang="en-US" sz="4400" spc="-1" strike="noStrike">
              <a:solidFill>
                <a:srgbClr val="000000"/>
              </a:solidFill>
              <a:latin typeface="Calibri"/>
            </a:endParaRPr>
          </a:p>
        </p:txBody>
      </p:sp>
      <p:sp>
        <p:nvSpPr>
          <p:cNvPr id="250"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I want to remember the names of everyone coming to a party</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I want to remember the scores I got in all my courses</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rPr>
              <a:t> </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25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25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250">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193320" y="5132520"/>
            <a:ext cx="857952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
        <p:nvSpPr>
          <p:cNvPr id="294" name="TextShape 2"/>
          <p:cNvSpPr txBox="1"/>
          <p:nvPr/>
        </p:nvSpPr>
        <p:spPr>
          <a:xfrm>
            <a:off x="193320" y="3362760"/>
            <a:ext cx="8579520" cy="1656000"/>
          </a:xfrm>
          <a:prstGeom prst="rect">
            <a:avLst/>
          </a:prstGeom>
          <a:solidFill>
            <a:srgbClr val="7fba00"/>
          </a:solidFill>
          <a:ln>
            <a:noFill/>
          </a:ln>
        </p:spPr>
        <p:txBody>
          <a:bodyPr lIns="137160" tIns="137160" bIns="137160" anchor="b">
            <a:noAutofit/>
          </a:bodyPr>
          <a:p>
            <a:pPr>
              <a:lnSpc>
                <a:spcPct val="80000"/>
              </a:lnSpc>
            </a:pPr>
            <a:r>
              <a:rPr b="0" lang="en-US" sz="4800" spc="-1" strike="noStrike">
                <a:solidFill>
                  <a:srgbClr val="ffffff"/>
                </a:solidFill>
                <a:latin typeface="Segoe UI Light"/>
                <a:ea typeface="Segoe UI Light"/>
              </a:rPr>
              <a:t>Displaying values</a:t>
            </a:r>
            <a:endParaRPr b="0" lang="en-US" sz="4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379440" y="182160"/>
            <a:ext cx="11523960" cy="1063080"/>
          </a:xfrm>
          <a:prstGeom prst="rect">
            <a:avLst/>
          </a:prstGeom>
          <a:noFill/>
          <a:ln>
            <a:noFill/>
          </a:ln>
        </p:spPr>
        <p:txBody>
          <a:bodyPr>
            <a:normAutofit/>
          </a:bodyPr>
          <a:p>
            <a:pPr>
              <a:lnSpc>
                <a:spcPct val="80000"/>
              </a:lnSpc>
            </a:pPr>
            <a:r>
              <a:rPr b="0" lang="en-US" sz="4400" spc="-1" strike="noStrike">
                <a:solidFill>
                  <a:srgbClr val="000000"/>
                </a:solidFill>
                <a:latin typeface="Segoe UI Light"/>
                <a:ea typeface="Segoe UI Light"/>
              </a:rPr>
              <a:t>Use a loop!</a:t>
            </a:r>
            <a:endParaRPr b="0" lang="en-US" sz="4400" spc="-1" strike="noStrike">
              <a:solidFill>
                <a:srgbClr val="000000"/>
              </a:solidFill>
              <a:latin typeface="Calibri"/>
            </a:endParaRPr>
          </a:p>
        </p:txBody>
      </p:sp>
      <p:sp>
        <p:nvSpPr>
          <p:cNvPr id="296" name="TextShape 2"/>
          <p:cNvSpPr txBox="1"/>
          <p:nvPr/>
        </p:nvSpPr>
        <p:spPr>
          <a:xfrm>
            <a:off x="379440" y="1059840"/>
            <a:ext cx="9648360" cy="5211000"/>
          </a:xfrm>
          <a:prstGeom prst="rect">
            <a:avLst/>
          </a:prstGeom>
          <a:solidFill>
            <a:srgbClr val="ffffff"/>
          </a:solidFill>
          <a:ln>
            <a:noFill/>
          </a:ln>
        </p:spPr>
        <p:txBody>
          <a:bodyPr anchor="ctr">
            <a:spAutoFit/>
          </a:bodyPr>
          <a:p>
            <a:pPr>
              <a:lnSpc>
                <a:spcPct val="100000"/>
              </a:lnSpc>
            </a:pPr>
            <a:r>
              <a:rPr b="0" lang="en-US" sz="2800" spc="-1" strike="noStrike">
                <a:solidFill>
                  <a:srgbClr val="000000"/>
                </a:solidFill>
                <a:latin typeface="Consolas"/>
                <a:ea typeface="Segoe UI Light"/>
              </a:rPr>
              <a:t>guests = [</a:t>
            </a:r>
            <a:r>
              <a:rPr b="0" lang="en-US" sz="2800" spc="-1" strike="noStrike">
                <a:solidFill>
                  <a:srgbClr val="a31515"/>
                </a:solidFill>
                <a:latin typeface="Consolas"/>
                <a:ea typeface="Segoe UI Light"/>
              </a:rPr>
              <a:t>'Christopher'</a:t>
            </a:r>
            <a:r>
              <a:rPr b="0" lang="en-US" sz="2800" spc="-1" strike="noStrike">
                <a:solidFill>
                  <a:srgbClr val="000000"/>
                </a:solidFill>
                <a:latin typeface="Consolas"/>
                <a:ea typeface="Segoe UI Light"/>
              </a:rPr>
              <a:t>,</a:t>
            </a:r>
            <a:r>
              <a:rPr b="0" lang="en-US" sz="2800" spc="-1" strike="noStrike">
                <a:solidFill>
                  <a:srgbClr val="a31515"/>
                </a:solidFill>
                <a:latin typeface="Consolas"/>
                <a:ea typeface="Segoe UI Light"/>
              </a:rPr>
              <a:t>'Susan'</a:t>
            </a:r>
            <a:r>
              <a:rPr b="0" lang="en-US" sz="2800" spc="-1" strike="noStrike">
                <a:solidFill>
                  <a:srgbClr val="000000"/>
                </a:solidFill>
                <a:latin typeface="Consolas"/>
                <a:ea typeface="Segoe UI Light"/>
              </a:rPr>
              <a:t>,</a:t>
            </a:r>
            <a:r>
              <a:rPr b="0" lang="en-US" sz="2800" spc="-1" strike="noStrike">
                <a:solidFill>
                  <a:srgbClr val="a31515"/>
                </a:solidFill>
                <a:latin typeface="Consolas"/>
                <a:ea typeface="Segoe UI Light"/>
              </a:rPr>
              <a:t>'Bill'</a:t>
            </a:r>
            <a:r>
              <a:rPr b="0" lang="en-US" sz="2800" spc="-1" strike="noStrike">
                <a:solidFill>
                  <a:srgbClr val="000000"/>
                </a:solidFill>
                <a:latin typeface="Consolas"/>
                <a:ea typeface="Segoe UI Light"/>
              </a:rPr>
              <a:t>,</a:t>
            </a:r>
            <a:r>
              <a:rPr b="0" lang="en-US" sz="2800" spc="-1" strike="noStrike">
                <a:solidFill>
                  <a:srgbClr val="a31515"/>
                </a:solidFill>
                <a:latin typeface="Consolas"/>
                <a:ea typeface="Segoe UI Light"/>
              </a:rPr>
              <a:t>'Satya'</a:t>
            </a:r>
            <a:r>
              <a:rPr b="0" lang="en-US" sz="2800" spc="-1" strike="noStrike">
                <a:solidFill>
                  <a:srgbClr val="000000"/>
                </a:solidFill>
                <a:latin typeface="Consolas"/>
                <a:ea typeface="Segoe UI Light"/>
              </a:rPr>
              <a:t>]</a:t>
            </a:r>
            <a:endParaRPr b="1" lang="en-US" sz="2800" spc="-1" strike="noStrike">
              <a:solidFill>
                <a:srgbClr val="000000"/>
              </a:solidFill>
              <a:latin typeface="Segoe UI Light"/>
            </a:endParaRPr>
          </a:p>
          <a:p>
            <a:pPr>
              <a:lnSpc>
                <a:spcPct val="100000"/>
              </a:lnSpc>
            </a:pPr>
            <a:endParaRPr b="1" lang="en-US" sz="2800" spc="-1" strike="noStrike">
              <a:solidFill>
                <a:srgbClr val="000000"/>
              </a:solidFill>
              <a:latin typeface="Segoe UI Light"/>
            </a:endParaRPr>
          </a:p>
          <a:p>
            <a:pPr>
              <a:lnSpc>
                <a:spcPct val="100000"/>
              </a:lnSpc>
            </a:pPr>
            <a:r>
              <a:rPr b="0" lang="en-US" sz="2800" spc="-1" strike="noStrike">
                <a:solidFill>
                  <a:srgbClr val="008000"/>
                </a:solidFill>
                <a:latin typeface="Consolas"/>
                <a:ea typeface="Segoe UI Light"/>
              </a:rPr>
              <a:t>#Create a loop that executes four times</a:t>
            </a:r>
            <a:r>
              <a:rPr b="0" lang="en-US" sz="2800" spc="-1" strike="noStrike">
                <a:solidFill>
                  <a:srgbClr val="000000"/>
                </a:solidFill>
                <a:latin typeface="Consolas"/>
                <a:ea typeface="Segoe UI Light"/>
              </a:rPr>
              <a:t> </a:t>
            </a:r>
            <a:endParaRPr b="1" lang="en-US" sz="2800" spc="-1" strike="noStrike">
              <a:solidFill>
                <a:srgbClr val="000000"/>
              </a:solidFill>
              <a:latin typeface="Segoe UI Light"/>
            </a:endParaRPr>
          </a:p>
          <a:p>
            <a:pPr>
              <a:lnSpc>
                <a:spcPct val="100000"/>
              </a:lnSpc>
            </a:pPr>
            <a:r>
              <a:rPr b="0" lang="en-US" sz="2800" spc="-1" strike="noStrike">
                <a:solidFill>
                  <a:srgbClr val="008000"/>
                </a:solidFill>
                <a:latin typeface="Consolas"/>
                <a:ea typeface="Segoe UI Light"/>
              </a:rPr>
              <a:t>#Since we have four values</a:t>
            </a:r>
            <a:endParaRPr b="1" lang="en-US" sz="2800" spc="-1" strike="noStrike">
              <a:solidFill>
                <a:srgbClr val="000000"/>
              </a:solidFill>
              <a:latin typeface="Segoe UI Light"/>
            </a:endParaRPr>
          </a:p>
          <a:p>
            <a:pPr>
              <a:lnSpc>
                <a:spcPct val="100000"/>
              </a:lnSpc>
            </a:pPr>
            <a:r>
              <a:rPr b="0" lang="en-US" sz="2800" spc="-1" strike="noStrike">
                <a:solidFill>
                  <a:srgbClr val="0000ff"/>
                </a:solidFill>
                <a:latin typeface="Consolas"/>
                <a:ea typeface="Segoe UI Light"/>
              </a:rPr>
              <a:t>for</a:t>
            </a:r>
            <a:r>
              <a:rPr b="0" lang="en-US" sz="2800" spc="-1" strike="noStrike">
                <a:solidFill>
                  <a:srgbClr val="000000"/>
                </a:solidFill>
                <a:latin typeface="Consolas"/>
                <a:ea typeface="Segoe UI Light"/>
              </a:rPr>
              <a:t> steps </a:t>
            </a:r>
            <a:r>
              <a:rPr b="0" lang="en-US" sz="2800" spc="-1" strike="noStrike">
                <a:solidFill>
                  <a:srgbClr val="0000ff"/>
                </a:solidFill>
                <a:latin typeface="Consolas"/>
                <a:ea typeface="Segoe UI Light"/>
              </a:rPr>
              <a:t>in</a:t>
            </a:r>
            <a:r>
              <a:rPr b="0" lang="en-US" sz="2800" spc="-1" strike="noStrike">
                <a:solidFill>
                  <a:srgbClr val="000000"/>
                </a:solidFill>
                <a:latin typeface="Consolas"/>
                <a:ea typeface="Segoe UI Light"/>
              </a:rPr>
              <a:t> range(4) :</a:t>
            </a:r>
            <a:endParaRPr b="1" lang="en-US" sz="2800" spc="-1" strike="noStrike">
              <a:solidFill>
                <a:srgbClr val="000000"/>
              </a:solidFill>
              <a:latin typeface="Segoe UI Light"/>
            </a:endParaRPr>
          </a:p>
          <a:p>
            <a:pPr>
              <a:lnSpc>
                <a:spcPct val="100000"/>
              </a:lnSpc>
            </a:pPr>
            <a:endParaRPr b="1" lang="en-US" sz="2800" spc="-1" strike="noStrike">
              <a:solidFill>
                <a:srgbClr val="000000"/>
              </a:solidFill>
              <a:latin typeface="Segoe UI Light"/>
            </a:endParaRPr>
          </a:p>
          <a:p>
            <a:pPr>
              <a:lnSpc>
                <a:spcPct val="100000"/>
              </a:lnSpc>
            </a:pPr>
            <a:r>
              <a:rPr b="0" lang="en-US" sz="2800" spc="-1" strike="noStrike">
                <a:solidFill>
                  <a:srgbClr val="000000"/>
                </a:solidFill>
                <a:latin typeface="Consolas"/>
                <a:ea typeface="Segoe UI Light"/>
              </a:rPr>
              <a:t>     </a:t>
            </a:r>
            <a:r>
              <a:rPr b="0" lang="en-US" sz="2800" spc="-1" strike="noStrike">
                <a:solidFill>
                  <a:srgbClr val="008000"/>
                </a:solidFill>
                <a:latin typeface="Consolas"/>
                <a:ea typeface="Segoe UI Light"/>
              </a:rPr>
              <a:t>#Remember the value of steps goes up by one</a:t>
            </a:r>
            <a:endParaRPr b="1" lang="en-US" sz="2800" spc="-1" strike="noStrike">
              <a:solidFill>
                <a:srgbClr val="000000"/>
              </a:solidFill>
              <a:latin typeface="Segoe UI Light"/>
            </a:endParaRPr>
          </a:p>
          <a:p>
            <a:pPr>
              <a:lnSpc>
                <a:spcPct val="100000"/>
              </a:lnSpc>
            </a:pPr>
            <a:r>
              <a:rPr b="0" lang="en-US" sz="2800" spc="-1" strike="noStrike">
                <a:solidFill>
                  <a:srgbClr val="000000"/>
                </a:solidFill>
                <a:latin typeface="Consolas"/>
                <a:ea typeface="Segoe UI Light"/>
              </a:rPr>
              <a:t>     </a:t>
            </a:r>
            <a:r>
              <a:rPr b="0" lang="en-US" sz="2800" spc="-1" strike="noStrike">
                <a:solidFill>
                  <a:srgbClr val="008000"/>
                </a:solidFill>
                <a:latin typeface="Consolas"/>
                <a:ea typeface="Segoe UI Light"/>
              </a:rPr>
              <a:t>#Each time the loop executes</a:t>
            </a:r>
            <a:endParaRPr b="1" lang="en-US" sz="2800" spc="-1" strike="noStrike">
              <a:solidFill>
                <a:srgbClr val="000000"/>
              </a:solidFill>
              <a:latin typeface="Segoe UI Light"/>
            </a:endParaRPr>
          </a:p>
          <a:p>
            <a:pPr>
              <a:lnSpc>
                <a:spcPct val="100000"/>
              </a:lnSpc>
            </a:pPr>
            <a:r>
              <a:rPr b="0" lang="en-US" sz="2800" spc="-1" strike="noStrike">
                <a:solidFill>
                  <a:srgbClr val="000000"/>
                </a:solidFill>
                <a:latin typeface="Consolas"/>
                <a:ea typeface="Segoe UI Light"/>
              </a:rPr>
              <a:t>     </a:t>
            </a:r>
            <a:r>
              <a:rPr b="0" lang="en-US" sz="2800" spc="-1" strike="noStrike">
                <a:solidFill>
                  <a:srgbClr val="000000"/>
                </a:solidFill>
                <a:latin typeface="Consolas"/>
                <a:ea typeface="Segoe UI Light"/>
              </a:rPr>
              <a:t>print(guests[steps])</a:t>
            </a:r>
            <a:endParaRPr b="1" lang="en-US" sz="2800" spc="-1" strike="noStrike">
              <a:solidFill>
                <a:srgbClr val="000000"/>
              </a:solidFill>
              <a:latin typeface="Segoe UI Light"/>
            </a:endParaRPr>
          </a:p>
        </p:txBody>
      </p:sp>
      <p:pic>
        <p:nvPicPr>
          <p:cNvPr id="297" name="Picture 6" descr=""/>
          <p:cNvPicPr/>
          <p:nvPr/>
        </p:nvPicPr>
        <p:blipFill>
          <a:blip r:embed="rId1"/>
          <a:stretch/>
        </p:blipFill>
        <p:spPr>
          <a:xfrm>
            <a:off x="7013520" y="4767480"/>
            <a:ext cx="6859800" cy="2633760"/>
          </a:xfrm>
          <a:prstGeom prst="rect">
            <a:avLst/>
          </a:prstGeom>
          <a:ln>
            <a:noFill/>
          </a:ln>
        </p:spPr>
      </p:pic>
    </p:spTree>
  </p:cSld>
  <mc:AlternateContent>
    <mc:Choice Requires="p14">
      <p:transition spd="slow" p14:dur="2000"/>
    </mc:Choice>
    <mc:Fallback>
      <p:transition spd="slow"/>
    </mc:Fallback>
  </mc:AlternateContent>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Looping through all the values in a list</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831960" y="1709640"/>
            <a:ext cx="10515240" cy="2852280"/>
          </a:xfrm>
          <a:prstGeom prst="rect">
            <a:avLst/>
          </a:prstGeom>
          <a:noFill/>
          <a:ln>
            <a:noFill/>
          </a:ln>
        </p:spPr>
        <p:txBody>
          <a:bodyPr anchor="b">
            <a:normAutofit/>
          </a:bodyPr>
          <a:p>
            <a:pPr>
              <a:lnSpc>
                <a:spcPct val="80000"/>
              </a:lnSpc>
            </a:pPr>
            <a:r>
              <a:rPr b="0" lang="en-US" sz="6000" spc="-1" strike="noStrike">
                <a:solidFill>
                  <a:srgbClr val="000000"/>
                </a:solidFill>
                <a:latin typeface="Segoe UI Light"/>
                <a:ea typeface="Segoe UI Light"/>
              </a:rPr>
              <a:t>What if I don’t know how many values are in the list?</a:t>
            </a:r>
            <a:endParaRPr b="0" lang="en-US" sz="6000" spc="-1" strike="noStrike">
              <a:solidFill>
                <a:srgbClr val="000000"/>
              </a:solidFill>
              <a:latin typeface="Calibri"/>
            </a:endParaRPr>
          </a:p>
        </p:txBody>
      </p:sp>
      <p:sp>
        <p:nvSpPr>
          <p:cNvPr id="300" name="TextShape 2"/>
          <p:cNvSpPr txBox="1"/>
          <p:nvPr/>
        </p:nvSpPr>
        <p:spPr>
          <a:xfrm>
            <a:off x="831960" y="4589640"/>
            <a:ext cx="10515240" cy="1499760"/>
          </a:xfrm>
          <a:prstGeom prst="rect">
            <a:avLst/>
          </a:prstGeom>
          <a:noFill/>
          <a:ln>
            <a:noFill/>
          </a:ln>
        </p:spPr>
        <p:txBody>
          <a:bodyPr lIns="90000" rIns="90000" tIns="45000" bIns="45000">
            <a:noAutofit/>
          </a:bodyPr>
          <a:p>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16200" y="1656360"/>
            <a:ext cx="10637280" cy="35049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guests = [</a:t>
            </a:r>
            <a:r>
              <a:rPr b="0" lang="en-US" sz="2800" spc="-1" strike="noStrike">
                <a:solidFill>
                  <a:srgbClr val="a31515"/>
                </a:solidFill>
                <a:latin typeface="Consolas"/>
              </a:rPr>
              <a:t>'Christopher'</a:t>
            </a:r>
            <a:r>
              <a:rPr b="0" lang="en-US" sz="2800" spc="-1" strike="noStrike">
                <a:solidFill>
                  <a:srgbClr val="000000"/>
                </a:solidFill>
                <a:latin typeface="Consolas"/>
              </a:rPr>
              <a:t>,</a:t>
            </a:r>
            <a:r>
              <a:rPr b="0" lang="en-US" sz="2800" spc="-1" strike="noStrike">
                <a:solidFill>
                  <a:srgbClr val="a31515"/>
                </a:solidFill>
                <a:latin typeface="Consolas"/>
              </a:rPr>
              <a:t>'Susan'</a:t>
            </a:r>
            <a:r>
              <a:rPr b="0" lang="en-US" sz="2800" spc="-1" strike="noStrike">
                <a:solidFill>
                  <a:srgbClr val="000000"/>
                </a:solidFill>
                <a:latin typeface="Consolas"/>
              </a:rPr>
              <a:t>,</a:t>
            </a:r>
            <a:r>
              <a:rPr b="0" lang="en-US" sz="2800" spc="-1" strike="noStrike">
                <a:solidFill>
                  <a:srgbClr val="a31515"/>
                </a:solidFill>
                <a:latin typeface="Consolas"/>
              </a:rPr>
              <a:t>'Bill'</a:t>
            </a:r>
            <a:r>
              <a:rPr b="0" lang="en-US" sz="2800" spc="-1" strike="noStrike">
                <a:solidFill>
                  <a:srgbClr val="000000"/>
                </a:solidFill>
                <a:latin typeface="Consolas"/>
              </a:rPr>
              <a:t>,</a:t>
            </a:r>
            <a:r>
              <a:rPr b="0" lang="en-US" sz="2800" spc="-1" strike="noStrike">
                <a:solidFill>
                  <a:srgbClr val="a31515"/>
                </a:solidFill>
                <a:latin typeface="Consolas"/>
              </a:rPr>
              <a:t>'Satya'</a:t>
            </a:r>
            <a:r>
              <a:rPr b="0" lang="en-US" sz="2800" spc="-1" strike="noStrike">
                <a:solidFill>
                  <a:srgbClr val="000000"/>
                </a:solidFill>
                <a:latin typeface="Consolas"/>
              </a:rPr>
              <a:t>]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8000"/>
                </a:solidFill>
                <a:latin typeface="Consolas"/>
              </a:rPr>
              <a:t>#Find out how many entries are in the list</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00"/>
                </a:solidFill>
                <a:latin typeface="Consolas"/>
              </a:rPr>
              <a:t>nbrEntries = len(guests)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8000"/>
                </a:solidFill>
                <a:latin typeface="Consolas"/>
              </a:rPr>
              <a:t>#Create a loop that executes once for each entry</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ff"/>
                </a:solidFill>
                <a:latin typeface="Consolas"/>
              </a:rPr>
              <a:t>for</a:t>
            </a:r>
            <a:r>
              <a:rPr b="0" lang="en-US" sz="2800" spc="-1" strike="noStrike">
                <a:solidFill>
                  <a:srgbClr val="000000"/>
                </a:solidFill>
                <a:latin typeface="Consolas"/>
              </a:rPr>
              <a:t> steps </a:t>
            </a:r>
            <a:r>
              <a:rPr b="0" lang="en-US" sz="2800" spc="-1" strike="noStrike">
                <a:solidFill>
                  <a:srgbClr val="0000ff"/>
                </a:solidFill>
                <a:latin typeface="Consolas"/>
              </a:rPr>
              <a:t>in</a:t>
            </a:r>
            <a:r>
              <a:rPr b="0" lang="en-US" sz="2800" spc="-1" strike="noStrike">
                <a:solidFill>
                  <a:srgbClr val="000000"/>
                </a:solidFill>
                <a:latin typeface="Consolas"/>
              </a:rPr>
              <a:t> range(nbrEntries) :</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print(guests[steps])</a:t>
            </a:r>
            <a:endParaRPr b="0" lang="en-US" sz="2800" spc="-1" strike="noStrike">
              <a:latin typeface="Arial"/>
            </a:endParaRPr>
          </a:p>
        </p:txBody>
      </p:sp>
      <p:sp>
        <p:nvSpPr>
          <p:cNvPr id="302" name="TextShape 2"/>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Use the len() function to find out how many entries are in your list</a:t>
            </a:r>
            <a:endParaRPr b="0" lang="en-US" sz="4400" spc="-1" strike="noStrike">
              <a:solidFill>
                <a:srgbClr val="000000"/>
              </a:solidFill>
              <a:latin typeface="Calibri"/>
            </a:endParaRPr>
          </a:p>
        </p:txBody>
      </p:sp>
      <p:pic>
        <p:nvPicPr>
          <p:cNvPr id="303" name="Picture 6" descr=""/>
          <p:cNvPicPr/>
          <p:nvPr/>
        </p:nvPicPr>
        <p:blipFill>
          <a:blip r:embed="rId1"/>
          <a:stretch/>
        </p:blipFill>
        <p:spPr>
          <a:xfrm>
            <a:off x="7013520" y="4767480"/>
            <a:ext cx="6859800" cy="2633760"/>
          </a:xfrm>
          <a:prstGeom prst="rect">
            <a:avLst/>
          </a:prstGeom>
          <a:ln>
            <a:noFill/>
          </a:ln>
        </p:spPr>
      </p:pic>
    </p:spTree>
  </p:cSld>
  <mc:AlternateContent>
    <mc:Choice Requires="p14">
      <p:transition spd="slow" p14:dur="2000"/>
    </mc:Choice>
    <mc:Fallback>
      <p:transition spd="slow"/>
    </mc:Fallback>
  </mc:AlternateContent>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831960" y="1709640"/>
            <a:ext cx="10515240" cy="2852280"/>
          </a:xfrm>
          <a:prstGeom prst="rect">
            <a:avLst/>
          </a:prstGeom>
          <a:noFill/>
          <a:ln>
            <a:noFill/>
          </a:ln>
        </p:spPr>
        <p:txBody>
          <a:bodyPr anchor="b">
            <a:noAutofit/>
          </a:bodyPr>
          <a:p>
            <a:pPr>
              <a:lnSpc>
                <a:spcPct val="80000"/>
              </a:lnSpc>
            </a:pPr>
            <a:r>
              <a:rPr b="0" lang="en-US" sz="6000" spc="-1" strike="noStrike">
                <a:solidFill>
                  <a:srgbClr val="000000"/>
                </a:solidFill>
                <a:latin typeface="Segoe UI Light"/>
                <a:ea typeface="Segoe UI Light"/>
              </a:rPr>
              <a:t>Shhhh, don’t tell anyone but there is an even easier way to go through all the items in a list</a:t>
            </a:r>
            <a:endParaRPr b="0" lang="en-US" sz="6000" spc="-1" strike="noStrike">
              <a:solidFill>
                <a:srgbClr val="000000"/>
              </a:solidFill>
              <a:latin typeface="Calibri"/>
            </a:endParaRPr>
          </a:p>
        </p:txBody>
      </p:sp>
      <p:sp>
        <p:nvSpPr>
          <p:cNvPr id="305" name="TextShape 2"/>
          <p:cNvSpPr txBox="1"/>
          <p:nvPr/>
        </p:nvSpPr>
        <p:spPr>
          <a:xfrm>
            <a:off x="831960" y="4589640"/>
            <a:ext cx="10515240" cy="1499760"/>
          </a:xfrm>
          <a:prstGeom prst="rect">
            <a:avLst/>
          </a:prstGeom>
          <a:noFill/>
          <a:ln>
            <a:noFill/>
          </a:ln>
        </p:spPr>
        <p:txBody>
          <a:bodyPr lIns="90000" rIns="90000" tIns="45000" bIns="45000">
            <a:noAutofit/>
          </a:bodyPr>
          <a:p>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15480" y="1658520"/>
            <a:ext cx="10850760" cy="39315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guests = [</a:t>
            </a:r>
            <a:r>
              <a:rPr b="0" lang="en-US" sz="2800" spc="-1" strike="noStrike">
                <a:solidFill>
                  <a:srgbClr val="a31515"/>
                </a:solidFill>
                <a:latin typeface="Consolas"/>
              </a:rPr>
              <a:t>'Christopher'</a:t>
            </a:r>
            <a:r>
              <a:rPr b="0" lang="en-US" sz="2800" spc="-1" strike="noStrike">
                <a:solidFill>
                  <a:srgbClr val="000000"/>
                </a:solidFill>
                <a:latin typeface="Consolas"/>
              </a:rPr>
              <a:t>,</a:t>
            </a:r>
            <a:r>
              <a:rPr b="0" lang="en-US" sz="2800" spc="-1" strike="noStrike">
                <a:solidFill>
                  <a:srgbClr val="a31515"/>
                </a:solidFill>
                <a:latin typeface="Consolas"/>
              </a:rPr>
              <a:t>'Susan'</a:t>
            </a:r>
            <a:r>
              <a:rPr b="0" lang="en-US" sz="2800" spc="-1" strike="noStrike">
                <a:solidFill>
                  <a:srgbClr val="000000"/>
                </a:solidFill>
                <a:latin typeface="Consolas"/>
              </a:rPr>
              <a:t>,</a:t>
            </a:r>
            <a:r>
              <a:rPr b="0" lang="en-US" sz="2800" spc="-1" strike="noStrike">
                <a:solidFill>
                  <a:srgbClr val="a31515"/>
                </a:solidFill>
                <a:latin typeface="Consolas"/>
              </a:rPr>
              <a:t>'Bill'</a:t>
            </a:r>
            <a:r>
              <a:rPr b="0" lang="en-US" sz="2800" spc="-1" strike="noStrike">
                <a:solidFill>
                  <a:srgbClr val="000000"/>
                </a:solidFill>
                <a:latin typeface="Consolas"/>
              </a:rPr>
              <a:t>,</a:t>
            </a:r>
            <a:r>
              <a:rPr b="0" lang="en-US" sz="2800" spc="-1" strike="noStrike">
                <a:solidFill>
                  <a:srgbClr val="a31515"/>
                </a:solidFill>
                <a:latin typeface="Consolas"/>
              </a:rPr>
              <a:t>'Satya'</a:t>
            </a:r>
            <a:r>
              <a:rPr b="0" lang="en-US" sz="2800" spc="-1" strike="noStrike">
                <a:solidFill>
                  <a:srgbClr val="000000"/>
                </a:solidFill>
                <a:latin typeface="Consolas"/>
              </a:rPr>
              <a:t>]</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8000"/>
                </a:solidFill>
                <a:latin typeface="Consolas"/>
              </a:rPr>
              <a:t>#specify the name of your list</a:t>
            </a:r>
            <a:r>
              <a:rPr b="0" lang="en-US" sz="2800" spc="-1" strike="noStrike">
                <a:solidFill>
                  <a:srgbClr val="000000"/>
                </a:solidFill>
                <a:latin typeface="Consolas"/>
              </a:rPr>
              <a:t> </a:t>
            </a:r>
            <a:r>
              <a:rPr b="0" lang="en-US" sz="2800" spc="-1" strike="noStrike">
                <a:solidFill>
                  <a:srgbClr val="008000"/>
                </a:solidFill>
                <a:latin typeface="Consolas"/>
              </a:rPr>
              <a:t>and a variable name</a:t>
            </a:r>
            <a:endParaRPr b="0" lang="en-US" sz="2800" spc="-1" strike="noStrike">
              <a:latin typeface="Arial"/>
            </a:endParaRPr>
          </a:p>
          <a:p>
            <a:pPr>
              <a:lnSpc>
                <a:spcPct val="100000"/>
              </a:lnSpc>
            </a:pPr>
            <a:r>
              <a:rPr b="0" lang="en-US" sz="2800" spc="-1" strike="noStrike">
                <a:solidFill>
                  <a:srgbClr val="008000"/>
                </a:solidFill>
                <a:latin typeface="Consolas"/>
              </a:rPr>
              <a:t>#to hold each entry as you go through the loop</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ff"/>
                </a:solidFill>
                <a:latin typeface="Consolas"/>
              </a:rPr>
              <a:t>for</a:t>
            </a:r>
            <a:r>
              <a:rPr b="0" lang="en-US" sz="2800" spc="-1" strike="noStrike">
                <a:solidFill>
                  <a:srgbClr val="000000"/>
                </a:solidFill>
                <a:latin typeface="Consolas"/>
              </a:rPr>
              <a:t> guest </a:t>
            </a:r>
            <a:r>
              <a:rPr b="0" lang="en-US" sz="2800" spc="-1" strike="noStrike">
                <a:solidFill>
                  <a:srgbClr val="0000ff"/>
                </a:solidFill>
                <a:latin typeface="Consolas"/>
              </a:rPr>
              <a:t>in</a:t>
            </a:r>
            <a:r>
              <a:rPr b="0" lang="en-US" sz="2800" spc="-1" strike="noStrike">
                <a:solidFill>
                  <a:srgbClr val="000000"/>
                </a:solidFill>
                <a:latin typeface="Consolas"/>
              </a:rPr>
              <a:t> guests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8000"/>
                </a:solidFill>
                <a:latin typeface="Consolas"/>
              </a:rPr>
              <a:t>#the variable guest will contain the values</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8000"/>
                </a:solidFill>
                <a:latin typeface="Consolas"/>
              </a:rPr>
              <a:t>#as we go through the loop</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print(guest)</a:t>
            </a:r>
            <a:endParaRPr b="0" lang="en-US" sz="2800" spc="-1" strike="noStrike">
              <a:latin typeface="Arial"/>
            </a:endParaRPr>
          </a:p>
        </p:txBody>
      </p:sp>
      <p:sp>
        <p:nvSpPr>
          <p:cNvPr id="307" name="TextShape 2"/>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You can just tell the for loop to go through your list!</a:t>
            </a:r>
            <a:endParaRPr b="0" lang="en-US" sz="4400" spc="-1" strike="noStrike">
              <a:solidFill>
                <a:srgbClr val="000000"/>
              </a:solidFill>
              <a:latin typeface="Calibri"/>
            </a:endParaRPr>
          </a:p>
        </p:txBody>
      </p:sp>
      <p:pic>
        <p:nvPicPr>
          <p:cNvPr id="308" name="Picture 6" descr=""/>
          <p:cNvPicPr/>
          <p:nvPr/>
        </p:nvPicPr>
        <p:blipFill>
          <a:blip r:embed="rId1"/>
          <a:stretch/>
        </p:blipFill>
        <p:spPr>
          <a:xfrm>
            <a:off x="7013520" y="4767480"/>
            <a:ext cx="6859800" cy="2633760"/>
          </a:xfrm>
          <a:prstGeom prst="rect">
            <a:avLst/>
          </a:prstGeom>
          <a:ln>
            <a:noFill/>
          </a:ln>
        </p:spPr>
      </p:pic>
    </p:spTree>
  </p:cSld>
  <mc:AlternateContent>
    <mc:Choice Requires="p14">
      <p:transition spd="slow" p14:dur="2000"/>
    </mc:Choice>
    <mc:Fallback>
      <p:transition spd="slow"/>
    </mc:Fallback>
  </mc:AlternateContent>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831960" y="1709640"/>
            <a:ext cx="10515240" cy="2852280"/>
          </a:xfrm>
          <a:prstGeom prst="rect">
            <a:avLst/>
          </a:prstGeom>
          <a:noFill/>
          <a:ln>
            <a:noFill/>
          </a:ln>
        </p:spPr>
        <p:txBody>
          <a:bodyPr anchor="b">
            <a:noAutofit/>
          </a:bodyPr>
          <a:p>
            <a:pPr>
              <a:lnSpc>
                <a:spcPct val="80000"/>
              </a:lnSpc>
            </a:pPr>
            <a:r>
              <a:rPr b="0" lang="en-US" sz="6000" spc="-1" strike="noStrike">
                <a:solidFill>
                  <a:srgbClr val="000000"/>
                </a:solidFill>
                <a:latin typeface="Segoe UI Light"/>
                <a:ea typeface="Segoe UI Light"/>
              </a:rPr>
              <a:t>Want to sort your list?</a:t>
            </a:r>
            <a:endParaRPr b="0" lang="en-US" sz="6000" spc="-1" strike="noStrike">
              <a:solidFill>
                <a:srgbClr val="000000"/>
              </a:solidFill>
              <a:latin typeface="Calibri"/>
            </a:endParaRPr>
          </a:p>
        </p:txBody>
      </p:sp>
      <p:sp>
        <p:nvSpPr>
          <p:cNvPr id="310" name="TextShape 2"/>
          <p:cNvSpPr txBox="1"/>
          <p:nvPr/>
        </p:nvSpPr>
        <p:spPr>
          <a:xfrm>
            <a:off x="831960" y="4589640"/>
            <a:ext cx="10515240" cy="1499760"/>
          </a:xfrm>
          <a:prstGeom prst="rect">
            <a:avLst/>
          </a:prstGeom>
          <a:noFill/>
          <a:ln>
            <a:noFill/>
          </a:ln>
        </p:spPr>
        <p:txBody>
          <a:bodyPr lIns="90000" rIns="90000" tIns="45000" bIns="45000">
            <a:noAutofit/>
          </a:bodyPr>
          <a:p>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You can sort your list with the sort() function</a:t>
            </a:r>
            <a:endParaRPr b="0" lang="en-US" sz="4400" spc="-1" strike="noStrike">
              <a:solidFill>
                <a:srgbClr val="000000"/>
              </a:solidFill>
              <a:latin typeface="Calibri"/>
            </a:endParaRPr>
          </a:p>
        </p:txBody>
      </p:sp>
      <p:sp>
        <p:nvSpPr>
          <p:cNvPr id="312" name="TextShape 2"/>
          <p:cNvSpPr txBox="1"/>
          <p:nvPr/>
        </p:nvSpPr>
        <p:spPr>
          <a:xfrm>
            <a:off x="379440" y="1281960"/>
            <a:ext cx="9648360" cy="3978720"/>
          </a:xfrm>
          <a:prstGeom prst="rect">
            <a:avLst/>
          </a:prstGeom>
          <a:solidFill>
            <a:srgbClr val="ffffff"/>
          </a:solidFill>
          <a:ln>
            <a:noFill/>
          </a:ln>
        </p:spPr>
        <p:txBody>
          <a:bodyPr anchor="ctr">
            <a:spAutoFit/>
          </a:bodyPr>
          <a:p>
            <a:pPr>
              <a:lnSpc>
                <a:spcPct val="100000"/>
              </a:lnSpc>
            </a:pPr>
            <a:r>
              <a:rPr b="0" lang="en-US" sz="2800" spc="-1" strike="noStrike">
                <a:solidFill>
                  <a:srgbClr val="000000"/>
                </a:solidFill>
                <a:latin typeface="Consolas"/>
                <a:ea typeface="Segoe UI Light"/>
              </a:rPr>
              <a:t>guests = [</a:t>
            </a:r>
            <a:r>
              <a:rPr b="0" lang="en-US" sz="2800" spc="-1" strike="noStrike">
                <a:solidFill>
                  <a:srgbClr val="a31515"/>
                </a:solidFill>
                <a:latin typeface="Consolas"/>
                <a:ea typeface="Segoe UI Light"/>
              </a:rPr>
              <a:t>'Christopher'</a:t>
            </a:r>
            <a:r>
              <a:rPr b="0" lang="en-US" sz="2800" spc="-1" strike="noStrike">
                <a:solidFill>
                  <a:srgbClr val="000000"/>
                </a:solidFill>
                <a:latin typeface="Consolas"/>
                <a:ea typeface="Segoe UI Light"/>
              </a:rPr>
              <a:t>,</a:t>
            </a:r>
            <a:r>
              <a:rPr b="0" lang="en-US" sz="2800" spc="-1" strike="noStrike">
                <a:solidFill>
                  <a:srgbClr val="a31515"/>
                </a:solidFill>
                <a:latin typeface="Consolas"/>
                <a:ea typeface="Segoe UI Light"/>
              </a:rPr>
              <a:t>'Susan'</a:t>
            </a:r>
            <a:r>
              <a:rPr b="0" lang="en-US" sz="2800" spc="-1" strike="noStrike">
                <a:solidFill>
                  <a:srgbClr val="000000"/>
                </a:solidFill>
                <a:latin typeface="Consolas"/>
                <a:ea typeface="Segoe UI Light"/>
              </a:rPr>
              <a:t>,</a:t>
            </a:r>
            <a:r>
              <a:rPr b="0" lang="en-US" sz="2800" spc="-1" strike="noStrike">
                <a:solidFill>
                  <a:srgbClr val="a31515"/>
                </a:solidFill>
                <a:latin typeface="Consolas"/>
                <a:ea typeface="Segoe UI Light"/>
              </a:rPr>
              <a:t>'Bill'</a:t>
            </a:r>
            <a:r>
              <a:rPr b="0" lang="en-US" sz="2800" spc="-1" strike="noStrike">
                <a:solidFill>
                  <a:srgbClr val="000000"/>
                </a:solidFill>
                <a:latin typeface="Consolas"/>
                <a:ea typeface="Segoe UI Light"/>
              </a:rPr>
              <a:t>,</a:t>
            </a:r>
            <a:r>
              <a:rPr b="0" lang="en-US" sz="2800" spc="-1" strike="noStrike">
                <a:solidFill>
                  <a:srgbClr val="a31515"/>
                </a:solidFill>
                <a:latin typeface="Consolas"/>
                <a:ea typeface="Segoe UI Light"/>
              </a:rPr>
              <a:t>'Satya'</a:t>
            </a:r>
            <a:r>
              <a:rPr b="0" lang="en-US" sz="2800" spc="-1" strike="noStrike">
                <a:solidFill>
                  <a:srgbClr val="000000"/>
                </a:solidFill>
                <a:latin typeface="Consolas"/>
                <a:ea typeface="Segoe UI Light"/>
              </a:rPr>
              <a:t>] </a:t>
            </a:r>
            <a:endParaRPr b="1" lang="en-US" sz="2800" spc="-1" strike="noStrike">
              <a:solidFill>
                <a:srgbClr val="000000"/>
              </a:solidFill>
              <a:latin typeface="Segoe UI Light"/>
            </a:endParaRPr>
          </a:p>
          <a:p>
            <a:pPr>
              <a:lnSpc>
                <a:spcPct val="100000"/>
              </a:lnSpc>
            </a:pPr>
            <a:endParaRPr b="1" lang="en-US" sz="2800" spc="-1" strike="noStrike">
              <a:solidFill>
                <a:srgbClr val="000000"/>
              </a:solidFill>
              <a:latin typeface="Segoe UI Light"/>
            </a:endParaRPr>
          </a:p>
          <a:p>
            <a:pPr>
              <a:lnSpc>
                <a:spcPct val="100000"/>
              </a:lnSpc>
            </a:pPr>
            <a:r>
              <a:rPr b="0" lang="en-US" sz="2800" spc="-1" strike="noStrike">
                <a:solidFill>
                  <a:srgbClr val="008000"/>
                </a:solidFill>
                <a:latin typeface="Consolas"/>
                <a:ea typeface="Segoe UI Light"/>
              </a:rPr>
              <a:t>#Sort the names in alphabetical order</a:t>
            </a:r>
            <a:r>
              <a:rPr b="0" lang="en-US" sz="2800" spc="-1" strike="noStrike">
                <a:solidFill>
                  <a:srgbClr val="000000"/>
                </a:solidFill>
                <a:latin typeface="Consolas"/>
                <a:ea typeface="Segoe UI Light"/>
              </a:rPr>
              <a:t> </a:t>
            </a:r>
            <a:endParaRPr b="1" lang="en-US" sz="2800" spc="-1" strike="noStrike">
              <a:solidFill>
                <a:srgbClr val="000000"/>
              </a:solidFill>
              <a:latin typeface="Segoe UI Light"/>
            </a:endParaRPr>
          </a:p>
          <a:p>
            <a:pPr>
              <a:lnSpc>
                <a:spcPct val="100000"/>
              </a:lnSpc>
            </a:pPr>
            <a:r>
              <a:rPr b="0" lang="en-US" sz="2800" spc="-1" strike="noStrike">
                <a:solidFill>
                  <a:srgbClr val="000000"/>
                </a:solidFill>
                <a:latin typeface="Consolas"/>
                <a:ea typeface="Segoe UI Light"/>
              </a:rPr>
              <a:t>guests.sort() </a:t>
            </a:r>
            <a:endParaRPr b="1" lang="en-US" sz="2800" spc="-1" strike="noStrike">
              <a:solidFill>
                <a:srgbClr val="000000"/>
              </a:solidFill>
              <a:latin typeface="Segoe UI Light"/>
            </a:endParaRPr>
          </a:p>
          <a:p>
            <a:pPr>
              <a:lnSpc>
                <a:spcPct val="100000"/>
              </a:lnSpc>
            </a:pPr>
            <a:endParaRPr b="1" lang="en-US" sz="2800" spc="-1" strike="noStrike">
              <a:solidFill>
                <a:srgbClr val="000000"/>
              </a:solidFill>
              <a:latin typeface="Segoe UI Light"/>
            </a:endParaRPr>
          </a:p>
          <a:p>
            <a:pPr>
              <a:lnSpc>
                <a:spcPct val="100000"/>
              </a:lnSpc>
            </a:pPr>
            <a:r>
              <a:rPr b="0" lang="en-US" sz="2800" spc="-1" strike="noStrike">
                <a:solidFill>
                  <a:srgbClr val="008000"/>
                </a:solidFill>
                <a:latin typeface="Consolas"/>
                <a:ea typeface="Segoe UI Light"/>
              </a:rPr>
              <a:t>#print the list</a:t>
            </a:r>
            <a:r>
              <a:rPr b="0" lang="en-US" sz="2800" spc="-1" strike="noStrike">
                <a:solidFill>
                  <a:srgbClr val="000000"/>
                </a:solidFill>
                <a:latin typeface="Consolas"/>
                <a:ea typeface="Segoe UI Light"/>
              </a:rPr>
              <a:t> </a:t>
            </a:r>
            <a:endParaRPr b="1" lang="en-US" sz="2800" spc="-1" strike="noStrike">
              <a:solidFill>
                <a:srgbClr val="000000"/>
              </a:solidFill>
              <a:latin typeface="Segoe UI Light"/>
            </a:endParaRPr>
          </a:p>
          <a:p>
            <a:pPr>
              <a:lnSpc>
                <a:spcPct val="100000"/>
              </a:lnSpc>
            </a:pPr>
            <a:r>
              <a:rPr b="0" lang="en-US" sz="2800" spc="-1" strike="noStrike">
                <a:solidFill>
                  <a:srgbClr val="0000ff"/>
                </a:solidFill>
                <a:latin typeface="Consolas"/>
                <a:ea typeface="Segoe UI Light"/>
              </a:rPr>
              <a:t>for</a:t>
            </a:r>
            <a:r>
              <a:rPr b="0" lang="en-US" sz="2800" spc="-1" strike="noStrike">
                <a:solidFill>
                  <a:srgbClr val="000000"/>
                </a:solidFill>
                <a:latin typeface="Consolas"/>
                <a:ea typeface="Segoe UI Light"/>
              </a:rPr>
              <a:t> guest </a:t>
            </a:r>
            <a:r>
              <a:rPr b="0" lang="en-US" sz="2800" spc="-1" strike="noStrike">
                <a:solidFill>
                  <a:srgbClr val="0000ff"/>
                </a:solidFill>
                <a:latin typeface="Consolas"/>
                <a:ea typeface="Segoe UI Light"/>
              </a:rPr>
              <a:t>in</a:t>
            </a:r>
            <a:r>
              <a:rPr b="0" lang="en-US" sz="2800" spc="-1" strike="noStrike">
                <a:solidFill>
                  <a:srgbClr val="000000"/>
                </a:solidFill>
                <a:latin typeface="Consolas"/>
                <a:ea typeface="Segoe UI Light"/>
              </a:rPr>
              <a:t> guests :</a:t>
            </a:r>
            <a:endParaRPr b="1" lang="en-US" sz="2800" spc="-1" strike="noStrike">
              <a:solidFill>
                <a:srgbClr val="000000"/>
              </a:solidFill>
              <a:latin typeface="Segoe UI Light"/>
            </a:endParaRPr>
          </a:p>
          <a:p>
            <a:pPr>
              <a:lnSpc>
                <a:spcPct val="100000"/>
              </a:lnSpc>
            </a:pPr>
            <a:r>
              <a:rPr b="0" lang="en-US" sz="2800" spc="-1" strike="noStrike">
                <a:solidFill>
                  <a:srgbClr val="000000"/>
                </a:solidFill>
                <a:latin typeface="Consolas"/>
                <a:ea typeface="Segoe UI Light"/>
              </a:rPr>
              <a:t>     </a:t>
            </a:r>
            <a:r>
              <a:rPr b="0" lang="en-US" sz="2800" spc="-1" strike="noStrike">
                <a:solidFill>
                  <a:srgbClr val="000000"/>
                </a:solidFill>
                <a:latin typeface="Consolas"/>
                <a:ea typeface="Segoe UI Light"/>
              </a:rPr>
              <a:t>print(guest)</a:t>
            </a:r>
            <a:endParaRPr b="1" lang="en-US" sz="2800" spc="-1" strike="noStrike">
              <a:solidFill>
                <a:srgbClr val="000000"/>
              </a:solidFill>
              <a:latin typeface="Segoe UI Light"/>
            </a:endParaRPr>
          </a:p>
        </p:txBody>
      </p:sp>
      <p:pic>
        <p:nvPicPr>
          <p:cNvPr id="313" name="Picture 6" descr=""/>
          <p:cNvPicPr/>
          <p:nvPr/>
        </p:nvPicPr>
        <p:blipFill>
          <a:blip r:embed="rId1"/>
          <a:stretch/>
        </p:blipFill>
        <p:spPr>
          <a:xfrm>
            <a:off x="6442200" y="4382640"/>
            <a:ext cx="5940000" cy="2924640"/>
          </a:xfrm>
          <a:prstGeom prst="rect">
            <a:avLst/>
          </a:prstGeom>
          <a:ln>
            <a:noFill/>
          </a:ln>
        </p:spPr>
      </p:pic>
    </p:spTree>
  </p:cSld>
  <mc:AlternateContent>
    <mc:Choice Requires="p14">
      <p:transition spd="slow" p14:dur="2000"/>
    </mc:Choice>
    <mc:Fallback>
      <p:transition spd="slow"/>
    </mc:Fallback>
  </mc:AlternateContent>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Sort a list and print the results</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193320" y="5132520"/>
            <a:ext cx="857952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
        <p:nvSpPr>
          <p:cNvPr id="252" name="TextShape 2"/>
          <p:cNvSpPr txBox="1"/>
          <p:nvPr/>
        </p:nvSpPr>
        <p:spPr>
          <a:xfrm>
            <a:off x="193320" y="3362760"/>
            <a:ext cx="8579520" cy="1656000"/>
          </a:xfrm>
          <a:prstGeom prst="rect">
            <a:avLst/>
          </a:prstGeom>
          <a:solidFill>
            <a:srgbClr val="7fba00"/>
          </a:solidFill>
          <a:ln>
            <a:noFill/>
          </a:ln>
        </p:spPr>
        <p:txBody>
          <a:bodyPr lIns="137160" tIns="137160" bIns="137160" anchor="b">
            <a:noAutofit/>
          </a:bodyPr>
          <a:p>
            <a:pPr>
              <a:lnSpc>
                <a:spcPct val="80000"/>
              </a:lnSpc>
            </a:pPr>
            <a:r>
              <a:rPr b="0" lang="en-US" sz="4800" spc="-1" strike="noStrike">
                <a:solidFill>
                  <a:srgbClr val="ffffff"/>
                </a:solidFill>
                <a:latin typeface="Segoe UI Light"/>
                <a:ea typeface="Segoe UI Light"/>
              </a:rPr>
              <a:t>Multiple values</a:t>
            </a:r>
            <a:endParaRPr b="0" lang="en-US" sz="4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Your challenge… Starting to get harder…</a:t>
            </a:r>
            <a:endParaRPr b="0" lang="en-US" sz="4400" spc="-1" strike="noStrike">
              <a:solidFill>
                <a:srgbClr val="000000"/>
              </a:solidFill>
              <a:latin typeface="Calibri"/>
            </a:endParaRPr>
          </a:p>
        </p:txBody>
      </p:sp>
      <p:sp>
        <p:nvSpPr>
          <p:cNvPr id="316"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Ask the user to enter the names of everyone attending a party</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Then return a list of the party guests in alphabetical order</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This will require pulling together everything we have learned so far, so let’s walk through the thought process of idea to code</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27" dur="indefinite" restart="never" nodeType="tmRoot">
          <p:childTnLst>
            <p:seq>
              <p:cTn id="128"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Break the problem into steps</a:t>
            </a:r>
            <a:endParaRPr b="0" lang="en-US" sz="4400" spc="-1" strike="noStrike">
              <a:solidFill>
                <a:srgbClr val="000000"/>
              </a:solidFill>
              <a:latin typeface="Calibri"/>
            </a:endParaRPr>
          </a:p>
        </p:txBody>
      </p:sp>
      <p:sp>
        <p:nvSpPr>
          <p:cNvPr id="318" name="TextShape 2"/>
          <p:cNvSpPr txBox="1"/>
          <p:nvPr/>
        </p:nvSpPr>
        <p:spPr>
          <a:xfrm>
            <a:off x="379440" y="1388160"/>
            <a:ext cx="11525040" cy="5290200"/>
          </a:xfrm>
          <a:prstGeom prst="rect">
            <a:avLst/>
          </a:prstGeom>
          <a:noFill/>
          <a:ln>
            <a:noFill/>
          </a:ln>
        </p:spPr>
        <p:txBody>
          <a:bodyPr lIns="90000" rIns="90000" tIns="45000" bIns="45000">
            <a:noAutofit/>
          </a:bodyPr>
          <a:p>
            <a:pPr marL="514440" indent="-514080">
              <a:lnSpc>
                <a:spcPct val="100000"/>
              </a:lnSpc>
              <a:spcBef>
                <a:spcPts val="1400"/>
              </a:spcBef>
              <a:buClr>
                <a:srgbClr val="000000"/>
              </a:buClr>
              <a:buFont typeface="Calibri"/>
              <a:buAutoNum type="arabicPeriod"/>
            </a:pPr>
            <a:r>
              <a:rPr b="0" lang="en-US" sz="3200" spc="-1" strike="noStrike">
                <a:solidFill>
                  <a:srgbClr val="000000"/>
                </a:solidFill>
                <a:latin typeface="Segoe UI Light"/>
                <a:ea typeface="Segoe UI Light"/>
              </a:rPr>
              <a:t>Ask the users to enter the names of everyone attending a party</a:t>
            </a:r>
            <a:endParaRPr b="1" lang="en-US" sz="3200" spc="-1" strike="noStrike">
              <a:solidFill>
                <a:srgbClr val="000000"/>
              </a:solidFill>
              <a:latin typeface="Segoe UI Light"/>
            </a:endParaRPr>
          </a:p>
          <a:p>
            <a:pPr marL="514440" indent="-514080">
              <a:lnSpc>
                <a:spcPct val="100000"/>
              </a:lnSpc>
              <a:spcBef>
                <a:spcPts val="1400"/>
              </a:spcBef>
              <a:buClr>
                <a:srgbClr val="000000"/>
              </a:buClr>
              <a:buFont typeface="Calibri"/>
              <a:buAutoNum type="arabicPeriod"/>
            </a:pPr>
            <a:r>
              <a:rPr b="0" lang="en-US" sz="3200" spc="-1" strike="noStrike">
                <a:solidFill>
                  <a:srgbClr val="000000"/>
                </a:solidFill>
                <a:latin typeface="Segoe UI Light"/>
                <a:ea typeface="Segoe UI Light"/>
              </a:rPr>
              <a:t>Put those values in a list</a:t>
            </a:r>
            <a:endParaRPr b="1" lang="en-US" sz="3200" spc="-1" strike="noStrike">
              <a:solidFill>
                <a:srgbClr val="000000"/>
              </a:solidFill>
              <a:latin typeface="Segoe UI Light"/>
            </a:endParaRPr>
          </a:p>
          <a:p>
            <a:pPr marL="514440" indent="-514080">
              <a:lnSpc>
                <a:spcPct val="100000"/>
              </a:lnSpc>
              <a:spcBef>
                <a:spcPts val="1400"/>
              </a:spcBef>
              <a:buClr>
                <a:srgbClr val="000000"/>
              </a:buClr>
              <a:buFont typeface="Calibri"/>
              <a:buAutoNum type="arabicPeriod"/>
            </a:pPr>
            <a:r>
              <a:rPr b="0" lang="en-US" sz="3200" spc="-1" strike="noStrike">
                <a:solidFill>
                  <a:srgbClr val="000000"/>
                </a:solidFill>
                <a:latin typeface="Segoe UI Light"/>
                <a:ea typeface="Segoe UI Light"/>
              </a:rPr>
              <a:t>Sort the list</a:t>
            </a:r>
            <a:endParaRPr b="1" lang="en-US" sz="3200" spc="-1" strike="noStrike">
              <a:solidFill>
                <a:srgbClr val="000000"/>
              </a:solidFill>
              <a:latin typeface="Segoe UI Light"/>
            </a:endParaRPr>
          </a:p>
          <a:p>
            <a:pPr marL="514440" indent="-514080">
              <a:lnSpc>
                <a:spcPct val="100000"/>
              </a:lnSpc>
              <a:spcBef>
                <a:spcPts val="1400"/>
              </a:spcBef>
              <a:buClr>
                <a:srgbClr val="000000"/>
              </a:buClr>
              <a:buFont typeface="Calibri"/>
              <a:buAutoNum type="arabicPeriod"/>
            </a:pPr>
            <a:r>
              <a:rPr b="0" lang="en-US" sz="3200" spc="-1" strike="noStrike">
                <a:solidFill>
                  <a:srgbClr val="000000"/>
                </a:solidFill>
                <a:latin typeface="Segoe UI Light"/>
                <a:ea typeface="Segoe UI Light"/>
              </a:rPr>
              <a:t>Print the sorted list</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29" dur="indefinite" restart="never" nodeType="tmRoot">
          <p:childTnLst>
            <p:seq>
              <p:cTn id="130"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1. Ask the user to enter the names of everyone attending a party</a:t>
            </a:r>
            <a:endParaRPr b="0" lang="en-US" sz="4400" spc="-1" strike="noStrike">
              <a:solidFill>
                <a:srgbClr val="000000"/>
              </a:solidFill>
              <a:latin typeface="Calibri"/>
            </a:endParaRPr>
          </a:p>
        </p:txBody>
      </p:sp>
      <p:sp>
        <p:nvSpPr>
          <p:cNvPr id="320"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What command do we use to ask a user for a value?</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input function</a:t>
            </a:r>
            <a:endParaRPr b="0" lang="en-US" sz="28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What type of variable will we need to store all the names?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A list</a:t>
            </a:r>
            <a:endParaRPr b="0" lang="en-US" sz="28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How can I ask the user for more than one name?</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rPr>
              <a:t> </a:t>
            </a:r>
            <a:endParaRPr b="0" lang="en-US" sz="28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childTnLst>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320">
                                            <p:txEl>
                                              <p:pRg st="0" end="0"/>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320">
                                            <p:txEl>
                                              <p:pRg st="1" end="1"/>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320">
                                            <p:txEl>
                                              <p:pRg st="2" end="2"/>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320">
                                            <p:txEl>
                                              <p:pRg st="3" end="3"/>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320">
                                            <p:txEl>
                                              <p:pRg st="4" end="4"/>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320">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379440" y="182160"/>
            <a:ext cx="11523960" cy="1063080"/>
          </a:xfrm>
          <a:prstGeom prst="rect">
            <a:avLst/>
          </a:prstGeom>
          <a:noFill/>
          <a:ln>
            <a:noFill/>
          </a:ln>
        </p:spPr>
        <p:txBody>
          <a:bodyPr>
            <a:normAutofit/>
          </a:bodyPr>
          <a:p>
            <a:pPr>
              <a:lnSpc>
                <a:spcPct val="80000"/>
              </a:lnSpc>
            </a:pPr>
            <a:r>
              <a:rPr b="0" lang="en-US" sz="4400" spc="-1" strike="noStrike">
                <a:solidFill>
                  <a:srgbClr val="000000"/>
                </a:solidFill>
                <a:latin typeface="Segoe UI Light"/>
                <a:ea typeface="Segoe UI Light"/>
              </a:rPr>
              <a:t>Should we use a for loop or while loop?</a:t>
            </a:r>
            <a:endParaRPr b="0" lang="en-US" sz="4400" spc="-1" strike="noStrike">
              <a:solidFill>
                <a:srgbClr val="000000"/>
              </a:solidFill>
              <a:latin typeface="Calibri"/>
            </a:endParaRPr>
          </a:p>
        </p:txBody>
      </p:sp>
      <p:sp>
        <p:nvSpPr>
          <p:cNvPr id="322" name="TextShape 2"/>
          <p:cNvSpPr txBox="1"/>
          <p:nvPr/>
        </p:nvSpPr>
        <p:spPr>
          <a:xfrm>
            <a:off x="379440" y="1388160"/>
            <a:ext cx="11525040" cy="5290200"/>
          </a:xfrm>
          <a:prstGeom prst="rect">
            <a:avLst/>
          </a:prstGeom>
          <a:noFill/>
          <a:ln>
            <a:noFill/>
          </a:ln>
        </p:spPr>
        <p:txBody>
          <a:bodyPr lIns="90000" rIns="90000" tIns="45000" bIns="45000">
            <a:noAutofit/>
          </a:bodyPr>
          <a:p>
            <a:pPr marL="514440" indent="-45684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Do you know how many names the user will enter?</a:t>
            </a:r>
            <a:endParaRPr b="1" lang="en-US" sz="3200" spc="-1" strike="noStrike">
              <a:solidFill>
                <a:srgbClr val="000000"/>
              </a:solidFill>
              <a:latin typeface="Segoe UI Light"/>
            </a:endParaRPr>
          </a:p>
          <a:p>
            <a:pPr lvl="1" marL="914400" indent="-45684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No, that means we don’t know how many times the loop needs to execute, so we should use a while loop</a:t>
            </a:r>
            <a:endParaRPr b="0" lang="en-US" sz="2800" spc="-1" strike="noStrike">
              <a:solidFill>
                <a:srgbClr val="000000"/>
              </a:solidFill>
              <a:latin typeface="Segoe UI Light"/>
            </a:endParaRPr>
          </a:p>
          <a:p>
            <a:pPr marL="514440" indent="-45684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How will the loop know when to stop executing?</a:t>
            </a:r>
            <a:endParaRPr b="1" lang="en-US" sz="3200" spc="-1" strike="noStrike">
              <a:solidFill>
                <a:srgbClr val="000000"/>
              </a:solidFill>
              <a:latin typeface="Segoe UI Light"/>
            </a:endParaRPr>
          </a:p>
          <a:p>
            <a:pPr lvl="1" marL="914400" indent="-45684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rPr>
              <a:t> </a:t>
            </a:r>
            <a:endParaRPr b="0" lang="en-US" sz="28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57" dur="indefinite" restart="never" nodeType="tmRoot">
          <p:childTnLst>
            <p:seq>
              <p:cTn id="158" dur="indefinite" nodeType="mainSeq">
                <p:childTnLst>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322">
                                            <p:txEl>
                                              <p:pRg st="0" end="0"/>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322">
                                            <p:txEl>
                                              <p:pRg st="1" end="1"/>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322">
                                            <p:txEl>
                                              <p:pRg st="2" end="2"/>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322">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2. Put those values in a list</a:t>
            </a:r>
            <a:endParaRPr b="0" lang="en-US" sz="4400" spc="-1" strike="noStrike">
              <a:solidFill>
                <a:srgbClr val="000000"/>
              </a:solidFill>
              <a:latin typeface="Calibri"/>
            </a:endParaRPr>
          </a:p>
        </p:txBody>
      </p:sp>
      <p:sp>
        <p:nvSpPr>
          <p:cNvPr id="324"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Declare an empty list</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Each time a new name is entered, add it to the list</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75" dur="indefinite" restart="never" nodeType="tmRoot">
          <p:childTnLst>
            <p:seq>
              <p:cTn id="176"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379440" y="182160"/>
            <a:ext cx="11523960" cy="1063080"/>
          </a:xfrm>
          <a:prstGeom prst="rect">
            <a:avLst/>
          </a:prstGeom>
          <a:noFill/>
          <a:ln>
            <a:noFill/>
          </a:ln>
        </p:spPr>
        <p:txBody>
          <a:bodyPr>
            <a:normAutofit fontScale="69000"/>
          </a:bodyPr>
          <a:p>
            <a:pPr>
              <a:lnSpc>
                <a:spcPct val="80000"/>
              </a:lnSpc>
            </a:pPr>
            <a:r>
              <a:rPr b="0" lang="en-US" sz="4900" spc="-1" strike="noStrike">
                <a:solidFill>
                  <a:srgbClr val="000000"/>
                </a:solidFill>
                <a:latin typeface="Segoe UI Light"/>
                <a:ea typeface="Segoe UI Light"/>
              </a:rPr>
              <a:t>3. Sort the list</a:t>
            </a:r>
            <a:br/>
            <a:endParaRPr b="0" lang="en-US" sz="4900" spc="-1" strike="noStrike">
              <a:solidFill>
                <a:srgbClr val="000000"/>
              </a:solidFill>
              <a:latin typeface="Calibri"/>
            </a:endParaRPr>
          </a:p>
        </p:txBody>
      </p:sp>
      <p:sp>
        <p:nvSpPr>
          <p:cNvPr id="326"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Once the values are in a list, use the sort function to sort the list alphabetically</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77" dur="indefinite" restart="never" nodeType="tmRoot">
          <p:childTnLst>
            <p:seq>
              <p:cTn id="178"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379440" y="182160"/>
            <a:ext cx="11523960" cy="1063080"/>
          </a:xfrm>
          <a:prstGeom prst="rect">
            <a:avLst/>
          </a:prstGeom>
          <a:noFill/>
          <a:ln>
            <a:noFill/>
          </a:ln>
        </p:spPr>
        <p:txBody>
          <a:bodyPr>
            <a:normAutofit fontScale="69000"/>
          </a:bodyPr>
          <a:p>
            <a:pPr>
              <a:lnSpc>
                <a:spcPct val="80000"/>
              </a:lnSpc>
            </a:pPr>
            <a:r>
              <a:rPr b="0" lang="en-US" sz="4900" spc="-1" strike="noStrike">
                <a:solidFill>
                  <a:srgbClr val="000000"/>
                </a:solidFill>
                <a:latin typeface="Segoe UI Light"/>
                <a:ea typeface="Segoe UI Light"/>
              </a:rPr>
              <a:t>4. Print the sorted list</a:t>
            </a:r>
            <a:br/>
            <a:endParaRPr b="0" lang="en-US" sz="4900" spc="-1" strike="noStrike">
              <a:solidFill>
                <a:srgbClr val="000000"/>
              </a:solidFill>
              <a:latin typeface="Calibri"/>
            </a:endParaRPr>
          </a:p>
        </p:txBody>
      </p:sp>
      <p:sp>
        <p:nvSpPr>
          <p:cNvPr id="328"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Use a loop to go through the values in the list</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For each value, print the name</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79" dur="indefinite" restart="never" nodeType="tmRoot">
          <p:childTnLst>
            <p:seq>
              <p:cTn id="180"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So… something like this?</a:t>
            </a:r>
            <a:endParaRPr b="0" lang="en-US" sz="4400" spc="-1" strike="noStrike">
              <a:solidFill>
                <a:srgbClr val="000000"/>
              </a:solidFill>
              <a:latin typeface="Calibri"/>
            </a:endParaRPr>
          </a:p>
        </p:txBody>
      </p:sp>
      <p:sp>
        <p:nvSpPr>
          <p:cNvPr id="330" name="TextShape 2"/>
          <p:cNvSpPr txBox="1"/>
          <p:nvPr/>
        </p:nvSpPr>
        <p:spPr>
          <a:xfrm>
            <a:off x="379440" y="841320"/>
            <a:ext cx="10058760" cy="3978720"/>
          </a:xfrm>
          <a:prstGeom prst="rect">
            <a:avLst/>
          </a:prstGeom>
          <a:solidFill>
            <a:srgbClr val="ffffff"/>
          </a:solidFill>
          <a:ln>
            <a:noFill/>
          </a:ln>
        </p:spPr>
        <p:txBody>
          <a:bodyPr anchor="ctr">
            <a:spAutoFit/>
          </a:bodyPr>
          <a:p>
            <a:pPr>
              <a:lnSpc>
                <a:spcPct val="100000"/>
              </a:lnSpc>
            </a:pPr>
            <a:r>
              <a:rPr b="0" lang="en-US" sz="2000" spc="-1" strike="noStrike">
                <a:solidFill>
                  <a:srgbClr val="000000"/>
                </a:solidFill>
                <a:latin typeface="Consolas"/>
                <a:ea typeface="Segoe UI Light"/>
              </a:rPr>
              <a:t>guests = []</a:t>
            </a:r>
            <a:endParaRPr b="1" lang="en-US" sz="2000" spc="-1" strike="noStrike">
              <a:solidFill>
                <a:srgbClr val="000000"/>
              </a:solidFill>
              <a:latin typeface="Segoe UI Light"/>
            </a:endParaRPr>
          </a:p>
          <a:p>
            <a:pPr>
              <a:lnSpc>
                <a:spcPct val="100000"/>
              </a:lnSpc>
            </a:pPr>
            <a:r>
              <a:rPr b="0" lang="en-US" sz="2000" spc="-1" strike="noStrike">
                <a:solidFill>
                  <a:srgbClr val="000000"/>
                </a:solidFill>
                <a:latin typeface="Consolas"/>
                <a:ea typeface="Segoe UI Light"/>
              </a:rPr>
              <a:t>name = </a:t>
            </a:r>
            <a:r>
              <a:rPr b="0" lang="en-US" sz="2000" spc="-1" strike="noStrike">
                <a:solidFill>
                  <a:srgbClr val="a31515"/>
                </a:solidFill>
                <a:latin typeface="Consolas"/>
                <a:ea typeface="Segoe UI Light"/>
              </a:rPr>
              <a:t>"  "</a:t>
            </a:r>
            <a:endParaRPr b="1" lang="en-US" sz="2000" spc="-1" strike="noStrike">
              <a:solidFill>
                <a:srgbClr val="000000"/>
              </a:solidFill>
              <a:latin typeface="Segoe UI Light"/>
            </a:endParaRPr>
          </a:p>
          <a:p>
            <a:pPr>
              <a:lnSpc>
                <a:spcPct val="100000"/>
              </a:lnSpc>
            </a:pPr>
            <a:r>
              <a:rPr b="0" lang="en-US" sz="2000" spc="-1" strike="noStrike">
                <a:solidFill>
                  <a:srgbClr val="000000"/>
                </a:solidFill>
                <a:latin typeface="Consolas"/>
                <a:ea typeface="Segoe UI Light"/>
              </a:rPr>
              <a:t>  </a:t>
            </a:r>
            <a:endParaRPr b="1" lang="en-US" sz="2000" spc="-1" strike="noStrike">
              <a:solidFill>
                <a:srgbClr val="000000"/>
              </a:solidFill>
              <a:latin typeface="Segoe UI Light"/>
            </a:endParaRPr>
          </a:p>
          <a:p>
            <a:pPr>
              <a:lnSpc>
                <a:spcPct val="100000"/>
              </a:lnSpc>
            </a:pPr>
            <a:r>
              <a:rPr b="0" lang="en-US" sz="2000" spc="-1" strike="noStrike">
                <a:solidFill>
                  <a:srgbClr val="0000ff"/>
                </a:solidFill>
                <a:latin typeface="Consolas"/>
                <a:ea typeface="Segoe UI Light"/>
              </a:rPr>
              <a:t>while</a:t>
            </a:r>
            <a:r>
              <a:rPr b="0" lang="en-US" sz="2000" spc="-1" strike="noStrike">
                <a:solidFill>
                  <a:srgbClr val="000000"/>
                </a:solidFill>
                <a:latin typeface="Consolas"/>
                <a:ea typeface="Segoe UI Light"/>
              </a:rPr>
              <a:t> name != </a:t>
            </a:r>
            <a:r>
              <a:rPr b="0" lang="en-US" sz="2000" spc="-1" strike="noStrike">
                <a:solidFill>
                  <a:srgbClr val="a31515"/>
                </a:solidFill>
                <a:latin typeface="Consolas"/>
                <a:ea typeface="Segoe UI Light"/>
              </a:rPr>
              <a:t>"DONE"</a:t>
            </a:r>
            <a:r>
              <a:rPr b="0" lang="en-US" sz="2000" spc="-1" strike="noStrike">
                <a:solidFill>
                  <a:srgbClr val="000000"/>
                </a:solidFill>
                <a:latin typeface="Consolas"/>
                <a:ea typeface="Segoe UI Light"/>
              </a:rPr>
              <a:t> :</a:t>
            </a:r>
            <a:endParaRPr b="1" lang="en-US" sz="2000" spc="-1" strike="noStrike">
              <a:solidFill>
                <a:srgbClr val="000000"/>
              </a:solidFill>
              <a:latin typeface="Segoe UI Light"/>
            </a:endParaRPr>
          </a:p>
          <a:p>
            <a:pPr>
              <a:lnSpc>
                <a:spcPct val="100000"/>
              </a:lnSpc>
            </a:pPr>
            <a:r>
              <a:rPr b="0" lang="en-US" sz="2000" spc="-1" strike="noStrike">
                <a:solidFill>
                  <a:srgbClr val="000000"/>
                </a:solidFill>
                <a:latin typeface="Consolas"/>
                <a:ea typeface="Segoe UI Light"/>
              </a:rPr>
              <a:t>     </a:t>
            </a:r>
            <a:r>
              <a:rPr b="0" lang="en-US" sz="2000" spc="-1" strike="noStrike">
                <a:solidFill>
                  <a:srgbClr val="000000"/>
                </a:solidFill>
                <a:latin typeface="Consolas"/>
                <a:ea typeface="Segoe UI Light"/>
              </a:rPr>
              <a:t>name = input(</a:t>
            </a:r>
            <a:r>
              <a:rPr b="0" lang="en-US" sz="2000" spc="-1" strike="noStrike">
                <a:solidFill>
                  <a:srgbClr val="a31515"/>
                </a:solidFill>
                <a:latin typeface="Consolas"/>
                <a:ea typeface="Segoe UI Light"/>
              </a:rPr>
              <a:t>"Enter guest name (enter DONE if no more names) : "</a:t>
            </a:r>
            <a:r>
              <a:rPr b="0" lang="en-US" sz="2000" spc="-1" strike="noStrike">
                <a:solidFill>
                  <a:srgbClr val="000000"/>
                </a:solidFill>
                <a:latin typeface="Consolas"/>
                <a:ea typeface="Segoe UI Light"/>
              </a:rPr>
              <a:t>)</a:t>
            </a:r>
            <a:endParaRPr b="1" lang="en-US" sz="2000" spc="-1" strike="noStrike">
              <a:solidFill>
                <a:srgbClr val="000000"/>
              </a:solidFill>
              <a:latin typeface="Segoe UI Light"/>
            </a:endParaRPr>
          </a:p>
          <a:p>
            <a:pPr>
              <a:lnSpc>
                <a:spcPct val="100000"/>
              </a:lnSpc>
            </a:pPr>
            <a:r>
              <a:rPr b="0" lang="en-US" sz="2000" spc="-1" strike="noStrike">
                <a:solidFill>
                  <a:srgbClr val="000000"/>
                </a:solidFill>
                <a:latin typeface="Consolas"/>
                <a:ea typeface="Segoe UI Light"/>
              </a:rPr>
              <a:t>     </a:t>
            </a:r>
            <a:r>
              <a:rPr b="0" lang="en-US" sz="2000" spc="-1" strike="noStrike">
                <a:solidFill>
                  <a:srgbClr val="000000"/>
                </a:solidFill>
                <a:latin typeface="Consolas"/>
                <a:ea typeface="Segoe UI Light"/>
              </a:rPr>
              <a:t>guests.append(name) </a:t>
            </a:r>
            <a:endParaRPr b="1" lang="en-US" sz="2000" spc="-1" strike="noStrike">
              <a:solidFill>
                <a:srgbClr val="000000"/>
              </a:solidFill>
              <a:latin typeface="Segoe UI Light"/>
            </a:endParaRPr>
          </a:p>
          <a:p>
            <a:pPr>
              <a:lnSpc>
                <a:spcPct val="100000"/>
              </a:lnSpc>
            </a:pPr>
            <a:endParaRPr b="1" lang="en-US" sz="2000" spc="-1" strike="noStrike">
              <a:solidFill>
                <a:srgbClr val="000000"/>
              </a:solidFill>
              <a:latin typeface="Segoe UI Light"/>
            </a:endParaRPr>
          </a:p>
          <a:p>
            <a:pPr>
              <a:lnSpc>
                <a:spcPct val="100000"/>
              </a:lnSpc>
            </a:pPr>
            <a:r>
              <a:rPr b="0" lang="en-US" sz="2000" spc="-1" strike="noStrike">
                <a:solidFill>
                  <a:srgbClr val="000000"/>
                </a:solidFill>
                <a:latin typeface="Consolas"/>
                <a:ea typeface="Segoe UI Light"/>
              </a:rPr>
              <a:t>guests.sort() </a:t>
            </a:r>
            <a:endParaRPr b="1" lang="en-US" sz="2000" spc="-1" strike="noStrike">
              <a:solidFill>
                <a:srgbClr val="000000"/>
              </a:solidFill>
              <a:latin typeface="Segoe UI Light"/>
            </a:endParaRPr>
          </a:p>
          <a:p>
            <a:pPr>
              <a:lnSpc>
                <a:spcPct val="100000"/>
              </a:lnSpc>
            </a:pPr>
            <a:r>
              <a:rPr b="0" lang="en-US" sz="2000" spc="-1" strike="noStrike">
                <a:solidFill>
                  <a:srgbClr val="0000ff"/>
                </a:solidFill>
                <a:latin typeface="Consolas"/>
                <a:ea typeface="Segoe UI Light"/>
              </a:rPr>
              <a:t>for</a:t>
            </a:r>
            <a:r>
              <a:rPr b="0" lang="en-US" sz="2000" spc="-1" strike="noStrike">
                <a:solidFill>
                  <a:srgbClr val="000000"/>
                </a:solidFill>
                <a:latin typeface="Consolas"/>
                <a:ea typeface="Segoe UI Light"/>
              </a:rPr>
              <a:t> guest </a:t>
            </a:r>
            <a:r>
              <a:rPr b="0" lang="en-US" sz="2000" spc="-1" strike="noStrike">
                <a:solidFill>
                  <a:srgbClr val="0000ff"/>
                </a:solidFill>
                <a:latin typeface="Consolas"/>
                <a:ea typeface="Segoe UI Light"/>
              </a:rPr>
              <a:t>in</a:t>
            </a:r>
            <a:r>
              <a:rPr b="0" lang="en-US" sz="2000" spc="-1" strike="noStrike">
                <a:solidFill>
                  <a:srgbClr val="000000"/>
                </a:solidFill>
                <a:latin typeface="Consolas"/>
                <a:ea typeface="Segoe UI Light"/>
              </a:rPr>
              <a:t> guests :</a:t>
            </a:r>
            <a:endParaRPr b="1" lang="en-US" sz="2000" spc="-1" strike="noStrike">
              <a:solidFill>
                <a:srgbClr val="000000"/>
              </a:solidFill>
              <a:latin typeface="Segoe UI Light"/>
            </a:endParaRPr>
          </a:p>
          <a:p>
            <a:pPr>
              <a:lnSpc>
                <a:spcPct val="100000"/>
              </a:lnSpc>
            </a:pPr>
            <a:endParaRPr b="1" lang="en-US" sz="2000" spc="-1" strike="noStrike">
              <a:solidFill>
                <a:srgbClr val="000000"/>
              </a:solidFill>
              <a:latin typeface="Segoe UI Light"/>
            </a:endParaRPr>
          </a:p>
        </p:txBody>
      </p:sp>
      <p:pic>
        <p:nvPicPr>
          <p:cNvPr id="331" name="Picture 4" descr=""/>
          <p:cNvPicPr/>
          <p:nvPr/>
        </p:nvPicPr>
        <p:blipFill>
          <a:blip r:embed="rId1"/>
          <a:stretch/>
        </p:blipFill>
        <p:spPr>
          <a:xfrm>
            <a:off x="4786560" y="4172040"/>
            <a:ext cx="7405200" cy="2614320"/>
          </a:xfrm>
          <a:prstGeom prst="rect">
            <a:avLst/>
          </a:prstGeom>
          <a:ln>
            <a:noFill/>
          </a:ln>
        </p:spPr>
      </p:pic>
      <p:sp>
        <p:nvSpPr>
          <p:cNvPr id="332" name="CustomShape 3"/>
          <p:cNvSpPr/>
          <p:nvPr/>
        </p:nvSpPr>
        <p:spPr>
          <a:xfrm>
            <a:off x="379440" y="4879080"/>
            <a:ext cx="403596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Segoe UI Light"/>
              </a:rPr>
              <a:t>We are close but our code added the name DONE to our list of guests</a:t>
            </a:r>
            <a:endParaRPr b="0" lang="en-US" sz="1800" spc="-1" strike="noStrike">
              <a:latin typeface="Arial"/>
            </a:endParaRPr>
          </a:p>
          <a:p>
            <a:pPr>
              <a:lnSpc>
                <a:spcPct val="100000"/>
              </a:lnSpc>
            </a:pPr>
            <a:r>
              <a:rPr b="0" lang="en-US" sz="1800" spc="-1" strike="noStrike">
                <a:solidFill>
                  <a:srgbClr val="000000"/>
                </a:solidFill>
                <a:latin typeface="Segoe UI Light"/>
              </a:rPr>
              <a:t>How can we tell the program that if the name is “DONE” not to add it?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81" dur="indefinite" restart="never" nodeType="tmRoot">
          <p:childTnLst>
            <p:seq>
              <p:cTn id="182" dur="indefinite" nodeType="mainSeq">
                <p:childTnLst>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0"/>
                                          </p:stCondLst>
                                        </p:cTn>
                                        <p:tgtEl>
                                          <p:spTgt spid="330">
                                            <p:txEl>
                                              <p:pRg st="0" end="0"/>
                                            </p:txEl>
                                          </p:spTgt>
                                        </p:tgtEl>
                                        <p:attrNameLst>
                                          <p:attrName>style.visibility</p:attrName>
                                        </p:attrNameLst>
                                      </p:cBhvr>
                                      <p:to>
                                        <p:strVal val="visible"/>
                                      </p:to>
                                    </p:set>
                                  </p:childTnLst>
                                </p:cTn>
                              </p:par>
                              <p:par>
                                <p:cTn id="187" nodeType="withEffect" fill="hold" presetClass="entr" presetID="1">
                                  <p:stCondLst>
                                    <p:cond delay="0"/>
                                  </p:stCondLst>
                                  <p:childTnLst>
                                    <p:set>
                                      <p:cBhvr>
                                        <p:cTn id="188" dur="1" fill="hold">
                                          <p:stCondLst>
                                            <p:cond delay="0"/>
                                          </p:stCondLst>
                                        </p:cTn>
                                        <p:tgtEl>
                                          <p:spTgt spid="330">
                                            <p:txEl>
                                              <p:pRg st="1" end="1"/>
                                            </p:txEl>
                                          </p:spTgt>
                                        </p:tgtEl>
                                        <p:attrNameLst>
                                          <p:attrName>style.visibility</p:attrName>
                                        </p:attrNameLst>
                                      </p:cBhvr>
                                      <p:to>
                                        <p:strVal val="visible"/>
                                      </p:to>
                                    </p:set>
                                  </p:childTnLst>
                                </p:cTn>
                              </p:par>
                              <p:par>
                                <p:cTn id="189" nodeType="withEffect" fill="hold" presetClass="entr" presetID="1">
                                  <p:stCondLst>
                                    <p:cond delay="0"/>
                                  </p:stCondLst>
                                  <p:childTnLst>
                                    <p:set>
                                      <p:cBhvr>
                                        <p:cTn id="190" dur="1" fill="hold">
                                          <p:stCondLst>
                                            <p:cond delay="0"/>
                                          </p:stCondLst>
                                        </p:cTn>
                                        <p:tgtEl>
                                          <p:spTgt spid="330">
                                            <p:txEl>
                                              <p:pRg st="2" end="2"/>
                                            </p:txEl>
                                          </p:spTgt>
                                        </p:tgtEl>
                                        <p:attrNameLst>
                                          <p:attrName>style.visibility</p:attrName>
                                        </p:attrNameLst>
                                      </p:cBhvr>
                                      <p:to>
                                        <p:strVal val="visible"/>
                                      </p:to>
                                    </p:set>
                                  </p:childTnLst>
                                </p:cTn>
                              </p:par>
                              <p:par>
                                <p:cTn id="191" nodeType="withEffect" fill="hold" presetClass="entr" presetID="1">
                                  <p:stCondLst>
                                    <p:cond delay="0"/>
                                  </p:stCondLst>
                                  <p:childTnLst>
                                    <p:set>
                                      <p:cBhvr>
                                        <p:cTn id="192" dur="1" fill="hold">
                                          <p:stCondLst>
                                            <p:cond delay="0"/>
                                          </p:stCondLst>
                                        </p:cTn>
                                        <p:tgtEl>
                                          <p:spTgt spid="330">
                                            <p:txEl>
                                              <p:pRg st="3" end="3"/>
                                            </p:txEl>
                                          </p:spTgt>
                                        </p:tgtEl>
                                        <p:attrNameLst>
                                          <p:attrName>style.visibility</p:attrName>
                                        </p:attrNameLst>
                                      </p:cBhvr>
                                      <p:to>
                                        <p:strVal val="visible"/>
                                      </p:to>
                                    </p:set>
                                  </p:childTnLst>
                                </p:cTn>
                              </p:par>
                              <p:par>
                                <p:cTn id="193" nodeType="withEffect" fill="hold" presetClass="entr" presetID="1">
                                  <p:stCondLst>
                                    <p:cond delay="0"/>
                                  </p:stCondLst>
                                  <p:childTnLst>
                                    <p:set>
                                      <p:cBhvr>
                                        <p:cTn id="194" dur="1" fill="hold">
                                          <p:stCondLst>
                                            <p:cond delay="0"/>
                                          </p:stCondLst>
                                        </p:cTn>
                                        <p:tgtEl>
                                          <p:spTgt spid="330">
                                            <p:txEl>
                                              <p:pRg st="4" end="4"/>
                                            </p:txEl>
                                          </p:spTgt>
                                        </p:tgtEl>
                                        <p:attrNameLst>
                                          <p:attrName>style.visibility</p:attrName>
                                        </p:attrNameLst>
                                      </p:cBhvr>
                                      <p:to>
                                        <p:strVal val="visible"/>
                                      </p:to>
                                    </p:set>
                                  </p:childTnLst>
                                </p:cTn>
                              </p:par>
                              <p:par>
                                <p:cTn id="195" nodeType="withEffect" fill="hold" presetClass="entr" presetID="1">
                                  <p:stCondLst>
                                    <p:cond delay="0"/>
                                  </p:stCondLst>
                                  <p:childTnLst>
                                    <p:set>
                                      <p:cBhvr>
                                        <p:cTn id="196" dur="1" fill="hold">
                                          <p:stCondLst>
                                            <p:cond delay="0"/>
                                          </p:stCondLst>
                                        </p:cTn>
                                        <p:tgtEl>
                                          <p:spTgt spid="330">
                                            <p:txEl>
                                              <p:pRg st="5" end="5"/>
                                            </p:txEl>
                                          </p:spTgt>
                                        </p:tgtEl>
                                        <p:attrNameLst>
                                          <p:attrName>style.visibility</p:attrName>
                                        </p:attrNameLst>
                                      </p:cBhvr>
                                      <p:to>
                                        <p:strVal val="visible"/>
                                      </p:to>
                                    </p:set>
                                  </p:childTnLst>
                                </p:cTn>
                              </p:par>
                              <p:par>
                                <p:cTn id="197" nodeType="withEffect" fill="hold" presetClass="entr" presetID="1">
                                  <p:stCondLst>
                                    <p:cond delay="0"/>
                                  </p:stCondLst>
                                  <p:childTnLst>
                                    <p:set>
                                      <p:cBhvr>
                                        <p:cTn id="198" dur="1" fill="hold">
                                          <p:stCondLst>
                                            <p:cond delay="0"/>
                                          </p:stCondLst>
                                        </p:cTn>
                                        <p:tgtEl>
                                          <p:spTgt spid="330">
                                            <p:txEl>
                                              <p:pRg st="7" end="7"/>
                                            </p:txEl>
                                          </p:spTgt>
                                        </p:tgtEl>
                                        <p:attrNameLst>
                                          <p:attrName>style.visibility</p:attrName>
                                        </p:attrNameLst>
                                      </p:cBhvr>
                                      <p:to>
                                        <p:strVal val="visible"/>
                                      </p:to>
                                    </p:set>
                                  </p:childTnLst>
                                </p:cTn>
                              </p:par>
                              <p:par>
                                <p:cTn id="199" nodeType="withEffect" fill="hold" presetClass="entr" presetID="1">
                                  <p:stCondLst>
                                    <p:cond delay="0"/>
                                  </p:stCondLst>
                                  <p:childTnLst>
                                    <p:set>
                                      <p:cBhvr>
                                        <p:cTn id="200" dur="1" fill="hold">
                                          <p:stCondLst>
                                            <p:cond delay="0"/>
                                          </p:stCondLst>
                                        </p:cTn>
                                        <p:tgtEl>
                                          <p:spTgt spid="330">
                                            <p:txEl>
                                              <p:pRg st="8" end="8"/>
                                            </p:txEl>
                                          </p:spTgt>
                                        </p:tgtEl>
                                        <p:attrNameLst>
                                          <p:attrName>style.visibility</p:attrName>
                                        </p:attrNameLst>
                                      </p:cBhvr>
                                      <p:to>
                                        <p:strVal val="visible"/>
                                      </p:to>
                                    </p:set>
                                  </p:childTnLst>
                                </p:cTn>
                              </p:par>
                              <p:par>
                                <p:cTn id="201" nodeType="withEffect" fill="hold" presetClass="entr" presetID="1">
                                  <p:stCondLst>
                                    <p:cond delay="0"/>
                                  </p:stCondLst>
                                  <p:childTnLst>
                                    <p:set>
                                      <p:cBhvr>
                                        <p:cTn id="202" dur="1" fill="hold">
                                          <p:stCondLst>
                                            <p:cond delay="0"/>
                                          </p:stCondLst>
                                        </p:cTn>
                                        <p:tgtEl>
                                          <p:spTgt spid="330">
                                            <p:txEl>
                                              <p:pRg st="9" end="9"/>
                                            </p:txEl>
                                          </p:spTgt>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1">
                                  <p:stCondLst>
                                    <p:cond delay="0"/>
                                  </p:stCondLst>
                                  <p:childTnLst>
                                    <p:set>
                                      <p:cBhvr>
                                        <p:cTn id="206" dur="1" fill="hold">
                                          <p:stCondLst>
                                            <p:cond delay="0"/>
                                          </p:stCondLst>
                                        </p:cTn>
                                        <p:tgtEl>
                                          <p:spTgt spid="331"/>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33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TextShape 1"/>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Use an if statement. You are gradually building a toolkit to solve different problems!</a:t>
            </a:r>
            <a:endParaRPr b="0" lang="en-US" sz="4400" spc="-1" strike="noStrike">
              <a:solidFill>
                <a:srgbClr val="000000"/>
              </a:solidFill>
              <a:latin typeface="Calibri"/>
            </a:endParaRPr>
          </a:p>
        </p:txBody>
      </p:sp>
      <p:sp>
        <p:nvSpPr>
          <p:cNvPr id="334" name="TextShape 2"/>
          <p:cNvSpPr txBox="1"/>
          <p:nvPr/>
        </p:nvSpPr>
        <p:spPr>
          <a:xfrm>
            <a:off x="379440" y="1005840"/>
            <a:ext cx="10058760" cy="4055760"/>
          </a:xfrm>
          <a:prstGeom prst="rect">
            <a:avLst/>
          </a:prstGeom>
          <a:solidFill>
            <a:srgbClr val="ffffff"/>
          </a:solidFill>
          <a:ln>
            <a:noFill/>
          </a:ln>
        </p:spPr>
        <p:txBody>
          <a:bodyPr anchor="ctr">
            <a:spAutoFit/>
          </a:bodyPr>
          <a:p>
            <a:pPr>
              <a:lnSpc>
                <a:spcPct val="100000"/>
              </a:lnSpc>
            </a:pPr>
            <a:r>
              <a:rPr b="0" lang="en-US" sz="2000" spc="-1" strike="noStrike">
                <a:solidFill>
                  <a:srgbClr val="000000"/>
                </a:solidFill>
                <a:latin typeface="Consolas"/>
                <a:ea typeface="Segoe UI Light"/>
              </a:rPr>
              <a:t>guests = []</a:t>
            </a:r>
            <a:endParaRPr b="1" lang="en-US" sz="2000" spc="-1" strike="noStrike">
              <a:solidFill>
                <a:srgbClr val="000000"/>
              </a:solidFill>
              <a:latin typeface="Segoe UI Light"/>
            </a:endParaRPr>
          </a:p>
          <a:p>
            <a:pPr>
              <a:lnSpc>
                <a:spcPct val="100000"/>
              </a:lnSpc>
            </a:pPr>
            <a:r>
              <a:rPr b="0" lang="en-US" sz="2000" spc="-1" strike="noStrike">
                <a:solidFill>
                  <a:srgbClr val="000000"/>
                </a:solidFill>
                <a:latin typeface="Consolas"/>
                <a:ea typeface="Segoe UI Light"/>
              </a:rPr>
              <a:t>name = </a:t>
            </a:r>
            <a:r>
              <a:rPr b="0" lang="en-US" sz="2000" spc="-1" strike="noStrike">
                <a:solidFill>
                  <a:srgbClr val="a31515"/>
                </a:solidFill>
                <a:latin typeface="Consolas"/>
                <a:ea typeface="Segoe UI Light"/>
              </a:rPr>
              <a:t>"  "</a:t>
            </a:r>
            <a:endParaRPr b="1" lang="en-US" sz="2000" spc="-1" strike="noStrike">
              <a:solidFill>
                <a:srgbClr val="000000"/>
              </a:solidFill>
              <a:latin typeface="Segoe UI Light"/>
            </a:endParaRPr>
          </a:p>
          <a:p>
            <a:pPr>
              <a:lnSpc>
                <a:spcPct val="100000"/>
              </a:lnSpc>
            </a:pPr>
            <a:r>
              <a:rPr b="0" lang="en-US" sz="2000" spc="-1" strike="noStrike">
                <a:solidFill>
                  <a:srgbClr val="000000"/>
                </a:solidFill>
                <a:latin typeface="Consolas"/>
                <a:ea typeface="Segoe UI Light"/>
              </a:rPr>
              <a:t>  </a:t>
            </a:r>
            <a:endParaRPr b="1" lang="en-US" sz="2000" spc="-1" strike="noStrike">
              <a:solidFill>
                <a:srgbClr val="000000"/>
              </a:solidFill>
              <a:latin typeface="Segoe UI Light"/>
            </a:endParaRPr>
          </a:p>
          <a:p>
            <a:pPr>
              <a:lnSpc>
                <a:spcPct val="100000"/>
              </a:lnSpc>
            </a:pPr>
            <a:r>
              <a:rPr b="0" lang="en-US" sz="2000" spc="-1" strike="noStrike">
                <a:solidFill>
                  <a:srgbClr val="0000ff"/>
                </a:solidFill>
                <a:latin typeface="Consolas"/>
                <a:ea typeface="Segoe UI Light"/>
              </a:rPr>
              <a:t>while</a:t>
            </a:r>
            <a:r>
              <a:rPr b="0" lang="en-US" sz="2000" spc="-1" strike="noStrike">
                <a:solidFill>
                  <a:srgbClr val="000000"/>
                </a:solidFill>
                <a:latin typeface="Consolas"/>
                <a:ea typeface="Segoe UI Light"/>
              </a:rPr>
              <a:t> name !=</a:t>
            </a:r>
            <a:r>
              <a:rPr b="0" lang="en-US" sz="2000" spc="-1" strike="noStrike">
                <a:solidFill>
                  <a:srgbClr val="a31515"/>
                </a:solidFill>
                <a:latin typeface="Consolas"/>
                <a:ea typeface="Segoe UI Light"/>
              </a:rPr>
              <a:t>"DONE"</a:t>
            </a:r>
            <a:r>
              <a:rPr b="0" lang="en-US" sz="2000" spc="-1" strike="noStrike">
                <a:solidFill>
                  <a:srgbClr val="000000"/>
                </a:solidFill>
                <a:latin typeface="Consolas"/>
                <a:ea typeface="Segoe UI Light"/>
              </a:rPr>
              <a:t> :</a:t>
            </a:r>
            <a:endParaRPr b="1" lang="en-US" sz="2000" spc="-1" strike="noStrike">
              <a:solidFill>
                <a:srgbClr val="000000"/>
              </a:solidFill>
              <a:latin typeface="Segoe UI Light"/>
            </a:endParaRPr>
          </a:p>
          <a:p>
            <a:pPr>
              <a:lnSpc>
                <a:spcPct val="100000"/>
              </a:lnSpc>
            </a:pPr>
            <a:r>
              <a:rPr b="0" lang="en-US" sz="2000" spc="-1" strike="noStrike">
                <a:solidFill>
                  <a:srgbClr val="000000"/>
                </a:solidFill>
                <a:latin typeface="Consolas"/>
                <a:ea typeface="Segoe UI Light"/>
              </a:rPr>
              <a:t>    </a:t>
            </a:r>
            <a:r>
              <a:rPr b="0" lang="en-US" sz="2000" spc="-1" strike="noStrike">
                <a:solidFill>
                  <a:srgbClr val="000000"/>
                </a:solidFill>
                <a:latin typeface="Consolas"/>
                <a:ea typeface="Segoe UI Light"/>
              </a:rPr>
              <a:t>name = input(</a:t>
            </a:r>
            <a:r>
              <a:rPr b="0" lang="en-US" sz="2000" spc="-1" strike="noStrike">
                <a:solidFill>
                  <a:srgbClr val="a31515"/>
                </a:solidFill>
                <a:latin typeface="Consolas"/>
                <a:ea typeface="Segoe UI Light"/>
              </a:rPr>
              <a:t>"Enter guest name (enter DONE if no more names) : "</a:t>
            </a:r>
            <a:r>
              <a:rPr b="0" lang="en-US" sz="2000" spc="-1" strike="noStrike">
                <a:solidFill>
                  <a:srgbClr val="000000"/>
                </a:solidFill>
                <a:latin typeface="Consolas"/>
                <a:ea typeface="Segoe UI Light"/>
              </a:rPr>
              <a:t>)</a:t>
            </a:r>
            <a:endParaRPr b="1" lang="en-US" sz="2000" spc="-1" strike="noStrike">
              <a:solidFill>
                <a:srgbClr val="000000"/>
              </a:solidFill>
              <a:latin typeface="Segoe UI Light"/>
            </a:endParaRPr>
          </a:p>
          <a:p>
            <a:pPr>
              <a:lnSpc>
                <a:spcPct val="100000"/>
              </a:lnSpc>
            </a:pPr>
            <a:r>
              <a:rPr b="0" lang="en-US" sz="2000" spc="-1" strike="noStrike">
                <a:solidFill>
                  <a:srgbClr val="000000"/>
                </a:solidFill>
                <a:latin typeface="Consolas"/>
                <a:ea typeface="Segoe UI Light"/>
              </a:rPr>
              <a:t>    </a:t>
            </a:r>
            <a:r>
              <a:rPr b="0" lang="en-US" sz="2000" spc="-1" strike="noStrike">
                <a:solidFill>
                  <a:srgbClr val="0000ff"/>
                </a:solidFill>
                <a:latin typeface="Consolas"/>
                <a:ea typeface="Segoe UI Light"/>
              </a:rPr>
              <a:t>if</a:t>
            </a:r>
            <a:r>
              <a:rPr b="0" lang="en-US" sz="2000" spc="-1" strike="noStrike">
                <a:solidFill>
                  <a:srgbClr val="000000"/>
                </a:solidFill>
                <a:latin typeface="Consolas"/>
                <a:ea typeface="Segoe UI Light"/>
              </a:rPr>
              <a:t> name.upper() != </a:t>
            </a:r>
            <a:r>
              <a:rPr b="0" lang="en-US" sz="2000" spc="-1" strike="noStrike">
                <a:solidFill>
                  <a:srgbClr val="a31515"/>
                </a:solidFill>
                <a:latin typeface="Consolas"/>
                <a:ea typeface="Segoe UI Light"/>
              </a:rPr>
              <a:t>"DONE"</a:t>
            </a:r>
            <a:r>
              <a:rPr b="0" lang="en-US" sz="2000" spc="-1" strike="noStrike">
                <a:solidFill>
                  <a:srgbClr val="000000"/>
                </a:solidFill>
                <a:latin typeface="Consolas"/>
                <a:ea typeface="Segoe UI Light"/>
              </a:rPr>
              <a:t> :</a:t>
            </a:r>
            <a:endParaRPr b="1" lang="en-US" sz="2000" spc="-1" strike="noStrike">
              <a:solidFill>
                <a:srgbClr val="000000"/>
              </a:solidFill>
              <a:latin typeface="Segoe UI Light"/>
            </a:endParaRPr>
          </a:p>
          <a:p>
            <a:pPr>
              <a:lnSpc>
                <a:spcPct val="100000"/>
              </a:lnSpc>
            </a:pPr>
            <a:r>
              <a:rPr b="0" lang="en-US" sz="2000" spc="-1" strike="noStrike">
                <a:solidFill>
                  <a:srgbClr val="000000"/>
                </a:solidFill>
                <a:latin typeface="Consolas"/>
                <a:ea typeface="Segoe UI Light"/>
              </a:rPr>
              <a:t>         </a:t>
            </a:r>
            <a:r>
              <a:rPr b="0" lang="en-US" sz="2000" spc="-1" strike="noStrike">
                <a:solidFill>
                  <a:srgbClr val="000000"/>
                </a:solidFill>
                <a:latin typeface="Consolas"/>
                <a:ea typeface="Segoe UI Light"/>
              </a:rPr>
              <a:t>guests.append(name)</a:t>
            </a:r>
            <a:endParaRPr b="1" lang="en-US" sz="2000" spc="-1" strike="noStrike">
              <a:solidFill>
                <a:srgbClr val="000000"/>
              </a:solidFill>
              <a:latin typeface="Segoe UI Light"/>
            </a:endParaRPr>
          </a:p>
          <a:p>
            <a:pPr>
              <a:lnSpc>
                <a:spcPct val="100000"/>
              </a:lnSpc>
            </a:pPr>
            <a:endParaRPr b="1" lang="en-US" sz="2000" spc="-1" strike="noStrike">
              <a:solidFill>
                <a:srgbClr val="000000"/>
              </a:solidFill>
              <a:latin typeface="Segoe UI Light"/>
            </a:endParaRPr>
          </a:p>
          <a:p>
            <a:pPr>
              <a:lnSpc>
                <a:spcPct val="100000"/>
              </a:lnSpc>
            </a:pPr>
            <a:r>
              <a:rPr b="0" lang="en-US" sz="2000" spc="-1" strike="noStrike">
                <a:solidFill>
                  <a:srgbClr val="000000"/>
                </a:solidFill>
                <a:latin typeface="Consolas"/>
                <a:ea typeface="Segoe UI Light"/>
              </a:rPr>
              <a:t>guests.sort() </a:t>
            </a:r>
            <a:endParaRPr b="1" lang="en-US" sz="2000" spc="-1" strike="noStrike">
              <a:solidFill>
                <a:srgbClr val="000000"/>
              </a:solidFill>
              <a:latin typeface="Segoe UI Light"/>
            </a:endParaRPr>
          </a:p>
          <a:p>
            <a:pPr>
              <a:lnSpc>
                <a:spcPct val="100000"/>
              </a:lnSpc>
            </a:pPr>
            <a:r>
              <a:rPr b="0" lang="en-US" sz="2000" spc="-1" strike="noStrike">
                <a:solidFill>
                  <a:srgbClr val="0000ff"/>
                </a:solidFill>
                <a:latin typeface="Consolas"/>
                <a:ea typeface="Segoe UI Light"/>
              </a:rPr>
              <a:t>for</a:t>
            </a:r>
            <a:r>
              <a:rPr b="0" lang="en-US" sz="2000" spc="-1" strike="noStrike">
                <a:solidFill>
                  <a:srgbClr val="000000"/>
                </a:solidFill>
                <a:latin typeface="Consolas"/>
                <a:ea typeface="Segoe UI Light"/>
              </a:rPr>
              <a:t> guest </a:t>
            </a:r>
            <a:r>
              <a:rPr b="0" lang="en-US" sz="2000" spc="-1" strike="noStrike">
                <a:solidFill>
                  <a:srgbClr val="0000ff"/>
                </a:solidFill>
                <a:latin typeface="Consolas"/>
                <a:ea typeface="Segoe UI Light"/>
              </a:rPr>
              <a:t>in</a:t>
            </a:r>
            <a:r>
              <a:rPr b="0" lang="en-US" sz="2000" spc="-1" strike="noStrike">
                <a:solidFill>
                  <a:srgbClr val="000000"/>
                </a:solidFill>
                <a:latin typeface="Consolas"/>
                <a:ea typeface="Segoe UI Light"/>
              </a:rPr>
              <a:t> guests :</a:t>
            </a:r>
            <a:endParaRPr b="1" lang="en-US" sz="2000" spc="-1" strike="noStrike">
              <a:solidFill>
                <a:srgbClr val="000000"/>
              </a:solidFill>
              <a:latin typeface="Segoe UI Light"/>
            </a:endParaRPr>
          </a:p>
          <a:p>
            <a:pPr>
              <a:lnSpc>
                <a:spcPct val="100000"/>
              </a:lnSpc>
            </a:pPr>
            <a:r>
              <a:rPr b="0" lang="en-US" sz="2000" spc="-1" strike="noStrike">
                <a:solidFill>
                  <a:srgbClr val="000000"/>
                </a:solidFill>
                <a:latin typeface="Consolas"/>
                <a:ea typeface="Segoe UI Light"/>
              </a:rPr>
              <a:t>     </a:t>
            </a:r>
            <a:r>
              <a:rPr b="0" lang="en-US" sz="2000" spc="-1" strike="noStrike">
                <a:solidFill>
                  <a:srgbClr val="000000"/>
                </a:solidFill>
                <a:latin typeface="Consolas"/>
                <a:ea typeface="Segoe UI Light"/>
              </a:rPr>
              <a:t>print(guest)</a:t>
            </a:r>
            <a:endParaRPr b="1" lang="en-US" sz="2000" spc="-1" strike="noStrike">
              <a:solidFill>
                <a:srgbClr val="000000"/>
              </a:solidFill>
              <a:latin typeface="Segoe UI Light"/>
            </a:endParaRPr>
          </a:p>
        </p:txBody>
      </p:sp>
      <p:pic>
        <p:nvPicPr>
          <p:cNvPr id="335" name="Picture 6" descr=""/>
          <p:cNvPicPr/>
          <p:nvPr/>
        </p:nvPicPr>
        <p:blipFill>
          <a:blip r:embed="rId1"/>
          <a:stretch/>
        </p:blipFill>
        <p:spPr>
          <a:xfrm>
            <a:off x="4786560" y="4172040"/>
            <a:ext cx="7405200" cy="3282840"/>
          </a:xfrm>
          <a:prstGeom prst="rect">
            <a:avLst/>
          </a:prstGeom>
          <a:ln>
            <a:noFill/>
          </a:ln>
        </p:spPr>
      </p:pic>
      <p:sp>
        <p:nvSpPr>
          <p:cNvPr id="336" name="CustomShape 3"/>
          <p:cNvSpPr/>
          <p:nvPr/>
        </p:nvSpPr>
        <p:spPr>
          <a:xfrm>
            <a:off x="379440" y="2895480"/>
            <a:ext cx="6287760" cy="647280"/>
          </a:xfrm>
          <a:prstGeom prst="rect">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211" dur="indefinite" restart="never" nodeType="tmRoot">
          <p:childTnLst>
            <p:seq>
              <p:cTn id="212" dur="indefinite" nodeType="mainSeq">
                <p:childTnLst>
                  <p:par>
                    <p:cTn id="213" fill="hold">
                      <p:stCondLst>
                        <p:cond delay="indefinite"/>
                      </p:stCondLst>
                      <p:childTnLst>
                        <p:par>
                          <p:cTn id="214" fill="hold">
                            <p:stCondLst>
                              <p:cond delay="0"/>
                            </p:stCondLst>
                            <p:childTnLst>
                              <p:par>
                                <p:cTn id="215" nodeType="clickEffect" fill="hold" presetClass="entr" presetID="1">
                                  <p:stCondLst>
                                    <p:cond delay="0"/>
                                  </p:stCondLst>
                                  <p:childTnLst>
                                    <p:set>
                                      <p:cBhvr>
                                        <p:cTn id="216" dur="1" fill="hold">
                                          <p:stCondLst>
                                            <p:cond delay="0"/>
                                          </p:stCondLst>
                                        </p:cTn>
                                        <p:tgtEl>
                                          <p:spTgt spid="336"/>
                                        </p:tgtEl>
                                        <p:attrNameLst>
                                          <p:attrName>style.visibility</p:attrName>
                                        </p:attrNameLst>
                                      </p:cBhvr>
                                      <p:to>
                                        <p:strVal val="visible"/>
                                      </p:to>
                                    </p:set>
                                  </p:childTnLst>
                                </p:cTn>
                              </p:par>
                              <p:par>
                                <p:cTn id="217" nodeType="withEffect" fill="hold" presetClass="entr" presetID="1">
                                  <p:stCondLst>
                                    <p:cond delay="0"/>
                                  </p:stCondLst>
                                  <p:childTnLst>
                                    <p:set>
                                      <p:cBhvr>
                                        <p:cTn id="218"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TextShape 1"/>
          <p:cNvSpPr txBox="1"/>
          <p:nvPr/>
        </p:nvSpPr>
        <p:spPr>
          <a:xfrm>
            <a:off x="379440" y="1371600"/>
            <a:ext cx="5616720" cy="4952520"/>
          </a:xfrm>
          <a:prstGeom prst="rect">
            <a:avLst/>
          </a:prstGeom>
          <a:noFill/>
          <a:ln>
            <a:noFill/>
          </a:ln>
        </p:spPr>
        <p:txBody>
          <a:bodyPr lIns="90000" rIns="90000" tIns="45000" bIns="45000">
            <a:no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You can now remember a list of different values</a:t>
            </a:r>
            <a:endParaRPr b="1" lang="en-US" sz="3200" spc="-1" strike="noStrike">
              <a:solidFill>
                <a:srgbClr val="000000"/>
              </a:solidFill>
              <a:latin typeface="Segoe UI Light"/>
            </a:endParaRPr>
          </a:p>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You can search the list for a specific value</a:t>
            </a:r>
            <a:endParaRPr b="1" lang="en-US" sz="3200" spc="-1" strike="noStrike">
              <a:solidFill>
                <a:srgbClr val="000000"/>
              </a:solidFill>
              <a:latin typeface="Segoe UI Light"/>
            </a:endParaRPr>
          </a:p>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You can sort the list</a:t>
            </a:r>
            <a:endParaRPr b="1" lang="en-US" sz="3200" spc="-1" strike="noStrike">
              <a:solidFill>
                <a:srgbClr val="000000"/>
              </a:solidFill>
              <a:latin typeface="Segoe UI Light"/>
            </a:endParaRPr>
          </a:p>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You can read through all the values in the list</a:t>
            </a:r>
            <a:endParaRPr b="1" lang="en-US" sz="3200" spc="-1" strike="noStrike">
              <a:solidFill>
                <a:srgbClr val="000000"/>
              </a:solidFill>
              <a:latin typeface="Segoe UI Light"/>
            </a:endParaRPr>
          </a:p>
        </p:txBody>
      </p:sp>
      <p:pic>
        <p:nvPicPr>
          <p:cNvPr id="338" name="Content Placeholder 6" descr=""/>
          <p:cNvPicPr/>
          <p:nvPr/>
        </p:nvPicPr>
        <p:blipFill>
          <a:blip r:embed="rId1"/>
          <a:stretch/>
        </p:blipFill>
        <p:spPr>
          <a:xfrm>
            <a:off x="6915240" y="1752480"/>
            <a:ext cx="4524840" cy="4025520"/>
          </a:xfrm>
          <a:prstGeom prst="rect">
            <a:avLst/>
          </a:prstGeom>
          <a:ln>
            <a:noFill/>
          </a:ln>
        </p:spPr>
      </p:pic>
      <p:sp>
        <p:nvSpPr>
          <p:cNvPr id="339" name="TextShape 2"/>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Congratulations!</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219" dur="indefinite" restart="never" nodeType="tmRoot">
          <p:childTnLst>
            <p:seq>
              <p:cTn id="22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379440" y="182160"/>
            <a:ext cx="11523960" cy="1063080"/>
          </a:xfrm>
          <a:prstGeom prst="rect">
            <a:avLst/>
          </a:prstGeom>
          <a:noFill/>
          <a:ln>
            <a:noFill/>
          </a:ln>
        </p:spPr>
        <p:txBody>
          <a:bodyPr>
            <a:normAutofit/>
          </a:bodyPr>
          <a:p>
            <a:pPr>
              <a:lnSpc>
                <a:spcPct val="80000"/>
              </a:lnSpc>
            </a:pPr>
            <a:r>
              <a:rPr b="0" lang="en-US" sz="4400" spc="-1" strike="noStrike">
                <a:solidFill>
                  <a:srgbClr val="000000"/>
                </a:solidFill>
                <a:latin typeface="Segoe UI Light"/>
                <a:ea typeface="Segoe UI Light"/>
              </a:rPr>
              <a:t>Lists allow you to store multiple values</a:t>
            </a:r>
            <a:endParaRPr b="0" lang="en-US" sz="4400" spc="-1" strike="noStrike">
              <a:solidFill>
                <a:srgbClr val="000000"/>
              </a:solidFill>
              <a:latin typeface="Calibri"/>
            </a:endParaRPr>
          </a:p>
        </p:txBody>
      </p:sp>
      <p:sp>
        <p:nvSpPr>
          <p:cNvPr id="254" name="TextShape 2"/>
          <p:cNvSpPr txBox="1"/>
          <p:nvPr/>
        </p:nvSpPr>
        <p:spPr>
          <a:xfrm>
            <a:off x="379440" y="405000"/>
            <a:ext cx="9451440" cy="3978720"/>
          </a:xfrm>
          <a:prstGeom prst="rect">
            <a:avLst/>
          </a:prstGeom>
          <a:solidFill>
            <a:srgbClr val="ffffff"/>
          </a:solidFill>
          <a:ln>
            <a:noFill/>
          </a:ln>
        </p:spPr>
        <p:txBody>
          <a:bodyPr anchor="ctr">
            <a:spAutoFit/>
          </a:bodyPr>
          <a:p>
            <a:pPr>
              <a:lnSpc>
                <a:spcPct val="100000"/>
              </a:lnSpc>
            </a:pPr>
            <a:r>
              <a:rPr b="0" lang="en-US" sz="2800" spc="-1" strike="noStrike">
                <a:solidFill>
                  <a:srgbClr val="000000"/>
                </a:solidFill>
                <a:latin typeface="Consolas"/>
                <a:ea typeface="Segoe UI Light"/>
              </a:rPr>
              <a:t>guests = [</a:t>
            </a:r>
            <a:r>
              <a:rPr b="0" lang="en-US" sz="2800" spc="-1" strike="noStrike">
                <a:solidFill>
                  <a:srgbClr val="a31515"/>
                </a:solidFill>
                <a:latin typeface="Consolas"/>
                <a:ea typeface="Segoe UI Light"/>
              </a:rPr>
              <a:t>'Christopher'</a:t>
            </a:r>
            <a:r>
              <a:rPr b="0" lang="en-US" sz="2800" spc="-1" strike="noStrike">
                <a:solidFill>
                  <a:srgbClr val="000000"/>
                </a:solidFill>
                <a:latin typeface="Consolas"/>
                <a:ea typeface="Segoe UI Light"/>
              </a:rPr>
              <a:t>,</a:t>
            </a:r>
            <a:r>
              <a:rPr b="0" lang="en-US" sz="2800" spc="-1" strike="noStrike">
                <a:solidFill>
                  <a:srgbClr val="a31515"/>
                </a:solidFill>
                <a:latin typeface="Consolas"/>
                <a:ea typeface="Segoe UI Light"/>
              </a:rPr>
              <a:t>'Susan'</a:t>
            </a:r>
            <a:r>
              <a:rPr b="0" lang="en-US" sz="2800" spc="-1" strike="noStrike">
                <a:solidFill>
                  <a:srgbClr val="000000"/>
                </a:solidFill>
                <a:latin typeface="Consolas"/>
                <a:ea typeface="Segoe UI Light"/>
              </a:rPr>
              <a:t>,</a:t>
            </a:r>
            <a:r>
              <a:rPr b="0" lang="en-US" sz="2800" spc="-1" strike="noStrike">
                <a:solidFill>
                  <a:srgbClr val="a31515"/>
                </a:solidFill>
                <a:latin typeface="Consolas"/>
                <a:ea typeface="Segoe UI Light"/>
              </a:rPr>
              <a:t>'Bill'</a:t>
            </a:r>
            <a:r>
              <a:rPr b="0" lang="en-US" sz="2800" spc="-1" strike="noStrike">
                <a:solidFill>
                  <a:srgbClr val="000000"/>
                </a:solidFill>
                <a:latin typeface="Consolas"/>
                <a:ea typeface="Segoe UI Light"/>
              </a:rPr>
              <a:t>,</a:t>
            </a:r>
            <a:r>
              <a:rPr b="0" lang="en-US" sz="2800" spc="-1" strike="noStrike">
                <a:solidFill>
                  <a:srgbClr val="a31515"/>
                </a:solidFill>
                <a:latin typeface="Consolas"/>
                <a:ea typeface="Segoe UI Light"/>
              </a:rPr>
              <a:t>'Satya'</a:t>
            </a:r>
            <a:endParaRPr b="1" lang="en-US" sz="2800" spc="-1" strike="noStrike">
              <a:solidFill>
                <a:srgbClr val="000000"/>
              </a:solidFill>
              <a:latin typeface="Segoe UI Light"/>
            </a:endParaRPr>
          </a:p>
        </p:txBody>
      </p:sp>
      <p:sp>
        <p:nvSpPr>
          <p:cNvPr id="255" name="CustomShape 3"/>
          <p:cNvSpPr/>
          <p:nvPr/>
        </p:nvSpPr>
        <p:spPr>
          <a:xfrm>
            <a:off x="169920" y="2902320"/>
            <a:ext cx="5729760" cy="5187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scores = [78,85,62,49,98] </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timing>
    <p:tnLst>
      <p:par>
        <p:cTn id="221" dur="indefinite" restart="never" nodeType="tmRoot">
          <p:childTnLst>
            <p:seq>
              <p:cTn id="222"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You can create an empty list and add values later</a:t>
            </a:r>
            <a:endParaRPr b="0" lang="en-US" sz="4400" spc="-1" strike="noStrike">
              <a:solidFill>
                <a:srgbClr val="000000"/>
              </a:solidFill>
              <a:latin typeface="Calibri"/>
            </a:endParaRPr>
          </a:p>
        </p:txBody>
      </p:sp>
      <p:sp>
        <p:nvSpPr>
          <p:cNvPr id="257" name="TextShape 2"/>
          <p:cNvSpPr txBox="1"/>
          <p:nvPr/>
        </p:nvSpPr>
        <p:spPr>
          <a:xfrm>
            <a:off x="379440" y="405000"/>
            <a:ext cx="2353320" cy="3978720"/>
          </a:xfrm>
          <a:prstGeom prst="rect">
            <a:avLst/>
          </a:prstGeom>
          <a:solidFill>
            <a:srgbClr val="ffffff"/>
          </a:solidFill>
          <a:ln>
            <a:noFill/>
          </a:ln>
        </p:spPr>
        <p:txBody>
          <a:bodyPr anchor="ctr">
            <a:spAutoFit/>
          </a:bodyPr>
          <a:p>
            <a:pPr>
              <a:lnSpc>
                <a:spcPct val="100000"/>
              </a:lnSpc>
            </a:pPr>
            <a:r>
              <a:rPr b="0" lang="en-US" sz="2800" spc="-1" strike="noStrike">
                <a:solidFill>
                  <a:srgbClr val="000000"/>
                </a:solidFill>
                <a:latin typeface="Consolas"/>
                <a:ea typeface="Segoe UI Light"/>
              </a:rPr>
              <a:t>guests = []</a:t>
            </a:r>
            <a:endParaRPr b="1" lang="en-US" sz="2800" spc="-1" strike="noStrike">
              <a:solidFill>
                <a:srgbClr val="000000"/>
              </a:solidFill>
              <a:latin typeface="Segoe UI Light"/>
            </a:endParaRPr>
          </a:p>
        </p:txBody>
      </p:sp>
      <p:sp>
        <p:nvSpPr>
          <p:cNvPr id="258" name="CustomShape 3"/>
          <p:cNvSpPr/>
          <p:nvPr/>
        </p:nvSpPr>
        <p:spPr>
          <a:xfrm>
            <a:off x="283320" y="2902320"/>
            <a:ext cx="2742840" cy="5187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scores = [] </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You can reference any value in the list by specifying it’s position in the list</a:t>
            </a:r>
            <a:endParaRPr b="0" lang="en-US" sz="4400" spc="-1" strike="noStrike">
              <a:solidFill>
                <a:srgbClr val="000000"/>
              </a:solidFill>
              <a:latin typeface="Calibri"/>
            </a:endParaRPr>
          </a:p>
        </p:txBody>
      </p:sp>
      <p:sp>
        <p:nvSpPr>
          <p:cNvPr id="260" name="TextShape 2"/>
          <p:cNvSpPr txBox="1"/>
          <p:nvPr/>
        </p:nvSpPr>
        <p:spPr>
          <a:xfrm>
            <a:off x="379440" y="1123560"/>
            <a:ext cx="9451440" cy="4357800"/>
          </a:xfrm>
          <a:prstGeom prst="rect">
            <a:avLst/>
          </a:prstGeom>
          <a:solidFill>
            <a:srgbClr val="ffffff"/>
          </a:solidFill>
          <a:ln>
            <a:noFill/>
          </a:ln>
        </p:spPr>
        <p:txBody>
          <a:bodyPr anchor="ctr">
            <a:spAutoFit/>
          </a:bodyPr>
          <a:p>
            <a:pPr>
              <a:lnSpc>
                <a:spcPct val="100000"/>
              </a:lnSpc>
            </a:pPr>
            <a:r>
              <a:rPr b="0" lang="en-US" sz="2800" spc="-1" strike="noStrike">
                <a:solidFill>
                  <a:srgbClr val="000000"/>
                </a:solidFill>
                <a:latin typeface="Consolas"/>
                <a:ea typeface="Segoe UI Light"/>
              </a:rPr>
              <a:t>guests = [</a:t>
            </a:r>
            <a:r>
              <a:rPr b="0" lang="en-US" sz="2800" spc="-1" strike="noStrike">
                <a:solidFill>
                  <a:srgbClr val="a31515"/>
                </a:solidFill>
                <a:latin typeface="Consolas"/>
                <a:ea typeface="Segoe UI Light"/>
              </a:rPr>
              <a:t>'Christopher'</a:t>
            </a:r>
            <a:r>
              <a:rPr b="0" lang="en-US" sz="2800" spc="-1" strike="noStrike">
                <a:solidFill>
                  <a:srgbClr val="000000"/>
                </a:solidFill>
                <a:latin typeface="Consolas"/>
                <a:ea typeface="Segoe UI Light"/>
              </a:rPr>
              <a:t>,</a:t>
            </a:r>
            <a:r>
              <a:rPr b="0" lang="en-US" sz="2800" spc="-1" strike="noStrike">
                <a:solidFill>
                  <a:srgbClr val="a31515"/>
                </a:solidFill>
                <a:latin typeface="Consolas"/>
                <a:ea typeface="Segoe UI Light"/>
              </a:rPr>
              <a:t>'Susan'</a:t>
            </a:r>
            <a:r>
              <a:rPr b="0" lang="en-US" sz="2800" spc="-1" strike="noStrike">
                <a:solidFill>
                  <a:srgbClr val="000000"/>
                </a:solidFill>
                <a:latin typeface="Consolas"/>
                <a:ea typeface="Segoe UI Light"/>
              </a:rPr>
              <a:t>,</a:t>
            </a:r>
            <a:r>
              <a:rPr b="0" lang="en-US" sz="2800" spc="-1" strike="noStrike">
                <a:solidFill>
                  <a:srgbClr val="a31515"/>
                </a:solidFill>
                <a:latin typeface="Consolas"/>
                <a:ea typeface="Segoe UI Light"/>
              </a:rPr>
              <a:t>'Bill'</a:t>
            </a:r>
            <a:r>
              <a:rPr b="0" lang="en-US" sz="2800" spc="-1" strike="noStrike">
                <a:solidFill>
                  <a:srgbClr val="000000"/>
                </a:solidFill>
                <a:latin typeface="Consolas"/>
                <a:ea typeface="Segoe UI Light"/>
              </a:rPr>
              <a:t>,</a:t>
            </a:r>
            <a:r>
              <a:rPr b="0" lang="en-US" sz="2800" spc="-1" strike="noStrike">
                <a:solidFill>
                  <a:srgbClr val="a31515"/>
                </a:solidFill>
                <a:latin typeface="Consolas"/>
                <a:ea typeface="Segoe UI Light"/>
              </a:rPr>
              <a:t>'Satya'</a:t>
            </a:r>
            <a:r>
              <a:rPr b="0" lang="en-US" sz="2800" spc="-1" strike="noStrike">
                <a:solidFill>
                  <a:srgbClr val="000000"/>
                </a:solidFill>
                <a:latin typeface="Consolas"/>
                <a:ea typeface="Segoe UI Light"/>
              </a:rPr>
              <a:t>]</a:t>
            </a:r>
            <a:endParaRPr b="1" lang="en-US" sz="2800" spc="-1" strike="noStrike">
              <a:solidFill>
                <a:srgbClr val="000000"/>
              </a:solidFill>
              <a:latin typeface="Segoe UI Light"/>
            </a:endParaRPr>
          </a:p>
          <a:p>
            <a:pPr>
              <a:lnSpc>
                <a:spcPct val="100000"/>
              </a:lnSpc>
            </a:pPr>
            <a:endParaRPr b="1" lang="en-US" sz="2800" spc="-1" strike="noStrike">
              <a:solidFill>
                <a:srgbClr val="000000"/>
              </a:solidFill>
              <a:latin typeface="Segoe UI Light"/>
            </a:endParaRPr>
          </a:p>
          <a:p>
            <a:pPr>
              <a:lnSpc>
                <a:spcPct val="100000"/>
              </a:lnSpc>
            </a:pPr>
            <a:r>
              <a:rPr b="0" lang="en-US" sz="2800" spc="-1" strike="noStrike">
                <a:solidFill>
                  <a:srgbClr val="008000"/>
                </a:solidFill>
                <a:latin typeface="Consolas"/>
                <a:ea typeface="Segoe UI Light"/>
              </a:rPr>
              <a:t>#print the first guest</a:t>
            </a:r>
            <a:r>
              <a:rPr b="0" lang="en-US" sz="2800" spc="-1" strike="noStrike">
                <a:solidFill>
                  <a:srgbClr val="000000"/>
                </a:solidFill>
                <a:latin typeface="Consolas"/>
                <a:ea typeface="Segoe UI Light"/>
              </a:rPr>
              <a:t> </a:t>
            </a:r>
            <a:endParaRPr b="1" lang="en-US" sz="2800" spc="-1" strike="noStrike">
              <a:solidFill>
                <a:srgbClr val="000000"/>
              </a:solidFill>
              <a:latin typeface="Segoe UI Light"/>
            </a:endParaRPr>
          </a:p>
          <a:p>
            <a:pPr>
              <a:lnSpc>
                <a:spcPct val="100000"/>
              </a:lnSpc>
            </a:pPr>
            <a:r>
              <a:rPr b="0" lang="en-US" sz="2800" spc="-1" strike="noStrike">
                <a:solidFill>
                  <a:srgbClr val="008000"/>
                </a:solidFill>
                <a:latin typeface="Consolas"/>
                <a:ea typeface="Segoe UI Light"/>
              </a:rPr>
              <a:t>#the first value is in position 0</a:t>
            </a:r>
            <a:endParaRPr b="1" lang="en-US" sz="2800" spc="-1" strike="noStrike">
              <a:solidFill>
                <a:srgbClr val="000000"/>
              </a:solidFill>
              <a:latin typeface="Segoe UI Light"/>
            </a:endParaRPr>
          </a:p>
          <a:p>
            <a:pPr>
              <a:lnSpc>
                <a:spcPct val="100000"/>
              </a:lnSpc>
            </a:pPr>
            <a:r>
              <a:rPr b="0" lang="en-US" sz="2800" spc="-1" strike="noStrike">
                <a:solidFill>
                  <a:srgbClr val="000000"/>
                </a:solidFill>
                <a:latin typeface="Consolas"/>
                <a:ea typeface="Segoe UI Light"/>
              </a:rPr>
              <a:t>print(guests[0]) </a:t>
            </a:r>
            <a:endParaRPr b="1" lang="en-US" sz="2800" spc="-1" strike="noStrike">
              <a:solidFill>
                <a:srgbClr val="000000"/>
              </a:solidFill>
              <a:latin typeface="Segoe UI Light"/>
            </a:endParaRPr>
          </a:p>
          <a:p>
            <a:pPr>
              <a:lnSpc>
                <a:spcPct val="100000"/>
              </a:lnSpc>
            </a:pPr>
            <a:endParaRPr b="1" lang="en-US" sz="2800" spc="-1" strike="noStrike">
              <a:solidFill>
                <a:srgbClr val="000000"/>
              </a:solidFill>
              <a:latin typeface="Segoe UI Light"/>
            </a:endParaRPr>
          </a:p>
          <a:p>
            <a:pPr>
              <a:lnSpc>
                <a:spcPct val="100000"/>
              </a:lnSpc>
            </a:pPr>
            <a:r>
              <a:rPr b="0" lang="en-US" sz="2800" spc="-1" strike="noStrike">
                <a:solidFill>
                  <a:srgbClr val="000000"/>
                </a:solidFill>
                <a:latin typeface="Consolas"/>
                <a:ea typeface="Segoe UI Light"/>
              </a:rPr>
              <a:t>scores = [78,85,62,49,98] </a:t>
            </a:r>
            <a:endParaRPr b="1" lang="en-US" sz="2800" spc="-1" strike="noStrike">
              <a:solidFill>
                <a:srgbClr val="000000"/>
              </a:solidFill>
              <a:latin typeface="Segoe UI Light"/>
            </a:endParaRPr>
          </a:p>
          <a:p>
            <a:pPr>
              <a:lnSpc>
                <a:spcPct val="100000"/>
              </a:lnSpc>
            </a:pPr>
            <a:r>
              <a:rPr b="0" lang="en-US" sz="2800" spc="-1" strike="noStrike">
                <a:solidFill>
                  <a:srgbClr val="008000"/>
                </a:solidFill>
                <a:latin typeface="Consolas"/>
                <a:ea typeface="Segoe UI Light"/>
              </a:rPr>
              <a:t>#Print the fourth score</a:t>
            </a:r>
            <a:r>
              <a:rPr b="0" lang="en-US" sz="2800" spc="-1" strike="noStrike">
                <a:solidFill>
                  <a:srgbClr val="000000"/>
                </a:solidFill>
                <a:latin typeface="Consolas"/>
                <a:ea typeface="Segoe UI Light"/>
              </a:rPr>
              <a:t> </a:t>
            </a:r>
            <a:endParaRPr b="1" lang="en-US" sz="2800" spc="-1" strike="noStrike">
              <a:solidFill>
                <a:srgbClr val="000000"/>
              </a:solidFill>
              <a:latin typeface="Segoe UI Light"/>
            </a:endParaRPr>
          </a:p>
          <a:p>
            <a:pPr>
              <a:lnSpc>
                <a:spcPct val="100000"/>
              </a:lnSpc>
            </a:pPr>
            <a:endParaRPr b="1" lang="en-US" sz="2800" spc="-1" strike="noStrike">
              <a:solidFill>
                <a:srgbClr val="000000"/>
              </a:solidFill>
              <a:latin typeface="Segoe UI Light"/>
            </a:endParaRPr>
          </a:p>
        </p:txBody>
      </p:sp>
      <p:pic>
        <p:nvPicPr>
          <p:cNvPr id="261" name="Picture 5" descr=""/>
          <p:cNvPicPr/>
          <p:nvPr/>
        </p:nvPicPr>
        <p:blipFill>
          <a:blip r:embed="rId1"/>
          <a:stretch/>
        </p:blipFill>
        <p:spPr>
          <a:xfrm>
            <a:off x="6208920" y="4639320"/>
            <a:ext cx="5893920" cy="2527920"/>
          </a:xfrm>
          <a:prstGeom prst="rect">
            <a:avLst/>
          </a:prstGeom>
          <a:ln>
            <a:noFill/>
          </a:ln>
        </p:spPr>
      </p:pic>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260">
                                            <p:txEl>
                                              <p:pRg st="2" end="2"/>
                                            </p:txEl>
                                          </p:spTgt>
                                        </p:tgtEl>
                                        <p:attrNameLst>
                                          <p:attrName>style.visibility</p:attrName>
                                        </p:attrNameLst>
                                      </p:cBhvr>
                                      <p:to>
                                        <p:strVal val="visible"/>
                                      </p:to>
                                    </p:set>
                                  </p:childTnLst>
                                </p:cTn>
                              </p:par>
                              <p:par>
                                <p:cTn id="37" nodeType="withEffect" fill="hold" presetClass="entr" presetID="1">
                                  <p:stCondLst>
                                    <p:cond delay="0"/>
                                  </p:stCondLst>
                                  <p:childTnLst>
                                    <p:set>
                                      <p:cBhvr>
                                        <p:cTn id="38" dur="1" fill="hold">
                                          <p:stCondLst>
                                            <p:cond delay="0"/>
                                          </p:stCondLst>
                                        </p:cTn>
                                        <p:tgtEl>
                                          <p:spTgt spid="260">
                                            <p:txEl>
                                              <p:pRg st="3" end="3"/>
                                            </p:txEl>
                                          </p:spTgt>
                                        </p:tgtEl>
                                        <p:attrNameLst>
                                          <p:attrName>style.visibility</p:attrName>
                                        </p:attrNameLst>
                                      </p:cBhvr>
                                      <p:to>
                                        <p:strVal val="visible"/>
                                      </p:to>
                                    </p:set>
                                  </p:childTnLst>
                                </p:cTn>
                              </p:par>
                              <p:par>
                                <p:cTn id="39" nodeType="withEffect" fill="hold" presetClass="entr" presetID="1">
                                  <p:stCondLst>
                                    <p:cond delay="0"/>
                                  </p:stCondLst>
                                  <p:childTnLst>
                                    <p:set>
                                      <p:cBhvr>
                                        <p:cTn id="40" dur="1" fill="hold">
                                          <p:stCondLst>
                                            <p:cond delay="0"/>
                                          </p:stCondLst>
                                        </p:cTn>
                                        <p:tgtEl>
                                          <p:spTgt spid="260">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260">
                                            <p:txEl>
                                              <p:pRg st="6" end="6"/>
                                            </p:txEl>
                                          </p:spTgt>
                                        </p:tgtEl>
                                        <p:attrNameLst>
                                          <p:attrName>style.visibility</p:attrName>
                                        </p:attrNameLst>
                                      </p:cBhvr>
                                      <p:to>
                                        <p:strVal val="visible"/>
                                      </p:to>
                                    </p:set>
                                  </p:childTnLst>
                                </p:cTn>
                              </p:par>
                              <p:par>
                                <p:cTn id="45" nodeType="withEffect" fill="hold" presetClass="entr" presetID="1">
                                  <p:stCondLst>
                                    <p:cond delay="0"/>
                                  </p:stCondLst>
                                  <p:childTnLst>
                                    <p:set>
                                      <p:cBhvr>
                                        <p:cTn id="46" dur="1" fill="hold">
                                          <p:stCondLst>
                                            <p:cond delay="0"/>
                                          </p:stCondLst>
                                        </p:cTn>
                                        <p:tgtEl>
                                          <p:spTgt spid="260">
                                            <p:txEl>
                                              <p:pRg st="7" end="7"/>
                                            </p:txEl>
                                          </p:spTgt>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260">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6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379440" y="1371600"/>
            <a:ext cx="5616720" cy="4952520"/>
          </a:xfrm>
          <a:prstGeom prst="rect">
            <a:avLst/>
          </a:prstGeom>
          <a:noFill/>
          <a:ln>
            <a:noFill/>
          </a:ln>
        </p:spPr>
        <p:txBody>
          <a:bodyPr lIns="90000" rIns="90000" tIns="45000" bIns="45000">
            <a:no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We call the position of an item in the list the index</a:t>
            </a:r>
            <a:endParaRPr b="1" lang="en-US" sz="3200" spc="-1" strike="noStrike">
              <a:solidFill>
                <a:srgbClr val="000000"/>
              </a:solidFill>
              <a:latin typeface="Segoe UI Light"/>
            </a:endParaRPr>
          </a:p>
          <a:p>
            <a:pPr>
              <a:lnSpc>
                <a:spcPct val="100000"/>
              </a:lnSpc>
              <a:spcBef>
                <a:spcPts val="1199"/>
              </a:spcBef>
            </a:pPr>
            <a:endParaRPr b="1" lang="en-US" sz="3200" spc="-1" strike="noStrike">
              <a:solidFill>
                <a:srgbClr val="000000"/>
              </a:solidFill>
              <a:latin typeface="Segoe UI Light"/>
            </a:endParaRPr>
          </a:p>
        </p:txBody>
      </p:sp>
      <p:pic>
        <p:nvPicPr>
          <p:cNvPr id="263" name="Content Placeholder 4" descr=""/>
          <p:cNvPicPr/>
          <p:nvPr/>
        </p:nvPicPr>
        <p:blipFill>
          <a:blip r:embed="rId1"/>
          <a:stretch/>
        </p:blipFill>
        <p:spPr>
          <a:xfrm>
            <a:off x="7422480" y="1549440"/>
            <a:ext cx="3682440" cy="4190760"/>
          </a:xfrm>
          <a:prstGeom prst="rect">
            <a:avLst/>
          </a:prstGeom>
          <a:ln>
            <a:noFill/>
          </a:ln>
        </p:spPr>
      </p:pic>
      <p:sp>
        <p:nvSpPr>
          <p:cNvPr id="264" name="TextShape 2"/>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Geek Tip</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379440" y="182160"/>
            <a:ext cx="11523960" cy="1063080"/>
          </a:xfrm>
          <a:prstGeom prst="rect">
            <a:avLst/>
          </a:prstGeom>
          <a:noFill/>
          <a:ln>
            <a:noFill/>
          </a:ln>
        </p:spPr>
        <p:txBody>
          <a:bodyPr>
            <a:normAutofit/>
          </a:bodyPr>
          <a:p>
            <a:pPr>
              <a:lnSpc>
                <a:spcPct val="80000"/>
              </a:lnSpc>
            </a:pPr>
            <a:r>
              <a:rPr b="0" lang="en-US" sz="4400" spc="-1" strike="noStrike">
                <a:solidFill>
                  <a:srgbClr val="000000"/>
                </a:solidFill>
                <a:latin typeface="Segoe UI Light"/>
                <a:ea typeface="Segoe UI Light"/>
              </a:rPr>
              <a:t>You can even count backwards</a:t>
            </a:r>
            <a:endParaRPr b="0" lang="en-US" sz="4400" spc="-1" strike="noStrike">
              <a:solidFill>
                <a:srgbClr val="000000"/>
              </a:solidFill>
              <a:latin typeface="Calibri"/>
            </a:endParaRPr>
          </a:p>
        </p:txBody>
      </p:sp>
      <p:pic>
        <p:nvPicPr>
          <p:cNvPr id="266" name="Picture 3" descr=""/>
          <p:cNvPicPr/>
          <p:nvPr/>
        </p:nvPicPr>
        <p:blipFill>
          <a:blip r:embed="rId1"/>
          <a:stretch/>
        </p:blipFill>
        <p:spPr>
          <a:xfrm>
            <a:off x="6208920" y="4639320"/>
            <a:ext cx="5982840" cy="2218320"/>
          </a:xfrm>
          <a:prstGeom prst="rect">
            <a:avLst/>
          </a:prstGeom>
          <a:ln>
            <a:noFill/>
          </a:ln>
        </p:spPr>
      </p:pic>
      <p:sp>
        <p:nvSpPr>
          <p:cNvPr id="267" name="CustomShape 2"/>
          <p:cNvSpPr/>
          <p:nvPr/>
        </p:nvSpPr>
        <p:spPr>
          <a:xfrm>
            <a:off x="-360" y="1402920"/>
            <a:ext cx="10211400" cy="30783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guests = [</a:t>
            </a:r>
            <a:r>
              <a:rPr b="0" lang="en-US" sz="2800" spc="-1" strike="noStrike">
                <a:solidFill>
                  <a:srgbClr val="a31515"/>
                </a:solidFill>
                <a:latin typeface="Consolas"/>
              </a:rPr>
              <a:t>'Christopher'</a:t>
            </a:r>
            <a:r>
              <a:rPr b="0" lang="en-US" sz="2800" spc="-1" strike="noStrike">
                <a:solidFill>
                  <a:srgbClr val="000000"/>
                </a:solidFill>
                <a:latin typeface="Consolas"/>
              </a:rPr>
              <a:t>,</a:t>
            </a:r>
            <a:r>
              <a:rPr b="0" lang="en-US" sz="2800" spc="-1" strike="noStrike">
                <a:solidFill>
                  <a:srgbClr val="a31515"/>
                </a:solidFill>
                <a:latin typeface="Consolas"/>
              </a:rPr>
              <a:t>'Susan'</a:t>
            </a:r>
            <a:r>
              <a:rPr b="0" lang="en-US" sz="2800" spc="-1" strike="noStrike">
                <a:solidFill>
                  <a:srgbClr val="000000"/>
                </a:solidFill>
                <a:latin typeface="Consolas"/>
              </a:rPr>
              <a:t>,</a:t>
            </a:r>
            <a:r>
              <a:rPr b="0" lang="en-US" sz="2800" spc="-1" strike="noStrike">
                <a:solidFill>
                  <a:srgbClr val="a31515"/>
                </a:solidFill>
                <a:latin typeface="Consolas"/>
              </a:rPr>
              <a:t>'Bill'</a:t>
            </a:r>
            <a:r>
              <a:rPr b="0" lang="en-US" sz="2800" spc="-1" strike="noStrike">
                <a:solidFill>
                  <a:srgbClr val="000000"/>
                </a:solidFill>
                <a:latin typeface="Consolas"/>
              </a:rPr>
              <a:t>,</a:t>
            </a:r>
            <a:r>
              <a:rPr b="0" lang="en-US" sz="2800" spc="-1" strike="noStrike">
                <a:solidFill>
                  <a:srgbClr val="a31515"/>
                </a:solidFill>
                <a:latin typeface="Consolas"/>
              </a:rPr>
              <a:t>'Satya'</a:t>
            </a:r>
            <a:r>
              <a:rPr b="0" lang="en-US" sz="2800" spc="-1" strike="noStrike">
                <a:solidFill>
                  <a:srgbClr val="000000"/>
                </a:solidFill>
                <a:latin typeface="Consolas"/>
              </a:rPr>
              <a:t>]</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8000"/>
                </a:solidFill>
                <a:latin typeface="Consolas"/>
              </a:rPr>
              <a:t>#print the last entry in the list</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00"/>
                </a:solidFill>
                <a:latin typeface="Consolas"/>
              </a:rPr>
              <a:t>print(guests[-1])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8000"/>
                </a:solidFill>
                <a:latin typeface="Consolas"/>
              </a:rPr>
              <a:t>#print the second last entry in the list</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00"/>
                </a:solidFill>
                <a:latin typeface="Consolas"/>
              </a:rPr>
              <a:t>print(guests[-2]) </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childTnLst>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Creating and populating a list</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10</Module>
    <Status xmlns="A1016A52-665D-42A0-B05F-CF4EC4F3D513">Final</Status>
  </documentManagement>
</p:properties>
</file>

<file path=customXml/itemProps1.xml><?xml version="1.0" encoding="utf-8"?>
<ds:datastoreItem xmlns:ds="http://schemas.openxmlformats.org/officeDocument/2006/customXml" ds:itemID="{77B5F16B-3854-4B16-B93F-A8530351C11A}"/>
</file>

<file path=customXml/itemProps2.xml><?xml version="1.0" encoding="utf-8"?>
<ds:datastoreItem xmlns:ds="http://schemas.openxmlformats.org/officeDocument/2006/customXml" ds:itemID="{A56A1688-00B0-446C-9130-5F6DA19D9020}"/>
</file>

<file path=customXml/itemProps3.xml><?xml version="1.0" encoding="utf-8"?>
<ds:datastoreItem xmlns:ds="http://schemas.openxmlformats.org/officeDocument/2006/customXml" ds:itemID="{92D632CA-E15B-42C7-824A-1AE2C7E0265F}"/>
</file>

<file path=docProps/app.xml><?xml version="1.0" encoding="utf-8"?>
<Properties xmlns="http://schemas.openxmlformats.org/officeDocument/2006/extended-properties" xmlns:vt="http://schemas.openxmlformats.org/officeDocument/2006/docPropsVTypes">
  <Template>MVA</Template>
  <TotalTime>6699</TotalTime>
  <Application>LibreOffice/6.1.6.3$Linux_X86_64 LibreOffice_project/10$Build-3</Application>
  <Words>730</Words>
  <Paragraphs>191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2014-06-11T19:38:55Z</dcterms:created>
  <dc:creator>Susan Ibach</dc:creator>
  <dc:description/>
  <dc:language>en-US</dc:language>
  <cp:lastModifiedBy>Christopher Harrison</cp:lastModifiedBy>
  <dcterms:modified xsi:type="dcterms:W3CDTF">2014-09-24T17:40:48Z</dcterms:modified>
  <cp:revision>130</cp:revision>
  <dc:subject/>
  <dc:title>Learning to code with Python!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0x01010072D32709B34FE84EB38A9C96356AE1CE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40</vt:i4>
  </property>
</Properties>
</file>