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4.xml.rels" ContentType="application/vnd.openxmlformats-package.relationships+xml"/>
  <Override PartName="/ppt/notesSlides/_rels/notesSlide2.xml.rels" ContentType="application/vnd.openxmlformats-package.relationships+xml"/>
  <Override PartName="/ppt/notesSlides/_rels/notesSlide18.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media/image13.png" ContentType="image/png"/>
  <Override PartName="/ppt/media/image14.wmf" ContentType="image/x-wmf"/>
  <Override PartName="/ppt/media/image12.png" ContentType="image/png"/>
  <Override PartName="/ppt/media/image11.wmf" ContentType="image/x-wmf"/>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D6C9ADB-7D78-49DD-8993-F89321B7602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6040" cy="308592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ABE518-8650-48A4-AF83-2864DCEF59E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685800" y="1143000"/>
            <a:ext cx="5486040" cy="3085920"/>
          </a:xfrm>
          <a:prstGeom prst="rect">
            <a:avLst/>
          </a:prstGeom>
        </p:spPr>
      </p:sp>
      <p:sp>
        <p:nvSpPr>
          <p:cNvPr id="32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94C54C6-9C29-443A-9E63-1A9FEE45A5F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6040" cy="3085920"/>
          </a:xfrm>
          <a:prstGeom prst="rect">
            <a:avLst/>
          </a:prstGeom>
        </p:spPr>
      </p:sp>
      <p:sp>
        <p:nvSpPr>
          <p:cNvPr id="33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8B0CD3F-2A65-446A-ACC4-244B5D8BA30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6040" cy="3085920"/>
          </a:xfrm>
          <a:prstGeom prst="rect">
            <a:avLst/>
          </a:prstGeom>
        </p:spPr>
      </p:sp>
      <p:sp>
        <p:nvSpPr>
          <p:cNvPr id="33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7913932-7639-45B5-8F61-9AEF121898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685800" y="1143000"/>
            <a:ext cx="5486040" cy="3085920"/>
          </a:xfrm>
          <a:prstGeom prst="rect">
            <a:avLst/>
          </a:prstGeom>
        </p:spPr>
      </p:sp>
      <p:sp>
        <p:nvSpPr>
          <p:cNvPr id="33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09AA8B6-C250-4CB7-83D6-2F0B4BB32F8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6040" cy="3085920"/>
          </a:xfrm>
          <a:prstGeom prst="rect">
            <a:avLst/>
          </a:prstGeom>
        </p:spPr>
      </p:sp>
      <p:sp>
        <p:nvSpPr>
          <p:cNvPr id="33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A847E01-9F6F-422B-92F0-79BDF23CC93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6040" cy="3085920"/>
          </a:xfrm>
          <a:prstGeom prst="rect">
            <a:avLst/>
          </a:prstGeom>
        </p:spPr>
      </p:sp>
      <p:sp>
        <p:nvSpPr>
          <p:cNvPr id="34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CBB98B0-3C94-4894-A761-43EDF606D61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685800" y="1143000"/>
            <a:ext cx="5486040" cy="3085920"/>
          </a:xfrm>
          <a:prstGeom prst="rect">
            <a:avLst/>
          </a:prstGeom>
        </p:spPr>
      </p:sp>
      <p:sp>
        <p:nvSpPr>
          <p:cNvPr id="34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6FA9B10-78D8-4732-B816-5308E6E56C6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6040" cy="3085920"/>
          </a:xfrm>
          <a:prstGeom prst="rect">
            <a:avLst/>
          </a:prstGeom>
        </p:spPr>
      </p:sp>
      <p:sp>
        <p:nvSpPr>
          <p:cNvPr id="34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3F42A85-9010-4356-993E-D89500AF819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6040" cy="308592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EC34D6E-FE91-4059-B9A6-0CA56900668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685800" y="1143000"/>
            <a:ext cx="5486040" cy="3085920"/>
          </a:xfrm>
          <a:prstGeom prst="rect">
            <a:avLst/>
          </a:prstGeom>
        </p:spPr>
      </p:sp>
      <p:sp>
        <p:nvSpPr>
          <p:cNvPr id="35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AC64C42-7937-4915-AA64-B266E2E9203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685800" y="1143000"/>
            <a:ext cx="5486040" cy="3085920"/>
          </a:xfrm>
          <a:prstGeom prst="rect">
            <a:avLst/>
          </a:prstGeom>
        </p:spPr>
      </p:sp>
      <p:sp>
        <p:nvSpPr>
          <p:cNvPr id="35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61BD91E-1D8B-4DEA-9A90-996FD99E59A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685800" y="1143000"/>
            <a:ext cx="5486040" cy="3085920"/>
          </a:xfrm>
          <a:prstGeom prst="rect">
            <a:avLst/>
          </a:prstGeom>
        </p:spPr>
      </p:sp>
      <p:sp>
        <p:nvSpPr>
          <p:cNvPr id="35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8175B3A-BCF1-4029-B62D-6AD82BB275F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685800" y="1143000"/>
            <a:ext cx="5486040" cy="3085920"/>
          </a:xfrm>
          <a:prstGeom prst="rect">
            <a:avLst/>
          </a:prstGeom>
        </p:spPr>
      </p:sp>
      <p:sp>
        <p:nvSpPr>
          <p:cNvPr id="36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7893B09-D2E3-4816-91CC-E0C30324E88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685800" y="1143000"/>
            <a:ext cx="5486040" cy="3085920"/>
          </a:xfrm>
          <a:prstGeom prst="rect">
            <a:avLst/>
          </a:prstGeom>
        </p:spPr>
      </p:sp>
      <p:sp>
        <p:nvSpPr>
          <p:cNvPr id="36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7163258-F2D5-4726-8EE5-42E098ED6D5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685800" y="1143000"/>
            <a:ext cx="5486040" cy="3085920"/>
          </a:xfrm>
          <a:prstGeom prst="rect">
            <a:avLst/>
          </a:prstGeom>
        </p:spPr>
      </p:sp>
      <p:sp>
        <p:nvSpPr>
          <p:cNvPr id="36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DF4201B-E8F7-4C4C-BF76-75CB60815AD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685800" y="1143000"/>
            <a:ext cx="5486040" cy="3085920"/>
          </a:xfrm>
          <a:prstGeom prst="rect">
            <a:avLst/>
          </a:prstGeom>
        </p:spPr>
      </p:sp>
      <p:sp>
        <p:nvSpPr>
          <p:cNvPr id="36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2A63526-7808-4980-98EF-F9014E096DF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685800" y="1143000"/>
            <a:ext cx="5486040" cy="3085920"/>
          </a:xfrm>
          <a:prstGeom prst="rect">
            <a:avLst/>
          </a:prstGeom>
        </p:spPr>
      </p:sp>
      <p:sp>
        <p:nvSpPr>
          <p:cNvPr id="37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CF0E59A-081F-4CA5-AEBD-B47696CECD3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685800" y="1143000"/>
            <a:ext cx="5486040" cy="3085920"/>
          </a:xfrm>
          <a:prstGeom prst="rect">
            <a:avLst/>
          </a:prstGeom>
        </p:spPr>
      </p:sp>
      <p:sp>
        <p:nvSpPr>
          <p:cNvPr id="37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6DD5E45-C084-4939-BE92-533D713E1CF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BA09492-B04D-4D74-8D50-A61AC3991A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p:spPr>
      </p:sp>
      <p:sp>
        <p:nvSpPr>
          <p:cNvPr id="37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7E53C82-376F-4F57-82D9-507ECA08B66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6040" cy="3085920"/>
          </a:xfrm>
          <a:prstGeom prst="rect">
            <a:avLst/>
          </a:prstGeom>
        </p:spPr>
      </p:sp>
      <p:sp>
        <p:nvSpPr>
          <p:cNvPr id="38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59A94B9-061C-4A04-BB86-28A26CC3FBD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6040" cy="3085920"/>
          </a:xfrm>
          <a:prstGeom prst="rect">
            <a:avLst/>
          </a:prstGeom>
        </p:spPr>
      </p:sp>
      <p:sp>
        <p:nvSpPr>
          <p:cNvPr id="38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89E02B2-59D9-4F0B-AE2B-2AC593F9EA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6040" cy="3085920"/>
          </a:xfrm>
          <a:prstGeom prst="rect">
            <a:avLst/>
          </a:prstGeom>
        </p:spPr>
      </p:sp>
      <p:sp>
        <p:nvSpPr>
          <p:cNvPr id="38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4A2E43C-60B9-416A-94A4-B64C2936D3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6040" cy="3085920"/>
          </a:xfrm>
          <a:prstGeom prst="rect">
            <a:avLst/>
          </a:prstGeom>
        </p:spPr>
      </p:sp>
      <p:sp>
        <p:nvSpPr>
          <p:cNvPr id="3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266364E-14EC-4D63-A2FB-57D5AA0A22D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6040" cy="3085920"/>
          </a:xfrm>
          <a:prstGeom prst="rect">
            <a:avLst/>
          </a:prstGeom>
        </p:spPr>
      </p:sp>
      <p:sp>
        <p:nvSpPr>
          <p:cNvPr id="31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0F5E24C-E698-47A8-8D7F-BF03946C8EF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685800" y="1143000"/>
            <a:ext cx="5486040" cy="3085920"/>
          </a:xfrm>
          <a:prstGeom prst="rect">
            <a:avLst/>
          </a:prstGeom>
        </p:spPr>
      </p:sp>
      <p:sp>
        <p:nvSpPr>
          <p:cNvPr id="31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6C15ABD-04D7-46F7-831D-EC14ACD5398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685800" y="1143000"/>
            <a:ext cx="5486040" cy="3085920"/>
          </a:xfrm>
          <a:prstGeom prst="rect">
            <a:avLst/>
          </a:prstGeom>
        </p:spPr>
      </p:sp>
      <p:sp>
        <p:nvSpPr>
          <p:cNvPr id="32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0B26E49-11DC-4B45-A927-06C10646439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6040" cy="3085920"/>
          </a:xfrm>
          <a:prstGeom prst="rect">
            <a:avLst/>
          </a:prstGeom>
        </p:spPr>
      </p:sp>
      <p:sp>
        <p:nvSpPr>
          <p:cNvPr id="32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F7BE142-3195-4D09-93A3-5C2C9F55122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1"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a:t>
            </a:r>
            <a:r>
              <a:rPr b="0" lang="en-US" sz="3600" spc="-1" strike="noStrike">
                <a:solidFill>
                  <a:srgbClr val="ffffff"/>
                </a:solidFill>
                <a:latin typeface="Segoe UI Light"/>
                <a:ea typeface="Segoe UI Light"/>
              </a:rPr>
              <a:t>transition style</a:t>
            </a:r>
            <a:endParaRPr b="1" lang="en-US" sz="3600" spc="-1" strike="noStrike">
              <a:solidFill>
                <a:srgbClr val="000000"/>
              </a:solidFill>
              <a:latin typeface="Segoe UI Light"/>
            </a:endParaRPr>
          </a:p>
        </p:txBody>
      </p:sp>
      <p:pic>
        <p:nvPicPr>
          <p:cNvPr id="5" name="Picture 11" descr=""/>
          <p:cNvPicPr/>
          <p:nvPr/>
        </p:nvPicPr>
        <p:blipFill>
          <a:blip r:embed="rId3"/>
          <a:stretch/>
        </p:blipFill>
        <p:spPr>
          <a:xfrm>
            <a:off x="193320" y="164160"/>
            <a:ext cx="2084040" cy="83340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4"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82"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8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4" name="Picture 7" descr=""/>
          <p:cNvPicPr/>
          <p:nvPr/>
        </p:nvPicPr>
        <p:blipFill>
          <a:blip r:embed="rId2"/>
          <a:stretch/>
        </p:blipFill>
        <p:spPr>
          <a:xfrm>
            <a:off x="171360" y="177840"/>
            <a:ext cx="2857320" cy="1142640"/>
          </a:xfrm>
          <a:prstGeom prst="rect">
            <a:avLst/>
          </a:prstGeom>
          <a:ln>
            <a:noFill/>
          </a:ln>
        </p:spPr>
      </p:pic>
      <p:sp>
        <p:nvSpPr>
          <p:cNvPr id="8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62"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163" name="Picture 4" descr=""/>
          <p:cNvPicPr/>
          <p:nvPr/>
        </p:nvPicPr>
        <p:blipFill>
          <a:blip r:embed="rId2"/>
          <a:srcRect l="9721" t="0" r="0" b="0"/>
          <a:stretch/>
        </p:blipFill>
        <p:spPr>
          <a:xfrm>
            <a:off x="529920" y="2940120"/>
            <a:ext cx="5472720" cy="222912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37.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91960" y="3466440"/>
            <a:ext cx="8215560" cy="1485000"/>
          </a:xfrm>
          <a:prstGeom prst="rect">
            <a:avLst/>
          </a:prstGeom>
          <a:noFill/>
          <a:ln>
            <a:noFill/>
          </a:ln>
        </p:spPr>
        <p:txBody>
          <a:bodyPr lIns="90000" rIns="90000" tIns="45000" bIns="45000" anchor="b">
            <a:normAutofit fontScale="80000"/>
          </a:bodyPr>
          <a:p>
            <a:pPr>
              <a:lnSpc>
                <a:spcPct val="100000"/>
              </a:lnSpc>
              <a:spcBef>
                <a:spcPts val="1199"/>
              </a:spcBef>
            </a:pPr>
            <a:r>
              <a:rPr b="0" lang="en-US" sz="3600" spc="-1" strike="noStrike">
                <a:solidFill>
                  <a:srgbClr val="ffffff"/>
                </a:solidFill>
                <a:latin typeface="Segoe UI Light"/>
                <a:ea typeface="Segoe UI Light"/>
              </a:rPr>
              <a:t>String variables and asking a user to enter a value</a:t>
            </a:r>
            <a:endParaRPr b="1" lang="en-US" sz="3600" spc="-1" strike="noStrike">
              <a:solidFill>
                <a:srgbClr val="000000"/>
              </a:solidFill>
              <a:latin typeface="Segoe UI Light"/>
            </a:endParaRPr>
          </a:p>
          <a:p>
            <a:pPr>
              <a:lnSpc>
                <a:spcPct val="100000"/>
              </a:lnSpc>
              <a:spcBef>
                <a:spcPts val="1199"/>
              </a:spcBef>
            </a:pPr>
            <a:r>
              <a:rPr b="0" lang="en-US" sz="2600" spc="-1" strike="noStrike">
                <a:solidFill>
                  <a:srgbClr val="ffffff"/>
                </a:solidFill>
                <a:latin typeface="Segoe UI Light"/>
                <a:ea typeface="Segoe UI Light"/>
              </a:rPr>
              <a:t>input</a:t>
            </a:r>
            <a:endParaRPr b="1" lang="en-US" sz="2600" spc="-1" strike="noStrike">
              <a:solidFill>
                <a:srgbClr val="000000"/>
              </a:solidFill>
              <a:latin typeface="Segoe UI Light"/>
            </a:endParaRPr>
          </a:p>
        </p:txBody>
      </p:sp>
      <p:sp>
        <p:nvSpPr>
          <p:cNvPr id="209" name="TextShape 2"/>
          <p:cNvSpPr txBox="1"/>
          <p:nvPr/>
        </p:nvSpPr>
        <p:spPr>
          <a:xfrm>
            <a:off x="193320" y="5132520"/>
            <a:ext cx="840960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Accessing a value entered by a user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What should I call them?</a:t>
            </a:r>
            <a:endParaRPr b="1" lang="en-US" sz="3600" spc="-1" strike="noStrike">
              <a:solidFill>
                <a:srgbClr val="000000"/>
              </a:solidFill>
              <a:latin typeface="Segoe UI Light"/>
            </a:endParaRPr>
          </a:p>
        </p:txBody>
      </p:sp>
      <p:sp>
        <p:nvSpPr>
          <p:cNvPr id="236"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Variable names</a:t>
            </a:r>
            <a:endParaRPr b="0" lang="en-US" sz="4400" spc="-1" strike="noStrike">
              <a:solidFill>
                <a:srgbClr val="000000"/>
              </a:solidFill>
              <a:latin typeface="Calibri"/>
            </a:endParaRPr>
          </a:p>
        </p:txBody>
      </p:sp>
      <p:sp>
        <p:nvSpPr>
          <p:cNvPr id="23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Rules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Can not contain spaces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Are case sensitive</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firstName and firstname would be two different variables</a:t>
            </a:r>
            <a:endParaRPr b="0" lang="en-US" sz="24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Cannot start with a number</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Guidelines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Should be descriptive but not too long (favoriteSign not yourFavoriteSignInTheHoroscope)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Use a casing "scheme"</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camelCasing or PascalCasing</a:t>
            </a:r>
            <a:endParaRPr b="0" lang="en-US" sz="2400" spc="-1" strike="noStrike">
              <a:solidFill>
                <a:srgbClr val="000000"/>
              </a:solidFill>
              <a:latin typeface="Segoe UI Light"/>
            </a:endParaRPr>
          </a:p>
          <a:p>
            <a:pPr>
              <a:lnSpc>
                <a:spcPct val="100000"/>
              </a:lnSpc>
              <a:spcBef>
                <a:spcPts val="1400"/>
              </a:spcBef>
            </a:pPr>
            <a:endParaRPr b="1"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38">
                                            <p:txEl>
                                              <p:pRg st="0" end="0"/>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38">
                                            <p:txEl>
                                              <p:pRg st="1" end="1"/>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38">
                                            <p:txEl>
                                              <p:pRg st="2" end="2"/>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38">
                                            <p:txEl>
                                              <p:pRg st="3" end="3"/>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38">
                                            <p:txEl>
                                              <p:pRg st="5" end="5"/>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38">
                                            <p:txEl>
                                              <p:pRg st="6" end="6"/>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38">
                                            <p:txEl>
                                              <p:pRg st="7" end="7"/>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Which of the following do you think would be good names for variables?</a:t>
            </a:r>
            <a:endParaRPr b="0" lang="en-US" sz="4400" spc="-1" strike="noStrike">
              <a:solidFill>
                <a:srgbClr val="000000"/>
              </a:solidFill>
              <a:latin typeface="Calibri"/>
            </a:endParaRPr>
          </a:p>
        </p:txBody>
      </p:sp>
      <p:sp>
        <p:nvSpPr>
          <p:cNvPr id="24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Variable1</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First Name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Date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3Name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DOB</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DateOfBirth</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YourFavoriteSignInTheHoroscope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Manipulating variables</a:t>
            </a:r>
            <a:endParaRPr b="1" lang="en-US" sz="3600" spc="-1" strike="noStrike">
              <a:solidFill>
                <a:srgbClr val="000000"/>
              </a:solidFill>
              <a:latin typeface="Segoe UI Light"/>
            </a:endParaRPr>
          </a:p>
        </p:txBody>
      </p:sp>
      <p:sp>
        <p:nvSpPr>
          <p:cNvPr id="242"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combine variables and strings with the + symbol</a:t>
            </a:r>
            <a:endParaRPr b="0" lang="en-US" sz="4400" spc="-1" strike="noStrike">
              <a:solidFill>
                <a:srgbClr val="000000"/>
              </a:solidFill>
              <a:latin typeface="Calibri"/>
            </a:endParaRPr>
          </a:p>
        </p:txBody>
      </p:sp>
      <p:sp>
        <p:nvSpPr>
          <p:cNvPr id="244"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 </a:t>
            </a:r>
            <a:endParaRPr b="0" lang="en-US" sz="2800" spc="-1" strike="noStrike">
              <a:latin typeface="Arial"/>
            </a:endParaRPr>
          </a:p>
        </p:txBody>
      </p:sp>
      <p:sp>
        <p:nvSpPr>
          <p:cNvPr id="245" name="CustomShape 3"/>
          <p:cNvSpPr/>
          <p:nvPr/>
        </p:nvSpPr>
        <p:spPr>
          <a:xfrm>
            <a:off x="466560" y="2109960"/>
            <a:ext cx="9997200" cy="13719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firstName = input(</a:t>
            </a:r>
            <a:r>
              <a:rPr b="0" lang="en-US" sz="2800" spc="-1" strike="noStrike">
                <a:solidFill>
                  <a:srgbClr val="a31515"/>
                </a:solidFill>
                <a:latin typeface="Consolas"/>
              </a:rPr>
              <a:t>"What is your first name?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lastName = input(</a:t>
            </a:r>
            <a:r>
              <a:rPr b="0" lang="en-US" sz="2800" spc="-1" strike="noStrike">
                <a:solidFill>
                  <a:srgbClr val="a31515"/>
                </a:solidFill>
                <a:latin typeface="Consolas"/>
              </a:rPr>
              <a:t>"What is your last name?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"Hello"</a:t>
            </a:r>
            <a:r>
              <a:rPr b="0" lang="en-US" sz="2800" spc="-1" strike="noStrike">
                <a:solidFill>
                  <a:srgbClr val="000000"/>
                </a:solidFill>
                <a:latin typeface="Consolas"/>
              </a:rPr>
              <a:t> + firstName + lastName)</a:t>
            </a:r>
            <a:endParaRPr b="0" lang="en-US" sz="2800" spc="-1" strike="noStrike">
              <a:latin typeface="Arial"/>
            </a:endParaRPr>
          </a:p>
        </p:txBody>
      </p:sp>
      <p:pic>
        <p:nvPicPr>
          <p:cNvPr id="246" name="Picture 3" descr=""/>
          <p:cNvPicPr/>
          <p:nvPr/>
        </p:nvPicPr>
        <p:blipFill>
          <a:blip r:embed="rId1"/>
          <a:stretch/>
        </p:blipFill>
        <p:spPr>
          <a:xfrm>
            <a:off x="2676240" y="3876120"/>
            <a:ext cx="6838920" cy="2612520"/>
          </a:xfrm>
          <a:prstGeom prst="rect">
            <a:avLst/>
          </a:prstGeom>
          <a:ln>
            <a:noFill/>
          </a:ln>
        </p:spPr>
      </p:pic>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Often you need to add punctuation or spaces to format the output correctly</a:t>
            </a:r>
            <a:endParaRPr b="0" lang="en-US" sz="4400" spc="-1" strike="noStrike">
              <a:solidFill>
                <a:srgbClr val="000000"/>
              </a:solidFill>
              <a:latin typeface="Calibri"/>
            </a:endParaRPr>
          </a:p>
        </p:txBody>
      </p:sp>
      <p:sp>
        <p:nvSpPr>
          <p:cNvPr id="248"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 </a:t>
            </a:r>
            <a:endParaRPr b="0" lang="en-US" sz="2800" spc="-1" strike="noStrike">
              <a:latin typeface="Arial"/>
            </a:endParaRPr>
          </a:p>
        </p:txBody>
      </p:sp>
      <p:sp>
        <p:nvSpPr>
          <p:cNvPr id="249" name="CustomShape 3"/>
          <p:cNvSpPr/>
          <p:nvPr/>
        </p:nvSpPr>
        <p:spPr>
          <a:xfrm>
            <a:off x="838080" y="2534760"/>
            <a:ext cx="184320" cy="522720"/>
          </a:xfrm>
          <a:prstGeom prst="rect">
            <a:avLst/>
          </a:prstGeom>
          <a:solidFill>
            <a:srgbClr val="ffffff"/>
          </a:solidFill>
          <a:ln>
            <a:noFill/>
          </a:ln>
        </p:spPr>
        <p:style>
          <a:lnRef idx="0"/>
          <a:fillRef idx="0"/>
          <a:effectRef idx="0"/>
          <a:fontRef idx="minor"/>
        </p:style>
      </p:sp>
      <p:sp>
        <p:nvSpPr>
          <p:cNvPr id="250" name="CustomShape 4"/>
          <p:cNvSpPr/>
          <p:nvPr/>
        </p:nvSpPr>
        <p:spPr>
          <a:xfrm>
            <a:off x="466560" y="2097000"/>
            <a:ext cx="9997200" cy="13719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firstName = input(</a:t>
            </a:r>
            <a:r>
              <a:rPr b="0" lang="en-US" sz="2800" spc="-1" strike="noStrike">
                <a:solidFill>
                  <a:srgbClr val="a31515"/>
                </a:solidFill>
                <a:latin typeface="Consolas"/>
              </a:rPr>
              <a:t>"What is your first name?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lastName = input(</a:t>
            </a:r>
            <a:r>
              <a:rPr b="0" lang="en-US" sz="2800" spc="-1" strike="noStrike">
                <a:solidFill>
                  <a:srgbClr val="a31515"/>
                </a:solidFill>
                <a:latin typeface="Consolas"/>
              </a:rPr>
              <a:t>"What is your last name?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"Hello "</a:t>
            </a:r>
            <a:r>
              <a:rPr b="0" lang="en-US" sz="2800" spc="-1" strike="noStrike">
                <a:solidFill>
                  <a:srgbClr val="000000"/>
                </a:solidFill>
                <a:latin typeface="Consolas"/>
              </a:rPr>
              <a:t> + firstName + </a:t>
            </a:r>
            <a:r>
              <a:rPr b="0" lang="en-US" sz="2800" spc="-1" strike="noStrike">
                <a:solidFill>
                  <a:srgbClr val="a31515"/>
                </a:solidFill>
                <a:latin typeface="Consolas"/>
              </a:rPr>
              <a:t>" "</a:t>
            </a:r>
            <a:r>
              <a:rPr b="0" lang="en-US" sz="2800" spc="-1" strike="noStrike">
                <a:solidFill>
                  <a:srgbClr val="000000"/>
                </a:solidFill>
                <a:latin typeface="Consolas"/>
              </a:rPr>
              <a:t> + lastName) </a:t>
            </a:r>
            <a:endParaRPr b="0" lang="en-US" sz="2800" spc="-1" strike="noStrike">
              <a:latin typeface="Arial"/>
            </a:endParaRPr>
          </a:p>
        </p:txBody>
      </p:sp>
      <p:pic>
        <p:nvPicPr>
          <p:cNvPr id="251" name="Picture 6" descr=""/>
          <p:cNvPicPr/>
          <p:nvPr/>
        </p:nvPicPr>
        <p:blipFill>
          <a:blip r:embed="rId1"/>
          <a:stretch/>
        </p:blipFill>
        <p:spPr>
          <a:xfrm>
            <a:off x="2676240" y="3876120"/>
            <a:ext cx="6838920" cy="2347920"/>
          </a:xfrm>
          <a:prstGeom prst="rect">
            <a:avLst/>
          </a:prstGeom>
          <a:ln>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Formatting output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Picture 7" descr=""/>
          <p:cNvPicPr/>
          <p:nvPr/>
        </p:nvPicPr>
        <p:blipFill>
          <a:blip r:embed="rId1"/>
          <a:stretch/>
        </p:blipFill>
        <p:spPr>
          <a:xfrm>
            <a:off x="2412000" y="4005720"/>
            <a:ext cx="7367760" cy="2851920"/>
          </a:xfrm>
          <a:prstGeom prst="rect">
            <a:avLst/>
          </a:prstGeom>
          <a:ln>
            <a:noFill/>
          </a:ln>
        </p:spPr>
      </p:pic>
      <p:sp>
        <p:nvSpPr>
          <p:cNvPr id="25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Now you can create a story teller program!</a:t>
            </a:r>
            <a:endParaRPr b="0" lang="en-US" sz="4400" spc="-1" strike="noStrike">
              <a:solidFill>
                <a:srgbClr val="000000"/>
              </a:solidFill>
              <a:latin typeface="Calibri"/>
            </a:endParaRPr>
          </a:p>
        </p:txBody>
      </p:sp>
      <p:sp>
        <p:nvSpPr>
          <p:cNvPr id="255"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 </a:t>
            </a:r>
            <a:endParaRPr b="0" lang="en-US" sz="2800" spc="-1" strike="noStrike">
              <a:latin typeface="Arial"/>
            </a:endParaRPr>
          </a:p>
        </p:txBody>
      </p:sp>
      <p:sp>
        <p:nvSpPr>
          <p:cNvPr id="256" name="CustomShape 3"/>
          <p:cNvSpPr/>
          <p:nvPr/>
        </p:nvSpPr>
        <p:spPr>
          <a:xfrm>
            <a:off x="838080" y="2534760"/>
            <a:ext cx="184320" cy="522720"/>
          </a:xfrm>
          <a:prstGeom prst="rect">
            <a:avLst/>
          </a:prstGeom>
          <a:solidFill>
            <a:srgbClr val="ffffff"/>
          </a:solidFill>
          <a:ln>
            <a:noFill/>
          </a:ln>
        </p:spPr>
        <p:style>
          <a:lnRef idx="0"/>
          <a:fillRef idx="0"/>
          <a:effectRef idx="0"/>
          <a:fontRef idx="minor"/>
        </p:style>
      </p:sp>
      <p:sp>
        <p:nvSpPr>
          <p:cNvPr id="257" name="CustomShape 4"/>
          <p:cNvSpPr/>
          <p:nvPr/>
        </p:nvSpPr>
        <p:spPr>
          <a:xfrm>
            <a:off x="838080" y="2521800"/>
            <a:ext cx="184320" cy="522720"/>
          </a:xfrm>
          <a:prstGeom prst="rect">
            <a:avLst/>
          </a:prstGeom>
          <a:solidFill>
            <a:srgbClr val="ffffff"/>
          </a:solidFill>
          <a:ln>
            <a:noFill/>
          </a:ln>
        </p:spPr>
        <p:style>
          <a:lnRef idx="0"/>
          <a:fillRef idx="0"/>
          <a:effectRef idx="0"/>
          <a:fontRef idx="minor"/>
        </p:style>
      </p:sp>
      <p:sp>
        <p:nvSpPr>
          <p:cNvPr id="258" name="CustomShape 5"/>
          <p:cNvSpPr/>
          <p:nvPr/>
        </p:nvSpPr>
        <p:spPr>
          <a:xfrm>
            <a:off x="500400" y="1670400"/>
            <a:ext cx="11703960" cy="22251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animal = input(</a:t>
            </a:r>
            <a:r>
              <a:rPr b="0" lang="en-US" sz="2800" spc="-1" strike="noStrike">
                <a:solidFill>
                  <a:srgbClr val="a31515"/>
                </a:solidFill>
                <a:latin typeface="Consolas"/>
              </a:rPr>
              <a:t>"What is your favorite animal?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building = input(</a:t>
            </a:r>
            <a:r>
              <a:rPr b="0" lang="en-US" sz="2800" spc="-1" strike="noStrike">
                <a:solidFill>
                  <a:srgbClr val="a31515"/>
                </a:solidFill>
                <a:latin typeface="Consolas"/>
              </a:rPr>
              <a:t>"Name a famous building: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color = input(</a:t>
            </a:r>
            <a:r>
              <a:rPr b="0" lang="en-US" sz="2800" spc="-1" strike="noStrike">
                <a:solidFill>
                  <a:srgbClr val="a31515"/>
                </a:solidFill>
                <a:latin typeface="Consolas"/>
              </a:rPr>
              <a:t>"What is your favorite color?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"Hickory Dickory Dock!"</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"The "</a:t>
            </a:r>
            <a:r>
              <a:rPr b="0" lang="en-US" sz="2800" spc="-1" strike="noStrike">
                <a:solidFill>
                  <a:srgbClr val="000000"/>
                </a:solidFill>
                <a:latin typeface="Consolas"/>
              </a:rPr>
              <a:t>+color+</a:t>
            </a:r>
            <a:r>
              <a:rPr b="0" lang="en-US" sz="2800" spc="-1" strike="noStrike">
                <a:solidFill>
                  <a:srgbClr val="a31515"/>
                </a:solidFill>
                <a:latin typeface="Consolas"/>
              </a:rPr>
              <a:t>" "</a:t>
            </a:r>
            <a:r>
              <a:rPr b="0" lang="en-US" sz="2800" spc="-1" strike="noStrike">
                <a:solidFill>
                  <a:srgbClr val="000000"/>
                </a:solidFill>
                <a:latin typeface="Consolas"/>
              </a:rPr>
              <a:t>+animal+</a:t>
            </a:r>
            <a:r>
              <a:rPr b="0" lang="en-US" sz="2800" spc="-1" strike="noStrike">
                <a:solidFill>
                  <a:srgbClr val="a31515"/>
                </a:solidFill>
                <a:latin typeface="Consolas"/>
              </a:rPr>
              <a:t>" ran up the "</a:t>
            </a:r>
            <a:r>
              <a:rPr b="0" lang="en-US" sz="2800" spc="-1" strike="noStrike">
                <a:solidFill>
                  <a:srgbClr val="000000"/>
                </a:solidFill>
                <a:latin typeface="Consolas"/>
              </a:rPr>
              <a:t>+building)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Variables also allow you to manipulate the contents of the variable</a:t>
            </a:r>
            <a:endParaRPr b="0" lang="en-US" sz="4400" spc="-1" strike="noStrike">
              <a:solidFill>
                <a:srgbClr val="000000"/>
              </a:solidFill>
              <a:latin typeface="Calibri"/>
            </a:endParaRPr>
          </a:p>
        </p:txBody>
      </p:sp>
      <p:sp>
        <p:nvSpPr>
          <p:cNvPr id="260" name="CustomShape 2"/>
          <p:cNvSpPr/>
          <p:nvPr/>
        </p:nvSpPr>
        <p:spPr>
          <a:xfrm>
            <a:off x="838080" y="2305440"/>
            <a:ext cx="8332200" cy="17985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(message.lower())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(message.upper())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(message.swapcase())</a:t>
            </a:r>
            <a:endParaRPr b="0" lang="en-US" sz="2800" spc="-1" strike="noStrike">
              <a:latin typeface="Arial"/>
            </a:endParaRPr>
          </a:p>
        </p:txBody>
      </p:sp>
      <p:pic>
        <p:nvPicPr>
          <p:cNvPr id="261" name="Picture 4" descr=""/>
          <p:cNvPicPr/>
          <p:nvPr/>
        </p:nvPicPr>
        <p:blipFill>
          <a:blip r:embed="rId1"/>
          <a:stretch/>
        </p:blipFill>
        <p:spPr>
          <a:xfrm>
            <a:off x="6095880" y="2297160"/>
            <a:ext cx="11434320" cy="5792760"/>
          </a:xfrm>
          <a:prstGeom prst="rect">
            <a:avLst/>
          </a:prstGeom>
          <a:ln>
            <a:noFill/>
          </a:ln>
        </p:spPr>
      </p:pic>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Two way conversations allow you to do more with computers</a:t>
            </a:r>
            <a:endParaRPr b="0" lang="en-US" sz="4400" spc="-1" strike="noStrike">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Websites need your address and payment information so they can ship you products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Insurance companies need information to calculate how much you would pay for car insurance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Even calculators need you to enter the numbers before they can tell you the answer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Manipulating values with string functions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 name="Content Placeholder 6" descr=""/>
          <p:cNvPicPr/>
          <p:nvPr/>
        </p:nvPicPr>
        <p:blipFill>
          <a:blip r:embed="rId1"/>
          <a:stretch/>
        </p:blipFill>
        <p:spPr>
          <a:xfrm>
            <a:off x="1600200" y="2205000"/>
            <a:ext cx="2886840" cy="3285360"/>
          </a:xfrm>
          <a:prstGeom prst="rect">
            <a:avLst/>
          </a:prstGeom>
          <a:ln>
            <a:noFill/>
          </a:ln>
        </p:spPr>
      </p:pic>
      <p:sp>
        <p:nvSpPr>
          <p:cNvPr id="264"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Lower, upper, and swapcase are different string functions</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rPr>
              <a:t> </a:t>
            </a:r>
            <a:endParaRPr b="1" lang="en-US" sz="3200" spc="-1" strike="noStrike">
              <a:solidFill>
                <a:srgbClr val="000000"/>
              </a:solidFill>
              <a:latin typeface="Segoe UI Light"/>
            </a:endParaRPr>
          </a:p>
        </p:txBody>
      </p:sp>
      <p:sp>
        <p:nvSpPr>
          <p:cNvPr id="265"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Visual Studio awesomeness</a:t>
            </a:r>
            <a:endParaRPr b="1" lang="en-US" sz="3600" spc="-1" strike="noStrike">
              <a:solidFill>
                <a:srgbClr val="000000"/>
              </a:solidFill>
              <a:latin typeface="Segoe UI Light"/>
            </a:endParaRPr>
          </a:p>
        </p:txBody>
      </p:sp>
      <p:sp>
        <p:nvSpPr>
          <p:cNvPr id="267"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Did you notice the pop up list?</a:t>
            </a:r>
            <a:endParaRPr b="0" lang="en-US" sz="4400" spc="-1" strike="noStrike">
              <a:solidFill>
                <a:srgbClr val="000000"/>
              </a:solidFill>
              <a:latin typeface="Calibri"/>
            </a:endParaRPr>
          </a:p>
        </p:txBody>
      </p:sp>
      <p:sp>
        <p:nvSpPr>
          <p:cNvPr id="269" name="CustomShape 2"/>
          <p:cNvSpPr/>
          <p:nvPr/>
        </p:nvSpPr>
        <p:spPr>
          <a:xfrm>
            <a:off x="838080" y="1497240"/>
            <a:ext cx="5263920" cy="43567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Segoe UI Light"/>
              </a:rPr>
              <a:t>That’s IntelliSense.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Segoe UI Light"/>
              </a:rPr>
              <a:t>Visual Studio will suggest possible functions that you can call automatically after you type the ‘.’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Segoe UI Light"/>
              </a:rPr>
              <a:t>You can also use CTRL+J or CTRL+SPACE to launch IntelliSense</a:t>
            </a:r>
            <a:endParaRPr b="0" lang="en-US" sz="2800" spc="-1" strike="noStrike">
              <a:latin typeface="Arial"/>
            </a:endParaRPr>
          </a:p>
        </p:txBody>
      </p:sp>
      <p:pic>
        <p:nvPicPr>
          <p:cNvPr id="270" name="Picture 2" descr=""/>
          <p:cNvPicPr/>
          <p:nvPr/>
        </p:nvPicPr>
        <p:blipFill>
          <a:blip r:embed="rId1"/>
          <a:stretch/>
        </p:blipFill>
        <p:spPr>
          <a:xfrm>
            <a:off x="6242760" y="1690560"/>
            <a:ext cx="5550480" cy="3344400"/>
          </a:xfrm>
          <a:prstGeom prst="rect">
            <a:avLst/>
          </a:prstGeom>
          <a:ln>
            <a:noFill/>
          </a:ln>
        </p:spPr>
      </p:pic>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What do you think these functions will do?</a:t>
            </a:r>
            <a:endParaRPr b="0" lang="en-US" sz="4400" spc="-1" strike="noStrike">
              <a:solidFill>
                <a:srgbClr val="000000"/>
              </a:solidFill>
              <a:latin typeface="Calibri"/>
            </a:endParaRPr>
          </a:p>
        </p:txBody>
      </p:sp>
      <p:sp>
        <p:nvSpPr>
          <p:cNvPr id="272" name="CustomShape 2"/>
          <p:cNvSpPr/>
          <p:nvPr/>
        </p:nvSpPr>
        <p:spPr>
          <a:xfrm>
            <a:off x="838080" y="1855080"/>
            <a:ext cx="8356320" cy="22251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(message.find(</a:t>
            </a:r>
            <a:r>
              <a:rPr b="0" lang="en-US" sz="2800" spc="-1" strike="noStrike">
                <a:solidFill>
                  <a:srgbClr val="a31515"/>
                </a:solidFill>
                <a:latin typeface="Consolas"/>
              </a:rPr>
              <a:t>'world'</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(message.count(</a:t>
            </a:r>
            <a:r>
              <a:rPr b="0" lang="en-US" sz="2800" spc="-1" strike="noStrike">
                <a:solidFill>
                  <a:srgbClr val="a31515"/>
                </a:solidFill>
                <a:latin typeface="Consolas"/>
              </a:rPr>
              <a:t>'o'</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(message.capitalize())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(message.replace(</a:t>
            </a:r>
            <a:r>
              <a:rPr b="0" lang="en-US" sz="2800" spc="-1" strike="noStrike">
                <a:solidFill>
                  <a:srgbClr val="a31515"/>
                </a:solidFill>
                <a:latin typeface="Consolas"/>
              </a:rPr>
              <a:t>'Hello'</a:t>
            </a:r>
            <a:r>
              <a:rPr b="0" lang="en-US" sz="2800" spc="-1" strike="noStrike">
                <a:solidFill>
                  <a:srgbClr val="000000"/>
                </a:solidFill>
                <a:latin typeface="Consolas"/>
              </a:rPr>
              <a:t>,</a:t>
            </a:r>
            <a:r>
              <a:rPr b="0" lang="en-US" sz="2800" spc="-1" strike="noStrike">
                <a:solidFill>
                  <a:srgbClr val="a31515"/>
                </a:solidFill>
                <a:latin typeface="Consolas"/>
              </a:rPr>
              <a:t>'Hi'</a:t>
            </a:r>
            <a:r>
              <a:rPr b="0" lang="en-US" sz="2800" spc="-1" strike="noStrike">
                <a:solidFill>
                  <a:srgbClr val="000000"/>
                </a:solidFill>
                <a:latin typeface="Consolas"/>
              </a:rPr>
              <a:t>))</a:t>
            </a:r>
            <a:endParaRPr b="0" lang="en-US" sz="2800" spc="-1" strike="noStrike">
              <a:latin typeface="Arial"/>
            </a:endParaRPr>
          </a:p>
        </p:txBody>
      </p:sp>
      <p:pic>
        <p:nvPicPr>
          <p:cNvPr id="273" name="Picture 6" descr=""/>
          <p:cNvPicPr/>
          <p:nvPr/>
        </p:nvPicPr>
        <p:blipFill>
          <a:blip r:embed="rId1"/>
          <a:stretch/>
        </p:blipFill>
        <p:spPr>
          <a:xfrm>
            <a:off x="3745080" y="4342680"/>
            <a:ext cx="4701600" cy="2514960"/>
          </a:xfrm>
          <a:prstGeom prst="rect">
            <a:avLst/>
          </a:prstGeom>
          <a:ln>
            <a:noFill/>
          </a:ln>
        </p:spPr>
      </p:pic>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Programmers do not memorize all these functions!! </a:t>
            </a:r>
            <a:endParaRPr b="0" lang="en-US" sz="4400" spc="-1" strike="noStrike">
              <a:solidFill>
                <a:srgbClr val="000000"/>
              </a:solidFill>
              <a:latin typeface="Calibri"/>
            </a:endParaRPr>
          </a:p>
        </p:txBody>
      </p:sp>
      <p:sp>
        <p:nvSpPr>
          <p:cNvPr id="275"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pPr>
            <a:r>
              <a:rPr b="0" lang="en-US" sz="3200" spc="-1" strike="noStrike">
                <a:solidFill>
                  <a:srgbClr val="000000"/>
                </a:solidFill>
                <a:latin typeface="Segoe UI Light"/>
                <a:ea typeface="Segoe UI Light"/>
              </a:rPr>
              <a:t>So how do programmers find them when they need them?</a:t>
            </a:r>
            <a:endParaRPr b="1" lang="en-US" sz="3200" spc="-1" strike="noStrike">
              <a:solidFill>
                <a:srgbClr val="000000"/>
              </a:solidFill>
              <a:latin typeface="Segoe UI Light"/>
            </a:endParaRPr>
          </a:p>
          <a:p>
            <a:pPr marL="457200" indent="-456840">
              <a:lnSpc>
                <a:spcPct val="100000"/>
              </a:lnSpc>
              <a:buClr>
                <a:srgbClr val="000000"/>
              </a:buClr>
              <a:buFont typeface="Arial"/>
              <a:buChar char="•"/>
            </a:pPr>
            <a:r>
              <a:rPr b="0" lang="en-US" sz="3200" spc="-1" strike="noStrike">
                <a:solidFill>
                  <a:srgbClr val="000000"/>
                </a:solidFill>
                <a:latin typeface="Segoe UI Light"/>
                <a:ea typeface="Segoe UI Light"/>
              </a:rPr>
              <a:t>IntelliSense</a:t>
            </a:r>
            <a:endParaRPr b="1" lang="en-US" sz="3200" spc="-1" strike="noStrike">
              <a:solidFill>
                <a:srgbClr val="000000"/>
              </a:solidFill>
              <a:latin typeface="Segoe UI Light"/>
            </a:endParaRPr>
          </a:p>
          <a:p>
            <a:pPr marL="457200" indent="-456840">
              <a:lnSpc>
                <a:spcPct val="100000"/>
              </a:lnSpc>
              <a:buClr>
                <a:srgbClr val="000000"/>
              </a:buClr>
              <a:buFont typeface="Arial"/>
              <a:buChar char="•"/>
            </a:pPr>
            <a:r>
              <a:rPr b="0" lang="en-US" sz="3200" spc="-1" strike="noStrike">
                <a:solidFill>
                  <a:srgbClr val="000000"/>
                </a:solidFill>
                <a:latin typeface="Segoe UI Light"/>
                <a:ea typeface="Segoe UI Light"/>
              </a:rPr>
              <a:t>Documentation</a:t>
            </a:r>
            <a:endParaRPr b="1" lang="en-US" sz="3200" spc="-1" strike="noStrike">
              <a:solidFill>
                <a:srgbClr val="000000"/>
              </a:solidFill>
              <a:latin typeface="Segoe UI Light"/>
            </a:endParaRPr>
          </a:p>
          <a:p>
            <a:pPr marL="457200" indent="-456840">
              <a:lnSpc>
                <a:spcPct val="100000"/>
              </a:lnSpc>
              <a:buClr>
                <a:srgbClr val="000000"/>
              </a:buClr>
              <a:buFont typeface="Arial"/>
              <a:buChar char="•"/>
            </a:pPr>
            <a:r>
              <a:rPr b="0" lang="en-US" sz="3200" spc="-1" strike="noStrike">
                <a:solidFill>
                  <a:srgbClr val="000000"/>
                </a:solidFill>
                <a:latin typeface="Segoe UI Light"/>
                <a:ea typeface="Segoe UI Light"/>
              </a:rPr>
              <a:t>Internet searches</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could we…</a:t>
            </a:r>
            <a:endParaRPr b="0" lang="en-US" sz="4400" spc="-1" strike="noStrike">
              <a:solidFill>
                <a:srgbClr val="000000"/>
              </a:solidFill>
              <a:latin typeface="Calibri"/>
            </a:endParaRPr>
          </a:p>
        </p:txBody>
      </p:sp>
      <p:sp>
        <p:nvSpPr>
          <p:cNvPr id="277" name="CustomShape 2"/>
          <p:cNvSpPr/>
          <p:nvPr/>
        </p:nvSpPr>
        <p:spPr>
          <a:xfrm>
            <a:off x="838080" y="2282400"/>
            <a:ext cx="9955440" cy="13705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Segoe UI Light"/>
              </a:rPr>
              <a:t>Have a user enter their postal code and then display that postal code in upper case letters even if the user typed it in lowercase?</a:t>
            </a:r>
            <a:endParaRPr b="0" lang="en-US" sz="2800" spc="-1" strike="noStrike">
              <a:latin typeface="Arial"/>
            </a:endParaRPr>
          </a:p>
        </p:txBody>
      </p:sp>
      <p:sp>
        <p:nvSpPr>
          <p:cNvPr id="278" name="CustomShape 3"/>
          <p:cNvSpPr/>
          <p:nvPr/>
        </p:nvSpPr>
        <p:spPr>
          <a:xfrm>
            <a:off x="838080" y="3664440"/>
            <a:ext cx="11088360" cy="9453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postalCode = input(</a:t>
            </a:r>
            <a:r>
              <a:rPr b="0" lang="en-US" sz="2800" spc="-1" strike="noStrike">
                <a:solidFill>
                  <a:srgbClr val="a31515"/>
                </a:solidFill>
                <a:latin typeface="Consolas"/>
              </a:rPr>
              <a:t>"Please enter your postal code: "</a:t>
            </a: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(postalCode.upper())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Converting to uppercase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Did you notice?</a:t>
            </a:r>
            <a:endParaRPr b="0" lang="en-US" sz="4400" spc="-1" strike="noStrike">
              <a:solidFill>
                <a:srgbClr val="000000"/>
              </a:solidFill>
              <a:latin typeface="Calibri"/>
            </a:endParaRPr>
          </a:p>
        </p:txBody>
      </p:sp>
      <p:sp>
        <p:nvSpPr>
          <p:cNvPr id="281" name="CustomShape 2"/>
          <p:cNvSpPr/>
          <p:nvPr/>
        </p:nvSpPr>
        <p:spPr>
          <a:xfrm>
            <a:off x="838080" y="1122480"/>
            <a:ext cx="10810080" cy="17971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Segoe UI Light"/>
              </a:rPr>
              <a:t>The intellisense didn’t appear to help us select the </a:t>
            </a:r>
            <a:r>
              <a:rPr b="1" lang="en-US" sz="2800" spc="-1" strike="noStrike">
                <a:solidFill>
                  <a:srgbClr val="000000"/>
                </a:solidFill>
                <a:latin typeface="Segoe UI Light"/>
              </a:rPr>
              <a:t>upper() </a:t>
            </a:r>
            <a:r>
              <a:rPr b="0" lang="en-US" sz="2800" spc="-1" strike="noStrike">
                <a:solidFill>
                  <a:srgbClr val="000000"/>
                </a:solidFill>
                <a:latin typeface="Segoe UI Light"/>
              </a:rPr>
              <a:t>function.</a:t>
            </a:r>
            <a:endParaRPr b="0" lang="en-US" sz="2800" spc="-1" strike="noStrike">
              <a:latin typeface="Arial"/>
            </a:endParaRPr>
          </a:p>
          <a:p>
            <a:pPr>
              <a:lnSpc>
                <a:spcPct val="100000"/>
              </a:lnSpc>
            </a:pPr>
            <a:r>
              <a:rPr b="0" lang="en-US" sz="2800" spc="-1" strike="noStrike">
                <a:solidFill>
                  <a:srgbClr val="000000"/>
                </a:solidFill>
                <a:latin typeface="Calibri"/>
              </a:rPr>
              <a:t> </a:t>
            </a:r>
            <a:endParaRPr b="0" lang="en-US" sz="2800" spc="-1" strike="noStrike">
              <a:latin typeface="Arial"/>
            </a:endParaRPr>
          </a:p>
          <a:p>
            <a:pPr>
              <a:lnSpc>
                <a:spcPct val="100000"/>
              </a:lnSpc>
            </a:pPr>
            <a:endParaRPr b="0" lang="en-US" sz="2800" spc="-1" strike="noStrike">
              <a:latin typeface="Arial"/>
            </a:endParaRPr>
          </a:p>
        </p:txBody>
      </p:sp>
      <p:sp>
        <p:nvSpPr>
          <p:cNvPr id="282" name="CustomShape 3"/>
          <p:cNvSpPr/>
          <p:nvPr/>
        </p:nvSpPr>
        <p:spPr>
          <a:xfrm>
            <a:off x="838080" y="2062440"/>
            <a:ext cx="10810080" cy="462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Segoe UI Light"/>
              </a:rPr>
              <a:t>That’s because our program didn’t know we were going to store a string value in the postalCode variable. The </a:t>
            </a:r>
            <a:r>
              <a:rPr b="1" lang="en-US" sz="2800" spc="-1" strike="noStrike">
                <a:solidFill>
                  <a:srgbClr val="000000"/>
                </a:solidFill>
                <a:latin typeface="Segoe UI Light"/>
              </a:rPr>
              <a:t>upper() </a:t>
            </a:r>
            <a:r>
              <a:rPr b="0" lang="en-US" sz="2800" spc="-1" strike="noStrike">
                <a:solidFill>
                  <a:srgbClr val="000000"/>
                </a:solidFill>
                <a:latin typeface="Segoe UI Light"/>
              </a:rPr>
              <a:t>function is only for strings.</a:t>
            </a:r>
            <a:endParaRPr b="0" lang="en-US" sz="2800" spc="-1" strike="noStrike">
              <a:latin typeface="Arial"/>
            </a:endParaRPr>
          </a:p>
          <a:p>
            <a:pPr>
              <a:lnSpc>
                <a:spcPct val="100000"/>
              </a:lnSpc>
            </a:pPr>
            <a:r>
              <a:rPr b="0" lang="en-US" sz="2800" spc="-1" strike="noStrike">
                <a:solidFill>
                  <a:srgbClr val="000000"/>
                </a:solidFill>
                <a:latin typeface="Segoe UI Light"/>
              </a:rPr>
              <a:t>A good habit when coding in any language is to initialize your variables. That means when you create them you give them an initial value</a:t>
            </a:r>
            <a:r>
              <a:rPr b="0" lang="en-US" sz="2800" spc="-1" strike="noStrike">
                <a:solidFill>
                  <a:srgbClr val="000000"/>
                </a:solidFill>
                <a:latin typeface="Calibri"/>
              </a:rPr>
              <a:t>.</a:t>
            </a:r>
            <a:endParaRPr b="0" lang="en-US" sz="2800" spc="-1" strike="noStrike">
              <a:latin typeface="Arial"/>
            </a:endParaRPr>
          </a:p>
          <a:p>
            <a:pPr>
              <a:lnSpc>
                <a:spcPct val="100000"/>
              </a:lnSpc>
            </a:pPr>
            <a:r>
              <a:rPr b="0" lang="en-US" sz="2800" spc="-1" strike="noStrike">
                <a:solidFill>
                  <a:srgbClr val="000000"/>
                </a:solidFill>
                <a:latin typeface="Consolas"/>
              </a:rPr>
              <a:t>postalCode = </a:t>
            </a:r>
            <a:r>
              <a:rPr b="0" lang="en-US" sz="2800" spc="-1" strike="noStrike">
                <a:solidFill>
                  <a:srgbClr val="a31515"/>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postalCode = input(</a:t>
            </a:r>
            <a:r>
              <a:rPr b="0" lang="en-US" sz="2800" spc="-1" strike="noStrike">
                <a:solidFill>
                  <a:srgbClr val="a31515"/>
                </a:solidFill>
                <a:latin typeface="Consolas"/>
              </a:rPr>
              <a:t>"Please enter your postal code: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(postalCode.upper())</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could we…</a:t>
            </a:r>
            <a:endParaRPr b="0" lang="en-US" sz="4400" spc="-1" strike="noStrike">
              <a:solidFill>
                <a:srgbClr val="000000"/>
              </a:solidFill>
              <a:latin typeface="Calibri"/>
            </a:endParaRPr>
          </a:p>
        </p:txBody>
      </p:sp>
      <p:sp>
        <p:nvSpPr>
          <p:cNvPr id="284" name="CustomShape 2"/>
          <p:cNvSpPr/>
          <p:nvPr/>
        </p:nvSpPr>
        <p:spPr>
          <a:xfrm>
            <a:off x="838080" y="1755360"/>
            <a:ext cx="8901720" cy="222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Segoe UI Light"/>
              </a:rPr>
              <a:t>Ask someone for their name and then display the name someone with the first letter of their first and last name uppercase and the rest of their name lowercase?</a:t>
            </a:r>
            <a:endParaRPr b="0" lang="en-US" sz="2800" spc="-1" strike="noStrike">
              <a:latin typeface="Arial"/>
            </a:endParaRPr>
          </a:p>
          <a:p>
            <a:pPr>
              <a:lnSpc>
                <a:spcPct val="100000"/>
              </a:lnSpc>
            </a:pPr>
            <a:endParaRPr b="0" lang="en-US" sz="2800" spc="-1" strike="noStrike">
              <a:latin typeface="Arial"/>
            </a:endParaRPr>
          </a:p>
        </p:txBody>
      </p:sp>
      <p:sp>
        <p:nvSpPr>
          <p:cNvPr id="285" name="CustomShape 3"/>
          <p:cNvSpPr/>
          <p:nvPr/>
        </p:nvSpPr>
        <p:spPr>
          <a:xfrm>
            <a:off x="838080" y="3429720"/>
            <a:ext cx="8623440" cy="17971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name = </a:t>
            </a:r>
            <a:r>
              <a:rPr b="0" lang="en-US" sz="2800" spc="-1" strike="noStrike">
                <a:solidFill>
                  <a:srgbClr val="a31515"/>
                </a:solidFill>
                <a:latin typeface="Consolas"/>
              </a:rPr>
              <a:t>"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"Please enter your name: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(name.capitalize())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can we ask a user for information?</a:t>
            </a:r>
            <a:endParaRPr b="0" lang="en-US" sz="4400" spc="-1" strike="noStrike">
              <a:solidFill>
                <a:srgbClr val="000000"/>
              </a:solidFill>
              <a:latin typeface="Calibri"/>
            </a:endParaRPr>
          </a:p>
        </p:txBody>
      </p:sp>
      <p:sp>
        <p:nvSpPr>
          <p:cNvPr id="213" name="TextShape 2"/>
          <p:cNvSpPr txBox="1"/>
          <p:nvPr/>
        </p:nvSpPr>
        <p:spPr>
          <a:xfrm>
            <a:off x="838080" y="3790800"/>
            <a:ext cx="10515240" cy="2800080"/>
          </a:xfrm>
          <a:prstGeom prst="rect">
            <a:avLst/>
          </a:prstGeom>
          <a:noFill/>
          <a:ln>
            <a:noFill/>
          </a:ln>
        </p:spPr>
        <p:txBody>
          <a:bodyPr lIns="90000" rIns="90000" tIns="45000" bIns="45000">
            <a:normAutofit fontScale="51000"/>
          </a:bodyPr>
          <a:p>
            <a:pPr>
              <a:lnSpc>
                <a:spcPct val="100000"/>
              </a:lnSpc>
              <a:spcBef>
                <a:spcPts val="1400"/>
              </a:spcBef>
            </a:pPr>
            <a:r>
              <a:rPr b="0" lang="en-US" sz="3200" spc="-1" strike="noStrike">
                <a:solidFill>
                  <a:srgbClr val="000000"/>
                </a:solidFill>
                <a:latin typeface="Segoe UI Light"/>
                <a:ea typeface="Segoe UI Light"/>
              </a:rPr>
              <a:t>The </a:t>
            </a:r>
            <a:r>
              <a:rPr b="1" lang="en-US" sz="3200" spc="-1" strike="noStrike">
                <a:solidFill>
                  <a:srgbClr val="000000"/>
                </a:solidFill>
                <a:latin typeface="Segoe UI Light"/>
                <a:ea typeface="Segoe UI Light"/>
              </a:rPr>
              <a:t>input</a:t>
            </a:r>
            <a:r>
              <a:rPr b="0" lang="en-US" sz="3200" spc="-1" strike="noStrike">
                <a:solidFill>
                  <a:srgbClr val="000000"/>
                </a:solidFill>
                <a:latin typeface="Segoe UI Light"/>
                <a:ea typeface="Segoe UI Light"/>
              </a:rPr>
              <a:t> function allows you to specify a message to display and returns the value typed in by the user.</a:t>
            </a:r>
            <a:endParaRPr b="1" lang="en-US" sz="32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Segoe UI Light"/>
                <a:ea typeface="Segoe UI Light"/>
              </a:rPr>
              <a:t>We use a variable to remember the value entered by the user.</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
        <p:nvSpPr>
          <p:cNvPr id="214" name="CustomShape 3"/>
          <p:cNvSpPr/>
          <p:nvPr/>
        </p:nvSpPr>
        <p:spPr>
          <a:xfrm>
            <a:off x="646200" y="2347560"/>
            <a:ext cx="786348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Functions and variables allow us to make new mistakes in our code…</a:t>
            </a:r>
            <a:endParaRPr b="0" lang="en-US" sz="4400" spc="-1" strike="noStrike">
              <a:solidFill>
                <a:srgbClr val="000000"/>
              </a:solidFill>
              <a:latin typeface="Calibri"/>
            </a:endParaRPr>
          </a:p>
        </p:txBody>
      </p:sp>
      <p:sp>
        <p:nvSpPr>
          <p:cNvPr id="287" name="CustomShape 2"/>
          <p:cNvSpPr/>
          <p:nvPr/>
        </p:nvSpPr>
        <p:spPr>
          <a:xfrm>
            <a:off x="838080" y="2706480"/>
            <a:ext cx="9219960" cy="522720"/>
          </a:xfrm>
          <a:prstGeom prst="rect">
            <a:avLst/>
          </a:prstGeom>
          <a:solidFill>
            <a:srgbClr val="ffffff"/>
          </a:solidFill>
          <a:ln>
            <a:noFill/>
          </a:ln>
        </p:spPr>
        <p:style>
          <a:lnRef idx="0"/>
          <a:fillRef idx="0"/>
          <a:effectRef idx="0"/>
          <a:fontRef idx="minor"/>
        </p:style>
      </p:sp>
      <p:sp>
        <p:nvSpPr>
          <p:cNvPr id="288" name="CustomShape 3"/>
          <p:cNvSpPr/>
          <p:nvPr/>
        </p:nvSpPr>
        <p:spPr>
          <a:xfrm>
            <a:off x="221760" y="2193120"/>
            <a:ext cx="7325640" cy="35049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Segoe UI Light"/>
              </a:rPr>
              <a:t>Each line of code below has a mistake…</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Consolas"/>
              </a:rPr>
              <a:t>message = Hello world </a:t>
            </a:r>
            <a:endParaRPr b="0" lang="en-US" sz="2800" spc="-1" strike="noStrike">
              <a:latin typeface="Arial"/>
            </a:endParaRPr>
          </a:p>
          <a:p>
            <a:pPr>
              <a:lnSpc>
                <a:spcPct val="100000"/>
              </a:lnSpc>
            </a:pPr>
            <a:r>
              <a:rPr b="0" lang="en-US" sz="2800" spc="-1" strike="noStrike">
                <a:solidFill>
                  <a:srgbClr val="000000"/>
                </a:solidFill>
                <a:latin typeface="Consolas"/>
              </a:rPr>
              <a:t>23message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New message = </a:t>
            </a:r>
            <a:r>
              <a:rPr b="0" lang="en-US" sz="2800" spc="-1" strike="noStrike">
                <a:solidFill>
                  <a:srgbClr val="a31515"/>
                </a:solidFill>
                <a:latin typeface="Consolas"/>
              </a:rPr>
              <a:t>'Hi there'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(message.upper)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(mesage.lower())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(message.count())</a:t>
            </a:r>
            <a:endParaRPr b="0" lang="en-US" sz="2800" spc="-1" strike="noStrike">
              <a:latin typeface="Arial"/>
            </a:endParaRPr>
          </a:p>
        </p:txBody>
      </p:sp>
      <p:grpSp>
        <p:nvGrpSpPr>
          <p:cNvPr id="289" name="Group 4"/>
          <p:cNvGrpSpPr/>
          <p:nvPr/>
        </p:nvGrpSpPr>
        <p:grpSpPr>
          <a:xfrm>
            <a:off x="6062760" y="2967840"/>
            <a:ext cx="5730120" cy="2734560"/>
            <a:chOff x="6062760" y="2967840"/>
            <a:chExt cx="5730120" cy="2734560"/>
          </a:xfrm>
        </p:grpSpPr>
        <p:sp>
          <p:nvSpPr>
            <p:cNvPr id="290" name="CustomShape 5"/>
            <p:cNvSpPr/>
            <p:nvPr/>
          </p:nvSpPr>
          <p:spPr>
            <a:xfrm>
              <a:off x="6062760" y="3050640"/>
              <a:ext cx="573012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message = </a:t>
              </a:r>
              <a:r>
                <a:rPr b="1" lang="en-US" sz="2800" spc="-1" strike="noStrike">
                  <a:solidFill>
                    <a:srgbClr val="ff0000"/>
                  </a:solidFill>
                  <a:latin typeface="Consolas"/>
                </a:rPr>
                <a:t>'</a:t>
              </a:r>
              <a:r>
                <a:rPr b="0" lang="en-US" sz="2800" spc="-1" strike="noStrike">
                  <a:solidFill>
                    <a:srgbClr val="a31515"/>
                  </a:solidFill>
                  <a:latin typeface="Consolas"/>
                </a:rPr>
                <a:t>Hello world</a:t>
              </a:r>
              <a:r>
                <a:rPr b="0" lang="en-US" sz="2800" spc="-1" strike="noStrike">
                  <a:solidFill>
                    <a:srgbClr val="ff0000"/>
                  </a:solidFill>
                  <a:latin typeface="Consolas"/>
                </a:rPr>
                <a:t>' </a:t>
              </a:r>
              <a:endParaRPr b="0" lang="en-US" sz="2800" spc="-1" strike="noStrike">
                <a:latin typeface="Arial"/>
              </a:endParaRPr>
            </a:p>
            <a:p>
              <a:pPr>
                <a:lnSpc>
                  <a:spcPct val="100000"/>
                </a:lnSpc>
              </a:pPr>
              <a:r>
                <a:rPr b="0" lang="en-US" sz="2800" spc="-1" strike="noStrike">
                  <a:solidFill>
                    <a:srgbClr val="ff0000"/>
                  </a:solidFill>
                  <a:latin typeface="Consolas"/>
                </a:rPr>
                <a:t>23</a:t>
              </a: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New message = </a:t>
              </a:r>
              <a:r>
                <a:rPr b="0" lang="en-US" sz="2800" spc="-1" strike="noStrike">
                  <a:solidFill>
                    <a:srgbClr val="a31515"/>
                  </a:solidFill>
                  <a:latin typeface="Consolas"/>
                </a:rPr>
                <a:t>'Hi there'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(message.upper</a:t>
              </a:r>
              <a:r>
                <a:rPr b="0" lang="en-US" sz="2800" spc="-1" strike="noStrike">
                  <a:solidFill>
                    <a:srgbClr val="ff0000"/>
                  </a:solidFill>
                  <a:latin typeface="Consolas"/>
                </a:rPr>
                <a:t>()</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a:t>
              </a:r>
              <a:r>
                <a:rPr b="0" lang="en-US" sz="2800" spc="-1" strike="noStrike">
                  <a:solidFill>
                    <a:srgbClr val="ff0000"/>
                  </a:solidFill>
                  <a:latin typeface="Consolas"/>
                </a:rPr>
                <a:t>ss</a:t>
              </a:r>
              <a:r>
                <a:rPr b="0" lang="en-US" sz="2800" spc="-1" strike="noStrike">
                  <a:solidFill>
                    <a:srgbClr val="000000"/>
                  </a:solidFill>
                  <a:latin typeface="Consolas"/>
                </a:rPr>
                <a:t>age.lower())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(message.count(</a:t>
              </a:r>
              <a:r>
                <a:rPr b="0" lang="en-US" sz="2800" spc="-1" strike="noStrike">
                  <a:solidFill>
                    <a:srgbClr val="ff0000"/>
                  </a:solidFill>
                  <a:latin typeface="Consolas"/>
                </a:rPr>
                <a:t>'H'</a:t>
              </a:r>
              <a:r>
                <a:rPr b="0" lang="en-US" sz="2800" spc="-1" strike="noStrike">
                  <a:solidFill>
                    <a:srgbClr val="000000"/>
                  </a:solidFill>
                  <a:latin typeface="Consolas"/>
                </a:rPr>
                <a:t>))</a:t>
              </a:r>
              <a:endParaRPr b="0" lang="en-US" sz="2800" spc="-1" strike="noStrike">
                <a:latin typeface="Arial"/>
              </a:endParaRPr>
            </a:p>
          </p:txBody>
        </p:sp>
        <p:sp>
          <p:nvSpPr>
            <p:cNvPr id="291" name="CustomShape 6"/>
            <p:cNvSpPr/>
            <p:nvPr/>
          </p:nvSpPr>
          <p:spPr>
            <a:xfrm>
              <a:off x="10650600" y="2967840"/>
              <a:ext cx="42120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2" name="CustomShape 7"/>
            <p:cNvSpPr/>
            <p:nvPr/>
          </p:nvSpPr>
          <p:spPr>
            <a:xfrm>
              <a:off x="6272280" y="350460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3" name="CustomShape 8"/>
            <p:cNvSpPr/>
            <p:nvPr/>
          </p:nvSpPr>
          <p:spPr>
            <a:xfrm>
              <a:off x="6788160" y="390960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4" name="CustomShape 9"/>
            <p:cNvSpPr/>
            <p:nvPr/>
          </p:nvSpPr>
          <p:spPr>
            <a:xfrm>
              <a:off x="9965520" y="437688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5" name="CustomShape 10"/>
            <p:cNvSpPr/>
            <p:nvPr/>
          </p:nvSpPr>
          <p:spPr>
            <a:xfrm>
              <a:off x="7850160" y="482796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6" name="CustomShape 11"/>
            <p:cNvSpPr/>
            <p:nvPr/>
          </p:nvSpPr>
          <p:spPr>
            <a:xfrm>
              <a:off x="10248840" y="516096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9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Write a program that allows a person to personalize a story</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Take a page from a book or make up a story. Ask the user to enter information you can replace in the story such as their name, a place, or insert adjectives or adverbs into the story. Then display the personalized story to the user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9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write a computer program that will interact with a user</a:t>
            </a:r>
            <a:endParaRPr b="1" lang="en-US" sz="3200" spc="-1" strike="noStrike">
              <a:solidFill>
                <a:srgbClr val="000000"/>
              </a:solidFill>
              <a:latin typeface="Segoe UI Light"/>
            </a:endParaRPr>
          </a:p>
        </p:txBody>
      </p:sp>
      <p:sp>
        <p:nvSpPr>
          <p:cNvPr id="300"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pic>
        <p:nvPicPr>
          <p:cNvPr id="301" name="Picture 5" descr=""/>
          <p:cNvPicPr/>
          <p:nvPr/>
        </p:nvPicPr>
        <p:blipFill>
          <a:blip r:embed="rId1"/>
          <a:stretch/>
        </p:blipFill>
        <p:spPr>
          <a:xfrm flipH="1">
            <a:off x="1200600" y="2280600"/>
            <a:ext cx="4235040" cy="3134880"/>
          </a:xfrm>
          <a:prstGeom prst="rect">
            <a:avLst/>
          </a:prstGeom>
          <a:ln>
            <a:noFill/>
          </a:ln>
        </p:spPr>
      </p:pic>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Asking a user for input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Where do we store values?</a:t>
            </a:r>
            <a:endParaRPr b="1" lang="en-US" sz="3600" spc="-1" strike="noStrike">
              <a:solidFill>
                <a:srgbClr val="000000"/>
              </a:solidFill>
              <a:latin typeface="Segoe UI Light"/>
            </a:endParaRPr>
          </a:p>
        </p:txBody>
      </p:sp>
      <p:sp>
        <p:nvSpPr>
          <p:cNvPr id="217"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Think of a variable as a box where you can store something and come back to get it later. </a:t>
            </a:r>
            <a:endParaRPr b="0" lang="en-US" sz="4400" spc="-1" strike="noStrike">
              <a:solidFill>
                <a:srgbClr val="000000"/>
              </a:solidFill>
              <a:latin typeface="Calibri"/>
            </a:endParaRPr>
          </a:p>
        </p:txBody>
      </p:sp>
      <p:sp>
        <p:nvSpPr>
          <p:cNvPr id="219" name="CustomShape 2"/>
          <p:cNvSpPr/>
          <p:nvPr/>
        </p:nvSpPr>
        <p:spPr>
          <a:xfrm>
            <a:off x="1295280" y="280116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000" spc="-1" strike="noStrike">
                <a:solidFill>
                  <a:srgbClr val="000000"/>
                </a:solidFill>
                <a:latin typeface="Calibri"/>
              </a:rPr>
              <a:t>Chris</a:t>
            </a:r>
            <a:endParaRPr b="0" lang="en-US" sz="4000" spc="-1" strike="noStrike">
              <a:latin typeface="Arial"/>
            </a:endParaRPr>
          </a:p>
        </p:txBody>
      </p:sp>
      <p:sp>
        <p:nvSpPr>
          <p:cNvPr id="220" name="CustomShape 3"/>
          <p:cNvSpPr/>
          <p:nvPr/>
        </p:nvSpPr>
        <p:spPr>
          <a:xfrm>
            <a:off x="1179720" y="2154960"/>
            <a:ext cx="1476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rPr>
              <a:t>name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you need to remember more than one value, just create more variables </a:t>
            </a:r>
            <a:endParaRPr b="0" lang="en-US" sz="4400" spc="-1" strike="noStrike">
              <a:solidFill>
                <a:srgbClr val="000000"/>
              </a:solidFill>
              <a:latin typeface="Calibri"/>
            </a:endParaRPr>
          </a:p>
        </p:txBody>
      </p:sp>
      <p:sp>
        <p:nvSpPr>
          <p:cNvPr id="222" name="CustomShape 2"/>
          <p:cNvSpPr/>
          <p:nvPr/>
        </p:nvSpPr>
        <p:spPr>
          <a:xfrm>
            <a:off x="1295280" y="280116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000" spc="-1" strike="noStrike">
                <a:solidFill>
                  <a:srgbClr val="000000"/>
                </a:solidFill>
                <a:latin typeface="Calibri"/>
              </a:rPr>
              <a:t>Chris</a:t>
            </a:r>
            <a:endParaRPr b="0" lang="en-US" sz="4000" spc="-1" strike="noStrike">
              <a:latin typeface="Arial"/>
            </a:endParaRPr>
          </a:p>
        </p:txBody>
      </p:sp>
      <p:sp>
        <p:nvSpPr>
          <p:cNvPr id="223" name="CustomShape 3"/>
          <p:cNvSpPr/>
          <p:nvPr/>
        </p:nvSpPr>
        <p:spPr>
          <a:xfrm>
            <a:off x="1179720" y="2154960"/>
            <a:ext cx="1476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rPr>
              <a:t>name</a:t>
            </a:r>
            <a:endParaRPr b="0" lang="en-US" sz="3600" spc="-1" strike="noStrike">
              <a:latin typeface="Arial"/>
            </a:endParaRPr>
          </a:p>
        </p:txBody>
      </p:sp>
      <p:sp>
        <p:nvSpPr>
          <p:cNvPr id="224" name="CustomShape 4"/>
          <p:cNvSpPr/>
          <p:nvPr/>
        </p:nvSpPr>
        <p:spPr>
          <a:xfrm>
            <a:off x="1295280" y="491580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000" spc="-1" strike="noStrike">
                <a:solidFill>
                  <a:srgbClr val="000000"/>
                </a:solidFill>
                <a:latin typeface="Calibri"/>
              </a:rPr>
              <a:t>Pasadena</a:t>
            </a:r>
            <a:endParaRPr b="0" lang="en-US" sz="4000" spc="-1" strike="noStrike">
              <a:latin typeface="Arial"/>
            </a:endParaRPr>
          </a:p>
        </p:txBody>
      </p:sp>
      <p:sp>
        <p:nvSpPr>
          <p:cNvPr id="225" name="CustomShape 5"/>
          <p:cNvSpPr/>
          <p:nvPr/>
        </p:nvSpPr>
        <p:spPr>
          <a:xfrm>
            <a:off x="1121760" y="4135320"/>
            <a:ext cx="1008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rPr>
              <a:t>city</a:t>
            </a:r>
            <a:endParaRPr b="0" lang="en-US" sz="3600" spc="-1" strike="noStrike">
              <a:latin typeface="Arial"/>
            </a:endParaRPr>
          </a:p>
        </p:txBody>
      </p:sp>
      <p:sp>
        <p:nvSpPr>
          <p:cNvPr id="226" name="CustomShape 6"/>
          <p:cNvSpPr/>
          <p:nvPr/>
        </p:nvSpPr>
        <p:spPr>
          <a:xfrm>
            <a:off x="5129640" y="278208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000" spc="-1" strike="noStrike">
                <a:solidFill>
                  <a:srgbClr val="000000"/>
                </a:solidFill>
                <a:latin typeface="Calibri"/>
              </a:rPr>
              <a:t>Real Genius</a:t>
            </a:r>
            <a:endParaRPr b="0" lang="en-US" sz="4000" spc="-1" strike="noStrike">
              <a:latin typeface="Arial"/>
            </a:endParaRPr>
          </a:p>
        </p:txBody>
      </p:sp>
      <p:sp>
        <p:nvSpPr>
          <p:cNvPr id="227" name="CustomShape 7"/>
          <p:cNvSpPr/>
          <p:nvPr/>
        </p:nvSpPr>
        <p:spPr>
          <a:xfrm>
            <a:off x="4784760" y="2001600"/>
            <a:ext cx="3303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rPr>
              <a:t>favoriteMovie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access the value you stored later in your code</a:t>
            </a:r>
            <a:endParaRPr b="0" lang="en-US" sz="4400" spc="-1" strike="noStrike">
              <a:solidFill>
                <a:srgbClr val="000000"/>
              </a:solidFill>
              <a:latin typeface="Calibri"/>
            </a:endParaRPr>
          </a:p>
        </p:txBody>
      </p:sp>
      <p:pic>
        <p:nvPicPr>
          <p:cNvPr id="229" name="Content Placeholder 5" descr=""/>
          <p:cNvPicPr/>
          <p:nvPr/>
        </p:nvPicPr>
        <p:blipFill>
          <a:blip r:embed="rId1"/>
          <a:stretch/>
        </p:blipFill>
        <p:spPr>
          <a:xfrm>
            <a:off x="1723680" y="3639960"/>
            <a:ext cx="7053120" cy="2173680"/>
          </a:xfrm>
          <a:prstGeom prst="rect">
            <a:avLst/>
          </a:prstGeom>
          <a:ln>
            <a:noFill/>
          </a:ln>
        </p:spPr>
      </p:pic>
      <p:sp>
        <p:nvSpPr>
          <p:cNvPr id="230" name="CustomShape 2"/>
          <p:cNvSpPr/>
          <p:nvPr/>
        </p:nvSpPr>
        <p:spPr>
          <a:xfrm>
            <a:off x="637920" y="2267640"/>
            <a:ext cx="8076960" cy="945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r>
              <a:rPr b="0" lang="en-US" sz="2800" spc="-1" strike="noStrike">
                <a:solidFill>
                  <a:srgbClr val="a31515"/>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(name)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also change the value of a variable  later in the code</a:t>
            </a:r>
            <a:endParaRPr b="0" lang="en-US" sz="4400" spc="-1" strike="noStrike">
              <a:solidFill>
                <a:srgbClr val="000000"/>
              </a:solidFill>
              <a:latin typeface="Calibri"/>
            </a:endParaRPr>
          </a:p>
        </p:txBody>
      </p:sp>
      <p:sp>
        <p:nvSpPr>
          <p:cNvPr id="232" name="CustomShape 2"/>
          <p:cNvSpPr/>
          <p:nvPr/>
        </p:nvSpPr>
        <p:spPr>
          <a:xfrm>
            <a:off x="637920" y="2082600"/>
            <a:ext cx="8076960" cy="22251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r>
              <a:rPr b="0" lang="en-US" sz="2800" spc="-1" strike="noStrike">
                <a:solidFill>
                  <a:srgbClr val="a31515"/>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(name)</a:t>
            </a:r>
            <a:endParaRPr b="0" lang="en-US" sz="2800" spc="-1" strike="noStrike">
              <a:latin typeface="Arial"/>
            </a:endParaRPr>
          </a:p>
          <a:p>
            <a:pPr>
              <a:lnSpc>
                <a:spcPct val="100000"/>
              </a:lnSpc>
            </a:pPr>
            <a:r>
              <a:rPr b="0" lang="en-US" sz="2800" spc="-1" strike="noStrike">
                <a:solidFill>
                  <a:srgbClr val="000000"/>
                </a:solidFill>
                <a:latin typeface="Consolas"/>
              </a:rPr>
              <a:t>name = </a:t>
            </a:r>
            <a:r>
              <a:rPr b="0" lang="en-US" sz="2800" spc="-1" strike="noStrike">
                <a:solidFill>
                  <a:srgbClr val="a31515"/>
                </a:solidFill>
                <a:latin typeface="Consolas"/>
              </a:rPr>
              <a:t>"Mary"</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(name) </a:t>
            </a:r>
            <a:endParaRPr b="0" lang="en-US" sz="2800" spc="-1" strike="noStrike">
              <a:latin typeface="Arial"/>
            </a:endParaRPr>
          </a:p>
          <a:p>
            <a:pPr>
              <a:lnSpc>
                <a:spcPct val="100000"/>
              </a:lnSpc>
            </a:pPr>
            <a:r>
              <a:rPr b="0" lang="en-US" sz="2800" spc="-1" strike="noStrike">
                <a:solidFill>
                  <a:srgbClr val="000000"/>
                </a:solidFill>
                <a:latin typeface="Consolas"/>
              </a:rPr>
              <a:t> </a:t>
            </a:r>
            <a:endParaRPr b="0" lang="en-US" sz="2800" spc="-1" strike="noStrike">
              <a:latin typeface="Arial"/>
            </a:endParaRPr>
          </a:p>
        </p:txBody>
      </p:sp>
      <p:pic>
        <p:nvPicPr>
          <p:cNvPr id="233" name="Picture 5" descr=""/>
          <p:cNvPicPr/>
          <p:nvPr/>
        </p:nvPicPr>
        <p:blipFill>
          <a:blip r:embed="rId1"/>
          <a:stretch/>
        </p:blipFill>
        <p:spPr>
          <a:xfrm>
            <a:off x="2676240" y="3901680"/>
            <a:ext cx="6838920" cy="295596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3</Module>
    <Status xmlns="A1016A52-665D-42A0-B05F-CF4EC4F3D513">Final</Status>
  </documentManagement>
</p:properties>
</file>

<file path=customXml/itemProps1.xml><?xml version="1.0" encoding="utf-8"?>
<ds:datastoreItem xmlns:ds="http://schemas.openxmlformats.org/officeDocument/2006/customXml" ds:itemID="{598167B5-AA40-4EB7-B443-72385CE51A5C}"/>
</file>

<file path=customXml/itemProps2.xml><?xml version="1.0" encoding="utf-8"?>
<ds:datastoreItem xmlns:ds="http://schemas.openxmlformats.org/officeDocument/2006/customXml" ds:itemID="{5C782472-C90B-4103-935D-8D754A11FA49}"/>
</file>

<file path=customXml/itemProps3.xml><?xml version="1.0" encoding="utf-8"?>
<ds:datastoreItem xmlns:ds="http://schemas.openxmlformats.org/officeDocument/2006/customXml" ds:itemID="{8F4EFD8B-9D40-410F-875F-3502786EDF60}"/>
</file>

<file path=docProps/app.xml><?xml version="1.0" encoding="utf-8"?>
<Properties xmlns="http://schemas.openxmlformats.org/officeDocument/2006/extended-properties" xmlns:vt="http://schemas.openxmlformats.org/officeDocument/2006/docPropsVTypes">
  <Template>MVA</Template>
  <TotalTime>6044</TotalTime>
  <Application>LibreOffice/6.1.6.3$Linux_X86_64 LibreOffice_project/10$Build-3</Application>
  <Words>785</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Christopher Harrison</cp:lastModifiedBy>
  <dcterms:modified xsi:type="dcterms:W3CDTF">2014-09-23T15:25:23Z</dcterms:modified>
  <cp:revision>133</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29</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33</vt:i4>
  </property>
</Properties>
</file>